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63" r:id="rId4"/>
    <p:sldMasterId id="2147483668" r:id="rId5"/>
    <p:sldMasterId id="2147483682" r:id="rId6"/>
    <p:sldMasterId id="2147483689" r:id="rId7"/>
  </p:sldMasterIdLst>
  <p:notesMasterIdLst>
    <p:notesMasterId r:id="rId9"/>
  </p:notesMasterIdLst>
  <p:handoutMasterIdLst>
    <p:handoutMasterId r:id="rId122"/>
  </p:handoutMasterIdLst>
  <p:sldIdLst>
    <p:sldId id="7217" r:id="rId8"/>
    <p:sldId id="7916" r:id="rId10"/>
    <p:sldId id="7259" r:id="rId11"/>
    <p:sldId id="7261" r:id="rId12"/>
    <p:sldId id="7262" r:id="rId13"/>
    <p:sldId id="7677" r:id="rId14"/>
    <p:sldId id="8090" r:id="rId15"/>
    <p:sldId id="8089" r:id="rId16"/>
    <p:sldId id="8087" r:id="rId17"/>
    <p:sldId id="8088" r:id="rId18"/>
    <p:sldId id="7937" r:id="rId19"/>
    <p:sldId id="7263" r:id="rId20"/>
    <p:sldId id="7925" r:id="rId21"/>
    <p:sldId id="8349" r:id="rId22"/>
    <p:sldId id="8350" r:id="rId23"/>
    <p:sldId id="7938" r:id="rId24"/>
    <p:sldId id="8092" r:id="rId25"/>
    <p:sldId id="8093" r:id="rId26"/>
    <p:sldId id="8091" r:id="rId27"/>
    <p:sldId id="7907" r:id="rId28"/>
    <p:sldId id="7908" r:id="rId29"/>
    <p:sldId id="7940" r:id="rId30"/>
    <p:sldId id="7932" r:id="rId31"/>
    <p:sldId id="7933" r:id="rId32"/>
    <p:sldId id="7935" r:id="rId33"/>
    <p:sldId id="7936" r:id="rId34"/>
    <p:sldId id="7934" r:id="rId35"/>
    <p:sldId id="7941" r:id="rId36"/>
    <p:sldId id="7693" r:id="rId37"/>
    <p:sldId id="8264" r:id="rId38"/>
    <p:sldId id="8094" r:id="rId39"/>
    <p:sldId id="7943" r:id="rId40"/>
    <p:sldId id="8099" r:id="rId41"/>
    <p:sldId id="8105" r:id="rId42"/>
    <p:sldId id="8106" r:id="rId43"/>
    <p:sldId id="8100" r:id="rId44"/>
    <p:sldId id="8096" r:id="rId45"/>
    <p:sldId id="8120" r:id="rId46"/>
    <p:sldId id="8122" r:id="rId47"/>
    <p:sldId id="8265" r:id="rId48"/>
    <p:sldId id="8316" r:id="rId49"/>
    <p:sldId id="8104" r:id="rId50"/>
    <p:sldId id="8285" r:id="rId51"/>
    <p:sldId id="8115" r:id="rId52"/>
    <p:sldId id="8284" r:id="rId53"/>
    <p:sldId id="8269" r:id="rId54"/>
    <p:sldId id="8270" r:id="rId55"/>
    <p:sldId id="8271" r:id="rId56"/>
    <p:sldId id="8272" r:id="rId57"/>
    <p:sldId id="8273" r:id="rId58"/>
    <p:sldId id="8287" r:id="rId59"/>
    <p:sldId id="8292" r:id="rId60"/>
    <p:sldId id="8324" r:id="rId61"/>
    <p:sldId id="8325" r:id="rId62"/>
    <p:sldId id="8293" r:id="rId63"/>
    <p:sldId id="8294" r:id="rId64"/>
    <p:sldId id="8297" r:id="rId65"/>
    <p:sldId id="8315" r:id="rId66"/>
    <p:sldId id="8304" r:id="rId67"/>
    <p:sldId id="8306" r:id="rId68"/>
    <p:sldId id="8311" r:id="rId69"/>
    <p:sldId id="8307" r:id="rId70"/>
    <p:sldId id="8305" r:id="rId71"/>
    <p:sldId id="8301" r:id="rId72"/>
    <p:sldId id="8308" r:id="rId73"/>
    <p:sldId id="8309" r:id="rId74"/>
    <p:sldId id="8314" r:id="rId75"/>
    <p:sldId id="8313" r:id="rId76"/>
    <p:sldId id="8298" r:id="rId77"/>
    <p:sldId id="8317" r:id="rId78"/>
    <p:sldId id="8318" r:id="rId79"/>
    <p:sldId id="8296" r:id="rId80"/>
    <p:sldId id="7764" r:id="rId81"/>
    <p:sldId id="7766" r:id="rId82"/>
    <p:sldId id="7768" r:id="rId83"/>
    <p:sldId id="8319" r:id="rId84"/>
    <p:sldId id="8320" r:id="rId85"/>
    <p:sldId id="8321" r:id="rId86"/>
    <p:sldId id="8322" r:id="rId87"/>
    <p:sldId id="8323" r:id="rId88"/>
    <p:sldId id="8326" r:id="rId89"/>
    <p:sldId id="8357" r:id="rId90"/>
    <p:sldId id="8358" r:id="rId91"/>
    <p:sldId id="8360" r:id="rId92"/>
    <p:sldId id="8361" r:id="rId93"/>
    <p:sldId id="8363" r:id="rId94"/>
    <p:sldId id="8364" r:id="rId95"/>
    <p:sldId id="8365" r:id="rId96"/>
    <p:sldId id="8366" r:id="rId97"/>
    <p:sldId id="8367" r:id="rId98"/>
    <p:sldId id="8327" r:id="rId99"/>
    <p:sldId id="8330" r:id="rId100"/>
    <p:sldId id="8331" r:id="rId101"/>
    <p:sldId id="8332" r:id="rId102"/>
    <p:sldId id="8333" r:id="rId103"/>
    <p:sldId id="8334" r:id="rId104"/>
    <p:sldId id="8335" r:id="rId105"/>
    <p:sldId id="8336" r:id="rId106"/>
    <p:sldId id="8337" r:id="rId107"/>
    <p:sldId id="8338" r:id="rId108"/>
    <p:sldId id="8339" r:id="rId109"/>
    <p:sldId id="8340" r:id="rId110"/>
    <p:sldId id="8341" r:id="rId111"/>
    <p:sldId id="8342" r:id="rId112"/>
    <p:sldId id="8343" r:id="rId113"/>
    <p:sldId id="8344" r:id="rId114"/>
    <p:sldId id="8345" r:id="rId115"/>
    <p:sldId id="8352" r:id="rId116"/>
    <p:sldId id="8353" r:id="rId117"/>
    <p:sldId id="8354" r:id="rId118"/>
    <p:sldId id="8355" r:id="rId119"/>
    <p:sldId id="8356" r:id="rId120"/>
    <p:sldId id="8262" r:id="rId121"/>
  </p:sldIdLst>
  <p:sldSz cx="12192000" cy="6858000"/>
  <p:notesSz cx="6889750" cy="9607550"/>
  <p:custDataLst>
    <p:tags r:id="rId1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英华" initials="z" lastIdx="7" clrIdx="0"/>
  <p:cmAuthor id="1" name="Ting Rong" initials="TR [5]" lastIdx="1" clrIdx="0"/>
  <p:cmAuthor id="2" name="caozhengyan" initials="CZY" lastIdx="1" clrIdx="1"/>
  <p:cmAuthor id="7" name="1206988966@qq.com" initials="1" lastIdx="1" clrIdx="2"/>
  <p:cmAuthor id="8" name="姜伟光" initials="姜" lastIdx="1" clrIdx="0"/>
  <p:cmAuthor id="3" name="lenovo" initials="l" lastIdx="6" clrIdx="2"/>
  <p:cmAuthor id="4" name="Administrator" initials="A" lastIdx="4" clrIdx="3"/>
  <p:cmAuthor id="5" name="宋洁然" initials="宋" lastIdx="2" clrIdx="1"/>
  <p:cmAuthor id="6" name="ming qiu" initials="m" lastIdx="17" clrIdx="1"/>
  <p:cmAuthor id="9" name="yu yongchao" initials="yy"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A0"/>
    <a:srgbClr val="FFFFFF"/>
    <a:srgbClr val="B7B7B7"/>
    <a:srgbClr val="00B050"/>
    <a:srgbClr val="0070C0"/>
    <a:srgbClr val="A6A6A6"/>
    <a:srgbClr val="2F5597"/>
    <a:srgbClr val="1E3255"/>
    <a:srgbClr val="D9D9D9"/>
    <a:srgbClr val="1625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1" autoAdjust="0"/>
    <p:restoredTop sz="87064" autoAdjust="0"/>
  </p:normalViewPr>
  <p:slideViewPr>
    <p:cSldViewPr snapToGrid="0" showGuides="1">
      <p:cViewPr varScale="1">
        <p:scale>
          <a:sx n="76" d="100"/>
          <a:sy n="76" d="100"/>
        </p:scale>
        <p:origin x="696" y="72"/>
      </p:cViewPr>
      <p:guideLst>
        <p:guide orient="horz" pos="2161"/>
        <p:guide pos="374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9749"/>
    </p:cViewPr>
  </p:sorterViewPr>
  <p:notesViewPr>
    <p:cSldViewPr snapToGrid="0">
      <p:cViewPr varScale="1">
        <p:scale>
          <a:sx n="66" d="100"/>
          <a:sy n="66" d="100"/>
        </p:scale>
        <p:origin x="2280" y="43"/>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7" Type="http://schemas.openxmlformats.org/officeDocument/2006/relationships/tags" Target="tags/tag885.xml"/><Relationship Id="rId126" Type="http://schemas.openxmlformats.org/officeDocument/2006/relationships/commentAuthors" Target="commentAuthors.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handoutMaster" Target="handoutMasters/handoutMaster1.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emf"/><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5558" cy="482046"/>
          </a:xfrm>
          <a:prstGeom prst="rect">
            <a:avLst/>
          </a:prstGeom>
        </p:spPr>
        <p:txBody>
          <a:bodyPr vert="horz" lIns="94265" tIns="47133" rIns="94265" bIns="47133" rtlCol="0"/>
          <a:lstStyle>
            <a:lvl1pPr algn="l">
              <a:defRPr sz="1200"/>
            </a:lvl1pPr>
          </a:lstStyle>
          <a:p>
            <a:endParaRPr lang="zh-CN" altLang="en-US"/>
          </a:p>
        </p:txBody>
      </p:sp>
      <p:sp>
        <p:nvSpPr>
          <p:cNvPr id="3" name="日期占位符 2"/>
          <p:cNvSpPr>
            <a:spLocks noGrp="1"/>
          </p:cNvSpPr>
          <p:nvPr>
            <p:ph type="dt" sz="quarter" idx="1"/>
          </p:nvPr>
        </p:nvSpPr>
        <p:spPr>
          <a:xfrm>
            <a:off x="3902597" y="0"/>
            <a:ext cx="2985558" cy="482046"/>
          </a:xfrm>
          <a:prstGeom prst="rect">
            <a:avLst/>
          </a:prstGeom>
        </p:spPr>
        <p:txBody>
          <a:bodyPr vert="horz" lIns="94265" tIns="47133" rIns="94265" bIns="47133" rtlCol="0"/>
          <a:lstStyle>
            <a:lvl1pPr algn="r">
              <a:defRPr sz="1200"/>
            </a:lvl1pPr>
          </a:lstStyle>
          <a:p>
            <a:fld id="{EDD5F259-D7EB-42D1-9107-4EEB96F661A0}" type="datetimeFigureOut">
              <a:rPr lang="zh-CN" altLang="en-US" smtClean="0"/>
            </a:fld>
            <a:endParaRPr lang="zh-CN" altLang="en-US"/>
          </a:p>
        </p:txBody>
      </p:sp>
      <p:sp>
        <p:nvSpPr>
          <p:cNvPr id="4" name="页脚占位符 3"/>
          <p:cNvSpPr>
            <a:spLocks noGrp="1"/>
          </p:cNvSpPr>
          <p:nvPr>
            <p:ph type="ftr" sz="quarter" idx="2"/>
          </p:nvPr>
        </p:nvSpPr>
        <p:spPr>
          <a:xfrm>
            <a:off x="0" y="9125506"/>
            <a:ext cx="2985558" cy="482045"/>
          </a:xfrm>
          <a:prstGeom prst="rect">
            <a:avLst/>
          </a:prstGeom>
        </p:spPr>
        <p:txBody>
          <a:bodyPr vert="horz" lIns="94265" tIns="47133" rIns="94265" bIns="47133"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02597" y="9125506"/>
            <a:ext cx="2985558" cy="482045"/>
          </a:xfrm>
          <a:prstGeom prst="rect">
            <a:avLst/>
          </a:prstGeom>
        </p:spPr>
        <p:txBody>
          <a:bodyPr vert="horz" lIns="94265" tIns="47133" rIns="94265" bIns="47133" rtlCol="0" anchor="b"/>
          <a:lstStyle>
            <a:lvl1pPr algn="r">
              <a:defRPr sz="1200"/>
            </a:lvl1pPr>
          </a:lstStyle>
          <a:p>
            <a:fld id="{B1FAF930-F22D-4FE0-ACBC-5DA8418A6CD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5558" cy="482046"/>
          </a:xfrm>
          <a:prstGeom prst="rect">
            <a:avLst/>
          </a:prstGeom>
        </p:spPr>
        <p:txBody>
          <a:bodyPr vert="horz" lIns="94265" tIns="47133" rIns="94265" bIns="47133" rtlCol="0"/>
          <a:lstStyle>
            <a:lvl1pPr algn="l">
              <a:defRPr sz="1200"/>
            </a:lvl1pPr>
          </a:lstStyle>
          <a:p>
            <a:endParaRPr lang="zh-CN" altLang="en-US"/>
          </a:p>
        </p:txBody>
      </p:sp>
      <p:sp>
        <p:nvSpPr>
          <p:cNvPr id="3" name="日期占位符 2"/>
          <p:cNvSpPr>
            <a:spLocks noGrp="1"/>
          </p:cNvSpPr>
          <p:nvPr>
            <p:ph type="dt" idx="1"/>
          </p:nvPr>
        </p:nvSpPr>
        <p:spPr>
          <a:xfrm>
            <a:off x="3902597" y="0"/>
            <a:ext cx="2985558" cy="482046"/>
          </a:xfrm>
          <a:prstGeom prst="rect">
            <a:avLst/>
          </a:prstGeom>
        </p:spPr>
        <p:txBody>
          <a:bodyPr vert="horz" lIns="94265" tIns="47133" rIns="94265" bIns="47133" rtlCol="0"/>
          <a:lstStyle>
            <a:lvl1pPr algn="r">
              <a:defRPr sz="1200"/>
            </a:lvl1pPr>
          </a:lstStyle>
          <a:p>
            <a:fld id="{AE203D52-DA48-43D2-AFFB-B795429A35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563563" y="1201738"/>
            <a:ext cx="5762625" cy="3241675"/>
          </a:xfrm>
          <a:prstGeom prst="rect">
            <a:avLst/>
          </a:prstGeom>
          <a:noFill/>
          <a:ln w="12700">
            <a:solidFill>
              <a:prstClr val="black"/>
            </a:solidFill>
          </a:ln>
        </p:spPr>
        <p:txBody>
          <a:bodyPr vert="horz" lIns="94265" tIns="47133" rIns="94265" bIns="47133" rtlCol="0" anchor="ctr"/>
          <a:lstStyle/>
          <a:p>
            <a:endParaRPr lang="zh-CN" altLang="en-US"/>
          </a:p>
        </p:txBody>
      </p:sp>
      <p:sp>
        <p:nvSpPr>
          <p:cNvPr id="5" name="备注占位符 4"/>
          <p:cNvSpPr>
            <a:spLocks noGrp="1"/>
          </p:cNvSpPr>
          <p:nvPr>
            <p:ph type="body" sz="quarter" idx="3"/>
          </p:nvPr>
        </p:nvSpPr>
        <p:spPr>
          <a:xfrm>
            <a:off x="688975" y="4623633"/>
            <a:ext cx="5511800" cy="3782973"/>
          </a:xfrm>
          <a:prstGeom prst="rect">
            <a:avLst/>
          </a:prstGeom>
        </p:spPr>
        <p:txBody>
          <a:bodyPr vert="horz" lIns="94265" tIns="47133" rIns="94265" bIns="47133"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125506"/>
            <a:ext cx="2985558" cy="482045"/>
          </a:xfrm>
          <a:prstGeom prst="rect">
            <a:avLst/>
          </a:prstGeom>
        </p:spPr>
        <p:txBody>
          <a:bodyPr vert="horz" lIns="94265" tIns="47133" rIns="94265" bIns="47133"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902597" y="9125506"/>
            <a:ext cx="2985558" cy="482045"/>
          </a:xfrm>
          <a:prstGeom prst="rect">
            <a:avLst/>
          </a:prstGeom>
        </p:spPr>
        <p:txBody>
          <a:bodyPr vert="horz" lIns="94265" tIns="47133" rIns="94265" bIns="47133" rtlCol="0" anchor="b"/>
          <a:lstStyle>
            <a:lvl1pPr algn="r">
              <a:defRPr sz="1200"/>
            </a:lvl1pPr>
          </a:lstStyle>
          <a:p>
            <a:fld id="{E515B0B7-7914-47D5-950B-B0DC25FD067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需求对应的来源业务系统、功能模块、业务过程、业务对象。对象属性信息、密级、</a:t>
            </a:r>
            <a:r>
              <a:rPr lang="en-US" altLang="zh-CN" dirty="0" smtClean="0"/>
              <a:t>owner</a:t>
            </a:r>
            <a:r>
              <a:rPr lang="zh-CN" altLang="en-US" dirty="0" smtClean="0"/>
              <a:t>、密级、标准、质量、安全 </a:t>
            </a:r>
            <a:endParaRPr lang="en-US" altLang="zh-CN" dirty="0" smtClean="0"/>
          </a:p>
          <a:p>
            <a:r>
              <a:rPr lang="en-US" altLang="zh-CN" dirty="0" smtClean="0"/>
              <a:t>2.</a:t>
            </a:r>
            <a:r>
              <a:rPr lang="zh-CN" altLang="en-US" dirty="0" smtClean="0"/>
              <a:t>梳理数据资源目录</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需求对应的来源业务系统、功能模块、业务过程、业务对象。对象属性信息、密级、</a:t>
            </a:r>
            <a:r>
              <a:rPr lang="en-US" altLang="zh-CN" dirty="0" smtClean="0"/>
              <a:t>owner</a:t>
            </a:r>
            <a:r>
              <a:rPr lang="zh-CN" altLang="en-US" dirty="0" smtClean="0"/>
              <a:t>、密级、标准、质量、安全 </a:t>
            </a:r>
            <a:endParaRPr lang="en-US" altLang="zh-CN" dirty="0" smtClean="0"/>
          </a:p>
          <a:p>
            <a:r>
              <a:rPr lang="en-US" altLang="zh-CN" dirty="0" smtClean="0"/>
              <a:t>2.</a:t>
            </a:r>
            <a:r>
              <a:rPr lang="zh-CN" altLang="en-US" dirty="0" smtClean="0"/>
              <a:t>梳理数据资源目录</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50000"/>
              </a:spcBef>
            </a:pPr>
            <a:r>
              <a:rPr lang="en-US" altLang="zh-CN" sz="1200" dirty="0" smtClean="0">
                <a:latin typeface="微软雅黑" panose="020B0503020204020204" pitchFamily="34" charset="-122"/>
                <a:ea typeface="微软雅黑" panose="020B0503020204020204" pitchFamily="34" charset="-122"/>
              </a:rPr>
              <a:t>1.</a:t>
            </a:r>
            <a:r>
              <a:rPr lang="zh-CN" altLang="en-US" sz="1200" dirty="0" smtClean="0">
                <a:latin typeface="微软雅黑" panose="020B0503020204020204" pitchFamily="34" charset="-122"/>
                <a:ea typeface="微软雅黑" panose="020B0503020204020204" pitchFamily="34" charset="-122"/>
              </a:rPr>
              <a:t>数据资产盘点，密级、脱敏、</a:t>
            </a:r>
            <a:r>
              <a:rPr lang="en-US" altLang="zh-CN" sz="1200" dirty="0" smtClean="0">
                <a:latin typeface="微软雅黑" panose="020B0503020204020204" pitchFamily="34" charset="-122"/>
                <a:ea typeface="微软雅黑" panose="020B0503020204020204" pitchFamily="34" charset="-122"/>
              </a:rPr>
              <a:t>owner</a:t>
            </a:r>
            <a:r>
              <a:rPr lang="zh-CN" altLang="en-US" sz="1200" dirty="0" smtClean="0">
                <a:latin typeface="微软雅黑" panose="020B0503020204020204" pitchFamily="34" charset="-122"/>
                <a:ea typeface="微软雅黑" panose="020B0503020204020204" pitchFamily="34" charset="-122"/>
              </a:rPr>
              <a:t>确定。</a:t>
            </a:r>
            <a:r>
              <a:rPr lang="en-US" altLang="zh-CN" sz="1200" dirty="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1200" dirty="0" smtClean="0">
                <a:latin typeface="微软雅黑" panose="020B0503020204020204" pitchFamily="34" charset="-122"/>
                <a:ea typeface="微软雅黑" panose="020B0503020204020204" pitchFamily="34" charset="-122"/>
                <a:sym typeface="Wingdings" panose="05000000000000000000" pitchFamily="2" charset="2"/>
              </a:rPr>
              <a:t>资产清单</a:t>
            </a:r>
            <a:r>
              <a:rPr lang="zh-CN" altLang="en-US" sz="1200" dirty="0" smtClean="0">
                <a:latin typeface="微软雅黑" panose="020B0503020204020204" pitchFamily="34" charset="-122"/>
                <a:ea typeface="微软雅黑" panose="020B0503020204020204" pitchFamily="34" charset="-122"/>
              </a:rPr>
              <a:t>；</a:t>
            </a:r>
            <a:endParaRPr lang="zh-CN" altLang="en-US"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源库独立新建用户，按照资产清单授权访问库、表。</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数据注册：数据资源目录、技术元数据、业务元数据、管理元数据、密级、</a:t>
            </a:r>
            <a:r>
              <a:rPr lang="en-US" altLang="zh-CN" sz="1200" dirty="0" smtClean="0">
                <a:latin typeface="微软雅黑" panose="020B0503020204020204" pitchFamily="34" charset="-122"/>
                <a:ea typeface="微软雅黑" panose="020B0503020204020204" pitchFamily="34" charset="-122"/>
              </a:rPr>
              <a:t>owner</a:t>
            </a:r>
            <a:r>
              <a:rPr lang="zh-CN" altLang="en-US" sz="1200" dirty="0" smtClean="0">
                <a:latin typeface="微软雅黑" panose="020B0503020204020204" pitchFamily="34" charset="-122"/>
                <a:ea typeface="微软雅黑" panose="020B0503020204020204" pitchFamily="34" charset="-122"/>
              </a:rPr>
              <a:t>、安全</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4.1.</a:t>
            </a:r>
            <a:r>
              <a:rPr lang="zh-CN" altLang="en-US" sz="1200" dirty="0" smtClean="0">
                <a:latin typeface="微软雅黑" panose="020B0503020204020204" pitchFamily="34" charset="-122"/>
                <a:ea typeface="微软雅黑" panose="020B0503020204020204" pitchFamily="34" charset="-122"/>
              </a:rPr>
              <a:t>数据入湖：如果高密字段需要加密，入湖时配置加密。 在数据预览时，分配用户，解密。</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4.2.</a:t>
            </a:r>
            <a:r>
              <a:rPr lang="zh-CN" altLang="en-US" sz="1200" dirty="0" smtClean="0">
                <a:latin typeface="微软雅黑" panose="020B0503020204020204" pitchFamily="34" charset="-122"/>
                <a:ea typeface="微软雅黑" panose="020B0503020204020204" pitchFamily="34" charset="-122"/>
              </a:rPr>
              <a:t>数据入湖注册：自动完成入湖注册，调整和完善注册信息。</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数据安全：数据预览：  （总体原则：安全策略高于密级）</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zh-CN" altLang="en-US" sz="1200" dirty="0" smtClean="0">
                <a:latin typeface="微软雅黑" panose="020B0503020204020204" pitchFamily="34" charset="-122"/>
                <a:ea typeface="微软雅黑" panose="020B0503020204020204" pitchFamily="34" charset="-122"/>
              </a:rPr>
              <a:t>   访问控制</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密级控制：</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表级密级：当用户的密级低于数据的密级时，数据预览无数据。</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字段密级：当用户的密级低于字段的密级，数据预览对应字段无数据。</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访问控制</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安全策略：安全策略</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访问权限，分配可访问的表、字段。在数据预览时，可看到分配表、字段。</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zh-CN" altLang="en-US" sz="1200" dirty="0" smtClean="0">
                <a:latin typeface="微软雅黑" panose="020B0503020204020204" pitchFamily="34" charset="-122"/>
                <a:ea typeface="微软雅黑" panose="020B0503020204020204" pitchFamily="34" charset="-122"/>
              </a:rPr>
              <a:t>   行级控制：安全策略</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行级过滤，分配权限对象。控制数据预览行级访问。</a:t>
            </a:r>
            <a:r>
              <a:rPr lang="en-US" altLang="zh-CN" sz="1200" dirty="0" smtClean="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数据脱敏：安全策略</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数据脱敏，配置动态脱敏规则。在数据预览时，数据被脱敏。</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数据解密：对数据入湖加密的数据分配解密用户。</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6.</a:t>
            </a:r>
            <a:r>
              <a:rPr lang="zh-CN" altLang="en-US" sz="1200" dirty="0" smtClean="0">
                <a:latin typeface="微软雅黑" panose="020B0503020204020204" pitchFamily="34" charset="-122"/>
                <a:ea typeface="微软雅黑" panose="020B0503020204020204" pitchFamily="34" charset="-122"/>
              </a:rPr>
              <a:t>用户清单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可以一类用户归类到一个角色下，权限分配给角色</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zh-CN" altLang="en-US" sz="1200" dirty="0" smtClean="0">
                <a:latin typeface="微软雅黑" panose="020B0503020204020204" pitchFamily="34" charset="-122"/>
                <a:ea typeface="微软雅黑" panose="020B0503020204020204" pitchFamily="34" charset="-122"/>
              </a:rPr>
              <a:t>    访问控制</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密级分配：</a:t>
            </a:r>
            <a:r>
              <a:rPr lang="en-US" altLang="zh-CN" sz="1200" dirty="0" smtClean="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zh-CN" altLang="en-US" sz="1200" dirty="0" smtClean="0">
                <a:latin typeface="微软雅黑" panose="020B0503020204020204" pitchFamily="34" charset="-122"/>
                <a:ea typeface="微软雅黑" panose="020B0503020204020204" pitchFamily="34" charset="-122"/>
              </a:rPr>
              <a:t>        外部供应商密级为</a:t>
            </a:r>
            <a:r>
              <a:rPr lang="en-US" altLang="zh-CN" sz="1200" dirty="0" smtClean="0">
                <a:latin typeface="微软雅黑" panose="020B0503020204020204" pitchFamily="34" charset="-122"/>
                <a:ea typeface="微软雅黑" panose="020B0503020204020204" pitchFamily="34" charset="-122"/>
              </a:rPr>
              <a:t>L4:</a:t>
            </a:r>
            <a:r>
              <a:rPr lang="zh-CN" altLang="en-US" sz="1200" dirty="0" smtClean="0">
                <a:latin typeface="微软雅黑" panose="020B0503020204020204" pitchFamily="34" charset="-122"/>
                <a:ea typeface="微软雅黑" panose="020B0503020204020204" pitchFamily="34" charset="-122"/>
              </a:rPr>
              <a:t>公开。</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内部用户按照客户内部约定划分。</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访问控制</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安全策略分配：</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行级控制分配：</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数据脱敏分配：</a:t>
            </a:r>
            <a:endParaRPr lang="en-US" altLang="zh-CN" sz="1200" dirty="0" smtClean="0">
              <a:latin typeface="微软雅黑" panose="020B0503020204020204" pitchFamily="34" charset="-122"/>
              <a:ea typeface="微软雅黑" panose="020B0503020204020204" pitchFamily="34" charset="-122"/>
            </a:endParaRPr>
          </a:p>
          <a:p>
            <a:pPr>
              <a:spcBef>
                <a:spcPct val="50000"/>
              </a:spcBef>
            </a:pP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数据解密分配：</a:t>
            </a:r>
            <a:endParaRPr lang="en-US" altLang="zh-CN"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此处演示数据的整体流程</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需求对应的来源业务系统</a:t>
            </a:r>
            <a:r>
              <a:rPr lang="en-US" altLang="zh-CN" dirty="0" smtClean="0"/>
              <a:t>-</a:t>
            </a:r>
            <a:r>
              <a:rPr lang="zh-CN" altLang="en-US" dirty="0" smtClean="0"/>
              <a:t>功能模块</a:t>
            </a:r>
            <a:r>
              <a:rPr lang="en-US" altLang="zh-CN" dirty="0" smtClean="0"/>
              <a:t>-</a:t>
            </a:r>
            <a:r>
              <a:rPr lang="zh-CN" altLang="en-US" dirty="0" smtClean="0"/>
              <a:t>功能模块</a:t>
            </a:r>
            <a:r>
              <a:rPr lang="en-US" altLang="zh-CN" dirty="0" smtClean="0"/>
              <a:t>/</a:t>
            </a:r>
            <a:r>
              <a:rPr lang="zh-CN" altLang="en-US" dirty="0" smtClean="0"/>
              <a:t>应用程序</a:t>
            </a:r>
            <a:r>
              <a:rPr lang="en-US" altLang="zh-CN" dirty="0" smtClean="0"/>
              <a:t>→</a:t>
            </a:r>
            <a:r>
              <a:rPr lang="zh-CN" altLang="en-US" dirty="0" smtClean="0"/>
              <a:t>找到表</a:t>
            </a:r>
            <a:r>
              <a:rPr lang="zh-CN" altLang="en-US" dirty="0" smtClean="0">
                <a:sym typeface="+mn-ea"/>
              </a:rPr>
              <a:t>（可作资源目录划分依据）；</a:t>
            </a:r>
            <a:endParaRPr lang="zh-CN" altLang="en-US" dirty="0" smtClean="0"/>
          </a:p>
          <a:p>
            <a:r>
              <a:rPr lang="en-US" altLang="zh-CN" dirty="0" smtClean="0"/>
              <a:t>2.</a:t>
            </a:r>
            <a:r>
              <a:rPr lang="zh-CN" altLang="en-US" dirty="0" smtClean="0"/>
              <a:t>需求对应的关键业务流程</a:t>
            </a:r>
            <a:r>
              <a:rPr lang="en-US" altLang="zh-CN" dirty="0" smtClean="0"/>
              <a:t>-</a:t>
            </a:r>
            <a:r>
              <a:rPr lang="zh-CN" altLang="en-US" dirty="0" smtClean="0"/>
              <a:t>业务子域</a:t>
            </a:r>
            <a:r>
              <a:rPr lang="en-US" altLang="zh-CN" dirty="0" smtClean="0"/>
              <a:t>-</a:t>
            </a:r>
            <a:r>
              <a:rPr lang="zh-CN" altLang="en-US" dirty="0" smtClean="0"/>
              <a:t>业务域（可作资源目录划分依据）；</a:t>
            </a:r>
            <a:endParaRPr lang="zh-CN" altLang="en-US" dirty="0" smtClean="0"/>
          </a:p>
          <a:p>
            <a:r>
              <a:rPr lang="en-US" altLang="zh-CN" dirty="0" smtClean="0"/>
              <a:t>3.</a:t>
            </a:r>
            <a:r>
              <a:rPr lang="zh-CN" altLang="en-US" dirty="0" smtClean="0"/>
              <a:t>输入对应模板，进行技术元数据、业务元数据、管理元数据</a:t>
            </a:r>
            <a:r>
              <a:rPr lang="zh-CN" altLang="en-US" dirty="0" smtClean="0">
                <a:sym typeface="+mn-ea"/>
              </a:rPr>
              <a:t>（</a:t>
            </a:r>
            <a:r>
              <a:rPr lang="en-US" altLang="zh-CN" dirty="0" smtClean="0">
                <a:sym typeface="+mn-ea"/>
              </a:rPr>
              <a:t>owner</a:t>
            </a:r>
            <a:r>
              <a:rPr lang="zh-CN" altLang="en-US" dirty="0" smtClean="0">
                <a:sym typeface="+mn-ea"/>
              </a:rPr>
              <a:t>，密级、安全、标准、质量）</a:t>
            </a:r>
            <a:r>
              <a:rPr lang="zh-CN" altLang="en-US" dirty="0" smtClean="0"/>
              <a:t>的采集整理；</a:t>
            </a:r>
            <a:endParaRPr lang="zh-CN" altLang="en-US" dirty="0" smtClean="0"/>
          </a:p>
          <a:p>
            <a:r>
              <a:rPr lang="en-US" altLang="zh-CN" dirty="0" smtClean="0"/>
              <a:t>4.</a:t>
            </a:r>
            <a:r>
              <a:rPr lang="zh-CN" altLang="en-US" dirty="0" smtClean="0"/>
              <a:t>技术</a:t>
            </a:r>
            <a:r>
              <a:rPr lang="en-US" altLang="zh-CN" dirty="0" smtClean="0"/>
              <a:t>/</a:t>
            </a:r>
            <a:r>
              <a:rPr lang="zh-CN" altLang="en-US" dirty="0" smtClean="0"/>
              <a:t>业务</a:t>
            </a:r>
            <a:r>
              <a:rPr lang="en-US" altLang="zh-CN" dirty="0" smtClean="0"/>
              <a:t>/</a:t>
            </a:r>
            <a:r>
              <a:rPr lang="zh-CN" altLang="en-US" dirty="0" smtClean="0"/>
              <a:t>管理元数据用于后续注册入湖</a:t>
            </a:r>
            <a:endParaRPr lang="en-US" altLang="zh-CN" dirty="0" smtClean="0"/>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fontAlgn="auto">
              <a:lnSpc>
                <a:spcPct val="150000"/>
              </a:lnSpc>
              <a:buFont typeface="Arial" panose="020B0604020202020204" pitchFamily="34" charset="0"/>
              <a:buChar char="•"/>
            </a:pPr>
            <a:endPar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SAP</a:t>
            </a:r>
            <a:r>
              <a:rPr lang="zh-CN" altLang="en-US" dirty="0" smtClean="0"/>
              <a:t>权限控制：</a:t>
            </a:r>
            <a:r>
              <a:rPr lang="en-US" altLang="zh-CN" dirty="0" smtClean="0"/>
              <a:t>+</a:t>
            </a:r>
            <a:endParaRPr lang="en-US" altLang="zh-CN" dirty="0" smtClean="0"/>
          </a:p>
          <a:p>
            <a:pPr>
              <a:spcBef>
                <a:spcPct val="50000"/>
              </a:spcBef>
            </a:pPr>
            <a:r>
              <a:rPr lang="en-US" altLang="zh-CN" dirty="0" smtClean="0">
                <a:latin typeface="Microsoft YaHei UI" panose="020B0503020204020204" pitchFamily="34" charset="-122"/>
                <a:ea typeface="微软雅黑" panose="020B0503020204020204" pitchFamily="34" charset="-122"/>
              </a:rPr>
              <a:t>1.</a:t>
            </a:r>
            <a:r>
              <a:rPr lang="zh-CN" altLang="en-US" dirty="0" smtClean="0">
                <a:latin typeface="Microsoft YaHei UI" panose="020B0503020204020204" pitchFamily="34" charset="-122"/>
                <a:ea typeface="微软雅黑" panose="020B0503020204020204" pitchFamily="34" charset="-122"/>
              </a:rPr>
              <a:t>每一位系统操作人员对应有一个系统用户；</a:t>
            </a:r>
            <a:endParaRPr lang="zh-CN" altLang="en-US" dirty="0" smtClean="0">
              <a:latin typeface="Microsoft YaHei UI" panose="020B0503020204020204" pitchFamily="34" charset="-122"/>
              <a:ea typeface="微软雅黑" panose="020B0503020204020204" pitchFamily="34" charset="-122"/>
            </a:endParaRPr>
          </a:p>
          <a:p>
            <a:pPr>
              <a:spcBef>
                <a:spcPct val="50000"/>
              </a:spcBef>
            </a:pPr>
            <a:r>
              <a:rPr lang="en-US" altLang="zh-CN" dirty="0" smtClean="0">
                <a:latin typeface="Microsoft YaHei UI" panose="020B0503020204020204" pitchFamily="34" charset="-122"/>
                <a:ea typeface="微软雅黑" panose="020B0503020204020204" pitchFamily="34" charset="-122"/>
              </a:rPr>
              <a:t>2. </a:t>
            </a:r>
            <a:r>
              <a:rPr lang="zh-CN" altLang="en-US" dirty="0" smtClean="0">
                <a:latin typeface="Microsoft YaHei UI" panose="020B0503020204020204" pitchFamily="34" charset="-122"/>
                <a:ea typeface="微软雅黑" panose="020B0503020204020204" pitchFamily="34" charset="-122"/>
              </a:rPr>
              <a:t>每个系统用户对应多个复合角色以满足一人对应企业中一个或多个岗位的要求；</a:t>
            </a:r>
            <a:endParaRPr lang="zh-CN" altLang="en-US" dirty="0" smtClean="0">
              <a:latin typeface="Microsoft YaHei UI" panose="020B0503020204020204" pitchFamily="34" charset="-122"/>
              <a:ea typeface="微软雅黑" panose="020B0503020204020204" pitchFamily="34" charset="-122"/>
            </a:endParaRPr>
          </a:p>
          <a:p>
            <a:pPr>
              <a:spcBef>
                <a:spcPct val="50000"/>
              </a:spcBef>
            </a:pPr>
            <a:r>
              <a:rPr lang="en-US" altLang="zh-CN" dirty="0" smtClean="0">
                <a:latin typeface="Microsoft YaHei UI" panose="020B0503020204020204" pitchFamily="34" charset="-122"/>
                <a:ea typeface="微软雅黑" panose="020B0503020204020204" pitchFamily="34" charset="-122"/>
              </a:rPr>
              <a:t>3. </a:t>
            </a:r>
            <a:r>
              <a:rPr lang="zh-CN" altLang="en-US" dirty="0" smtClean="0">
                <a:latin typeface="Microsoft YaHei UI" panose="020B0503020204020204" pitchFamily="34" charset="-122"/>
                <a:ea typeface="微软雅黑" panose="020B0503020204020204" pitchFamily="34" charset="-122"/>
              </a:rPr>
              <a:t>单一角色为定义一个业务操作单位的最小单元；每个单一角色下可以对应多个事务代码； </a:t>
            </a:r>
            <a:r>
              <a:rPr lang="en-US" altLang="zh-CN" dirty="0" err="1" smtClean="0">
                <a:latin typeface="Microsoft YaHei UI" panose="020B0503020204020204" pitchFamily="34" charset="-122"/>
                <a:ea typeface="微软雅黑" panose="020B0503020204020204" pitchFamily="34" charset="-122"/>
              </a:rPr>
              <a:t>Tcode</a:t>
            </a:r>
            <a:endParaRPr lang="zh-CN" altLang="en-US" dirty="0" smtClean="0">
              <a:latin typeface="Microsoft YaHei UI"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角色：</a:t>
            </a:r>
            <a:r>
              <a:rPr lang="en-US" altLang="zh-CN" dirty="0" smtClean="0"/>
              <a:t>DBA</a:t>
            </a:r>
            <a:r>
              <a:rPr lang="zh-CN" altLang="en-US" dirty="0" smtClean="0"/>
              <a:t>、数据开发者、数据消费者</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fontAlgn="auto">
              <a:lnSpc>
                <a:spcPct val="150000"/>
              </a:lnSpc>
              <a:buFont typeface="Arial" panose="020B0604020202020204" pitchFamily="34" charset="0"/>
              <a:buChar char="•"/>
            </a:pP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级</a:t>
            </a: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外部公开：</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可以在公司外部公开发布的信息，不属于保密信息。</a:t>
            </a:r>
            <a:endPar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级</a:t>
            </a: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内部公开：</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可以在全公司范围内公开，但不应向公司外部扩散的信息。</a:t>
            </a:r>
            <a:endPar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3级</a:t>
            </a: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秘密：</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较为重要或敏感的信息，其泄露会使公司利益遭受损害，且影响范围较大。</a:t>
            </a:r>
            <a:endPar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4级</a:t>
            </a: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机密：</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非常重要或敏感的信息，其泄露会使公司利益遭受较大损害，且影响范围广泛。</a:t>
            </a:r>
            <a:endPar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5级</a:t>
            </a:r>
            <a:r>
              <a:rPr lang="en-US" altLang="zh-CN"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绝密：</a:t>
            </a: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最重要或敏感的信息，其泄露会使公司利益遭受巨大损害，且影响范围巨大。</a:t>
            </a:r>
            <a:endParaRPr lang="zh-CN" altLang="en-US" sz="1200" dirty="0" smtClean="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a:solidFill>
                  <a:srgbClr val="B2D1F1"/>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汇聚统一：把控基础标准，专注于基础能力建设</a:t>
            </a:r>
            <a:endParaRPr b="1" dirty="0">
              <a:solidFill>
                <a:srgbClr val="B2D1F1"/>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endParaRPr>
          </a:p>
          <a:p>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a:sym typeface="+mn-ea"/>
              </a:rPr>
              <a:t>流程与</a:t>
            </a:r>
            <a:r>
              <a:rPr lang="en-US" altLang="zh-CN" b="1" dirty="0">
                <a:solidFill>
                  <a:srgbClr val="000000"/>
                </a:solidFill>
                <a:latin typeface="微软雅黑" panose="020B0503020204020204" pitchFamily="34" charset="-122"/>
                <a:ea typeface="微软雅黑" panose="020B0503020204020204" pitchFamily="34" charset="-122"/>
                <a:cs typeface="Calibri" panose="020F0502020204030204"/>
                <a:sym typeface="+mn-ea"/>
              </a:rPr>
              <a:t>IT</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a:sym typeface="+mn-ea"/>
              </a:rPr>
              <a:t>部门</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a:sym typeface="+mn-ea"/>
              </a:rPr>
              <a:t>：通过构建基础数据标准、数据汇聚与统一，建设各部门通用的基础数据能力，避免业务部门独立、重复建设，减少投资、加速需求响应。</a:t>
            </a:r>
            <a:endParaRPr lang="zh-CN" altLang="en-US" dirty="0">
              <a:solidFill>
                <a:srgbClr val="000000"/>
              </a:solidFill>
              <a:latin typeface="微软雅黑" panose="020B0503020204020204" pitchFamily="34" charset="-122"/>
              <a:ea typeface="微软雅黑" panose="020B0503020204020204" pitchFamily="34" charset="-122"/>
              <a:cs typeface="Calibri" panose="020F0502020204030204"/>
              <a:sym typeface="+mn-ea"/>
            </a:endParaRPr>
          </a:p>
          <a:p>
            <a:r>
              <a:rPr lang="zh-CN" altLang="en-US" b="1" dirty="0">
                <a:solidFill>
                  <a:srgbClr val="3A5063"/>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协同共享</a:t>
            </a:r>
            <a:r>
              <a:rPr lang="en-US" altLang="zh-CN" b="1" dirty="0">
                <a:solidFill>
                  <a:srgbClr val="3A5063"/>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a:t>
            </a:r>
            <a:r>
              <a:rPr lang="zh-CN" altLang="en-US" b="1" dirty="0">
                <a:solidFill>
                  <a:srgbClr val="3A5063"/>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将数据使用权交还给业务部门</a:t>
            </a:r>
            <a:endParaRPr lang="zh-CN" altLang="en-US" b="1" dirty="0">
              <a:solidFill>
                <a:srgbClr val="3A5063"/>
              </a:solidFill>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endParaRPr>
          </a:p>
          <a:p>
            <a:r>
              <a:rPr lang="zh-CN" altLang="en-US"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各业务部门</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：基于企业统一的数据资产门户按图索骥，按照企业数据规范按需取用数据，基于平台强大的基础能力自主、灵活的进行组合分析，专注业务而非技术。</a:t>
            </a:r>
            <a:endPar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kern="0" noProof="0" dirty="0">
                <a:ln>
                  <a:noFill/>
                </a:ln>
                <a:solidFill>
                  <a:srgbClr val="206AB4"/>
                </a:solidFill>
                <a:effectLst/>
                <a:uLnTx/>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创新赋能：数字化运营，数据驱动业务</a:t>
            </a:r>
            <a:endParaRPr lang="zh-CN" altLang="en-US" b="1" kern="0" noProof="0" dirty="0">
              <a:ln>
                <a:noFill/>
              </a:ln>
              <a:solidFill>
                <a:srgbClr val="206AB4"/>
              </a:solidFill>
              <a:effectLst/>
              <a:uLnTx/>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endParaRPr>
          </a:p>
          <a:p>
            <a:r>
              <a:rPr lang="zh-CN" altLang="en-US" kern="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分析处理数据湖海量数据信息，结合</a:t>
            </a:r>
            <a:r>
              <a:rPr lang="zh-CN" altLang="en-US" kern="0" dirty="0">
                <a:solidFill>
                  <a:prstClr val="black"/>
                </a:solidFill>
                <a:latin typeface="微软雅黑" panose="020B0503020204020204" pitchFamily="34" charset="-122"/>
                <a:ea typeface="微软雅黑" panose="020B0503020204020204" pitchFamily="34" charset="-122"/>
                <a:sym typeface="+mn-lt"/>
              </a:rPr>
              <a:t>企业业务需求及过往时间，总结规律和趋势，将企业决策和运营行为从业务驱动转为数据驱动，可为企业提供创新的业务洞察力</a:t>
            </a:r>
            <a:r>
              <a:rPr lang="zh-CN" altLang="en-US" b="1" kern="0" noProof="0" dirty="0">
                <a:ln>
                  <a:noFill/>
                </a:ln>
                <a:solidFill>
                  <a:srgbClr val="206AB4"/>
                </a:solidFill>
                <a:effectLst/>
                <a:uLnTx/>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rPr>
              <a:t>。</a:t>
            </a:r>
            <a:endParaRPr lang="zh-CN" altLang="en-US" b="1" kern="0" noProof="0" dirty="0">
              <a:ln>
                <a:noFill/>
              </a:ln>
              <a:solidFill>
                <a:srgbClr val="206AB4"/>
              </a:solidFill>
              <a:effectLst/>
              <a:uLnTx/>
              <a:uFill>
                <a:solidFill>
                  <a:srgbClr val="3A5063"/>
                </a:solidFill>
              </a:uFill>
              <a:latin typeface="微软雅黑" panose="020B0503020204020204" pitchFamily="34" charset="-122"/>
              <a:ea typeface="微软雅黑" panose="020B0503020204020204" pitchFamily="34" charset="-122"/>
              <a:cs typeface="Roboto Condensed Regular"/>
              <a:sym typeface="Roboto Condensed Regular"/>
            </a:endParaRPr>
          </a:p>
          <a:p>
            <a:endParaRPr lang="zh-CN" altLang="en-US" b="1"/>
          </a:p>
          <a:p>
            <a:r>
              <a:rPr lang="zh-CN" altLang="en-US" b="1"/>
              <a:t> </a:t>
            </a:r>
            <a:r>
              <a:rPr lang="en-US" altLang="zh-CN" b="1"/>
              <a:t>      </a:t>
            </a:r>
            <a:r>
              <a:rPr lang="zh-CN" altLang="en-US" b="1"/>
              <a:t>解决</a:t>
            </a:r>
            <a:r>
              <a:rPr lang="en-US" altLang="zh-CN" b="1"/>
              <a:t>“</a:t>
            </a:r>
            <a:r>
              <a:rPr lang="zh-CN" altLang="en-US" b="1"/>
              <a:t>方言</a:t>
            </a:r>
            <a:r>
              <a:rPr lang="en-US" altLang="zh-CN" b="1"/>
              <a:t>”</a:t>
            </a:r>
            <a:r>
              <a:rPr lang="zh-CN" altLang="en-US" b="1"/>
              <a:t>问题：</a:t>
            </a:r>
            <a:endParaRPr lang="zh-CN" altLang="en-US" b="1"/>
          </a:p>
          <a:p>
            <a:pPr marL="491490" indent="-229235">
              <a:lnSpc>
                <a:spcPct val="100000"/>
              </a:lnSpc>
              <a:spcBef>
                <a:spcPts val="550"/>
              </a:spcBef>
              <a:buFont typeface="Arial" panose="020B0604020202020204"/>
              <a:buChar char="•"/>
              <a:tabLst>
                <a:tab pos="491490" algn="l"/>
                <a:tab pos="492125" algn="l"/>
              </a:tabLst>
            </a:pPr>
            <a:r>
              <a:rPr spc="-5" dirty="0">
                <a:latin typeface="微软雅黑" panose="020B0503020204020204" pitchFamily="34" charset="-122"/>
                <a:cs typeface="微软雅黑" panose="020B0503020204020204" pitchFamily="34" charset="-122"/>
                <a:sym typeface="+mn-ea"/>
              </a:rPr>
              <a:t>确保数据一致性，对数据进行打通，</a:t>
            </a:r>
            <a:r>
              <a:rPr lang="zh-CN" spc="-5" dirty="0">
                <a:latin typeface="微软雅黑" panose="020B0503020204020204" pitchFamily="34" charset="-122"/>
                <a:cs typeface="微软雅黑" panose="020B0503020204020204" pitchFamily="34" charset="-122"/>
                <a:sym typeface="+mn-ea"/>
              </a:rPr>
              <a:t>开</a:t>
            </a:r>
            <a:r>
              <a:rPr dirty="0">
                <a:latin typeface="微软雅黑" panose="020B0503020204020204" pitchFamily="34" charset="-122"/>
                <a:cs typeface="微软雅黑" panose="020B0503020204020204" pitchFamily="34" charset="-122"/>
                <a:sym typeface="+mn-ea"/>
              </a:rPr>
              <a:t>展数据治理工作，制定统一的数据标准，</a:t>
            </a:r>
            <a:endParaRPr dirty="0">
              <a:latin typeface="微软雅黑" panose="020B0503020204020204" pitchFamily="34" charset="-122"/>
              <a:cs typeface="微软雅黑" panose="020B0503020204020204" pitchFamily="34" charset="-122"/>
              <a:sym typeface="+mn-ea"/>
            </a:endParaRPr>
          </a:p>
          <a:p>
            <a:pPr marL="262255" indent="0">
              <a:lnSpc>
                <a:spcPct val="100000"/>
              </a:lnSpc>
              <a:spcBef>
                <a:spcPts val="550"/>
              </a:spcBef>
              <a:buFont typeface="Arial" panose="020B0604020202020204"/>
              <a:buNone/>
              <a:tabLst>
                <a:tab pos="491490" algn="l"/>
                <a:tab pos="492125" algn="l"/>
              </a:tabLst>
            </a:pPr>
            <a:r>
              <a:rPr b="1" spc="20" dirty="0">
                <a:solidFill>
                  <a:srgbClr val="FFFFFF"/>
                </a:solidFill>
                <a:latin typeface="微软雅黑" panose="020B0503020204020204" pitchFamily="34" charset="-122"/>
                <a:cs typeface="微软雅黑" panose="020B0503020204020204" pitchFamily="34" charset="-122"/>
                <a:sym typeface="+mn-ea"/>
              </a:rPr>
              <a:t>解决信息</a:t>
            </a:r>
            <a:r>
              <a:rPr b="1" spc="5" dirty="0">
                <a:solidFill>
                  <a:srgbClr val="FFFFFF"/>
                </a:solidFill>
                <a:latin typeface="微软雅黑" panose="020B0503020204020204" pitchFamily="34" charset="-122"/>
                <a:cs typeface="微软雅黑" panose="020B0503020204020204" pitchFamily="34" charset="-122"/>
                <a:sym typeface="+mn-ea"/>
              </a:rPr>
              <a:t>集成共</a:t>
            </a:r>
            <a:r>
              <a:rPr b="1" spc="20" dirty="0">
                <a:solidFill>
                  <a:srgbClr val="FFFFFF"/>
                </a:solidFill>
                <a:latin typeface="微软雅黑" panose="020B0503020204020204" pitchFamily="34" charset="-122"/>
                <a:cs typeface="微软雅黑" panose="020B0503020204020204" pitchFamily="34" charset="-122"/>
                <a:sym typeface="+mn-ea"/>
              </a:rPr>
              <a:t>享</a:t>
            </a:r>
            <a:r>
              <a:rPr b="1" spc="5" dirty="0">
                <a:solidFill>
                  <a:srgbClr val="FFFFFF"/>
                </a:solidFill>
                <a:latin typeface="微软雅黑" panose="020B0503020204020204" pitchFamily="34" charset="-122"/>
                <a:cs typeface="微软雅黑" panose="020B0503020204020204" pitchFamily="34" charset="-122"/>
                <a:sym typeface="+mn-ea"/>
              </a:rPr>
              <a:t>问</a:t>
            </a:r>
            <a:r>
              <a:rPr b="1" spc="20" dirty="0">
                <a:solidFill>
                  <a:srgbClr val="FFFFFF"/>
                </a:solidFill>
                <a:latin typeface="微软雅黑" panose="020B0503020204020204" pitchFamily="34" charset="-122"/>
                <a:cs typeface="微软雅黑" panose="020B0503020204020204" pitchFamily="34" charset="-122"/>
                <a:sym typeface="+mn-ea"/>
              </a:rPr>
              <a:t>题</a:t>
            </a:r>
            <a:endParaRPr>
              <a:latin typeface="微软雅黑" panose="020B0503020204020204" pitchFamily="34" charset="-122"/>
              <a:cs typeface="微软雅黑" panose="020B0503020204020204" pitchFamily="34" charset="-122"/>
            </a:endParaRPr>
          </a:p>
          <a:p>
            <a:pPr marL="572770" indent="-229235">
              <a:lnSpc>
                <a:spcPct val="100000"/>
              </a:lnSpc>
              <a:spcBef>
                <a:spcPts val="550"/>
              </a:spcBef>
              <a:buFont typeface="Arial" panose="020B0604020202020204"/>
              <a:buChar char="•"/>
              <a:tabLst>
                <a:tab pos="572135" algn="l"/>
                <a:tab pos="572770" algn="l"/>
              </a:tabLst>
            </a:pPr>
            <a:r>
              <a:rPr spc="-5" dirty="0">
                <a:latin typeface="微软雅黑" panose="020B0503020204020204" pitchFamily="34" charset="-122"/>
                <a:cs typeface="微软雅黑" panose="020B0503020204020204" pitchFamily="34" charset="-122"/>
                <a:sym typeface="+mn-ea"/>
              </a:rPr>
              <a:t>确保数据的准确性、完整性，通过建立</a:t>
            </a:r>
            <a:r>
              <a:rPr dirty="0">
                <a:latin typeface="微软雅黑" panose="020B0503020204020204" pitchFamily="34" charset="-122"/>
                <a:cs typeface="微软雅黑" panose="020B0503020204020204" pitchFamily="34" charset="-122"/>
                <a:sym typeface="+mn-ea"/>
              </a:rPr>
              <a:t>数据共享机制，为各业务分析系统提供</a:t>
            </a:r>
            <a:endParaRPr>
              <a:latin typeface="微软雅黑" panose="020B0503020204020204" pitchFamily="34" charset="-122"/>
              <a:cs typeface="微软雅黑" panose="020B0503020204020204" pitchFamily="34" charset="-122"/>
            </a:endParaRPr>
          </a:p>
          <a:p>
            <a:r>
              <a:rPr lang="en-US" b="1" spc="20" dirty="0">
                <a:solidFill>
                  <a:srgbClr val="FFFFFF"/>
                </a:solidFill>
                <a:latin typeface="微软雅黑" panose="020B0503020204020204" pitchFamily="34" charset="-122"/>
                <a:cs typeface="微软雅黑" panose="020B0503020204020204" pitchFamily="34" charset="-122"/>
                <a:sym typeface="+mn-ea"/>
              </a:rPr>
              <a:t>      </a:t>
            </a:r>
            <a:r>
              <a:rPr b="1" spc="20" dirty="0">
                <a:solidFill>
                  <a:srgbClr val="FFFFFF"/>
                </a:solidFill>
                <a:latin typeface="微软雅黑" panose="020B0503020204020204" pitchFamily="34" charset="-122"/>
                <a:cs typeface="微软雅黑" panose="020B0503020204020204" pitchFamily="34" charset="-122"/>
                <a:sym typeface="+mn-ea"/>
              </a:rPr>
              <a:t>解决信息</a:t>
            </a:r>
            <a:r>
              <a:rPr b="1" spc="5" dirty="0">
                <a:solidFill>
                  <a:srgbClr val="FFFFFF"/>
                </a:solidFill>
                <a:latin typeface="微软雅黑" panose="020B0503020204020204" pitchFamily="34" charset="-122"/>
                <a:cs typeface="微软雅黑" panose="020B0503020204020204" pitchFamily="34" charset="-122"/>
                <a:sym typeface="+mn-ea"/>
              </a:rPr>
              <a:t>的整合</a:t>
            </a:r>
            <a:r>
              <a:rPr b="1" spc="20" dirty="0">
                <a:solidFill>
                  <a:srgbClr val="FFFFFF"/>
                </a:solidFill>
                <a:latin typeface="微软雅黑" panose="020B0503020204020204" pitchFamily="34" charset="-122"/>
                <a:cs typeface="微软雅黑" panose="020B0503020204020204" pitchFamily="34" charset="-122"/>
                <a:sym typeface="+mn-ea"/>
              </a:rPr>
              <a:t>与</a:t>
            </a:r>
            <a:r>
              <a:rPr b="1" spc="5" dirty="0">
                <a:solidFill>
                  <a:srgbClr val="FFFFFF"/>
                </a:solidFill>
                <a:latin typeface="微软雅黑" panose="020B0503020204020204" pitchFamily="34" charset="-122"/>
                <a:cs typeface="微软雅黑" panose="020B0503020204020204" pitchFamily="34" charset="-122"/>
                <a:sym typeface="+mn-ea"/>
              </a:rPr>
              <a:t>利用问</a:t>
            </a:r>
            <a:r>
              <a:rPr b="1" spc="20" dirty="0">
                <a:solidFill>
                  <a:srgbClr val="FFFFFF"/>
                </a:solidFill>
                <a:latin typeface="微软雅黑" panose="020B0503020204020204" pitchFamily="34" charset="-122"/>
                <a:cs typeface="微软雅黑" panose="020B0503020204020204" pitchFamily="34" charset="-122"/>
                <a:sym typeface="+mn-ea"/>
              </a:rPr>
              <a:t>题</a:t>
            </a:r>
            <a:endParaRPr b="1" spc="20" dirty="0">
              <a:solidFill>
                <a:srgbClr val="FFFFFF"/>
              </a:solidFill>
              <a:latin typeface="微软雅黑" panose="020B0503020204020204" pitchFamily="34" charset="-122"/>
              <a:cs typeface="微软雅黑" panose="020B0503020204020204" pitchFamily="34" charset="-122"/>
              <a:sym typeface="+mn-ea"/>
            </a:endParaRPr>
          </a:p>
          <a:p>
            <a:pPr marL="407670" indent="-229870">
              <a:lnSpc>
                <a:spcPct val="100000"/>
              </a:lnSpc>
              <a:spcBef>
                <a:spcPts val="550"/>
              </a:spcBef>
              <a:buFont typeface="Arial" panose="020B0604020202020204"/>
              <a:buChar char="•"/>
              <a:tabLst>
                <a:tab pos="407670" algn="l"/>
                <a:tab pos="408305" algn="l"/>
              </a:tabLst>
            </a:pPr>
            <a:r>
              <a:rPr spc="-5" dirty="0">
                <a:latin typeface="微软雅黑" panose="020B0503020204020204" pitchFamily="34" charset="-122"/>
                <a:cs typeface="微软雅黑" panose="020B0503020204020204" pitchFamily="34" charset="-122"/>
                <a:sym typeface="+mn-ea"/>
              </a:rPr>
              <a:t>建立数据整合与利用机制，帮助</a:t>
            </a:r>
            <a:r>
              <a:rPr dirty="0">
                <a:latin typeface="微软雅黑" panose="020B0503020204020204" pitchFamily="34" charset="-122"/>
                <a:cs typeface="微软雅黑" panose="020B0503020204020204" pitchFamily="34" charset="-122"/>
                <a:sym typeface="+mn-ea"/>
              </a:rPr>
              <a:t>玉</a:t>
            </a:r>
            <a:r>
              <a:rPr spc="-5" dirty="0">
                <a:latin typeface="微软雅黑" panose="020B0503020204020204" pitchFamily="34" charset="-122"/>
                <a:cs typeface="微软雅黑" panose="020B0503020204020204" pitchFamily="34" charset="-122"/>
                <a:sym typeface="+mn-ea"/>
              </a:rPr>
              <a:t>柴利用数字平</a:t>
            </a:r>
            <a:r>
              <a:rPr dirty="0">
                <a:latin typeface="微软雅黑" panose="020B0503020204020204" pitchFamily="34" charset="-122"/>
                <a:cs typeface="微软雅黑" panose="020B0503020204020204" pitchFamily="34" charset="-122"/>
                <a:sym typeface="+mn-ea"/>
              </a:rPr>
              <a:t>台开展分析和决策，实现数据资产的有效利用</a:t>
            </a:r>
            <a:r>
              <a:rPr lang="zh-CN" dirty="0">
                <a:latin typeface="微软雅黑" panose="020B0503020204020204" pitchFamily="34" charset="-122"/>
                <a:cs typeface="微软雅黑" panose="020B0503020204020204" pitchFamily="34" charset="-122"/>
                <a:sym typeface="+mn-ea"/>
              </a:rPr>
              <a:t>。</a:t>
            </a:r>
            <a:endParaRPr lang="zh-CN" dirty="0">
              <a:latin typeface="微软雅黑" panose="020B0503020204020204" pitchFamily="34" charset="-122"/>
              <a:cs typeface="微软雅黑" panose="020B0503020204020204" pitchFamily="34" charset="-122"/>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本身需要完善数据模型共享机制。</a:t>
            </a:r>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0" dirty="0" smtClean="0">
                <a:latin typeface="微软雅黑" panose="020B0503020204020204" pitchFamily="34" charset="-122"/>
                <a:ea typeface="微软雅黑" panose="020B0503020204020204" pitchFamily="34" charset="-122"/>
              </a:rPr>
              <a:t>一个平台，两个体系的数据底座建设思路。</a:t>
            </a:r>
            <a:endParaRPr lang="en-US" altLang="zh-CN" sz="1200" kern="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0" dirty="0" smtClean="0">
                <a:latin typeface="微软雅黑" panose="020B0503020204020204" pitchFamily="34" charset="-122"/>
                <a:ea typeface="微软雅黑" panose="020B0503020204020204" pitchFamily="34" charset="-122"/>
              </a:rPr>
              <a:t>数据开发体系，是传统的数仓建设方法，从数据的采集到数仓的分层处理，到数据的可视化，然数据可见可得。</a:t>
            </a:r>
            <a:endParaRPr lang="en-US" altLang="zh-CN" sz="1200" kern="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0" dirty="0" smtClean="0">
                <a:latin typeface="微软雅黑" panose="020B0503020204020204" pitchFamily="34" charset="-122"/>
                <a:ea typeface="微软雅黑" panose="020B0503020204020204" pitchFamily="34" charset="-122"/>
              </a:rPr>
              <a:t>数据治理体系，是数据开发体系的平行线，从项目前期的调研，数据资产盘点，结合需求自上而下和业务领域自下而上进行数据模型的设计和数据标准的制定。并依托于设计好的标准和模型，在系统上进行落地</a:t>
            </a:r>
            <a:r>
              <a:rPr lang="en-US" altLang="zh-CN" sz="1200" kern="0" dirty="0" smtClean="0">
                <a:latin typeface="微软雅黑" panose="020B0503020204020204" pitchFamily="34" charset="-122"/>
                <a:ea typeface="微软雅黑" panose="020B0503020204020204" pitchFamily="34" charset="-122"/>
              </a:rPr>
              <a:t>(</a:t>
            </a:r>
            <a:r>
              <a:rPr lang="zh-CN" altLang="en-US" sz="1200" kern="0" dirty="0" smtClean="0">
                <a:latin typeface="微软雅黑" panose="020B0503020204020204" pitchFamily="34" charset="-122"/>
                <a:ea typeface="微软雅黑" panose="020B0503020204020204" pitchFamily="34" charset="-122"/>
              </a:rPr>
              <a:t>即是数据标准体系建设部分</a:t>
            </a:r>
            <a:r>
              <a:rPr lang="en-US" altLang="zh-CN" sz="1200" kern="0" dirty="0" smtClean="0">
                <a:latin typeface="微软雅黑" panose="020B0503020204020204" pitchFamily="34" charset="-122"/>
                <a:ea typeface="微软雅黑" panose="020B0503020204020204" pitchFamily="34" charset="-122"/>
              </a:rPr>
              <a:t>)</a:t>
            </a:r>
            <a:r>
              <a:rPr lang="zh-CN" altLang="en-US" sz="1200" kern="0" dirty="0" smtClean="0">
                <a:latin typeface="微软雅黑" panose="020B0503020204020204" pitchFamily="34" charset="-122"/>
                <a:ea typeface="微软雅黑" panose="020B0503020204020204" pitchFamily="34" charset="-122"/>
              </a:rPr>
              <a:t>，然后形成数据资源目录。在数据资源目录中除了数仓中的元数据外，还有业务系统上注册上来的元数据信息，形成统一的企业数据地图。并把数据模型资产化掉，形成中央和基地的模型超市，在资产超市中复用和共享。</a:t>
            </a:r>
            <a:endParaRPr lang="en-US" altLang="zh-CN" sz="1200" kern="0" dirty="0" smtClean="0">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0" dirty="0" smtClean="0">
                <a:latin typeface="微软雅黑" panose="020B0503020204020204" pitchFamily="34" charset="-122"/>
                <a:ea typeface="微软雅黑" panose="020B0503020204020204" pitchFamily="34" charset="-122"/>
              </a:rPr>
              <a:t>数据治理体系和数据的关系就好比，建设高速公路和车辆段关系。</a:t>
            </a:r>
            <a:r>
              <a:rPr lang="zh-CN" altLang="en-US" sz="1200" kern="0" baseline="0" dirty="0" smtClean="0">
                <a:latin typeface="微软雅黑" panose="020B0503020204020204" pitchFamily="34" charset="-122"/>
                <a:ea typeface="微软雅黑" panose="020B0503020204020204" pitchFamily="34" charset="-122"/>
              </a:rPr>
              <a:t>数据治理体系把数据高速公路建设好，数据开发体系，把数据接入再高速公司上流转起来，然后进行数据的应用，发挥数据的价值。</a:t>
            </a:r>
            <a:endParaRPr lang="en-US" altLang="zh-CN" sz="1200" kern="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ODS   JSODS   CPBGODS   HDODS</a:t>
            </a:r>
            <a:endParaRPr lang="en-US" altLang="zh-CN" dirty="0"/>
          </a:p>
          <a:p>
            <a:r>
              <a:rPr lang="en-US" altLang="zh-CN" dirty="0"/>
              <a:t>DWD   JSDWD   CPBGDWD   HDDWD</a:t>
            </a:r>
            <a:endParaRPr lang="en-US" altLang="zh-CN" dirty="0"/>
          </a:p>
          <a:p>
            <a:r>
              <a:rPr lang="en-US" altLang="zh-CN" dirty="0"/>
              <a:t>DWS   JSDWS   CPBGDWS   HDDWS</a:t>
            </a:r>
            <a:endParaRPr lang="en-US" altLang="zh-CN" dirty="0"/>
          </a:p>
          <a:p>
            <a:r>
              <a:rPr lang="en-US" altLang="zh-CN" dirty="0"/>
              <a:t>DIM   JSDIM   CPBGDIM   HDDIM</a:t>
            </a:r>
            <a:endParaRPr lang="en-US" altLang="zh-CN" dirty="0"/>
          </a:p>
          <a:p>
            <a:r>
              <a:rPr lang="en-US" altLang="zh-CN" dirty="0"/>
              <a:t>DM    JSDM    CPBGDM    HDDM </a:t>
            </a:r>
            <a:endParaRPr lang="en-US" altLang="zh-CN" dirty="0"/>
          </a:p>
          <a:p>
            <a:endParaRPr lang="en-US" altLang="zh-CN" dirty="0"/>
          </a:p>
          <a:p>
            <a:r>
              <a:rPr lang="en-US" altLang="zh-CN" dirty="0"/>
              <a:t>ODS   JS_ODS   CPBG_ODS   HD_ODS</a:t>
            </a:r>
            <a:endParaRPr lang="en-US" altLang="zh-CN" dirty="0"/>
          </a:p>
          <a:p>
            <a:r>
              <a:rPr lang="en-US" altLang="zh-CN" dirty="0"/>
              <a:t>DWD   JS_DWD   CPBG_DWD   HD_DWD</a:t>
            </a:r>
            <a:endParaRPr lang="en-US" altLang="zh-CN" dirty="0"/>
          </a:p>
          <a:p>
            <a:r>
              <a:rPr lang="en-US" altLang="zh-CN" dirty="0"/>
              <a:t>DWS   JS_DWS   CPBG_DWS   HD_DWS</a:t>
            </a:r>
            <a:endParaRPr lang="en-US" altLang="zh-CN" dirty="0"/>
          </a:p>
          <a:p>
            <a:r>
              <a:rPr lang="en-US" altLang="zh-CN" dirty="0"/>
              <a:t>DIM   JS_DIM   CPBG_DIM   HD_DIM</a:t>
            </a:r>
            <a:endParaRPr lang="en-US" altLang="zh-CN" dirty="0"/>
          </a:p>
          <a:p>
            <a:r>
              <a:rPr lang="en-US" altLang="zh-CN" dirty="0"/>
              <a:t>DM    JS_DM    CPBG_DM    HD_DM </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一中心两基地</a:t>
            </a:r>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ODS   JSODS   CPBGODS   HDODS</a:t>
            </a:r>
            <a:endParaRPr lang="en-US" altLang="zh-CN" dirty="0"/>
          </a:p>
          <a:p>
            <a:r>
              <a:rPr lang="en-US" altLang="zh-CN" dirty="0"/>
              <a:t>DWD   JSDWD   CPBGDWD   HDDWD</a:t>
            </a:r>
            <a:endParaRPr lang="en-US" altLang="zh-CN" dirty="0"/>
          </a:p>
          <a:p>
            <a:r>
              <a:rPr lang="en-US" altLang="zh-CN" dirty="0"/>
              <a:t>DWS   JSDWS   CPBGDWS   HDDWS</a:t>
            </a:r>
            <a:endParaRPr lang="en-US" altLang="zh-CN" dirty="0"/>
          </a:p>
          <a:p>
            <a:r>
              <a:rPr lang="en-US" altLang="zh-CN" dirty="0"/>
              <a:t>DIM   JSDIM   CPBGDIM   HDDIM</a:t>
            </a:r>
            <a:endParaRPr lang="en-US" altLang="zh-CN" dirty="0"/>
          </a:p>
          <a:p>
            <a:r>
              <a:rPr lang="en-US" altLang="zh-CN" dirty="0"/>
              <a:t>DM    JSDM    CPBGDM    HDDM </a:t>
            </a:r>
            <a:endParaRPr lang="en-US" altLang="zh-CN" dirty="0"/>
          </a:p>
          <a:p>
            <a:endParaRPr lang="en-US" altLang="zh-CN" dirty="0"/>
          </a:p>
          <a:p>
            <a:r>
              <a:rPr lang="en-US" altLang="zh-CN" dirty="0"/>
              <a:t>ODS   JS_ODS   CPBG_ODS   HD_ODS</a:t>
            </a:r>
            <a:endParaRPr lang="en-US" altLang="zh-CN" dirty="0"/>
          </a:p>
          <a:p>
            <a:r>
              <a:rPr lang="en-US" altLang="zh-CN" dirty="0"/>
              <a:t>DWD   JS_DWD   CPBG_DWD   HD_DWD</a:t>
            </a:r>
            <a:endParaRPr lang="en-US" altLang="zh-CN" dirty="0"/>
          </a:p>
          <a:p>
            <a:r>
              <a:rPr lang="en-US" altLang="zh-CN" dirty="0"/>
              <a:t>DWS   JS_DWS   CPBG_DWS   HD_DWS</a:t>
            </a:r>
            <a:endParaRPr lang="en-US" altLang="zh-CN" dirty="0"/>
          </a:p>
          <a:p>
            <a:r>
              <a:rPr lang="en-US" altLang="zh-CN" dirty="0"/>
              <a:t>DIM   JS_DIM   CPBG_DIM   HD_DIM</a:t>
            </a:r>
            <a:endParaRPr lang="en-US" altLang="zh-CN" dirty="0"/>
          </a:p>
          <a:p>
            <a:r>
              <a:rPr lang="en-US" altLang="zh-CN" dirty="0"/>
              <a:t>DM    JS_DM    CPBG_DM    HD_DM </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6" name="Rectangle 4"/>
          <p:cNvSpPr/>
          <p:nvPr userDrawn="1"/>
        </p:nvSpPr>
        <p:spPr>
          <a:xfrm>
            <a:off x="0" y="6452558"/>
            <a:ext cx="12192000" cy="405442"/>
          </a:xfrm>
          <a:prstGeom prst="rect">
            <a:avLst/>
          </a:prstGeom>
          <a:solidFill>
            <a:srgbClr val="C00000"/>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cxnSp>
        <p:nvCxnSpPr>
          <p:cNvPr id="18" name="Straight Connector 3"/>
          <p:cNvCxnSpPr/>
          <p:nvPr userDrawn="1"/>
        </p:nvCxnSpPr>
        <p:spPr>
          <a:xfrm>
            <a:off x="4548800" y="3913411"/>
            <a:ext cx="2484799" cy="0"/>
          </a:xfrm>
          <a:prstGeom prst="line">
            <a:avLst/>
          </a:prstGeom>
          <a:noFill/>
          <a:ln w="57150" cap="flat" cmpd="sng" algn="ctr">
            <a:solidFill>
              <a:srgbClr val="C00000"/>
            </a:solidFill>
            <a:prstDash val="solid"/>
            <a:miter lim="800000"/>
          </a:ln>
          <a:effectLst/>
        </p:spPr>
      </p:cxnSp>
      <p:sp>
        <p:nvSpPr>
          <p:cNvPr id="30" name="标题 1"/>
          <p:cNvSpPr>
            <a:spLocks noGrp="1"/>
          </p:cNvSpPr>
          <p:nvPr>
            <p:ph type="ctrTitle"/>
          </p:nvPr>
        </p:nvSpPr>
        <p:spPr>
          <a:xfrm>
            <a:off x="1070373" y="4136570"/>
            <a:ext cx="9900249" cy="617551"/>
          </a:xfrm>
          <a:prstGeom prst="rect">
            <a:avLst/>
          </a:prstGeom>
          <a:solidFill>
            <a:schemeClr val="bg1">
              <a:alpha val="36078"/>
            </a:schemeClr>
          </a:solidFill>
        </p:spPr>
        <p:txBody>
          <a:bodyPr anchor="ctr"/>
          <a:lstStyle>
            <a:lvl1pPr algn="ctr">
              <a:lnSpc>
                <a:spcPct val="100000"/>
              </a:lnSpc>
              <a:defRPr sz="4000">
                <a:solidFill>
                  <a:schemeClr val="tx1"/>
                </a:solidFill>
              </a:defRPr>
            </a:lvl1pPr>
          </a:lstStyle>
          <a:p>
            <a:r>
              <a:rPr lang="zh-CN" altLang="en-US"/>
              <a:t>单击此处编辑母版标题样式</a:t>
            </a:r>
            <a:endParaRPr lang="zh-CN" altLang="en-US" dirty="0"/>
          </a:p>
        </p:txBody>
      </p:sp>
      <p:sp>
        <p:nvSpPr>
          <p:cNvPr id="10" name="Rectangle 4"/>
          <p:cNvSpPr/>
          <p:nvPr userDrawn="1"/>
        </p:nvSpPr>
        <p:spPr>
          <a:xfrm>
            <a:off x="0" y="-1"/>
            <a:ext cx="12192000" cy="1690007"/>
          </a:xfrm>
          <a:prstGeom prst="rect">
            <a:avLst/>
          </a:prstGeom>
          <a:solidFill>
            <a:srgbClr val="C00000"/>
          </a:solidFill>
          <a:ln w="12700" cap="flat" cmpd="sng" algn="ctr">
            <a:no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930327E2-17C4-431B-B5C7-D724C9A939E1}"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矩形 2"/>
          <p:cNvSpPr/>
          <p:nvPr userDrawn="1"/>
        </p:nvSpPr>
        <p:spPr>
          <a:xfrm>
            <a:off x="0" y="1518249"/>
            <a:ext cx="7047781" cy="3623094"/>
          </a:xfrm>
          <a:prstGeom prst="rect">
            <a:avLst/>
          </a:prstGeom>
          <a:solidFill>
            <a:srgbClr val="C5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4" name="Straight Connector 18"/>
          <p:cNvCxnSpPr/>
          <p:nvPr/>
        </p:nvCxnSpPr>
        <p:spPr>
          <a:xfrm>
            <a:off x="628868" y="2474622"/>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628867" y="2626412"/>
            <a:ext cx="5288854" cy="634957"/>
          </a:xfrm>
        </p:spPr>
        <p:txBody>
          <a:bodyPr/>
          <a:lstStyle>
            <a:lvl1pPr>
              <a:defRPr sz="3200" b="0">
                <a:solidFill>
                  <a:schemeClr val="bg1"/>
                </a:solidFill>
              </a:defRPr>
            </a:lvl1pPr>
          </a:lstStyle>
          <a:p>
            <a:r>
              <a:rPr lang="zh-CN" altLang="en-US"/>
              <a:t>单击此处编辑母版标题样式</a:t>
            </a:r>
            <a:endParaRPr lang="zh-CN" altLang="en-US" dirty="0"/>
          </a:p>
        </p:txBody>
      </p:sp>
      <p:sp>
        <p:nvSpPr>
          <p:cNvPr id="18" name="矩形 17"/>
          <p:cNvSpPr/>
          <p:nvPr userDrawn="1"/>
        </p:nvSpPr>
        <p:spPr>
          <a:xfrm>
            <a:off x="0" y="0"/>
            <a:ext cx="12192000" cy="85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userDrawn="1"/>
        </p:nvSpPr>
        <p:spPr>
          <a:xfrm>
            <a:off x="0" y="6003985"/>
            <a:ext cx="12192000" cy="85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图片占位符 22"/>
          <p:cNvSpPr>
            <a:spLocks noGrp="1"/>
          </p:cNvSpPr>
          <p:nvPr>
            <p:ph type="pic" sz="quarter" idx="10"/>
          </p:nvPr>
        </p:nvSpPr>
        <p:spPr>
          <a:xfrm>
            <a:off x="766980" y="1873264"/>
            <a:ext cx="638175" cy="525463"/>
          </a:xfrm>
        </p:spPr>
        <p:txBody>
          <a:bodyPr/>
          <a:lstStyle/>
          <a:p>
            <a:r>
              <a:rPr lang="zh-CN" altLang="en-US"/>
              <a:t>单击图标添加图片</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extBox 1"/>
          <p:cNvSpPr txBox="1"/>
          <p:nvPr userDrawn="1"/>
        </p:nvSpPr>
        <p:spPr>
          <a:xfrm>
            <a:off x="792480" y="2690337"/>
            <a:ext cx="10607040" cy="697563"/>
          </a:xfrm>
          <a:prstGeom prst="rect">
            <a:avLst/>
          </a:prstGeom>
          <a:noFill/>
        </p:spPr>
        <p:txBody>
          <a:bodyPr wrap="square" lIns="0" tIns="0" rIns="0" bIns="0" rtlCol="0">
            <a:spAutoFit/>
          </a:bodyPr>
          <a:lstStyle/>
          <a:p>
            <a:r>
              <a:rPr lang="zh-CN" altLang="en-US" sz="4535" b="1" cap="all" dirty="0">
                <a:solidFill>
                  <a:prstClr val="white"/>
                </a:solidFill>
                <a:latin typeface="Lato Black" panose="020F0A02020204030203" pitchFamily="34" charset="0"/>
              </a:rPr>
              <a:t>感谢您的参与！</a:t>
            </a:r>
            <a:endParaRPr lang="en-US" sz="4535" cap="all" dirty="0">
              <a:solidFill>
                <a:prstClr val="white"/>
              </a:solidFill>
              <a:latin typeface="Lato Black" panose="020F0A02020204030203" pitchFamily="34" charset="0"/>
            </a:endParaRPr>
          </a:p>
        </p:txBody>
      </p:sp>
      <p:cxnSp>
        <p:nvCxnSpPr>
          <p:cNvPr id="8" name="Straight Connector 2"/>
          <p:cNvCxnSpPr/>
          <p:nvPr userDrawn="1"/>
        </p:nvCxnSpPr>
        <p:spPr>
          <a:xfrm>
            <a:off x="808907" y="2588824"/>
            <a:ext cx="121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3"/>
          <p:cNvSpPr txBox="1"/>
          <p:nvPr userDrawn="1"/>
        </p:nvSpPr>
        <p:spPr>
          <a:xfrm>
            <a:off x="792480" y="3810782"/>
            <a:ext cx="10607040" cy="287323"/>
          </a:xfrm>
          <a:prstGeom prst="rect">
            <a:avLst/>
          </a:prstGeom>
          <a:noFill/>
        </p:spPr>
        <p:txBody>
          <a:bodyPr wrap="square" lIns="0" tIns="0" rIns="0" bIns="0"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以感恩的心服务客户！</a:t>
            </a:r>
            <a:r>
              <a:rPr lang="en-US" altLang="zh-CN" dirty="0">
                <a:solidFill>
                  <a:prstClr val="white"/>
                </a:solidFill>
                <a:latin typeface="微软雅黑" panose="020B0503020204020204" pitchFamily="34" charset="-122"/>
                <a:ea typeface="微软雅黑" panose="020B0503020204020204" pitchFamily="34" charset="-122"/>
              </a:rPr>
              <a:t>Better Experience</a:t>
            </a:r>
            <a:r>
              <a:rPr lang="zh-CN" altLang="en-US" dirty="0">
                <a:solidFill>
                  <a:prstClr val="white"/>
                </a:solidFill>
                <a:latin typeface="微软雅黑" panose="020B0503020204020204" pitchFamily="34" charset="-122"/>
                <a:ea typeface="微软雅黑" panose="020B0503020204020204" pitchFamily="34" charset="-122"/>
              </a:rPr>
              <a:t>！</a:t>
            </a:r>
            <a:endParaRPr lang="en-US" dirty="0">
              <a:solidFill>
                <a:prstClr val="white"/>
              </a:solidFill>
              <a:ea typeface="+mj-ea"/>
            </a:endParaRPr>
          </a:p>
        </p:txBody>
      </p:sp>
      <p:grpSp>
        <p:nvGrpSpPr>
          <p:cNvPr id="10" name="Group 4"/>
          <p:cNvGrpSpPr/>
          <p:nvPr userDrawn="1"/>
        </p:nvGrpSpPr>
        <p:grpSpPr>
          <a:xfrm>
            <a:off x="914546" y="5449857"/>
            <a:ext cx="184711" cy="184711"/>
            <a:chOff x="685909" y="4075113"/>
            <a:chExt cx="150813" cy="150813"/>
          </a:xfrm>
          <a:solidFill>
            <a:srgbClr val="C00000"/>
          </a:solidFill>
        </p:grpSpPr>
        <p:sp>
          <p:nvSpPr>
            <p:cNvPr id="11" name="Oval 1125"/>
            <p:cNvSpPr>
              <a:spLocks noChangeArrowheads="1"/>
            </p:cNvSpPr>
            <p:nvPr/>
          </p:nvSpPr>
          <p:spPr bwMode="auto">
            <a:xfrm>
              <a:off x="685909" y="4075113"/>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2" name="Freeform 1126"/>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grpSp>
        <p:nvGrpSpPr>
          <p:cNvPr id="13" name="Group 15"/>
          <p:cNvGrpSpPr/>
          <p:nvPr userDrawn="1"/>
        </p:nvGrpSpPr>
        <p:grpSpPr>
          <a:xfrm>
            <a:off x="914546" y="5714439"/>
            <a:ext cx="184711" cy="184711"/>
            <a:chOff x="685909" y="4273550"/>
            <a:chExt cx="150813" cy="150813"/>
          </a:xfrm>
          <a:solidFill>
            <a:srgbClr val="C00000"/>
          </a:solidFill>
        </p:grpSpPr>
        <p:sp>
          <p:nvSpPr>
            <p:cNvPr id="14" name="Oval 1127"/>
            <p:cNvSpPr>
              <a:spLocks noChangeArrowheads="1"/>
            </p:cNvSpPr>
            <p:nvPr/>
          </p:nvSpPr>
          <p:spPr bwMode="auto">
            <a:xfrm>
              <a:off x="685909" y="4273550"/>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5" name="Freeform 1130"/>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grpSp>
        <p:nvGrpSpPr>
          <p:cNvPr id="16" name="Group 16"/>
          <p:cNvGrpSpPr/>
          <p:nvPr userDrawn="1"/>
        </p:nvGrpSpPr>
        <p:grpSpPr>
          <a:xfrm>
            <a:off x="914546" y="5983257"/>
            <a:ext cx="184711" cy="184711"/>
            <a:chOff x="685909" y="4475163"/>
            <a:chExt cx="150813" cy="150813"/>
          </a:xfrm>
          <a:solidFill>
            <a:srgbClr val="C00000"/>
          </a:solidFill>
        </p:grpSpPr>
        <p:sp>
          <p:nvSpPr>
            <p:cNvPr id="17" name="Oval 1128"/>
            <p:cNvSpPr>
              <a:spLocks noChangeArrowheads="1"/>
            </p:cNvSpPr>
            <p:nvPr/>
          </p:nvSpPr>
          <p:spPr bwMode="auto">
            <a:xfrm>
              <a:off x="685909" y="4475163"/>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8" name="Freeform 1141"/>
            <p:cNvSpPr>
              <a:spLocks noEditPoints="1"/>
            </p:cNvSpPr>
            <p:nvPr/>
          </p:nvSpPr>
          <p:spPr bwMode="auto">
            <a:xfrm>
              <a:off x="724913" y="4524377"/>
              <a:ext cx="82692" cy="52386"/>
            </a:xfrm>
            <a:custGeom>
              <a:avLst/>
              <a:gdLst>
                <a:gd name="T0" fmla="*/ 532 w 543"/>
                <a:gd name="T1" fmla="*/ 91 h 344"/>
                <a:gd name="T2" fmla="*/ 532 w 543"/>
                <a:gd name="T3" fmla="*/ 91 h 344"/>
                <a:gd name="T4" fmla="*/ 297 w 543"/>
                <a:gd name="T5" fmla="*/ 211 h 344"/>
                <a:gd name="T6" fmla="*/ 284 w 543"/>
                <a:gd name="T7" fmla="*/ 217 h 344"/>
                <a:gd name="T8" fmla="*/ 271 w 543"/>
                <a:gd name="T9" fmla="*/ 217 h 344"/>
                <a:gd name="T10" fmla="*/ 257 w 543"/>
                <a:gd name="T11" fmla="*/ 217 h 344"/>
                <a:gd name="T12" fmla="*/ 244 w 543"/>
                <a:gd name="T13" fmla="*/ 211 h 344"/>
                <a:gd name="T14" fmla="*/ 11 w 543"/>
                <a:gd name="T15" fmla="*/ 91 h 344"/>
                <a:gd name="T16" fmla="*/ 4 w 543"/>
                <a:gd name="T17" fmla="*/ 89 h 344"/>
                <a:gd name="T18" fmla="*/ 0 w 543"/>
                <a:gd name="T19" fmla="*/ 91 h 344"/>
                <a:gd name="T20" fmla="*/ 0 w 543"/>
                <a:gd name="T21" fmla="*/ 93 h 344"/>
                <a:gd name="T22" fmla="*/ 0 w 543"/>
                <a:gd name="T23" fmla="*/ 99 h 344"/>
                <a:gd name="T24" fmla="*/ 0 w 543"/>
                <a:gd name="T25" fmla="*/ 317 h 344"/>
                <a:gd name="T26" fmla="*/ 0 w 543"/>
                <a:gd name="T27" fmla="*/ 321 h 344"/>
                <a:gd name="T28" fmla="*/ 2 w 543"/>
                <a:gd name="T29" fmla="*/ 327 h 344"/>
                <a:gd name="T30" fmla="*/ 9 w 543"/>
                <a:gd name="T31" fmla="*/ 334 h 344"/>
                <a:gd name="T32" fmla="*/ 21 w 543"/>
                <a:gd name="T33" fmla="*/ 342 h 344"/>
                <a:gd name="T34" fmla="*/ 24 w 543"/>
                <a:gd name="T35" fmla="*/ 344 h 344"/>
                <a:gd name="T36" fmla="*/ 30 w 543"/>
                <a:gd name="T37" fmla="*/ 344 h 344"/>
                <a:gd name="T38" fmla="*/ 513 w 543"/>
                <a:gd name="T39" fmla="*/ 344 h 344"/>
                <a:gd name="T40" fmla="*/ 517 w 543"/>
                <a:gd name="T41" fmla="*/ 344 h 344"/>
                <a:gd name="T42" fmla="*/ 522 w 543"/>
                <a:gd name="T43" fmla="*/ 342 h 344"/>
                <a:gd name="T44" fmla="*/ 534 w 543"/>
                <a:gd name="T45" fmla="*/ 334 h 344"/>
                <a:gd name="T46" fmla="*/ 539 w 543"/>
                <a:gd name="T47" fmla="*/ 327 h 344"/>
                <a:gd name="T48" fmla="*/ 541 w 543"/>
                <a:gd name="T49" fmla="*/ 321 h 344"/>
                <a:gd name="T50" fmla="*/ 543 w 543"/>
                <a:gd name="T51" fmla="*/ 317 h 344"/>
                <a:gd name="T52" fmla="*/ 543 w 543"/>
                <a:gd name="T53" fmla="*/ 99 h 344"/>
                <a:gd name="T54" fmla="*/ 543 w 543"/>
                <a:gd name="T55" fmla="*/ 93 h 344"/>
                <a:gd name="T56" fmla="*/ 541 w 543"/>
                <a:gd name="T57" fmla="*/ 91 h 344"/>
                <a:gd name="T58" fmla="*/ 537 w 543"/>
                <a:gd name="T59" fmla="*/ 89 h 344"/>
                <a:gd name="T60" fmla="*/ 532 w 543"/>
                <a:gd name="T61" fmla="*/ 91 h 344"/>
                <a:gd name="T62" fmla="*/ 19 w 543"/>
                <a:gd name="T63" fmla="*/ 31 h 344"/>
                <a:gd name="T64" fmla="*/ 19 w 543"/>
                <a:gd name="T65" fmla="*/ 31 h 344"/>
                <a:gd name="T66" fmla="*/ 244 w 543"/>
                <a:gd name="T67" fmla="*/ 153 h 344"/>
                <a:gd name="T68" fmla="*/ 257 w 543"/>
                <a:gd name="T69" fmla="*/ 156 h 344"/>
                <a:gd name="T70" fmla="*/ 271 w 543"/>
                <a:gd name="T71" fmla="*/ 158 h 344"/>
                <a:gd name="T72" fmla="*/ 286 w 543"/>
                <a:gd name="T73" fmla="*/ 156 h 344"/>
                <a:gd name="T74" fmla="*/ 297 w 543"/>
                <a:gd name="T75" fmla="*/ 153 h 344"/>
                <a:gd name="T76" fmla="*/ 524 w 543"/>
                <a:gd name="T77" fmla="*/ 31 h 344"/>
                <a:gd name="T78" fmla="*/ 530 w 543"/>
                <a:gd name="T79" fmla="*/ 29 h 344"/>
                <a:gd name="T80" fmla="*/ 535 w 543"/>
                <a:gd name="T81" fmla="*/ 24 h 344"/>
                <a:gd name="T82" fmla="*/ 539 w 543"/>
                <a:gd name="T83" fmla="*/ 18 h 344"/>
                <a:gd name="T84" fmla="*/ 541 w 543"/>
                <a:gd name="T85" fmla="*/ 14 h 344"/>
                <a:gd name="T86" fmla="*/ 541 w 543"/>
                <a:gd name="T87" fmla="*/ 10 h 344"/>
                <a:gd name="T88" fmla="*/ 539 w 543"/>
                <a:gd name="T89" fmla="*/ 4 h 344"/>
                <a:gd name="T90" fmla="*/ 535 w 543"/>
                <a:gd name="T91" fmla="*/ 0 h 344"/>
                <a:gd name="T92" fmla="*/ 524 w 543"/>
                <a:gd name="T93" fmla="*/ 0 h 344"/>
                <a:gd name="T94" fmla="*/ 17 w 543"/>
                <a:gd name="T95" fmla="*/ 0 h 344"/>
                <a:gd name="T96" fmla="*/ 8 w 543"/>
                <a:gd name="T97" fmla="*/ 0 h 344"/>
                <a:gd name="T98" fmla="*/ 2 w 543"/>
                <a:gd name="T99" fmla="*/ 4 h 344"/>
                <a:gd name="T100" fmla="*/ 0 w 543"/>
                <a:gd name="T101" fmla="*/ 10 h 344"/>
                <a:gd name="T102" fmla="*/ 0 w 543"/>
                <a:gd name="T103" fmla="*/ 14 h 344"/>
                <a:gd name="T104" fmla="*/ 4 w 543"/>
                <a:gd name="T105" fmla="*/ 18 h 344"/>
                <a:gd name="T106" fmla="*/ 6 w 543"/>
                <a:gd name="T107" fmla="*/ 24 h 344"/>
                <a:gd name="T108" fmla="*/ 11 w 543"/>
                <a:gd name="T109" fmla="*/ 29 h 344"/>
                <a:gd name="T110" fmla="*/ 19 w 543"/>
                <a:gd name="T111" fmla="*/ 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3" h="344">
                  <a:moveTo>
                    <a:pt x="532" y="91"/>
                  </a:moveTo>
                  <a:lnTo>
                    <a:pt x="532" y="91"/>
                  </a:lnTo>
                  <a:lnTo>
                    <a:pt x="297" y="211"/>
                  </a:lnTo>
                  <a:lnTo>
                    <a:pt x="284" y="217"/>
                  </a:lnTo>
                  <a:lnTo>
                    <a:pt x="271" y="217"/>
                  </a:lnTo>
                  <a:lnTo>
                    <a:pt x="257" y="217"/>
                  </a:lnTo>
                  <a:lnTo>
                    <a:pt x="244" y="211"/>
                  </a:lnTo>
                  <a:lnTo>
                    <a:pt x="11" y="91"/>
                  </a:lnTo>
                  <a:lnTo>
                    <a:pt x="4" y="89"/>
                  </a:lnTo>
                  <a:lnTo>
                    <a:pt x="0" y="91"/>
                  </a:lnTo>
                  <a:lnTo>
                    <a:pt x="0" y="93"/>
                  </a:lnTo>
                  <a:lnTo>
                    <a:pt x="0" y="99"/>
                  </a:lnTo>
                  <a:lnTo>
                    <a:pt x="0" y="317"/>
                  </a:lnTo>
                  <a:lnTo>
                    <a:pt x="0" y="321"/>
                  </a:lnTo>
                  <a:lnTo>
                    <a:pt x="2" y="327"/>
                  </a:lnTo>
                  <a:lnTo>
                    <a:pt x="9" y="334"/>
                  </a:lnTo>
                  <a:lnTo>
                    <a:pt x="21" y="342"/>
                  </a:lnTo>
                  <a:lnTo>
                    <a:pt x="24" y="344"/>
                  </a:lnTo>
                  <a:lnTo>
                    <a:pt x="30" y="344"/>
                  </a:lnTo>
                  <a:lnTo>
                    <a:pt x="513" y="344"/>
                  </a:lnTo>
                  <a:lnTo>
                    <a:pt x="517" y="344"/>
                  </a:lnTo>
                  <a:lnTo>
                    <a:pt x="522" y="342"/>
                  </a:lnTo>
                  <a:lnTo>
                    <a:pt x="534" y="334"/>
                  </a:lnTo>
                  <a:lnTo>
                    <a:pt x="539" y="327"/>
                  </a:lnTo>
                  <a:lnTo>
                    <a:pt x="541" y="321"/>
                  </a:lnTo>
                  <a:lnTo>
                    <a:pt x="543" y="317"/>
                  </a:lnTo>
                  <a:lnTo>
                    <a:pt x="543" y="99"/>
                  </a:lnTo>
                  <a:lnTo>
                    <a:pt x="543" y="93"/>
                  </a:lnTo>
                  <a:lnTo>
                    <a:pt x="541" y="91"/>
                  </a:lnTo>
                  <a:lnTo>
                    <a:pt x="537" y="89"/>
                  </a:lnTo>
                  <a:lnTo>
                    <a:pt x="532" y="91"/>
                  </a:lnTo>
                  <a:close/>
                  <a:moveTo>
                    <a:pt x="19" y="31"/>
                  </a:moveTo>
                  <a:lnTo>
                    <a:pt x="19" y="31"/>
                  </a:lnTo>
                  <a:lnTo>
                    <a:pt x="244" y="153"/>
                  </a:lnTo>
                  <a:lnTo>
                    <a:pt x="257" y="156"/>
                  </a:lnTo>
                  <a:lnTo>
                    <a:pt x="271" y="158"/>
                  </a:lnTo>
                  <a:lnTo>
                    <a:pt x="286" y="156"/>
                  </a:lnTo>
                  <a:lnTo>
                    <a:pt x="297" y="153"/>
                  </a:lnTo>
                  <a:lnTo>
                    <a:pt x="524" y="31"/>
                  </a:lnTo>
                  <a:lnTo>
                    <a:pt x="530" y="29"/>
                  </a:lnTo>
                  <a:lnTo>
                    <a:pt x="535" y="24"/>
                  </a:lnTo>
                  <a:lnTo>
                    <a:pt x="539" y="18"/>
                  </a:lnTo>
                  <a:lnTo>
                    <a:pt x="541" y="14"/>
                  </a:lnTo>
                  <a:lnTo>
                    <a:pt x="541" y="10"/>
                  </a:lnTo>
                  <a:lnTo>
                    <a:pt x="539" y="4"/>
                  </a:lnTo>
                  <a:lnTo>
                    <a:pt x="535" y="0"/>
                  </a:lnTo>
                  <a:lnTo>
                    <a:pt x="524" y="0"/>
                  </a:lnTo>
                  <a:lnTo>
                    <a:pt x="17" y="0"/>
                  </a:lnTo>
                  <a:lnTo>
                    <a:pt x="8" y="0"/>
                  </a:lnTo>
                  <a:lnTo>
                    <a:pt x="2" y="4"/>
                  </a:lnTo>
                  <a:lnTo>
                    <a:pt x="0" y="10"/>
                  </a:lnTo>
                  <a:lnTo>
                    <a:pt x="0" y="14"/>
                  </a:lnTo>
                  <a:lnTo>
                    <a:pt x="4" y="18"/>
                  </a:lnTo>
                  <a:lnTo>
                    <a:pt x="6" y="24"/>
                  </a:lnTo>
                  <a:lnTo>
                    <a:pt x="11" y="29"/>
                  </a:lnTo>
                  <a:lnTo>
                    <a:pt x="19" y="31"/>
                  </a:ln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sp>
        <p:nvSpPr>
          <p:cNvPr id="19" name="TextBox 11"/>
          <p:cNvSpPr txBox="1"/>
          <p:nvPr userDrawn="1"/>
        </p:nvSpPr>
        <p:spPr>
          <a:xfrm>
            <a:off x="1235857" y="5451974"/>
            <a:ext cx="2195404" cy="164212"/>
          </a:xfrm>
          <a:prstGeom prst="rect">
            <a:avLst/>
          </a:prstGeom>
          <a:noFill/>
        </p:spPr>
        <p:txBody>
          <a:bodyPr wrap="square" lIns="0" tIns="0" rIns="0" bIns="0" rtlCol="0">
            <a:spAutoFit/>
          </a:bodyPr>
          <a:lstStyle/>
          <a:p>
            <a:r>
              <a:rPr lang="zh-CN" altLang="en-US" sz="1065" dirty="0">
                <a:solidFill>
                  <a:prstClr val="white"/>
                </a:solidFill>
                <a:latin typeface="Lato" panose="020F0502020204030203" pitchFamily="34" charset="0"/>
                <a:ea typeface="Roboto" panose="02000000000000000000" pitchFamily="2" charset="0"/>
              </a:rPr>
              <a:t>青浦区汇联路</a:t>
            </a:r>
            <a:r>
              <a:rPr lang="en-US" altLang="zh-CN" sz="1065" dirty="0">
                <a:solidFill>
                  <a:prstClr val="white"/>
                </a:solidFill>
                <a:latin typeface="Lato" panose="020F0502020204030203" pitchFamily="34" charset="0"/>
                <a:ea typeface="Roboto" panose="02000000000000000000" pitchFamily="2" charset="0"/>
              </a:rPr>
              <a:t>33</a:t>
            </a:r>
            <a:r>
              <a:rPr lang="zh-CN" altLang="en-US" sz="1065" dirty="0">
                <a:solidFill>
                  <a:prstClr val="white"/>
                </a:solidFill>
                <a:latin typeface="Lato" panose="020F0502020204030203" pitchFamily="34" charset="0"/>
                <a:ea typeface="Roboto" panose="02000000000000000000" pitchFamily="2" charset="0"/>
              </a:rPr>
              <a:t>号，上海，中国</a:t>
            </a:r>
            <a:endParaRPr lang="en-US" sz="1065" dirty="0">
              <a:solidFill>
                <a:prstClr val="white"/>
              </a:solidFill>
              <a:latin typeface="Lato" panose="020F0502020204030203" pitchFamily="34" charset="0"/>
              <a:ea typeface="Roboto" panose="02000000000000000000" pitchFamily="2" charset="0"/>
            </a:endParaRPr>
          </a:p>
        </p:txBody>
      </p:sp>
      <p:sp>
        <p:nvSpPr>
          <p:cNvPr id="20" name="TextBox 12"/>
          <p:cNvSpPr txBox="1"/>
          <p:nvPr userDrawn="1"/>
        </p:nvSpPr>
        <p:spPr>
          <a:xfrm>
            <a:off x="1235857" y="5714440"/>
            <a:ext cx="2195404" cy="164212"/>
          </a:xfrm>
          <a:prstGeom prst="rect">
            <a:avLst/>
          </a:prstGeom>
          <a:noFill/>
        </p:spPr>
        <p:txBody>
          <a:bodyPr wrap="square" lIns="0" tIns="0" rIns="0" bIns="0" rtlCol="0">
            <a:spAutoFit/>
          </a:bodyPr>
          <a:lstStyle/>
          <a:p>
            <a:r>
              <a:rPr lang="en-US" sz="1065" dirty="0">
                <a:solidFill>
                  <a:prstClr val="white"/>
                </a:solidFill>
                <a:latin typeface="Lato" panose="020F0502020204030203" pitchFamily="34" charset="0"/>
                <a:ea typeface="Roboto" panose="02000000000000000000" pitchFamily="2" charset="0"/>
              </a:rPr>
              <a:t>021</a:t>
            </a:r>
            <a:r>
              <a:rPr lang="en-US" altLang="zh-CN" sz="1065" dirty="0">
                <a:solidFill>
                  <a:prstClr val="white"/>
                </a:solidFill>
                <a:latin typeface="Lato" panose="020F0502020204030203" pitchFamily="34" charset="0"/>
                <a:ea typeface="Roboto" panose="02000000000000000000" pitchFamily="2" charset="0"/>
              </a:rPr>
              <a:t>-6700 2300</a:t>
            </a:r>
            <a:endParaRPr lang="en-US" sz="1065" dirty="0">
              <a:solidFill>
                <a:prstClr val="white"/>
              </a:solidFill>
              <a:latin typeface="Lato" panose="020F0502020204030203" pitchFamily="34" charset="0"/>
              <a:ea typeface="Roboto" panose="02000000000000000000" pitchFamily="2" charset="0"/>
            </a:endParaRPr>
          </a:p>
        </p:txBody>
      </p:sp>
      <p:sp>
        <p:nvSpPr>
          <p:cNvPr id="21" name="TextBox 13"/>
          <p:cNvSpPr txBox="1"/>
          <p:nvPr userDrawn="1"/>
        </p:nvSpPr>
        <p:spPr>
          <a:xfrm>
            <a:off x="1235857" y="5985374"/>
            <a:ext cx="2195404" cy="164212"/>
          </a:xfrm>
          <a:prstGeom prst="rect">
            <a:avLst/>
          </a:prstGeom>
          <a:noFill/>
        </p:spPr>
        <p:txBody>
          <a:bodyPr wrap="square" lIns="0" tIns="0" rIns="0" bIns="0" rtlCol="0">
            <a:spAutoFit/>
          </a:bodyPr>
          <a:lstStyle/>
          <a:p>
            <a:r>
              <a:rPr lang="en-US" altLang="zh-CN" sz="1065" dirty="0">
                <a:solidFill>
                  <a:prstClr val="white"/>
                </a:solidFill>
                <a:latin typeface="Lato" panose="020F0502020204030203" pitchFamily="34" charset="0"/>
                <a:ea typeface="Roboto" panose="02000000000000000000" pitchFamily="2" charset="0"/>
              </a:rPr>
              <a:t>sales@hand-china.com</a:t>
            </a:r>
            <a:endParaRPr lang="en-US" sz="1065" dirty="0">
              <a:solidFill>
                <a:prstClr val="white"/>
              </a:solidFill>
              <a:latin typeface="Lato" panose="020F0502020204030203" pitchFamily="34" charset="0"/>
              <a:ea typeface="Roboto" panose="02000000000000000000" pitchFamily="2" charset="0"/>
            </a:endParaRPr>
          </a:p>
        </p:txBody>
      </p:sp>
      <p:sp>
        <p:nvSpPr>
          <p:cNvPr id="22" name="TextBox 14"/>
          <p:cNvSpPr txBox="1"/>
          <p:nvPr userDrawn="1"/>
        </p:nvSpPr>
        <p:spPr>
          <a:xfrm>
            <a:off x="892956" y="5022247"/>
            <a:ext cx="2538304" cy="205121"/>
          </a:xfrm>
          <a:prstGeom prst="rect">
            <a:avLst/>
          </a:prstGeom>
          <a:noFill/>
        </p:spPr>
        <p:txBody>
          <a:bodyPr wrap="square" lIns="0" tIns="0" rIns="0" bIns="0" rtlCol="0">
            <a:spAutoFit/>
          </a:bodyPr>
          <a:lstStyle/>
          <a:p>
            <a:r>
              <a:rPr lang="en-US" sz="1335" b="1" dirty="0">
                <a:solidFill>
                  <a:prstClr val="white"/>
                </a:solidFill>
                <a:latin typeface="Lato" panose="020F0502020204030203" pitchFamily="34" charset="0"/>
                <a:ea typeface="Roboto" panose="02000000000000000000" pitchFamily="2" charset="0"/>
              </a:rPr>
              <a:t>Contact us:</a:t>
            </a:r>
            <a:endParaRPr lang="en-US" sz="1335" b="1" dirty="0">
              <a:solidFill>
                <a:prstClr val="white"/>
              </a:solidFill>
              <a:latin typeface="Lato" panose="020F0502020204030203" pitchFamily="34" charset="0"/>
              <a:ea typeface="Roboto" panose="02000000000000000000"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9" grpId="0"/>
      <p:bldP spid="20" grpId="0"/>
      <p:bldP spid="21" grpId="0"/>
      <p:bldP spid="2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0" name="标题 1"/>
          <p:cNvSpPr>
            <a:spLocks noGrp="1"/>
          </p:cNvSpPr>
          <p:nvPr>
            <p:ph type="ctrTitle"/>
          </p:nvPr>
        </p:nvSpPr>
        <p:spPr>
          <a:xfrm>
            <a:off x="1070373" y="4136570"/>
            <a:ext cx="9900249" cy="617551"/>
          </a:xfrm>
          <a:prstGeom prst="rect">
            <a:avLst/>
          </a:prstGeom>
          <a:solidFill>
            <a:schemeClr val="bg1">
              <a:alpha val="36078"/>
            </a:schemeClr>
          </a:solidFill>
        </p:spPr>
        <p:txBody>
          <a:bodyPr anchor="ctr"/>
          <a:lstStyle>
            <a:lvl1pPr algn="ctr">
              <a:lnSpc>
                <a:spcPct val="100000"/>
              </a:lnSpc>
              <a:defRPr sz="4000">
                <a:solidFill>
                  <a:schemeClr val="tx1"/>
                </a:solidFill>
              </a:defRPr>
            </a:lvl1pPr>
          </a:lstStyle>
          <a:p>
            <a:r>
              <a:rPr lang="zh-CN" altLang="en-US"/>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dirty="0"/>
              <a:t>单击此处编辑母版标题样式</a:t>
            </a:r>
            <a:endParaRPr lang="zh-CN" altLang="en-US" dirty="0"/>
          </a:p>
        </p:txBody>
      </p:sp>
      <p:sp>
        <p:nvSpPr>
          <p:cNvPr id="3" name="灯片编号占位符 2"/>
          <p:cNvSpPr>
            <a:spLocks noGrp="1"/>
          </p:cNvSpPr>
          <p:nvPr>
            <p:ph type="sldNum" sz="quarter" idx="10"/>
          </p:nvPr>
        </p:nvSpPr>
        <p:spPr/>
        <p:txBody>
          <a:bodyPr/>
          <a:lstStyle/>
          <a:p>
            <a:fld id="{930327E2-17C4-431B-B5C7-D724C9A939E1}" type="slidenum">
              <a:rPr lang="zh-CN" altLang="en-US" smtClean="0">
                <a:solidFill>
                  <a:prstClr val="black">
                    <a:tint val="75000"/>
                  </a:prstClr>
                </a:solidFill>
              </a:rPr>
            </a:fld>
            <a:endParaRPr lang="zh-CN" alt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矩形 2"/>
          <p:cNvSpPr/>
          <p:nvPr userDrawn="1"/>
        </p:nvSpPr>
        <p:spPr>
          <a:xfrm>
            <a:off x="0" y="1518249"/>
            <a:ext cx="7047781" cy="3623094"/>
          </a:xfrm>
          <a:prstGeom prst="rect">
            <a:avLst/>
          </a:prstGeom>
          <a:solidFill>
            <a:srgbClr val="C5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4" name="Straight Connector 18"/>
          <p:cNvCxnSpPr/>
          <p:nvPr/>
        </p:nvCxnSpPr>
        <p:spPr>
          <a:xfrm>
            <a:off x="628868" y="2474622"/>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628867" y="2626412"/>
            <a:ext cx="5288854" cy="634957"/>
          </a:xfrm>
        </p:spPr>
        <p:txBody>
          <a:bodyPr/>
          <a:lstStyle>
            <a:lvl1pPr>
              <a:defRPr sz="3200" b="0">
                <a:solidFill>
                  <a:schemeClr val="bg1"/>
                </a:solidFill>
              </a:defRPr>
            </a:lvl1pPr>
          </a:lstStyle>
          <a:p>
            <a:r>
              <a:rPr lang="zh-CN" altLang="en-US"/>
              <a:t>单击此处编辑母版标题样式</a:t>
            </a:r>
            <a:endParaRPr lang="zh-CN" altLang="en-US" dirty="0"/>
          </a:p>
        </p:txBody>
      </p:sp>
      <p:sp>
        <p:nvSpPr>
          <p:cNvPr id="18" name="矩形 17"/>
          <p:cNvSpPr/>
          <p:nvPr userDrawn="1"/>
        </p:nvSpPr>
        <p:spPr>
          <a:xfrm>
            <a:off x="0" y="0"/>
            <a:ext cx="12192000" cy="85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userDrawn="1"/>
        </p:nvSpPr>
        <p:spPr>
          <a:xfrm>
            <a:off x="0" y="6003985"/>
            <a:ext cx="12192000" cy="85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图片占位符 22"/>
          <p:cNvSpPr>
            <a:spLocks noGrp="1"/>
          </p:cNvSpPr>
          <p:nvPr>
            <p:ph type="pic" sz="quarter" idx="10"/>
          </p:nvPr>
        </p:nvSpPr>
        <p:spPr>
          <a:xfrm>
            <a:off x="766980" y="1873264"/>
            <a:ext cx="638175" cy="525463"/>
          </a:xfrm>
        </p:spPr>
        <p:txBody>
          <a:bodyPr/>
          <a:lstStyle/>
          <a:p>
            <a:r>
              <a:rPr lang="zh-CN" altLang="en-US"/>
              <a:t>单击图标添加图片</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extBox 1"/>
          <p:cNvSpPr txBox="1"/>
          <p:nvPr userDrawn="1"/>
        </p:nvSpPr>
        <p:spPr>
          <a:xfrm>
            <a:off x="792480" y="2690337"/>
            <a:ext cx="10607040" cy="697563"/>
          </a:xfrm>
          <a:prstGeom prst="rect">
            <a:avLst/>
          </a:prstGeom>
          <a:noFill/>
        </p:spPr>
        <p:txBody>
          <a:bodyPr wrap="square" lIns="0" tIns="0" rIns="0" bIns="0" rtlCol="0">
            <a:spAutoFit/>
          </a:bodyPr>
          <a:lstStyle/>
          <a:p>
            <a:r>
              <a:rPr lang="zh-CN" altLang="en-US" sz="4535" b="1" cap="all" dirty="0">
                <a:solidFill>
                  <a:prstClr val="white"/>
                </a:solidFill>
                <a:latin typeface="Lato Black" panose="020F0A02020204030203" pitchFamily="34" charset="0"/>
              </a:rPr>
              <a:t>感谢您的参与！</a:t>
            </a:r>
            <a:endParaRPr lang="en-US" sz="4535" cap="all" dirty="0">
              <a:solidFill>
                <a:prstClr val="white"/>
              </a:solidFill>
              <a:latin typeface="Lato Black" panose="020F0A02020204030203" pitchFamily="34" charset="0"/>
            </a:endParaRPr>
          </a:p>
        </p:txBody>
      </p:sp>
      <p:cxnSp>
        <p:nvCxnSpPr>
          <p:cNvPr id="8" name="Straight Connector 2"/>
          <p:cNvCxnSpPr/>
          <p:nvPr userDrawn="1"/>
        </p:nvCxnSpPr>
        <p:spPr>
          <a:xfrm>
            <a:off x="808907" y="2588824"/>
            <a:ext cx="121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3"/>
          <p:cNvSpPr txBox="1"/>
          <p:nvPr userDrawn="1"/>
        </p:nvSpPr>
        <p:spPr>
          <a:xfrm>
            <a:off x="792480" y="3810782"/>
            <a:ext cx="10607040" cy="287323"/>
          </a:xfrm>
          <a:prstGeom prst="rect">
            <a:avLst/>
          </a:prstGeom>
          <a:noFill/>
        </p:spPr>
        <p:txBody>
          <a:bodyPr wrap="square" lIns="0" tIns="0" rIns="0" bIns="0" rtlCol="0">
            <a:spAutoFit/>
          </a:bodyPr>
          <a:lstStyle/>
          <a:p>
            <a:r>
              <a:rPr lang="zh-CN" altLang="en-US" dirty="0">
                <a:solidFill>
                  <a:prstClr val="white"/>
                </a:solidFill>
              </a:rPr>
              <a:t>以感恩的心服务客户！</a:t>
            </a:r>
            <a:r>
              <a:rPr lang="en-US" altLang="zh-CN" dirty="0">
                <a:solidFill>
                  <a:prstClr val="white"/>
                </a:solidFill>
              </a:rPr>
              <a:t>Better Experience</a:t>
            </a:r>
            <a:r>
              <a:rPr lang="zh-CN" altLang="en-US" dirty="0">
                <a:solidFill>
                  <a:prstClr val="white"/>
                </a:solidFill>
              </a:rPr>
              <a:t>！</a:t>
            </a:r>
            <a:endParaRPr lang="en-US" dirty="0">
              <a:solidFill>
                <a:prstClr val="white"/>
              </a:solidFill>
            </a:endParaRPr>
          </a:p>
        </p:txBody>
      </p:sp>
      <p:grpSp>
        <p:nvGrpSpPr>
          <p:cNvPr id="10" name="Group 4"/>
          <p:cNvGrpSpPr/>
          <p:nvPr userDrawn="1"/>
        </p:nvGrpSpPr>
        <p:grpSpPr>
          <a:xfrm>
            <a:off x="914546" y="5449857"/>
            <a:ext cx="184711" cy="184711"/>
            <a:chOff x="685909" y="4075113"/>
            <a:chExt cx="150813" cy="150813"/>
          </a:xfrm>
          <a:solidFill>
            <a:srgbClr val="C00000"/>
          </a:solidFill>
        </p:grpSpPr>
        <p:sp>
          <p:nvSpPr>
            <p:cNvPr id="11" name="Oval 1125"/>
            <p:cNvSpPr>
              <a:spLocks noChangeArrowheads="1"/>
            </p:cNvSpPr>
            <p:nvPr/>
          </p:nvSpPr>
          <p:spPr bwMode="auto">
            <a:xfrm>
              <a:off x="685909" y="4075113"/>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2" name="Freeform 1126"/>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grpSp>
        <p:nvGrpSpPr>
          <p:cNvPr id="13" name="Group 15"/>
          <p:cNvGrpSpPr/>
          <p:nvPr userDrawn="1"/>
        </p:nvGrpSpPr>
        <p:grpSpPr>
          <a:xfrm>
            <a:off x="914546" y="5714439"/>
            <a:ext cx="184711" cy="184711"/>
            <a:chOff x="685909" y="4273550"/>
            <a:chExt cx="150813" cy="150813"/>
          </a:xfrm>
          <a:solidFill>
            <a:srgbClr val="C00000"/>
          </a:solidFill>
        </p:grpSpPr>
        <p:sp>
          <p:nvSpPr>
            <p:cNvPr id="14" name="Oval 1127"/>
            <p:cNvSpPr>
              <a:spLocks noChangeArrowheads="1"/>
            </p:cNvSpPr>
            <p:nvPr/>
          </p:nvSpPr>
          <p:spPr bwMode="auto">
            <a:xfrm>
              <a:off x="685909" y="4273550"/>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5" name="Freeform 1130"/>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grpSp>
        <p:nvGrpSpPr>
          <p:cNvPr id="16" name="Group 16"/>
          <p:cNvGrpSpPr/>
          <p:nvPr userDrawn="1"/>
        </p:nvGrpSpPr>
        <p:grpSpPr>
          <a:xfrm>
            <a:off x="914546" y="5983257"/>
            <a:ext cx="184711" cy="184711"/>
            <a:chOff x="685909" y="4475163"/>
            <a:chExt cx="150813" cy="150813"/>
          </a:xfrm>
          <a:solidFill>
            <a:srgbClr val="C00000"/>
          </a:solidFill>
        </p:grpSpPr>
        <p:sp>
          <p:nvSpPr>
            <p:cNvPr id="17" name="Oval 1128"/>
            <p:cNvSpPr>
              <a:spLocks noChangeArrowheads="1"/>
            </p:cNvSpPr>
            <p:nvPr/>
          </p:nvSpPr>
          <p:spPr bwMode="auto">
            <a:xfrm>
              <a:off x="685909" y="4475163"/>
              <a:ext cx="150813" cy="150813"/>
            </a:xfrm>
            <a:prstGeom prst="ellipse">
              <a:avLst/>
            </a:pr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sp>
          <p:nvSpPr>
            <p:cNvPr id="18" name="Freeform 1141"/>
            <p:cNvSpPr>
              <a:spLocks noEditPoints="1"/>
            </p:cNvSpPr>
            <p:nvPr/>
          </p:nvSpPr>
          <p:spPr bwMode="auto">
            <a:xfrm>
              <a:off x="724913" y="4524377"/>
              <a:ext cx="82692" cy="52386"/>
            </a:xfrm>
            <a:custGeom>
              <a:avLst/>
              <a:gdLst>
                <a:gd name="T0" fmla="*/ 532 w 543"/>
                <a:gd name="T1" fmla="*/ 91 h 344"/>
                <a:gd name="T2" fmla="*/ 532 w 543"/>
                <a:gd name="T3" fmla="*/ 91 h 344"/>
                <a:gd name="T4" fmla="*/ 297 w 543"/>
                <a:gd name="T5" fmla="*/ 211 h 344"/>
                <a:gd name="T6" fmla="*/ 284 w 543"/>
                <a:gd name="T7" fmla="*/ 217 h 344"/>
                <a:gd name="T8" fmla="*/ 271 w 543"/>
                <a:gd name="T9" fmla="*/ 217 h 344"/>
                <a:gd name="T10" fmla="*/ 257 w 543"/>
                <a:gd name="T11" fmla="*/ 217 h 344"/>
                <a:gd name="T12" fmla="*/ 244 w 543"/>
                <a:gd name="T13" fmla="*/ 211 h 344"/>
                <a:gd name="T14" fmla="*/ 11 w 543"/>
                <a:gd name="T15" fmla="*/ 91 h 344"/>
                <a:gd name="T16" fmla="*/ 4 w 543"/>
                <a:gd name="T17" fmla="*/ 89 h 344"/>
                <a:gd name="T18" fmla="*/ 0 w 543"/>
                <a:gd name="T19" fmla="*/ 91 h 344"/>
                <a:gd name="T20" fmla="*/ 0 w 543"/>
                <a:gd name="T21" fmla="*/ 93 h 344"/>
                <a:gd name="T22" fmla="*/ 0 w 543"/>
                <a:gd name="T23" fmla="*/ 99 h 344"/>
                <a:gd name="T24" fmla="*/ 0 w 543"/>
                <a:gd name="T25" fmla="*/ 317 h 344"/>
                <a:gd name="T26" fmla="*/ 0 w 543"/>
                <a:gd name="T27" fmla="*/ 321 h 344"/>
                <a:gd name="T28" fmla="*/ 2 w 543"/>
                <a:gd name="T29" fmla="*/ 327 h 344"/>
                <a:gd name="T30" fmla="*/ 9 w 543"/>
                <a:gd name="T31" fmla="*/ 334 h 344"/>
                <a:gd name="T32" fmla="*/ 21 w 543"/>
                <a:gd name="T33" fmla="*/ 342 h 344"/>
                <a:gd name="T34" fmla="*/ 24 w 543"/>
                <a:gd name="T35" fmla="*/ 344 h 344"/>
                <a:gd name="T36" fmla="*/ 30 w 543"/>
                <a:gd name="T37" fmla="*/ 344 h 344"/>
                <a:gd name="T38" fmla="*/ 513 w 543"/>
                <a:gd name="T39" fmla="*/ 344 h 344"/>
                <a:gd name="T40" fmla="*/ 517 w 543"/>
                <a:gd name="T41" fmla="*/ 344 h 344"/>
                <a:gd name="T42" fmla="*/ 522 w 543"/>
                <a:gd name="T43" fmla="*/ 342 h 344"/>
                <a:gd name="T44" fmla="*/ 534 w 543"/>
                <a:gd name="T45" fmla="*/ 334 h 344"/>
                <a:gd name="T46" fmla="*/ 539 w 543"/>
                <a:gd name="T47" fmla="*/ 327 h 344"/>
                <a:gd name="T48" fmla="*/ 541 w 543"/>
                <a:gd name="T49" fmla="*/ 321 h 344"/>
                <a:gd name="T50" fmla="*/ 543 w 543"/>
                <a:gd name="T51" fmla="*/ 317 h 344"/>
                <a:gd name="T52" fmla="*/ 543 w 543"/>
                <a:gd name="T53" fmla="*/ 99 h 344"/>
                <a:gd name="T54" fmla="*/ 543 w 543"/>
                <a:gd name="T55" fmla="*/ 93 h 344"/>
                <a:gd name="T56" fmla="*/ 541 w 543"/>
                <a:gd name="T57" fmla="*/ 91 h 344"/>
                <a:gd name="T58" fmla="*/ 537 w 543"/>
                <a:gd name="T59" fmla="*/ 89 h 344"/>
                <a:gd name="T60" fmla="*/ 532 w 543"/>
                <a:gd name="T61" fmla="*/ 91 h 344"/>
                <a:gd name="T62" fmla="*/ 19 w 543"/>
                <a:gd name="T63" fmla="*/ 31 h 344"/>
                <a:gd name="T64" fmla="*/ 19 w 543"/>
                <a:gd name="T65" fmla="*/ 31 h 344"/>
                <a:gd name="T66" fmla="*/ 244 w 543"/>
                <a:gd name="T67" fmla="*/ 153 h 344"/>
                <a:gd name="T68" fmla="*/ 257 w 543"/>
                <a:gd name="T69" fmla="*/ 156 h 344"/>
                <a:gd name="T70" fmla="*/ 271 w 543"/>
                <a:gd name="T71" fmla="*/ 158 h 344"/>
                <a:gd name="T72" fmla="*/ 286 w 543"/>
                <a:gd name="T73" fmla="*/ 156 h 344"/>
                <a:gd name="T74" fmla="*/ 297 w 543"/>
                <a:gd name="T75" fmla="*/ 153 h 344"/>
                <a:gd name="T76" fmla="*/ 524 w 543"/>
                <a:gd name="T77" fmla="*/ 31 h 344"/>
                <a:gd name="T78" fmla="*/ 530 w 543"/>
                <a:gd name="T79" fmla="*/ 29 h 344"/>
                <a:gd name="T80" fmla="*/ 535 w 543"/>
                <a:gd name="T81" fmla="*/ 24 h 344"/>
                <a:gd name="T82" fmla="*/ 539 w 543"/>
                <a:gd name="T83" fmla="*/ 18 h 344"/>
                <a:gd name="T84" fmla="*/ 541 w 543"/>
                <a:gd name="T85" fmla="*/ 14 h 344"/>
                <a:gd name="T86" fmla="*/ 541 w 543"/>
                <a:gd name="T87" fmla="*/ 10 h 344"/>
                <a:gd name="T88" fmla="*/ 539 w 543"/>
                <a:gd name="T89" fmla="*/ 4 h 344"/>
                <a:gd name="T90" fmla="*/ 535 w 543"/>
                <a:gd name="T91" fmla="*/ 0 h 344"/>
                <a:gd name="T92" fmla="*/ 524 w 543"/>
                <a:gd name="T93" fmla="*/ 0 h 344"/>
                <a:gd name="T94" fmla="*/ 17 w 543"/>
                <a:gd name="T95" fmla="*/ 0 h 344"/>
                <a:gd name="T96" fmla="*/ 8 w 543"/>
                <a:gd name="T97" fmla="*/ 0 h 344"/>
                <a:gd name="T98" fmla="*/ 2 w 543"/>
                <a:gd name="T99" fmla="*/ 4 h 344"/>
                <a:gd name="T100" fmla="*/ 0 w 543"/>
                <a:gd name="T101" fmla="*/ 10 h 344"/>
                <a:gd name="T102" fmla="*/ 0 w 543"/>
                <a:gd name="T103" fmla="*/ 14 h 344"/>
                <a:gd name="T104" fmla="*/ 4 w 543"/>
                <a:gd name="T105" fmla="*/ 18 h 344"/>
                <a:gd name="T106" fmla="*/ 6 w 543"/>
                <a:gd name="T107" fmla="*/ 24 h 344"/>
                <a:gd name="T108" fmla="*/ 11 w 543"/>
                <a:gd name="T109" fmla="*/ 29 h 344"/>
                <a:gd name="T110" fmla="*/ 19 w 543"/>
                <a:gd name="T111" fmla="*/ 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3" h="344">
                  <a:moveTo>
                    <a:pt x="532" y="91"/>
                  </a:moveTo>
                  <a:lnTo>
                    <a:pt x="532" y="91"/>
                  </a:lnTo>
                  <a:lnTo>
                    <a:pt x="297" y="211"/>
                  </a:lnTo>
                  <a:lnTo>
                    <a:pt x="284" y="217"/>
                  </a:lnTo>
                  <a:lnTo>
                    <a:pt x="271" y="217"/>
                  </a:lnTo>
                  <a:lnTo>
                    <a:pt x="257" y="217"/>
                  </a:lnTo>
                  <a:lnTo>
                    <a:pt x="244" y="211"/>
                  </a:lnTo>
                  <a:lnTo>
                    <a:pt x="11" y="91"/>
                  </a:lnTo>
                  <a:lnTo>
                    <a:pt x="4" y="89"/>
                  </a:lnTo>
                  <a:lnTo>
                    <a:pt x="0" y="91"/>
                  </a:lnTo>
                  <a:lnTo>
                    <a:pt x="0" y="93"/>
                  </a:lnTo>
                  <a:lnTo>
                    <a:pt x="0" y="99"/>
                  </a:lnTo>
                  <a:lnTo>
                    <a:pt x="0" y="317"/>
                  </a:lnTo>
                  <a:lnTo>
                    <a:pt x="0" y="321"/>
                  </a:lnTo>
                  <a:lnTo>
                    <a:pt x="2" y="327"/>
                  </a:lnTo>
                  <a:lnTo>
                    <a:pt x="9" y="334"/>
                  </a:lnTo>
                  <a:lnTo>
                    <a:pt x="21" y="342"/>
                  </a:lnTo>
                  <a:lnTo>
                    <a:pt x="24" y="344"/>
                  </a:lnTo>
                  <a:lnTo>
                    <a:pt x="30" y="344"/>
                  </a:lnTo>
                  <a:lnTo>
                    <a:pt x="513" y="344"/>
                  </a:lnTo>
                  <a:lnTo>
                    <a:pt x="517" y="344"/>
                  </a:lnTo>
                  <a:lnTo>
                    <a:pt x="522" y="342"/>
                  </a:lnTo>
                  <a:lnTo>
                    <a:pt x="534" y="334"/>
                  </a:lnTo>
                  <a:lnTo>
                    <a:pt x="539" y="327"/>
                  </a:lnTo>
                  <a:lnTo>
                    <a:pt x="541" y="321"/>
                  </a:lnTo>
                  <a:lnTo>
                    <a:pt x="543" y="317"/>
                  </a:lnTo>
                  <a:lnTo>
                    <a:pt x="543" y="99"/>
                  </a:lnTo>
                  <a:lnTo>
                    <a:pt x="543" y="93"/>
                  </a:lnTo>
                  <a:lnTo>
                    <a:pt x="541" y="91"/>
                  </a:lnTo>
                  <a:lnTo>
                    <a:pt x="537" y="89"/>
                  </a:lnTo>
                  <a:lnTo>
                    <a:pt x="532" y="91"/>
                  </a:lnTo>
                  <a:close/>
                  <a:moveTo>
                    <a:pt x="19" y="31"/>
                  </a:moveTo>
                  <a:lnTo>
                    <a:pt x="19" y="31"/>
                  </a:lnTo>
                  <a:lnTo>
                    <a:pt x="244" y="153"/>
                  </a:lnTo>
                  <a:lnTo>
                    <a:pt x="257" y="156"/>
                  </a:lnTo>
                  <a:lnTo>
                    <a:pt x="271" y="158"/>
                  </a:lnTo>
                  <a:lnTo>
                    <a:pt x="286" y="156"/>
                  </a:lnTo>
                  <a:lnTo>
                    <a:pt x="297" y="153"/>
                  </a:lnTo>
                  <a:lnTo>
                    <a:pt x="524" y="31"/>
                  </a:lnTo>
                  <a:lnTo>
                    <a:pt x="530" y="29"/>
                  </a:lnTo>
                  <a:lnTo>
                    <a:pt x="535" y="24"/>
                  </a:lnTo>
                  <a:lnTo>
                    <a:pt x="539" y="18"/>
                  </a:lnTo>
                  <a:lnTo>
                    <a:pt x="541" y="14"/>
                  </a:lnTo>
                  <a:lnTo>
                    <a:pt x="541" y="10"/>
                  </a:lnTo>
                  <a:lnTo>
                    <a:pt x="539" y="4"/>
                  </a:lnTo>
                  <a:lnTo>
                    <a:pt x="535" y="0"/>
                  </a:lnTo>
                  <a:lnTo>
                    <a:pt x="524" y="0"/>
                  </a:lnTo>
                  <a:lnTo>
                    <a:pt x="17" y="0"/>
                  </a:lnTo>
                  <a:lnTo>
                    <a:pt x="8" y="0"/>
                  </a:lnTo>
                  <a:lnTo>
                    <a:pt x="2" y="4"/>
                  </a:lnTo>
                  <a:lnTo>
                    <a:pt x="0" y="10"/>
                  </a:lnTo>
                  <a:lnTo>
                    <a:pt x="0" y="14"/>
                  </a:lnTo>
                  <a:lnTo>
                    <a:pt x="4" y="18"/>
                  </a:lnTo>
                  <a:lnTo>
                    <a:pt x="6" y="24"/>
                  </a:lnTo>
                  <a:lnTo>
                    <a:pt x="11" y="29"/>
                  </a:lnTo>
                  <a:lnTo>
                    <a:pt x="19" y="31"/>
                  </a:lnTo>
                  <a:close/>
                </a:path>
              </a:pathLst>
            </a:custGeom>
            <a:grpFill/>
            <a:ln>
              <a:solidFill>
                <a:schemeClr val="bg1"/>
              </a:solidFill>
            </a:ln>
          </p:spPr>
          <p:txBody>
            <a:bodyPr vert="horz" wrap="square" lIns="121920" tIns="60960" rIns="121920" bIns="60960" numCol="1" anchor="t" anchorCtr="0" compatLnSpc="1"/>
            <a:lstStyle/>
            <a:p>
              <a:endParaRPr lang="en-US" sz="2400">
                <a:solidFill>
                  <a:prstClr val="black"/>
                </a:solidFill>
              </a:endParaRPr>
            </a:p>
          </p:txBody>
        </p:sp>
      </p:grpSp>
      <p:sp>
        <p:nvSpPr>
          <p:cNvPr id="19" name="TextBox 11"/>
          <p:cNvSpPr txBox="1"/>
          <p:nvPr userDrawn="1"/>
        </p:nvSpPr>
        <p:spPr>
          <a:xfrm>
            <a:off x="1235857" y="5451974"/>
            <a:ext cx="2195404" cy="164212"/>
          </a:xfrm>
          <a:prstGeom prst="rect">
            <a:avLst/>
          </a:prstGeom>
          <a:noFill/>
        </p:spPr>
        <p:txBody>
          <a:bodyPr wrap="square" lIns="0" tIns="0" rIns="0" bIns="0" rtlCol="0">
            <a:spAutoFit/>
          </a:bodyPr>
          <a:lstStyle/>
          <a:p>
            <a:r>
              <a:rPr lang="zh-CN" altLang="en-US" sz="1065" dirty="0">
                <a:solidFill>
                  <a:prstClr val="white"/>
                </a:solidFill>
                <a:latin typeface="Lato" panose="020F0502020204030203" pitchFamily="34" charset="0"/>
                <a:ea typeface="Roboto" panose="02000000000000000000" pitchFamily="2" charset="0"/>
              </a:rPr>
              <a:t>青浦区汇联路</a:t>
            </a:r>
            <a:r>
              <a:rPr lang="en-US" altLang="zh-CN" sz="1065" dirty="0">
                <a:solidFill>
                  <a:prstClr val="white"/>
                </a:solidFill>
                <a:latin typeface="Lato" panose="020F0502020204030203" pitchFamily="34" charset="0"/>
                <a:ea typeface="Roboto" panose="02000000000000000000" pitchFamily="2" charset="0"/>
              </a:rPr>
              <a:t>33</a:t>
            </a:r>
            <a:r>
              <a:rPr lang="zh-CN" altLang="en-US" sz="1065" dirty="0">
                <a:solidFill>
                  <a:prstClr val="white"/>
                </a:solidFill>
                <a:latin typeface="Lato" panose="020F0502020204030203" pitchFamily="34" charset="0"/>
                <a:ea typeface="Roboto" panose="02000000000000000000" pitchFamily="2" charset="0"/>
              </a:rPr>
              <a:t>号，上海，中国</a:t>
            </a:r>
            <a:endParaRPr lang="en-US" sz="1065" dirty="0">
              <a:solidFill>
                <a:prstClr val="white"/>
              </a:solidFill>
              <a:latin typeface="Lato" panose="020F0502020204030203" pitchFamily="34" charset="0"/>
              <a:ea typeface="Roboto" panose="02000000000000000000" pitchFamily="2" charset="0"/>
            </a:endParaRPr>
          </a:p>
        </p:txBody>
      </p:sp>
      <p:sp>
        <p:nvSpPr>
          <p:cNvPr id="20" name="TextBox 12"/>
          <p:cNvSpPr txBox="1"/>
          <p:nvPr userDrawn="1"/>
        </p:nvSpPr>
        <p:spPr>
          <a:xfrm>
            <a:off x="1235857" y="5714440"/>
            <a:ext cx="2195404" cy="164212"/>
          </a:xfrm>
          <a:prstGeom prst="rect">
            <a:avLst/>
          </a:prstGeom>
          <a:noFill/>
        </p:spPr>
        <p:txBody>
          <a:bodyPr wrap="square" lIns="0" tIns="0" rIns="0" bIns="0" rtlCol="0">
            <a:spAutoFit/>
          </a:bodyPr>
          <a:lstStyle/>
          <a:p>
            <a:r>
              <a:rPr lang="en-US" sz="1065" dirty="0">
                <a:solidFill>
                  <a:prstClr val="white"/>
                </a:solidFill>
                <a:latin typeface="Lato" panose="020F0502020204030203" pitchFamily="34" charset="0"/>
                <a:ea typeface="Roboto" panose="02000000000000000000" pitchFamily="2" charset="0"/>
              </a:rPr>
              <a:t>021</a:t>
            </a:r>
            <a:r>
              <a:rPr lang="en-US" altLang="zh-CN" sz="1065" dirty="0">
                <a:solidFill>
                  <a:prstClr val="white"/>
                </a:solidFill>
                <a:latin typeface="Lato" panose="020F0502020204030203" pitchFamily="34" charset="0"/>
                <a:ea typeface="Roboto" panose="02000000000000000000" pitchFamily="2" charset="0"/>
              </a:rPr>
              <a:t>-6700 2300</a:t>
            </a:r>
            <a:endParaRPr lang="en-US" sz="1065" dirty="0">
              <a:solidFill>
                <a:prstClr val="white"/>
              </a:solidFill>
              <a:latin typeface="Lato" panose="020F0502020204030203" pitchFamily="34" charset="0"/>
              <a:ea typeface="Roboto" panose="02000000000000000000" pitchFamily="2" charset="0"/>
            </a:endParaRPr>
          </a:p>
        </p:txBody>
      </p:sp>
      <p:sp>
        <p:nvSpPr>
          <p:cNvPr id="21" name="TextBox 13"/>
          <p:cNvSpPr txBox="1"/>
          <p:nvPr userDrawn="1"/>
        </p:nvSpPr>
        <p:spPr>
          <a:xfrm>
            <a:off x="1235857" y="5985374"/>
            <a:ext cx="2195404" cy="164212"/>
          </a:xfrm>
          <a:prstGeom prst="rect">
            <a:avLst/>
          </a:prstGeom>
          <a:noFill/>
        </p:spPr>
        <p:txBody>
          <a:bodyPr wrap="square" lIns="0" tIns="0" rIns="0" bIns="0" rtlCol="0">
            <a:spAutoFit/>
          </a:bodyPr>
          <a:lstStyle/>
          <a:p>
            <a:r>
              <a:rPr lang="en-US" altLang="zh-CN" sz="1065" dirty="0">
                <a:solidFill>
                  <a:prstClr val="white"/>
                </a:solidFill>
                <a:latin typeface="Lato" panose="020F0502020204030203" pitchFamily="34" charset="0"/>
                <a:ea typeface="Roboto" panose="02000000000000000000" pitchFamily="2" charset="0"/>
              </a:rPr>
              <a:t>sales@hand-china.com</a:t>
            </a:r>
            <a:endParaRPr lang="en-US" sz="1065" dirty="0">
              <a:solidFill>
                <a:prstClr val="white"/>
              </a:solidFill>
              <a:latin typeface="Lato" panose="020F0502020204030203" pitchFamily="34" charset="0"/>
              <a:ea typeface="Roboto" panose="02000000000000000000" pitchFamily="2" charset="0"/>
            </a:endParaRPr>
          </a:p>
        </p:txBody>
      </p:sp>
      <p:sp>
        <p:nvSpPr>
          <p:cNvPr id="22" name="TextBox 14"/>
          <p:cNvSpPr txBox="1"/>
          <p:nvPr userDrawn="1"/>
        </p:nvSpPr>
        <p:spPr>
          <a:xfrm>
            <a:off x="892956" y="5022247"/>
            <a:ext cx="2538304" cy="205121"/>
          </a:xfrm>
          <a:prstGeom prst="rect">
            <a:avLst/>
          </a:prstGeom>
          <a:noFill/>
        </p:spPr>
        <p:txBody>
          <a:bodyPr wrap="square" lIns="0" tIns="0" rIns="0" bIns="0" rtlCol="0">
            <a:spAutoFit/>
          </a:bodyPr>
          <a:lstStyle/>
          <a:p>
            <a:r>
              <a:rPr lang="en-US" sz="1335" b="1" dirty="0">
                <a:solidFill>
                  <a:prstClr val="white"/>
                </a:solidFill>
                <a:latin typeface="Lato" panose="020F0502020204030203" pitchFamily="34" charset="0"/>
                <a:ea typeface="Roboto" panose="02000000000000000000" pitchFamily="2" charset="0"/>
              </a:rPr>
              <a:t>Contact us:</a:t>
            </a:r>
            <a:endParaRPr lang="en-US" sz="1335" b="1" dirty="0">
              <a:solidFill>
                <a:prstClr val="white"/>
              </a:solidFill>
              <a:latin typeface="Lato" panose="020F0502020204030203" pitchFamily="34" charset="0"/>
              <a:ea typeface="Roboto" panose="02000000000000000000"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9" grpId="0"/>
      <p:bldP spid="20" grpId="0"/>
      <p:bldP spid="21" grpId="0"/>
      <p:bldP spid="2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2"/>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7"/>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919167"/>
            <a:ext cx="53848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919167"/>
            <a:ext cx="5384800" cy="5102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sym typeface="宋体" pitchFamily="2" charset="-122"/>
              </a:rPr>
              <a:t>单击图标添加图片</a:t>
            </a:r>
            <a:endParaRPr lang="zh-CN" altLang="en-US" noProof="0">
              <a:sym typeface="宋体" pitchFamily="2"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15888"/>
            <a:ext cx="2743200" cy="59055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15888"/>
            <a:ext cx="8026400" cy="59055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69454" y="81107"/>
            <a:ext cx="10972800" cy="504825"/>
          </a:xfrm>
        </p:spPr>
        <p:txBody>
          <a:bodyPr/>
          <a:lstStyle>
            <a:lvl1pPr algn="l">
              <a:defRPr b="1"/>
            </a:lvl1p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endParaRPr lang="zh-CN" alt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DEE34508-BA65-43A0-A9AD-43791BFB1358}" type="slidenum">
              <a:rPr lang="zh-CN" altLang="en-US" smtClean="0">
                <a:solidFill>
                  <a:srgbClr val="000000"/>
                </a:solidFill>
              </a:rPr>
            </a:fld>
            <a:endParaRPr lang="zh-CN" alt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标题">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1"/>
            <a:ext cx="11696700"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3145740"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97163"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048816"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单标题">
    <p:spTree>
      <p:nvGrpSpPr>
        <p:cNvPr id="1" name=""/>
        <p:cNvGrpSpPr/>
        <p:nvPr/>
      </p:nvGrpSpPr>
      <p:grpSpPr>
        <a:xfrm>
          <a:off x="0" y="0"/>
          <a:ext cx="0" cy="0"/>
          <a:chOff x="0" y="0"/>
          <a:chExt cx="0" cy="0"/>
        </a:xfrm>
      </p:grpSpPr>
      <p:cxnSp>
        <p:nvCxnSpPr>
          <p:cNvPr id="3145739"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97162"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104866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标题">
    <p:spTree>
      <p:nvGrpSpPr>
        <p:cNvPr id="1" name=""/>
        <p:cNvGrpSpPr/>
        <p:nvPr/>
      </p:nvGrpSpPr>
      <p:grpSpPr>
        <a:xfrm>
          <a:off x="0" y="0"/>
          <a:ext cx="0" cy="0"/>
          <a:chOff x="0" y="0"/>
          <a:chExt cx="0" cy="0"/>
        </a:xfrm>
      </p:grpSpPr>
      <p:sp>
        <p:nvSpPr>
          <p:cNvPr id="1048819" name="标题 2"/>
          <p:cNvSpPr>
            <a:spLocks noGrp="1"/>
          </p:cNvSpPr>
          <p:nvPr>
            <p:ph type="title"/>
          </p:nvPr>
        </p:nvSpPr>
        <p:spPr>
          <a:xfrm>
            <a:off x="247650" y="647701"/>
            <a:ext cx="11696700"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cxnSp>
        <p:nvCxnSpPr>
          <p:cNvPr id="3145741"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9716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幻灯片首页">
    <p:spTree>
      <p:nvGrpSpPr>
        <p:cNvPr id="1" name=""/>
        <p:cNvGrpSpPr/>
        <p:nvPr/>
      </p:nvGrpSpPr>
      <p:grpSpPr>
        <a:xfrm>
          <a:off x="0" y="0"/>
          <a:ext cx="0" cy="0"/>
          <a:chOff x="0" y="0"/>
          <a:chExt cx="0" cy="0"/>
        </a:xfrm>
      </p:grpSpPr>
      <p:pic>
        <p:nvPicPr>
          <p:cNvPr id="2097164" name="Picture 4" descr="C:\Documents and Settings\IBM\桌面\logo.png"/>
          <p:cNvPicPr>
            <a:picLocks noChangeAspect="1" noChangeArrowheads="1"/>
          </p:cNvPicPr>
          <p:nvPr userDrawn="1"/>
        </p:nvPicPr>
        <p:blipFill>
          <a:blip r:embed="rId2" cstate="screen"/>
          <a:srcRect/>
          <a:stretch>
            <a:fillRect/>
          </a:stretch>
        </p:blipFill>
        <p:spPr bwMode="auto">
          <a:xfrm>
            <a:off x="10691612" y="347530"/>
            <a:ext cx="1331184" cy="316329"/>
          </a:xfrm>
          <a:prstGeom prst="rect">
            <a:avLst/>
          </a:prstGeom>
          <a:noFill/>
          <a:ln>
            <a:noFill/>
          </a:ln>
        </p:spPr>
      </p:pic>
      <p:sp>
        <p:nvSpPr>
          <p:cNvPr id="1048817" name="文本框 11"/>
          <p:cNvSpPr txBox="1"/>
          <p:nvPr userDrawn="1"/>
        </p:nvSpPr>
        <p:spPr>
          <a:xfrm>
            <a:off x="360437" y="1366989"/>
            <a:ext cx="1364476" cy="732188"/>
          </a:xfrm>
          <a:prstGeom prst="rect">
            <a:avLst/>
          </a:prstGeom>
          <a:noFill/>
        </p:spPr>
        <p:txBody>
          <a:bodyPr wrap="none" rtlCol="0">
            <a:spAutoFit/>
          </a:bodyPr>
          <a:lstStyle/>
          <a:p>
            <a:r>
              <a:rPr kumimoji="1" lang="en-SG" altLang="zh-CN" sz="4160" b="1"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Title</a:t>
            </a:r>
            <a:endParaRPr kumimoji="1" lang="en-SG" altLang="zh-CN" sz="4160" b="1"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818" name="文本框 1"/>
          <p:cNvSpPr txBox="1"/>
          <p:nvPr userDrawn="1"/>
        </p:nvSpPr>
        <p:spPr>
          <a:xfrm>
            <a:off x="480812" y="2947699"/>
            <a:ext cx="2039865"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作者：汉得</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时间：</a:t>
            </a:r>
            <a:r>
              <a:rPr lang="en-US" altLang="zh-CN" sz="1600" dirty="0">
                <a:solidFill>
                  <a:prstClr val="black"/>
                </a:solidFill>
                <a:latin typeface="微软雅黑" panose="020B0503020204020204" pitchFamily="34" charset="-122"/>
                <a:ea typeface="微软雅黑" panose="020B0503020204020204" pitchFamily="34" charset="-122"/>
              </a:rPr>
              <a:t>2019-03</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3145742" name="直接连接符 7"/>
          <p:cNvCxnSpPr/>
          <p:nvPr userDrawn="1"/>
        </p:nvCxnSpPr>
        <p:spPr>
          <a:xfrm flipV="1">
            <a:off x="471712" y="1255649"/>
            <a:ext cx="11248575" cy="2898"/>
          </a:xfrm>
          <a:prstGeom prst="line">
            <a:avLst/>
          </a:prstGeom>
          <a:ln w="25400">
            <a:solidFill>
              <a:srgbClr val="00858E"/>
            </a:solidFill>
          </a:ln>
        </p:spPr>
        <p:style>
          <a:lnRef idx="1">
            <a:schemeClr val="accent1"/>
          </a:lnRef>
          <a:fillRef idx="0">
            <a:schemeClr val="accent1"/>
          </a:fillRef>
          <a:effectRef idx="0">
            <a:schemeClr val="accent1"/>
          </a:effectRef>
          <a:fontRef idx="minor">
            <a:schemeClr val="tx1"/>
          </a:fontRef>
        </p:style>
      </p:cxnSp>
      <p:cxnSp>
        <p:nvCxnSpPr>
          <p:cNvPr id="3145743" name="直接连接符 50"/>
          <p:cNvCxnSpPr/>
          <p:nvPr userDrawn="1"/>
        </p:nvCxnSpPr>
        <p:spPr>
          <a:xfrm flipV="1">
            <a:off x="471712" y="6672974"/>
            <a:ext cx="11248575" cy="2898"/>
          </a:xfrm>
          <a:prstGeom prst="line">
            <a:avLst/>
          </a:prstGeom>
          <a:ln w="12700">
            <a:solidFill>
              <a:srgbClr val="00858E"/>
            </a:solidFill>
          </a:ln>
        </p:spPr>
        <p:style>
          <a:lnRef idx="1">
            <a:schemeClr val="accent1"/>
          </a:lnRef>
          <a:fillRef idx="0">
            <a:schemeClr val="accent1"/>
          </a:fillRef>
          <a:effectRef idx="0">
            <a:schemeClr val="accent1"/>
          </a:effectRef>
          <a:fontRef idx="minor">
            <a:schemeClr val="tx1"/>
          </a:fontRef>
        </p:style>
      </p:cxnSp>
      <p:pic>
        <p:nvPicPr>
          <p:cNvPr id="2097166" name="图片 14"/>
          <p:cNvPicPr>
            <a:picLocks noChangeAspect="1"/>
          </p:cNvPicPr>
          <p:nvPr userDrawn="1"/>
        </p:nvPicPr>
        <p:blipFill>
          <a:blip r:embed="rId2" cstate="screen"/>
          <a:stretch>
            <a:fillRect/>
          </a:stretch>
        </p:blipFill>
        <p:spPr>
          <a:xfrm>
            <a:off x="9752755" y="0"/>
            <a:ext cx="2298197" cy="1271019"/>
          </a:xfrm>
          <a:prstGeom prst="rect">
            <a:avLst/>
          </a:prstGeom>
        </p:spPr>
      </p:pic>
      <p:sp>
        <p:nvSpPr>
          <p:cNvPr id="1048821" name="标题 15"/>
          <p:cNvSpPr>
            <a:spLocks noGrp="1"/>
          </p:cNvSpPr>
          <p:nvPr>
            <p:ph type="title"/>
          </p:nvPr>
        </p:nvSpPr>
        <p:spPr>
          <a:xfrm>
            <a:off x="471712" y="188038"/>
            <a:ext cx="9281043" cy="590141"/>
          </a:xfrm>
          <a:prstGeom prst="rect">
            <a:avLst/>
          </a:prstGeom>
        </p:spPr>
        <p:txBody>
          <a:bodyPr/>
          <a:lstStyle>
            <a:lvl1pPr>
              <a:defRPr sz="3200" b="1">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048822" name="内容占位符 17"/>
          <p:cNvSpPr>
            <a:spLocks noGrp="1"/>
          </p:cNvSpPr>
          <p:nvPr>
            <p:ph sz="quarter" idx="10"/>
          </p:nvPr>
        </p:nvSpPr>
        <p:spPr>
          <a:xfrm>
            <a:off x="471711" y="856103"/>
            <a:ext cx="9281043" cy="325843"/>
          </a:xfrm>
          <a:prstGeom prst="rect">
            <a:avLst/>
          </a:prstGeom>
        </p:spPr>
        <p:txBody>
          <a:bodyPr/>
          <a:lstStyle>
            <a:lvl1pPr marL="0" indent="0" algn="l">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单击此处编辑母版文本样式</a:t>
            </a:r>
            <a:endParaRPr kumimoji="1" lang="zh-CN" altLang="en-US" dirty="0"/>
          </a:p>
        </p:txBody>
      </p:sp>
      <p:sp>
        <p:nvSpPr>
          <p:cNvPr id="1048823" name="幻灯片编号占位符 18"/>
          <p:cNvSpPr>
            <a:spLocks noGrp="1"/>
          </p:cNvSpPr>
          <p:nvPr>
            <p:ph type="sldNum" sz="quarter" idx="11"/>
          </p:nvPr>
        </p:nvSpPr>
        <p:spPr>
          <a:xfrm>
            <a:off x="5911436" y="6444828"/>
            <a:ext cx="369126" cy="413172"/>
          </a:xfrm>
          <a:solidFill>
            <a:schemeClr val="bg1"/>
          </a:solidFill>
        </p:spPr>
        <p:txBody>
          <a:bodyPr/>
          <a:lstStyle>
            <a:lvl1pPr algn="ctr">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fld id="{629B06DC-B081-48FF-B3C8-294D2105EA92}" type="slidenum">
              <a:rPr lang="zh-CN" altLang="en-US" smtClean="0">
                <a:solidFill>
                  <a:prstClr val="black"/>
                </a:solidFill>
              </a:rPr>
            </a:fld>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20"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标题">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1"/>
            <a:ext cx="11696700"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endParaRPr lang="zh-CN" altLang="en-US" dirty="0"/>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10" name="直接连接符 7"/>
          <p:cNvCxnSpPr/>
          <p:nvPr userDrawn="1"/>
        </p:nvCxnSpPr>
        <p:spPr>
          <a:xfrm flipV="1">
            <a:off x="471712" y="1255649"/>
            <a:ext cx="11248575" cy="2898"/>
          </a:xfrm>
          <a:prstGeom prst="line">
            <a:avLst/>
          </a:prstGeom>
          <a:ln w="25400">
            <a:solidFill>
              <a:srgbClr val="00858E"/>
            </a:solidFill>
          </a:ln>
        </p:spPr>
        <p:style>
          <a:lnRef idx="1">
            <a:schemeClr val="accent1"/>
          </a:lnRef>
          <a:fillRef idx="0">
            <a:schemeClr val="accent1"/>
          </a:fillRef>
          <a:effectRef idx="0">
            <a:schemeClr val="accent1"/>
          </a:effectRef>
          <a:fontRef idx="minor">
            <a:schemeClr val="tx1"/>
          </a:fontRef>
        </p:style>
      </p:cxnSp>
      <p:cxnSp>
        <p:nvCxnSpPr>
          <p:cNvPr id="11" name="直接连接符 50"/>
          <p:cNvCxnSpPr/>
          <p:nvPr userDrawn="1"/>
        </p:nvCxnSpPr>
        <p:spPr>
          <a:xfrm flipV="1">
            <a:off x="471712" y="6672974"/>
            <a:ext cx="11248575" cy="2898"/>
          </a:xfrm>
          <a:prstGeom prst="line">
            <a:avLst/>
          </a:prstGeom>
          <a:ln w="12700">
            <a:solidFill>
              <a:srgbClr val="00858E"/>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2" cstate="screen"/>
          <a:stretch>
            <a:fillRect/>
          </a:stretch>
        </p:blipFill>
        <p:spPr>
          <a:xfrm>
            <a:off x="9752755" y="0"/>
            <a:ext cx="2298197" cy="1271019"/>
          </a:xfrm>
          <a:prstGeom prst="rect">
            <a:avLst/>
          </a:prstGeom>
        </p:spPr>
      </p:pic>
      <p:sp>
        <p:nvSpPr>
          <p:cNvPr id="16" name="标题 15"/>
          <p:cNvSpPr>
            <a:spLocks noGrp="1"/>
          </p:cNvSpPr>
          <p:nvPr>
            <p:ph type="title"/>
          </p:nvPr>
        </p:nvSpPr>
        <p:spPr>
          <a:xfrm>
            <a:off x="471712" y="188038"/>
            <a:ext cx="9281043" cy="590141"/>
          </a:xfrm>
          <a:prstGeom prst="rect">
            <a:avLst/>
          </a:prstGeom>
        </p:spPr>
        <p:txBody>
          <a:bodyPr/>
          <a:lstStyle>
            <a:lvl1pPr>
              <a:defRPr sz="3200" b="1">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8" name="内容占位符 17"/>
          <p:cNvSpPr>
            <a:spLocks noGrp="1"/>
          </p:cNvSpPr>
          <p:nvPr>
            <p:ph sz="quarter" idx="10"/>
          </p:nvPr>
        </p:nvSpPr>
        <p:spPr>
          <a:xfrm>
            <a:off x="471711" y="856103"/>
            <a:ext cx="9281043" cy="325843"/>
          </a:xfrm>
          <a:prstGeom prst="rect">
            <a:avLst/>
          </a:prstGeom>
        </p:spPr>
        <p:txBody>
          <a:bodyPr/>
          <a:lstStyle>
            <a:lvl1pPr marL="0" indent="0" algn="l">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单击此处编辑母版文本样式</a:t>
            </a:r>
            <a:endParaRPr kumimoji="1" lang="zh-CN" altLang="en-US" dirty="0"/>
          </a:p>
        </p:txBody>
      </p:sp>
      <p:sp>
        <p:nvSpPr>
          <p:cNvPr id="19" name="幻灯片编号占位符 18"/>
          <p:cNvSpPr>
            <a:spLocks noGrp="1"/>
          </p:cNvSpPr>
          <p:nvPr>
            <p:ph type="sldNum" sz="quarter" idx="11"/>
          </p:nvPr>
        </p:nvSpPr>
        <p:spPr>
          <a:xfrm>
            <a:off x="5911436" y="6444828"/>
            <a:ext cx="369126" cy="413172"/>
          </a:xfrm>
          <a:solidFill>
            <a:schemeClr val="bg1"/>
          </a:solidFill>
        </p:spPr>
        <p:txBody>
          <a:bodyPr/>
          <a:lstStyle>
            <a:lvl1pPr algn="ctr">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fld id="{629B06DC-B081-48FF-B3C8-294D2105EA92}" type="slidenum">
              <a:rPr lang="zh-CN" altLang="en-US" smtClean="0">
                <a:solidFill>
                  <a:prstClr val="black"/>
                </a:solidFill>
              </a:rPr>
            </a:fld>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C9C720-F6F6-774F-A7E0-59BB8E30871A}" type="datetimeFigureOut">
              <a:rPr kumimoji="1" lang="zh-CN" altLang="en-US" smtClean="0">
                <a:solidFill>
                  <a:prstClr val="black"/>
                </a:solidFill>
              </a:rPr>
            </a:fld>
            <a:endParaRPr kumimoji="1" lang="zh-CN" altLang="en-US">
              <a:solidFill>
                <a:prstClr val="black"/>
              </a:solidFill>
            </a:endParaRPr>
          </a:p>
        </p:txBody>
      </p:sp>
      <p:sp>
        <p:nvSpPr>
          <p:cNvPr id="3" name="页脚占位符 2"/>
          <p:cNvSpPr>
            <a:spLocks noGrp="1"/>
          </p:cNvSpPr>
          <p:nvPr>
            <p:ph type="ftr" sz="quarter" idx="11"/>
          </p:nvPr>
        </p:nvSpPr>
        <p:spPr/>
        <p:txBody>
          <a:bodyPr/>
          <a:lstStyle/>
          <a:p>
            <a:endParaRPr kumimoji="1" lang="zh-CN" altLang="en-US">
              <a:solidFill>
                <a:prstClr val="black"/>
              </a:solidFill>
            </a:endParaRPr>
          </a:p>
        </p:txBody>
      </p:sp>
      <p:sp>
        <p:nvSpPr>
          <p:cNvPr id="4" name="幻灯片编号占位符 3"/>
          <p:cNvSpPr>
            <a:spLocks noGrp="1"/>
          </p:cNvSpPr>
          <p:nvPr>
            <p:ph type="sldNum" sz="quarter" idx="12"/>
          </p:nvPr>
        </p:nvSpPr>
        <p:spPr/>
        <p:txBody>
          <a:bodyPr/>
          <a:lstStyle/>
          <a:p>
            <a:fld id="{D812EE52-8FC2-FD4D-A3F3-6CE448EE5359}" type="slidenum">
              <a:rPr kumimoji="1" lang="zh-CN" altLang="en-US" smtClean="0">
                <a:solidFill>
                  <a:prstClr val="black"/>
                </a:solidFill>
              </a:rPr>
            </a:fld>
            <a:endParaRPr kumimoji="1" lang="zh-CN" altLang="en-US">
              <a:solidFill>
                <a:prstClr val="black"/>
              </a:solidFill>
            </a:endParaRPr>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3739" y="272855"/>
            <a:ext cx="1056104" cy="252870"/>
          </a:xfrm>
          <a:prstGeom prst="rect">
            <a:avLst/>
          </a:prstGeom>
        </p:spPr>
      </p:pic>
      <p:sp>
        <p:nvSpPr>
          <p:cNvPr id="6" name="灯片编号占位符 2"/>
          <p:cNvSpPr txBox="1"/>
          <p:nvPr userDrawn="1"/>
        </p:nvSpPr>
        <p:spPr>
          <a:xfrm>
            <a:off x="8610599" y="65151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solidFill>
                  <a:prstClr val="black">
                    <a:tint val="75000"/>
                  </a:prstClr>
                </a:solidFill>
              </a:rPr>
            </a:fld>
            <a:endParaRPr lang="zh-CN" altLang="en-US">
              <a:solidFill>
                <a:prstClr val="black">
                  <a:tint val="75000"/>
                </a:prstClr>
              </a:solidFill>
            </a:endParaRPr>
          </a:p>
        </p:txBody>
      </p:sp>
      <p:cxnSp>
        <p:nvCxnSpPr>
          <p:cNvPr id="7" name="直线连接符 4"/>
          <p:cNvCxnSpPr/>
          <p:nvPr userDrawn="1"/>
        </p:nvCxnSpPr>
        <p:spPr>
          <a:xfrm>
            <a:off x="465666" y="703945"/>
            <a:ext cx="11277600" cy="0"/>
          </a:xfrm>
          <a:prstGeom prst="line">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幻灯片内容页">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0"/>
            <a:ext cx="11696700" cy="383310"/>
          </a:xfrm>
          <a:prstGeom prst="rect">
            <a:avLst/>
          </a:prstGeom>
          <a:noFill/>
        </p:spPr>
        <p:txBody>
          <a:bodyPr wrap="square" rtlCol="0">
            <a:spAutoFit/>
          </a:bodyPr>
          <a:lstStyle>
            <a:lvl1pPr algn="l">
              <a:defRPr lang="zh-CN" altLang="en-US" sz="2100" b="0">
                <a:solidFill>
                  <a:schemeClr val="accent1">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a:t>单击此处编辑母版标题样式</a:t>
            </a:r>
            <a:endParaRPr lang="zh-CN" altLang="en-US"/>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991" y="42378"/>
            <a:ext cx="1788359" cy="483816"/>
          </a:xfrm>
          <a:prstGeom prst="rect">
            <a:avLst/>
          </a:prstGeom>
        </p:spPr>
      </p:pic>
      <p:pic>
        <p:nvPicPr>
          <p:cNvPr id="5" name="图片 4"/>
          <p:cNvPicPr>
            <a:picLocks noChangeAspect="1"/>
          </p:cNvPicPr>
          <p:nvPr userDrawn="1"/>
        </p:nvPicPr>
        <p:blipFill>
          <a:blip r:embed="rId3"/>
          <a:stretch>
            <a:fillRect/>
          </a:stretch>
        </p:blipFill>
        <p:spPr>
          <a:xfrm>
            <a:off x="325255" y="110212"/>
            <a:ext cx="1037588" cy="4321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幻灯片首页">
    <p:spTree>
      <p:nvGrpSpPr>
        <p:cNvPr id="1" name=""/>
        <p:cNvGrpSpPr/>
        <p:nvPr/>
      </p:nvGrpSpPr>
      <p:grpSpPr>
        <a:xfrm>
          <a:off x="0" y="0"/>
          <a:ext cx="0" cy="0"/>
          <a:chOff x="0" y="0"/>
          <a:chExt cx="0" cy="0"/>
        </a:xfrm>
      </p:grpSpPr>
      <p:pic>
        <p:nvPicPr>
          <p:cNvPr id="8" name="Picture 4" descr="C:\Documents and Settings\IBM\桌面\logo.png"/>
          <p:cNvPicPr>
            <a:picLocks noChangeAspect="1" noChangeArrowheads="1"/>
          </p:cNvPicPr>
          <p:nvPr userDrawn="1"/>
        </p:nvPicPr>
        <p:blipFill>
          <a:blip r:embed="rId2" cstate="screen"/>
          <a:srcRect/>
          <a:stretch>
            <a:fillRect/>
          </a:stretch>
        </p:blipFill>
        <p:spPr bwMode="auto">
          <a:xfrm>
            <a:off x="10691612" y="347530"/>
            <a:ext cx="1331184" cy="31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1"/>
          <p:cNvSpPr txBox="1"/>
          <p:nvPr userDrawn="1"/>
        </p:nvSpPr>
        <p:spPr>
          <a:xfrm>
            <a:off x="360437" y="1366989"/>
            <a:ext cx="1364476" cy="732188"/>
          </a:xfrm>
          <a:prstGeom prst="rect">
            <a:avLst/>
          </a:prstGeom>
          <a:noFill/>
        </p:spPr>
        <p:txBody>
          <a:bodyPr wrap="none" rtlCol="0">
            <a:spAutoFit/>
          </a:bodyPr>
          <a:lstStyle/>
          <a:p>
            <a:r>
              <a:rPr kumimoji="1" lang="en-SG" altLang="zh-CN" sz="416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Title</a:t>
            </a:r>
            <a:endParaRPr kumimoji="1" lang="en-SG" altLang="zh-CN" sz="416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
          <p:cNvSpPr txBox="1"/>
          <p:nvPr userDrawn="1"/>
        </p:nvSpPr>
        <p:spPr>
          <a:xfrm>
            <a:off x="480812" y="2947699"/>
            <a:ext cx="2039865"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作者：汉得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时间：</a:t>
            </a:r>
            <a:r>
              <a:rPr lang="en-US" altLang="zh-CN" sz="1600" dirty="0">
                <a:latin typeface="微软雅黑" panose="020B0503020204020204" pitchFamily="34" charset="-122"/>
                <a:ea typeface="微软雅黑" panose="020B0503020204020204" pitchFamily="34" charset="-122"/>
              </a:rPr>
              <a:t>2019-03</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C9C720-F6F6-774F-A7E0-59BB8E30871A}" type="datetimeFigureOut">
              <a:rPr kumimoji="1" lang="zh-CN" altLang="en-US" smtClean="0">
                <a:solidFill>
                  <a:prstClr val="black"/>
                </a:solidFill>
              </a:rPr>
            </a:fld>
            <a:endParaRPr kumimoji="1" lang="zh-CN" altLang="en-US">
              <a:solidFill>
                <a:prstClr val="black"/>
              </a:solidFill>
            </a:endParaRPr>
          </a:p>
        </p:txBody>
      </p:sp>
      <p:sp>
        <p:nvSpPr>
          <p:cNvPr id="3" name="页脚占位符 2"/>
          <p:cNvSpPr>
            <a:spLocks noGrp="1"/>
          </p:cNvSpPr>
          <p:nvPr>
            <p:ph type="ftr" sz="quarter" idx="11"/>
          </p:nvPr>
        </p:nvSpPr>
        <p:spPr/>
        <p:txBody>
          <a:bodyPr/>
          <a:lstStyle/>
          <a:p>
            <a:endParaRPr kumimoji="1" lang="zh-CN" altLang="en-US">
              <a:solidFill>
                <a:prstClr val="black"/>
              </a:solidFill>
            </a:endParaRPr>
          </a:p>
        </p:txBody>
      </p:sp>
      <p:sp>
        <p:nvSpPr>
          <p:cNvPr id="4" name="幻灯片编号占位符 3"/>
          <p:cNvSpPr>
            <a:spLocks noGrp="1"/>
          </p:cNvSpPr>
          <p:nvPr>
            <p:ph type="sldNum" sz="quarter" idx="12"/>
          </p:nvPr>
        </p:nvSpPr>
        <p:spPr/>
        <p:txBody>
          <a:bodyPr/>
          <a:lstStyle/>
          <a:p>
            <a:fld id="{D812EE52-8FC2-FD4D-A3F3-6CE448EE5359}" type="slidenum">
              <a:rPr kumimoji="1" lang="zh-CN" altLang="en-US" smtClean="0">
                <a:solidFill>
                  <a:prstClr val="black"/>
                </a:solidFill>
              </a:rPr>
            </a:fld>
            <a:endParaRPr kumimoji="1" lang="zh-CN" altLang="en-US">
              <a:solidFill>
                <a:prstClr val="black"/>
              </a:solidFill>
            </a:endParaRPr>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3739" y="272855"/>
            <a:ext cx="1056104" cy="252870"/>
          </a:xfrm>
          <a:prstGeom prst="rect">
            <a:avLst/>
          </a:prstGeom>
        </p:spPr>
      </p:pic>
      <p:sp>
        <p:nvSpPr>
          <p:cNvPr id="6" name="灯片编号占位符 2"/>
          <p:cNvSpPr txBox="1"/>
          <p:nvPr userDrawn="1"/>
        </p:nvSpPr>
        <p:spPr>
          <a:xfrm>
            <a:off x="8610599" y="65151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solidFill>
                  <a:prstClr val="black">
                    <a:tint val="75000"/>
                  </a:prstClr>
                </a:solidFill>
              </a:rPr>
            </a:fld>
            <a:endParaRPr lang="zh-CN" altLang="en-US">
              <a:solidFill>
                <a:prstClr val="black">
                  <a:tint val="75000"/>
                </a:prstClr>
              </a:solidFill>
            </a:endParaRPr>
          </a:p>
        </p:txBody>
      </p:sp>
      <p:cxnSp>
        <p:nvCxnSpPr>
          <p:cNvPr id="7" name="直线连接符 4"/>
          <p:cNvCxnSpPr/>
          <p:nvPr userDrawn="1"/>
        </p:nvCxnSpPr>
        <p:spPr>
          <a:xfrm>
            <a:off x="465666" y="703945"/>
            <a:ext cx="11277600" cy="0"/>
          </a:xfrm>
          <a:prstGeom prst="line">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幻灯片首页">
    <p:spTree>
      <p:nvGrpSpPr>
        <p:cNvPr id="1" name=""/>
        <p:cNvGrpSpPr/>
        <p:nvPr/>
      </p:nvGrpSpPr>
      <p:grpSpPr>
        <a:xfrm>
          <a:off x="0" y="0"/>
          <a:ext cx="0" cy="0"/>
          <a:chOff x="0" y="0"/>
          <a:chExt cx="0" cy="0"/>
        </a:xfrm>
      </p:grpSpPr>
      <p:pic>
        <p:nvPicPr>
          <p:cNvPr id="8" name="Picture 4" descr="C:\Documents and Settings\IBM\桌面\logo.png"/>
          <p:cNvPicPr>
            <a:picLocks noChangeAspect="1" noChangeArrowheads="1"/>
          </p:cNvPicPr>
          <p:nvPr userDrawn="1"/>
        </p:nvPicPr>
        <p:blipFill>
          <a:blip r:embed="rId2" cstate="screen"/>
          <a:srcRect/>
          <a:stretch>
            <a:fillRect/>
          </a:stretch>
        </p:blipFill>
        <p:spPr bwMode="auto">
          <a:xfrm>
            <a:off x="10691612" y="347530"/>
            <a:ext cx="1331184" cy="31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1"/>
          <p:cNvSpPr txBox="1"/>
          <p:nvPr userDrawn="1"/>
        </p:nvSpPr>
        <p:spPr>
          <a:xfrm>
            <a:off x="360437" y="1366989"/>
            <a:ext cx="1364476" cy="732188"/>
          </a:xfrm>
          <a:prstGeom prst="rect">
            <a:avLst/>
          </a:prstGeom>
          <a:noFill/>
        </p:spPr>
        <p:txBody>
          <a:bodyPr wrap="none" rtlCol="0">
            <a:spAutoFit/>
          </a:bodyPr>
          <a:lstStyle/>
          <a:p>
            <a:r>
              <a:rPr kumimoji="1" lang="en-SG" altLang="zh-CN" sz="416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Title</a:t>
            </a:r>
            <a:endParaRPr kumimoji="1" lang="en-SG" altLang="zh-CN" sz="416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
          <p:cNvSpPr txBox="1"/>
          <p:nvPr userDrawn="1"/>
        </p:nvSpPr>
        <p:spPr>
          <a:xfrm>
            <a:off x="480812" y="2947699"/>
            <a:ext cx="2039865"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作者：汉得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时间：</a:t>
            </a:r>
            <a:r>
              <a:rPr lang="en-US" altLang="zh-CN" sz="1600" dirty="0">
                <a:latin typeface="微软雅黑" panose="020B0503020204020204" pitchFamily="34" charset="-122"/>
                <a:ea typeface="微软雅黑" panose="020B0503020204020204" pitchFamily="34" charset="-122"/>
              </a:rPr>
              <a:t>2019-03</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11" name="直接连接符 50"/>
          <p:cNvCxnSpPr/>
          <p:nvPr userDrawn="1"/>
        </p:nvCxnSpPr>
        <p:spPr>
          <a:xfrm flipV="1">
            <a:off x="471712" y="6672974"/>
            <a:ext cx="11248575" cy="2898"/>
          </a:xfrm>
          <a:prstGeom prst="line">
            <a:avLst/>
          </a:prstGeom>
          <a:ln w="12700">
            <a:solidFill>
              <a:srgbClr val="00858E"/>
            </a:solidFill>
          </a:ln>
        </p:spPr>
        <p:style>
          <a:lnRef idx="1">
            <a:schemeClr val="accent1"/>
          </a:lnRef>
          <a:fillRef idx="0">
            <a:schemeClr val="accent1"/>
          </a:fillRef>
          <a:effectRef idx="0">
            <a:schemeClr val="accent1"/>
          </a:effectRef>
          <a:fontRef idx="minor">
            <a:schemeClr val="tx1"/>
          </a:fontRef>
        </p:style>
      </p:cxnSp>
      <p:sp>
        <p:nvSpPr>
          <p:cNvPr id="16" name="标题 15"/>
          <p:cNvSpPr>
            <a:spLocks noGrp="1"/>
          </p:cNvSpPr>
          <p:nvPr>
            <p:ph type="title"/>
          </p:nvPr>
        </p:nvSpPr>
        <p:spPr>
          <a:xfrm>
            <a:off x="471712" y="188038"/>
            <a:ext cx="9281043" cy="590141"/>
          </a:xfrm>
          <a:prstGeom prst="rect">
            <a:avLst/>
          </a:prstGeom>
        </p:spPr>
        <p:txBody>
          <a:bodyPr/>
          <a:lstStyle>
            <a:lvl1pPr>
              <a:defRPr sz="3200" b="1">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8" name="内容占位符 17"/>
          <p:cNvSpPr>
            <a:spLocks noGrp="1"/>
          </p:cNvSpPr>
          <p:nvPr>
            <p:ph sz="quarter" idx="10"/>
          </p:nvPr>
        </p:nvSpPr>
        <p:spPr>
          <a:xfrm>
            <a:off x="471712" y="855500"/>
            <a:ext cx="9281043" cy="413172"/>
          </a:xfrm>
          <a:prstGeom prst="rect">
            <a:avLst/>
          </a:prstGeom>
        </p:spPr>
        <p:txBody>
          <a:bodyPr anchor="ctr"/>
          <a:lstStyle>
            <a:lvl1pPr marL="0" indent="0" algn="l">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单击此处编辑母版文本样式</a:t>
            </a:r>
            <a:endParaRPr kumimoji="1" lang="zh-CN" altLang="en-US" dirty="0"/>
          </a:p>
        </p:txBody>
      </p:sp>
      <p:sp>
        <p:nvSpPr>
          <p:cNvPr id="19" name="幻灯片编号占位符 18"/>
          <p:cNvSpPr>
            <a:spLocks noGrp="1"/>
          </p:cNvSpPr>
          <p:nvPr>
            <p:ph type="sldNum" sz="quarter" idx="11"/>
          </p:nvPr>
        </p:nvSpPr>
        <p:spPr>
          <a:xfrm>
            <a:off x="5911436" y="6444828"/>
            <a:ext cx="369126" cy="413172"/>
          </a:xfrm>
          <a:solidFill>
            <a:schemeClr val="bg1"/>
          </a:solidFill>
        </p:spPr>
        <p:txBody>
          <a:bodyPr/>
          <a:lstStyle>
            <a:lvl1pPr algn="ctr">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fld id="{629B06DC-B081-48FF-B3C8-294D2105EA92}" type="slidenum">
              <a:rPr lang="zh-CN" altLang="en-US" smtClean="0"/>
            </a:fld>
            <a:endParaRPr lang="zh-CN" altLang="en-US" dirty="0"/>
          </a:p>
        </p:txBody>
      </p:sp>
      <p:cxnSp>
        <p:nvCxnSpPr>
          <p:cNvPr id="7" name="直接连接符 7"/>
          <p:cNvCxnSpPr/>
          <p:nvPr userDrawn="1"/>
        </p:nvCxnSpPr>
        <p:spPr>
          <a:xfrm flipV="1">
            <a:off x="471712" y="1255649"/>
            <a:ext cx="11248575" cy="2898"/>
          </a:xfrm>
          <a:prstGeom prst="line">
            <a:avLst/>
          </a:prstGeom>
          <a:ln w="25400">
            <a:solidFill>
              <a:srgbClr val="00858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BM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0" y="58827"/>
            <a:ext cx="11573608" cy="703473"/>
          </a:xfrm>
        </p:spPr>
        <p:txBody>
          <a:bodyPr/>
          <a:lstStyle/>
          <a:p>
            <a:r>
              <a:rPr lang="zh-CN" altLang="en-US"/>
              <a:t>单击此处编辑母版标题样式</a:t>
            </a:r>
            <a:endParaRPr lang="zh-CN" altLang="en-US"/>
          </a:p>
        </p:txBody>
      </p:sp>
      <p:sp>
        <p:nvSpPr>
          <p:cNvPr id="4" name="矩形 3"/>
          <p:cNvSpPr/>
          <p:nvPr userDrawn="1"/>
        </p:nvSpPr>
        <p:spPr bwMode="auto">
          <a:xfrm>
            <a:off x="10947041" y="6593984"/>
            <a:ext cx="1244959" cy="264017"/>
          </a:xfrm>
          <a:prstGeom prst="rect">
            <a:avLst/>
          </a:prstGeom>
          <a:solidFill>
            <a:srgbClr val="3E7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0" dirty="0">
                <a:solidFill>
                  <a:schemeClr val="bg1"/>
                </a:solidFill>
                <a:latin typeface="微软雅黑" panose="020B0503020204020204" pitchFamily="34" charset="-122"/>
                <a:ea typeface="微软雅黑" panose="020B0503020204020204" pitchFamily="34" charset="-122"/>
              </a:rPr>
              <a:t>@2022</a:t>
            </a:r>
            <a:r>
              <a:rPr lang="zh-CN" altLang="en-US" sz="800" b="0" dirty="0">
                <a:solidFill>
                  <a:schemeClr val="bg1"/>
                </a:solidFill>
                <a:latin typeface="微软雅黑" panose="020B0503020204020204" pitchFamily="34" charset="-122"/>
                <a:ea typeface="微软雅黑" panose="020B0503020204020204" pitchFamily="34" charset="-122"/>
              </a:rPr>
              <a:t>公司机密</a:t>
            </a:r>
            <a:endParaRPr lang="zh-CN" altLang="en-US" sz="8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2056" y="130203"/>
            <a:ext cx="2934109" cy="584281"/>
          </a:xfrm>
          <a:prstGeom prst="rect">
            <a:avLst/>
          </a:prstGeom>
        </p:spPr>
      </p:pic>
      <p:pic>
        <p:nvPicPr>
          <p:cNvPr id="4" name="Picture 2" descr="C:\欧阳驰\CAF Files\Brand &amp; Marketing\CAF VIS\标准 VI\长安福特 .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34477" y="260605"/>
            <a:ext cx="1153734" cy="47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欧阳驰\CAF Files\Brand &amp; Marketing\CAF VIS\标准 VI\进无止境.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5951" y="106712"/>
            <a:ext cx="1384480" cy="68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335280" y="823844"/>
            <a:ext cx="115316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灯片编号占位符 4"/>
          <p:cNvSpPr>
            <a:spLocks noGrp="1"/>
          </p:cNvSpPr>
          <p:nvPr>
            <p:ph type="sldNum" sz="quarter" idx="4"/>
          </p:nvPr>
        </p:nvSpPr>
        <p:spPr>
          <a:xfrm>
            <a:off x="9264352" y="6357463"/>
            <a:ext cx="2743200" cy="365189"/>
          </a:xfrm>
          <a:prstGeom prst="rect">
            <a:avLst/>
          </a:prstGeom>
        </p:spPr>
        <p:txBody>
          <a:bodyPr/>
          <a:lstStyle>
            <a:lvl1pPr algn="r">
              <a:defRPr>
                <a:solidFill>
                  <a:srgbClr val="003C7A"/>
                </a:solidFill>
                <a:latin typeface="Cambria" panose="02040503050406030204" pitchFamily="18" charset="0"/>
              </a:defRPr>
            </a:lvl1pPr>
          </a:lstStyle>
          <a:p>
            <a:fld id="{7D9BB5D0-35E4-459D-AEF3-FE4D7C45CC19}" type="slidenum">
              <a:rPr lang="zh-CN" altLang="en-US" smtClean="0"/>
            </a:fld>
            <a:endParaRPr lang="zh-CN" alt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8.jpeg"/><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8.jpeg"/><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7" Type="http://schemas.openxmlformats.org/officeDocument/2006/relationships/theme" Target="../theme/theme4.xml"/><Relationship Id="rId16" Type="http://schemas.openxmlformats.org/officeDocument/2006/relationships/image" Target="../media/image11.jpeg"/><Relationship Id="rId15" Type="http://schemas.openxmlformats.org/officeDocument/2006/relationships/image" Target="../media/image10.png"/><Relationship Id="rId14" Type="http://schemas.openxmlformats.org/officeDocument/2006/relationships/image" Target="../media/image9.png"/><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7" Type="http://schemas.openxmlformats.org/officeDocument/2006/relationships/theme" Target="../theme/theme5.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9" Type="http://schemas.openxmlformats.org/officeDocument/2006/relationships/theme" Target="../theme/theme6.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chemeClr val="accent2"/>
              </a:buClr>
              <a:buSzPct val="60000"/>
              <a:buFont typeface="Wingdings" panose="05000000000000000000" pitchFamily="2" charset="2"/>
              <a:buNone/>
            </a:pPr>
            <a:fld id="{D7625ADF-08DA-43B5-B507-544508C6BF28}" type="slidenum">
              <a:rPr lang="de-DE" altLang="zh-CN" sz="1000" b="0">
                <a:solidFill>
                  <a:schemeClr val="accent1">
                    <a:lumMod val="50000"/>
                  </a:schemeClr>
                </a:solidFill>
                <a:latin typeface="微软雅黑" panose="020B0503020204020204" pitchFamily="34" charset="-122"/>
                <a:ea typeface="微软雅黑" panose="020B0503020204020204" pitchFamily="34" charset="-122"/>
              </a:rPr>
            </a:fld>
            <a:endParaRPr lang="zh-CN" altLang="en-GB" sz="1000" b="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chemeClr val="accent2"/>
              </a:buClr>
              <a:buSzPct val="60000"/>
              <a:buFont typeface="Wingdings" panose="05000000000000000000" pitchFamily="2" charset="2"/>
              <a:buNone/>
            </a:pPr>
            <a:r>
              <a:rPr lang="zh-CN" altLang="en-US" sz="1000" b="0" dirty="0">
                <a:solidFill>
                  <a:schemeClr val="accent1">
                    <a:lumMod val="50000"/>
                  </a:schemeClr>
                </a:solidFill>
                <a:latin typeface="微软雅黑" panose="020B0503020204020204" pitchFamily="34" charset="-122"/>
                <a:ea typeface="微软雅黑" panose="020B0503020204020204" pitchFamily="34" charset="-122"/>
              </a:rPr>
              <a:t>汉得公司 版权所有</a:t>
            </a:r>
            <a:endParaRPr lang="zh-CN" altLang="en-GB" sz="1000" b="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 name="直接连接符 1"/>
          <p:cNvCxnSpPr>
            <a:cxnSpLocks noChangeShapeType="1"/>
          </p:cNvCxnSpPr>
          <p:nvPr userDrawn="1"/>
        </p:nvCxnSpPr>
        <p:spPr bwMode="auto">
          <a:xfrm>
            <a:off x="202361" y="735977"/>
            <a:ext cx="11779250" cy="0"/>
          </a:xfrm>
          <a:prstGeom prst="line">
            <a:avLst/>
          </a:prstGeom>
          <a:noFill/>
          <a:ln w="28575" algn="ctr">
            <a:solidFill>
              <a:srgbClr val="A50021"/>
            </a:solidFill>
            <a:round/>
          </a:ln>
          <a:extLst>
            <a:ext uri="{909E8E84-426E-40DD-AFC4-6F175D3DCCD1}">
              <a14:hiddenFill xmlns:a14="http://schemas.microsoft.com/office/drawing/2010/main">
                <a:noFill/>
              </a14:hiddenFill>
            </a:ext>
          </a:extLst>
        </p:spPr>
      </p:cxnSp>
      <p:cxnSp>
        <p:nvCxnSpPr>
          <p:cNvPr id="3" name="直接连接符 2"/>
          <p:cNvCxnSpPr/>
          <p:nvPr userDrawn="1"/>
        </p:nvCxnSpPr>
        <p:spPr bwMode="auto">
          <a:xfrm>
            <a:off x="0" y="6553200"/>
            <a:ext cx="12192000" cy="0"/>
          </a:xfrm>
          <a:prstGeom prst="line">
            <a:avLst/>
          </a:prstGeom>
          <a:solidFill>
            <a:srgbClr val="FFFF99"/>
          </a:solidFill>
          <a:ln w="9525" cap="flat" cmpd="sng" algn="ctr">
            <a:solidFill>
              <a:schemeClr val="bg1">
                <a:lumMod val="65000"/>
              </a:schemeClr>
            </a:solidFill>
            <a:prstDash val="solid"/>
            <a:round/>
            <a:headEnd type="none" w="med" len="med"/>
            <a:tailEnd type="none" w="med" len="med"/>
          </a:ln>
          <a:effectLst/>
        </p:spPr>
      </p:cxnSp>
      <p:pic>
        <p:nvPicPr>
          <p:cNvPr id="5" name="图片 13" descr="logo.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264900" y="6596063"/>
            <a:ext cx="9144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32"/>
          <p:cNvSpPr>
            <a:spLocks noChangeArrowheads="1"/>
          </p:cNvSpPr>
          <p:nvPr userDrawn="1"/>
        </p:nvSpPr>
        <p:spPr bwMode="auto">
          <a:xfrm>
            <a:off x="3187700" y="6605587"/>
            <a:ext cx="4419600" cy="217488"/>
          </a:xfrm>
          <a:prstGeom prst="rect">
            <a:avLst/>
          </a:prstGeom>
          <a:noFill/>
          <a:ln w="9525">
            <a:noFill/>
            <a:miter lim="800000"/>
          </a:ln>
        </p:spPr>
        <p:txBody>
          <a:bodyPr/>
          <a:lstStyle/>
          <a:p>
            <a:pPr algn="ctr">
              <a:defRPr/>
            </a:pPr>
            <a:r>
              <a:rPr lang="zh-CN" altLang="en-US" sz="1000" dirty="0">
                <a:solidFill>
                  <a:prstClr val="white">
                    <a:lumMod val="50000"/>
                  </a:prstClr>
                </a:solidFill>
                <a:latin typeface="微软雅黑" panose="020B0503020204020204" pitchFamily="34" charset="-122"/>
                <a:ea typeface="微软雅黑" panose="020B0503020204020204" pitchFamily="34" charset="-122"/>
              </a:rPr>
              <a:t>汉得信息</a:t>
            </a:r>
            <a:r>
              <a:rPr lang="en-US" altLang="zh-CN" sz="1000">
                <a:solidFill>
                  <a:prstClr val="white">
                    <a:lumMod val="50000"/>
                  </a:prstClr>
                </a:solidFill>
                <a:latin typeface="微软雅黑" panose="020B0503020204020204" pitchFamily="34" charset="-122"/>
                <a:ea typeface="微软雅黑" panose="020B0503020204020204" pitchFamily="34" charset="-122"/>
              </a:rPr>
              <a:t>©2017</a:t>
            </a:r>
            <a:endParaRPr lang="en-US" altLang="zh-CN" sz="10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7" name="标题占位符 6"/>
          <p:cNvSpPr>
            <a:spLocks noGrp="1"/>
          </p:cNvSpPr>
          <p:nvPr>
            <p:ph type="title"/>
          </p:nvPr>
        </p:nvSpPr>
        <p:spPr>
          <a:xfrm>
            <a:off x="268138" y="163903"/>
            <a:ext cx="10515600" cy="490538"/>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8" name="文本占位符 7"/>
          <p:cNvSpPr>
            <a:spLocks noGrp="1"/>
          </p:cNvSpPr>
          <p:nvPr>
            <p:ph type="body" idx="1"/>
          </p:nvPr>
        </p:nvSpPr>
        <p:spPr>
          <a:xfrm>
            <a:off x="268138" y="974096"/>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灯片编号占位符 10"/>
          <p:cNvSpPr>
            <a:spLocks noGrp="1"/>
          </p:cNvSpPr>
          <p:nvPr>
            <p:ph type="sldNum" sz="quarter" idx="4"/>
          </p:nvPr>
        </p:nvSpPr>
        <p:spPr>
          <a:xfrm>
            <a:off x="40256" y="6583423"/>
            <a:ext cx="455763" cy="261773"/>
          </a:xfrm>
          <a:prstGeom prst="rect">
            <a:avLst/>
          </a:prstGeom>
        </p:spPr>
        <p:txBody>
          <a:bodyPr vert="horz" lIns="91440" tIns="45720" rIns="91440" bIns="45720" rtlCol="0" anchor="ctr"/>
          <a:lstStyle>
            <a:lvl1pPr algn="r">
              <a:defRPr sz="1400" b="1">
                <a:solidFill>
                  <a:schemeClr val="tx1">
                    <a:tint val="75000"/>
                  </a:schemeClr>
                </a:solidFill>
              </a:defRPr>
            </a:lvl1pPr>
          </a:lstStyle>
          <a:p>
            <a:fld id="{930327E2-17C4-431B-B5C7-D724C9A939E1}"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2" name="直接连接符 1"/>
          <p:cNvCxnSpPr>
            <a:cxnSpLocks noChangeShapeType="1"/>
          </p:cNvCxnSpPr>
          <p:nvPr userDrawn="1"/>
        </p:nvCxnSpPr>
        <p:spPr bwMode="auto">
          <a:xfrm>
            <a:off x="202361" y="735977"/>
            <a:ext cx="11779250" cy="0"/>
          </a:xfrm>
          <a:prstGeom prst="line">
            <a:avLst/>
          </a:prstGeom>
          <a:noFill/>
          <a:ln w="28575" algn="ctr">
            <a:solidFill>
              <a:srgbClr val="A50021"/>
            </a:solidFill>
            <a:round/>
          </a:ln>
          <a:extLst>
            <a:ext uri="{909E8E84-426E-40DD-AFC4-6F175D3DCCD1}">
              <a14:hiddenFill xmlns:a14="http://schemas.microsoft.com/office/drawing/2010/main">
                <a:noFill/>
              </a14:hiddenFill>
            </a:ext>
          </a:extLst>
        </p:spPr>
      </p:cxnSp>
      <p:cxnSp>
        <p:nvCxnSpPr>
          <p:cNvPr id="3" name="直接连接符 2"/>
          <p:cNvCxnSpPr/>
          <p:nvPr userDrawn="1"/>
        </p:nvCxnSpPr>
        <p:spPr bwMode="auto">
          <a:xfrm>
            <a:off x="0" y="6553200"/>
            <a:ext cx="12192000" cy="0"/>
          </a:xfrm>
          <a:prstGeom prst="line">
            <a:avLst/>
          </a:prstGeom>
          <a:solidFill>
            <a:srgbClr val="FFFF99"/>
          </a:solidFill>
          <a:ln w="9525" cap="flat" cmpd="sng" algn="ctr">
            <a:solidFill>
              <a:schemeClr val="bg1">
                <a:lumMod val="65000"/>
              </a:schemeClr>
            </a:solidFill>
            <a:prstDash val="solid"/>
            <a:round/>
            <a:headEnd type="none" w="med" len="med"/>
            <a:tailEnd type="none" w="med" len="med"/>
          </a:ln>
          <a:effectLst/>
        </p:spPr>
      </p:cxnSp>
      <p:pic>
        <p:nvPicPr>
          <p:cNvPr id="5" name="图片 13" descr="logo.jpg"/>
          <p:cNvPicPr>
            <a:picLocks noChangeAspect="1"/>
          </p:cNvPicPr>
          <p:nvPr userDrawn="1"/>
        </p:nvPicPr>
        <p:blipFill>
          <a:blip r:embed="rId5"/>
          <a:srcRect/>
          <a:stretch>
            <a:fillRect/>
          </a:stretch>
        </p:blipFill>
        <p:spPr bwMode="auto">
          <a:xfrm>
            <a:off x="11264900" y="6596063"/>
            <a:ext cx="9144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32"/>
          <p:cNvSpPr>
            <a:spLocks noChangeArrowheads="1"/>
          </p:cNvSpPr>
          <p:nvPr userDrawn="1"/>
        </p:nvSpPr>
        <p:spPr bwMode="auto">
          <a:xfrm>
            <a:off x="3187700" y="6605587"/>
            <a:ext cx="4419600" cy="217488"/>
          </a:xfrm>
          <a:prstGeom prst="rect">
            <a:avLst/>
          </a:prstGeom>
          <a:noFill/>
          <a:ln w="9525">
            <a:noFill/>
            <a:miter lim="800000"/>
          </a:ln>
        </p:spPr>
        <p:txBody>
          <a:bodyPr/>
          <a:lstStyle/>
          <a:p>
            <a:pPr algn="ctr">
              <a:defRPr/>
            </a:pPr>
            <a:r>
              <a:rPr lang="zh-CN" altLang="en-US" sz="1000" dirty="0">
                <a:solidFill>
                  <a:prstClr val="white">
                    <a:lumMod val="50000"/>
                  </a:prstClr>
                </a:solidFill>
              </a:rPr>
              <a:t>汉得信息</a:t>
            </a:r>
            <a:r>
              <a:rPr lang="en-US" altLang="zh-CN" sz="1000" dirty="0">
                <a:solidFill>
                  <a:prstClr val="white">
                    <a:lumMod val="50000"/>
                  </a:prstClr>
                </a:solidFill>
              </a:rPr>
              <a:t>©2019</a:t>
            </a:r>
            <a:endParaRPr lang="en-US" altLang="zh-CN" sz="1000" dirty="0">
              <a:solidFill>
                <a:prstClr val="white">
                  <a:lumMod val="50000"/>
                </a:prstClr>
              </a:solidFill>
            </a:endParaRPr>
          </a:p>
        </p:txBody>
      </p:sp>
      <p:sp>
        <p:nvSpPr>
          <p:cNvPr id="7" name="标题占位符 6"/>
          <p:cNvSpPr>
            <a:spLocks noGrp="1"/>
          </p:cNvSpPr>
          <p:nvPr>
            <p:ph type="title"/>
          </p:nvPr>
        </p:nvSpPr>
        <p:spPr>
          <a:xfrm>
            <a:off x="268138" y="163903"/>
            <a:ext cx="10515600" cy="490538"/>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8" name="文本占位符 7"/>
          <p:cNvSpPr>
            <a:spLocks noGrp="1"/>
          </p:cNvSpPr>
          <p:nvPr>
            <p:ph type="body" idx="1"/>
          </p:nvPr>
        </p:nvSpPr>
        <p:spPr>
          <a:xfrm>
            <a:off x="268138" y="974096"/>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灯片编号占位符 10"/>
          <p:cNvSpPr>
            <a:spLocks noGrp="1"/>
          </p:cNvSpPr>
          <p:nvPr>
            <p:ph type="sldNum" sz="quarter" idx="4"/>
          </p:nvPr>
        </p:nvSpPr>
        <p:spPr>
          <a:xfrm>
            <a:off x="40256" y="6583423"/>
            <a:ext cx="455763" cy="261773"/>
          </a:xfrm>
          <a:prstGeom prst="rect">
            <a:avLst/>
          </a:prstGeom>
        </p:spPr>
        <p:txBody>
          <a:bodyPr vert="horz" lIns="91440" tIns="45720" rIns="91440" bIns="45720" rtlCol="0" anchor="ctr"/>
          <a:lstStyle>
            <a:lvl1pPr algn="r">
              <a:defRPr sz="1400" b="1">
                <a:solidFill>
                  <a:schemeClr val="tx1">
                    <a:tint val="75000"/>
                  </a:schemeClr>
                </a:solidFill>
              </a:defRPr>
            </a:lvl1pPr>
          </a:lstStyle>
          <a:p>
            <a:fld id="{930327E2-17C4-431B-B5C7-D724C9A939E1}"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bwMode="auto">
          <a:xfrm>
            <a:off x="609600" y="115895"/>
            <a:ext cx="10972800" cy="504825"/>
          </a:xfrm>
          <a:prstGeom prst="rect">
            <a:avLst/>
          </a:prstGeom>
          <a:noFill/>
          <a:ln w="9525">
            <a:noFill/>
            <a:miter lim="800000"/>
          </a:ln>
        </p:spPr>
        <p:txBody>
          <a:bodyPr vert="horz" wrap="square" lIns="91440" tIns="45720" rIns="91440" bIns="45720" numCol="1" anchor="ctr" anchorCtr="0" compatLnSpc="1"/>
          <a:lstStyle/>
          <a:p>
            <a:pPr lvl="0"/>
            <a:r>
              <a:rPr lang="zh-CN">
                <a:sym typeface="宋体" pitchFamily="2" charset="-122"/>
              </a:rPr>
              <a:t>单击此处编辑母版标题样式</a:t>
            </a:r>
            <a:endParaRPr lang="zh-CN">
              <a:sym typeface="宋体" pitchFamily="2" charset="-122"/>
            </a:endParaRPr>
          </a:p>
        </p:txBody>
      </p:sp>
      <p:sp>
        <p:nvSpPr>
          <p:cNvPr id="1028" name="Rectangle 3"/>
          <p:cNvSpPr>
            <a:spLocks noGrp="1" noChangeArrowheads="1"/>
          </p:cNvSpPr>
          <p:nvPr>
            <p:ph type="body" idx="1"/>
          </p:nvPr>
        </p:nvSpPr>
        <p:spPr bwMode="auto">
          <a:xfrm>
            <a:off x="609600" y="919167"/>
            <a:ext cx="10972800" cy="5102225"/>
          </a:xfrm>
          <a:prstGeom prst="rect">
            <a:avLst/>
          </a:prstGeom>
          <a:noFill/>
          <a:ln w="9525">
            <a:noFill/>
            <a:miter lim="800000"/>
          </a:ln>
        </p:spPr>
        <p:txBody>
          <a:bodyPr vert="horz" wrap="square" lIns="91440" tIns="45720" rIns="91440" bIns="45720" numCol="1" anchor="t" anchorCtr="0" compatLnSpc="1"/>
          <a:lstStyle/>
          <a:p>
            <a:pPr lvl="0"/>
            <a:r>
              <a:rPr lang="zh-CN">
                <a:sym typeface="宋体" pitchFamily="2" charset="-122"/>
              </a:rPr>
              <a:t>单击此处编辑母版文本样式</a:t>
            </a:r>
            <a:endParaRPr lang="zh-CN">
              <a:sym typeface="宋体" pitchFamily="2" charset="-122"/>
            </a:endParaRPr>
          </a:p>
          <a:p>
            <a:pPr lvl="1"/>
            <a:r>
              <a:rPr lang="zh-CN">
                <a:sym typeface="宋体" pitchFamily="2" charset="-122"/>
              </a:rPr>
              <a:t>第二级</a:t>
            </a:r>
            <a:endParaRPr lang="zh-CN">
              <a:sym typeface="宋体" pitchFamily="2" charset="-122"/>
            </a:endParaRPr>
          </a:p>
          <a:p>
            <a:pPr lvl="2"/>
            <a:r>
              <a:rPr lang="zh-CN">
                <a:sym typeface="宋体" pitchFamily="2" charset="-122"/>
              </a:rPr>
              <a:t>第三级</a:t>
            </a:r>
            <a:endParaRPr lang="zh-CN">
              <a:sym typeface="宋体" pitchFamily="2" charset="-122"/>
            </a:endParaRPr>
          </a:p>
          <a:p>
            <a:pPr lvl="3"/>
            <a:r>
              <a:rPr lang="zh-CN">
                <a:sym typeface="宋体" pitchFamily="2" charset="-122"/>
              </a:rPr>
              <a:t>第四级</a:t>
            </a:r>
            <a:endParaRPr lang="zh-CN">
              <a:sym typeface="宋体" pitchFamily="2" charset="-122"/>
            </a:endParaRPr>
          </a:p>
          <a:p>
            <a:pPr lvl="4"/>
            <a:r>
              <a:rPr lang="zh-CN">
                <a:sym typeface="宋体" pitchFamily="2" charset="-122"/>
              </a:rPr>
              <a:t>第五级</a:t>
            </a:r>
            <a:endParaRPr lang="zh-CN">
              <a:sym typeface="宋体" pitchFamily="2" charset="-122"/>
            </a:endParaRPr>
          </a:p>
        </p:txBody>
      </p:sp>
      <p:sp>
        <p:nvSpPr>
          <p:cNvPr id="1029" name="Rectangle 4"/>
          <p:cNvSpPr>
            <a:spLocks noGrp="1" noChangeArrowheads="1"/>
          </p:cNvSpPr>
          <p:nvPr>
            <p:ph type="dt" sz="half" idx="2"/>
          </p:nvPr>
        </p:nvSpPr>
        <p:spPr bwMode="auto">
          <a:xfrm>
            <a:off x="609600" y="6245225"/>
            <a:ext cx="2844800" cy="476250"/>
          </a:xfrm>
          <a:prstGeom prst="rect">
            <a:avLst/>
          </a:prstGeom>
          <a:noFill/>
          <a:ln>
            <a:noFill/>
          </a:ln>
        </p:spPr>
        <p:txBody>
          <a:bodyPr vert="horz" wrap="square" lIns="91440" tIns="45720" rIns="91440" bIns="45720" numCol="1" anchor="t" anchorCtr="0" compatLnSpc="1"/>
          <a:lstStyle>
            <a:lvl1pPr>
              <a:buFont typeface="Arial" panose="020B0604020202020204" pitchFamily="34" charset="0"/>
              <a:buNone/>
              <a:defRPr sz="1400">
                <a:latin typeface="Arial" panose="020B0604020202020204" pitchFamily="34" charset="0"/>
                <a:ea typeface="宋体" pitchFamily="2" charset="-122"/>
                <a:sym typeface="Arial" panose="020B0604020202020204" pitchFamily="34" charset="0"/>
              </a:defRPr>
            </a:lvl1pPr>
          </a:lstStyle>
          <a:p>
            <a:fld id="{615FE15A-118D-433D-A70E-1B2328F727BA}" type="datetimeFigureOut">
              <a:rPr lang="zh-CN" altLang="en-US" smtClean="0">
                <a:solidFill>
                  <a:srgbClr val="000000"/>
                </a:solidFill>
              </a:rPr>
            </a:fld>
            <a:endParaRPr lang="zh-CN" altLang="en-US">
              <a:solidFill>
                <a:srgbClr val="000000"/>
              </a:solidFill>
            </a:endParaRPr>
          </a:p>
        </p:txBody>
      </p:sp>
      <p:sp>
        <p:nvSpPr>
          <p:cNvPr id="1030" name="Rectangle 5"/>
          <p:cNvSpPr>
            <a:spLocks noGrp="1" noChangeArrowheads="1"/>
          </p:cNvSpPr>
          <p:nvPr>
            <p:ph type="ftr" sz="quarter" idx="3"/>
          </p:nvPr>
        </p:nvSpPr>
        <p:spPr bwMode="auto">
          <a:xfrm>
            <a:off x="4165600" y="6245225"/>
            <a:ext cx="3860800" cy="476250"/>
          </a:xfrm>
          <a:prstGeom prst="rect">
            <a:avLst/>
          </a:prstGeom>
          <a:noFill/>
          <a:ln>
            <a:noFill/>
          </a:ln>
        </p:spPr>
        <p:txBody>
          <a:bodyPr vert="horz" wrap="square" lIns="91440" tIns="45720" rIns="91440" bIns="45720" numCol="1" anchor="t" anchorCtr="0" compatLnSpc="1"/>
          <a:lstStyle>
            <a:lvl1pPr algn="ctr">
              <a:buFont typeface="Arial" panose="020B0604020202020204" pitchFamily="34" charset="0"/>
              <a:buNone/>
              <a:defRPr sz="1400">
                <a:latin typeface="Arial" panose="020B0604020202020204" pitchFamily="34" charset="0"/>
                <a:ea typeface="宋体" pitchFamily="2" charset="-122"/>
                <a:sym typeface="Arial" panose="020B0604020202020204" pitchFamily="34" charset="0"/>
              </a:defRPr>
            </a:lvl1pPr>
          </a:lstStyle>
          <a:p>
            <a:endParaRPr lang="zh-CN" altLang="en-US">
              <a:solidFill>
                <a:srgbClr val="000000"/>
              </a:solidFill>
            </a:endParaRPr>
          </a:p>
        </p:txBody>
      </p:sp>
      <p:sp>
        <p:nvSpPr>
          <p:cNvPr id="1031" name="Rectangle 6"/>
          <p:cNvSpPr>
            <a:spLocks noGrp="1" noChangeArrowheads="1"/>
          </p:cNvSpPr>
          <p:nvPr>
            <p:ph type="sldNum" sz="quarter" idx="4"/>
          </p:nvPr>
        </p:nvSpPr>
        <p:spPr bwMode="auto">
          <a:xfrm>
            <a:off x="8737600" y="6245225"/>
            <a:ext cx="2844800" cy="476250"/>
          </a:xfrm>
          <a:prstGeom prst="rect">
            <a:avLst/>
          </a:prstGeom>
          <a:noFill/>
          <a:ln>
            <a:noFill/>
          </a:ln>
        </p:spPr>
        <p:txBody>
          <a:bodyPr vert="horz" wrap="square" lIns="91440" tIns="45720" rIns="91440" bIns="45720" numCol="1" anchor="t" anchorCtr="0" compatLnSpc="1"/>
          <a:lstStyle>
            <a:lvl1pPr algn="r">
              <a:buFont typeface="Arial" panose="020B0604020202020204" pitchFamily="34" charset="0"/>
              <a:buNone/>
              <a:defRPr sz="1400">
                <a:latin typeface="Arial" panose="020B0604020202020204" pitchFamily="34" charset="0"/>
                <a:ea typeface="宋体" pitchFamily="2" charset="-122"/>
                <a:sym typeface="Arial" panose="020B0604020202020204" pitchFamily="34" charset="0"/>
              </a:defRPr>
            </a:lvl1pPr>
          </a:lstStyle>
          <a:p>
            <a:fld id="{DEE34508-BA65-43A0-A9AD-43791BFB1358}" type="slidenum">
              <a:rPr lang="zh-CN" altLang="en-US" smtClean="0">
                <a:solidFill>
                  <a:srgbClr val="000000"/>
                </a:solidFill>
              </a:rPr>
            </a:fld>
            <a:endParaRPr lang="zh-CN" altLang="en-US">
              <a:solidFill>
                <a:srgbClr val="000000"/>
              </a:solidFill>
            </a:endParaRPr>
          </a:p>
        </p:txBody>
      </p:sp>
      <p:sp>
        <p:nvSpPr>
          <p:cNvPr id="1032" name="直接连接符 8"/>
          <p:cNvSpPr>
            <a:spLocks noChangeShapeType="1"/>
          </p:cNvSpPr>
          <p:nvPr/>
        </p:nvSpPr>
        <p:spPr bwMode="auto">
          <a:xfrm>
            <a:off x="431805" y="620720"/>
            <a:ext cx="11233151" cy="1587"/>
          </a:xfrm>
          <a:prstGeom prst="line">
            <a:avLst/>
          </a:prstGeom>
          <a:noFill/>
          <a:ln w="25400">
            <a:solidFill>
              <a:schemeClr val="accent1"/>
            </a:solidFill>
            <a:bevel/>
          </a:ln>
        </p:spPr>
        <p:txBody>
          <a:bodyPr/>
          <a:lstStyle/>
          <a:p>
            <a:pPr>
              <a:defRPr/>
            </a:pPr>
            <a:endParaRPr lang="zh-CN" altLang="en-US">
              <a:solidFill>
                <a:srgbClr val="000000"/>
              </a:solidFill>
            </a:endParaRPr>
          </a:p>
        </p:txBody>
      </p:sp>
      <p:grpSp>
        <p:nvGrpSpPr>
          <p:cNvPr id="8" name="组合 7"/>
          <p:cNvGrpSpPr/>
          <p:nvPr userDrawn="1"/>
        </p:nvGrpSpPr>
        <p:grpSpPr>
          <a:xfrm>
            <a:off x="8807078" y="205684"/>
            <a:ext cx="3303642" cy="324000"/>
            <a:chOff x="5633519" y="5373935"/>
            <a:chExt cx="3303642" cy="324000"/>
          </a:xfrm>
        </p:grpSpPr>
        <p:pic>
          <p:nvPicPr>
            <p:cNvPr id="9" name="图片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633519" y="5373935"/>
              <a:ext cx="1040730" cy="324000"/>
            </a:xfrm>
            <a:prstGeom prst="rect">
              <a:avLst/>
            </a:prstGeom>
          </p:spPr>
        </p:pic>
        <p:pic>
          <p:nvPicPr>
            <p:cNvPr id="10" name="图片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790667" y="5463935"/>
              <a:ext cx="1082652" cy="144000"/>
            </a:xfrm>
            <a:prstGeom prst="rect">
              <a:avLst/>
            </a:prstGeom>
          </p:spPr>
        </p:pic>
        <p:pic>
          <p:nvPicPr>
            <p:cNvPr id="11" name="图片 4"/>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989737" y="5373935"/>
              <a:ext cx="947424"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ctr" rtl="0" eaLnBrk="1" fontAlgn="base" hangingPunct="1">
        <a:spcBef>
          <a:spcPct val="0"/>
        </a:spcBef>
        <a:spcAft>
          <a:spcPct val="0"/>
        </a:spcAft>
        <a:defRPr sz="2400">
          <a:solidFill>
            <a:schemeClr val="tx2"/>
          </a:solidFill>
          <a:latin typeface="+mj-lt"/>
          <a:ea typeface="+mj-ea"/>
          <a:cs typeface="+mj-cs"/>
          <a:sym typeface="宋体" pitchFamily="2" charset="-122"/>
        </a:defRPr>
      </a:lvl1pPr>
      <a:lvl2pPr algn="ctr" rtl="0" eaLnBrk="1" fontAlgn="base" hangingPunct="1">
        <a:spcBef>
          <a:spcPct val="0"/>
        </a:spcBef>
        <a:spcAft>
          <a:spcPct val="0"/>
        </a:spcAft>
        <a:defRPr sz="2400">
          <a:solidFill>
            <a:schemeClr val="tx2"/>
          </a:solidFill>
          <a:latin typeface="Arial" panose="020B0604020202020204" pitchFamily="34" charset="0"/>
          <a:ea typeface="微软雅黑" panose="020B0503020204020204" pitchFamily="34" charset="-122"/>
          <a:sym typeface="宋体" pitchFamily="2" charset="-122"/>
        </a:defRPr>
      </a:lvl2pPr>
      <a:lvl3pPr algn="ctr" rtl="0" eaLnBrk="1" fontAlgn="base" hangingPunct="1">
        <a:spcBef>
          <a:spcPct val="0"/>
        </a:spcBef>
        <a:spcAft>
          <a:spcPct val="0"/>
        </a:spcAft>
        <a:defRPr sz="2400">
          <a:solidFill>
            <a:schemeClr val="tx2"/>
          </a:solidFill>
          <a:latin typeface="Arial" panose="020B0604020202020204" pitchFamily="34" charset="0"/>
          <a:ea typeface="微软雅黑" panose="020B0503020204020204" pitchFamily="34" charset="-122"/>
          <a:sym typeface="宋体" pitchFamily="2" charset="-122"/>
        </a:defRPr>
      </a:lvl3pPr>
      <a:lvl4pPr algn="ctr" rtl="0" eaLnBrk="1" fontAlgn="base" hangingPunct="1">
        <a:spcBef>
          <a:spcPct val="0"/>
        </a:spcBef>
        <a:spcAft>
          <a:spcPct val="0"/>
        </a:spcAft>
        <a:defRPr sz="2400">
          <a:solidFill>
            <a:schemeClr val="tx2"/>
          </a:solidFill>
          <a:latin typeface="Arial" panose="020B0604020202020204" pitchFamily="34" charset="0"/>
          <a:ea typeface="微软雅黑" panose="020B0503020204020204" pitchFamily="34" charset="-122"/>
          <a:sym typeface="宋体" pitchFamily="2" charset="-122"/>
        </a:defRPr>
      </a:lvl4pPr>
      <a:lvl5pPr algn="ctr" rtl="0" eaLnBrk="1" fontAlgn="base" hangingPunct="1">
        <a:spcBef>
          <a:spcPct val="0"/>
        </a:spcBef>
        <a:spcAft>
          <a:spcPct val="0"/>
        </a:spcAft>
        <a:defRPr sz="2400">
          <a:solidFill>
            <a:schemeClr val="tx2"/>
          </a:solidFill>
          <a:latin typeface="Arial" panose="020B0604020202020204" pitchFamily="34" charset="0"/>
          <a:ea typeface="微软雅黑" panose="020B0503020204020204" pitchFamily="34" charset="-122"/>
          <a:sym typeface="宋体" pitchFamily="2" charset="-122"/>
        </a:defRPr>
      </a:lvl5pPr>
      <a:lvl6pPr marL="457200" algn="ctr" rtl="0" eaLnBrk="1" fontAlgn="base" hangingPunct="1">
        <a:spcBef>
          <a:spcPct val="0"/>
        </a:spcBef>
        <a:spcAft>
          <a:spcPct val="0"/>
        </a:spcAft>
        <a:defRPr sz="2400">
          <a:solidFill>
            <a:schemeClr val="tx2"/>
          </a:solidFill>
          <a:latin typeface="Arial" panose="020B0604020202020204" pitchFamily="34" charset="0"/>
          <a:ea typeface="宋体" pitchFamily="2" charset="-122"/>
          <a:sym typeface="宋体" pitchFamily="2" charset="-122"/>
        </a:defRPr>
      </a:lvl6pPr>
      <a:lvl7pPr marL="914400" algn="ctr" rtl="0" eaLnBrk="1" fontAlgn="base" hangingPunct="1">
        <a:spcBef>
          <a:spcPct val="0"/>
        </a:spcBef>
        <a:spcAft>
          <a:spcPct val="0"/>
        </a:spcAft>
        <a:defRPr sz="2400">
          <a:solidFill>
            <a:schemeClr val="tx2"/>
          </a:solidFill>
          <a:latin typeface="Arial" panose="020B0604020202020204" pitchFamily="34" charset="0"/>
          <a:ea typeface="宋体" pitchFamily="2" charset="-122"/>
          <a:sym typeface="宋体" pitchFamily="2" charset="-122"/>
        </a:defRPr>
      </a:lvl7pPr>
      <a:lvl8pPr marL="1371600" algn="ctr" rtl="0" eaLnBrk="1" fontAlgn="base" hangingPunct="1">
        <a:spcBef>
          <a:spcPct val="0"/>
        </a:spcBef>
        <a:spcAft>
          <a:spcPct val="0"/>
        </a:spcAft>
        <a:defRPr sz="2400">
          <a:solidFill>
            <a:schemeClr val="tx2"/>
          </a:solidFill>
          <a:latin typeface="Arial" panose="020B0604020202020204" pitchFamily="34" charset="0"/>
          <a:ea typeface="宋体" pitchFamily="2" charset="-122"/>
          <a:sym typeface="宋体" pitchFamily="2" charset="-122"/>
        </a:defRPr>
      </a:lvl8pPr>
      <a:lvl9pPr marL="1828800" algn="ctr" rtl="0" eaLnBrk="1" fontAlgn="base" hangingPunct="1">
        <a:spcBef>
          <a:spcPct val="0"/>
        </a:spcBef>
        <a:spcAft>
          <a:spcPct val="0"/>
        </a:spcAft>
        <a:defRPr sz="2400">
          <a:solidFill>
            <a:schemeClr val="tx2"/>
          </a:solidFill>
          <a:latin typeface="Arial" panose="020B0604020202020204" pitchFamily="34" charset="0"/>
          <a:ea typeface="宋体" pitchFamily="2" charset="-122"/>
          <a:sym typeface="宋体" pitchFamily="2" charset="-122"/>
        </a:defRPr>
      </a:lvl9pPr>
    </p:titleStyle>
    <p:bodyStyle>
      <a:lvl1pPr marL="342900" indent="-342900" algn="l" defTabSz="0" rtl="0" eaLnBrk="1" fontAlgn="base" hangingPunct="1">
        <a:spcBef>
          <a:spcPct val="20000"/>
        </a:spcBef>
        <a:spcAft>
          <a:spcPct val="0"/>
        </a:spcAft>
        <a:buChar char="•"/>
        <a:defRPr sz="3200">
          <a:solidFill>
            <a:schemeClr val="tx1"/>
          </a:solidFill>
          <a:latin typeface="+mn-lt"/>
          <a:ea typeface="+mn-ea"/>
          <a:cs typeface="+mn-cs"/>
          <a:sym typeface="宋体" pitchFamily="2" charset="-122"/>
        </a:defRPr>
      </a:lvl1pPr>
      <a:lvl2pPr marL="742950" indent="-285750" algn="l" defTabSz="0" rtl="0" eaLnBrk="1" fontAlgn="base" hangingPunct="1">
        <a:spcBef>
          <a:spcPct val="20000"/>
        </a:spcBef>
        <a:spcAft>
          <a:spcPct val="0"/>
        </a:spcAft>
        <a:buChar char="–"/>
        <a:defRPr sz="2800">
          <a:solidFill>
            <a:schemeClr val="tx1"/>
          </a:solidFill>
          <a:latin typeface="+mn-lt"/>
          <a:ea typeface="+mn-ea"/>
          <a:sym typeface="宋体" pitchFamily="2" charset="-122"/>
        </a:defRPr>
      </a:lvl2pPr>
      <a:lvl3pPr marL="1143000" indent="-228600" algn="l" defTabSz="0" rtl="0" eaLnBrk="1" fontAlgn="base" hangingPunct="1">
        <a:spcBef>
          <a:spcPct val="20000"/>
        </a:spcBef>
        <a:spcAft>
          <a:spcPct val="0"/>
        </a:spcAft>
        <a:buChar char="•"/>
        <a:defRPr sz="2400">
          <a:solidFill>
            <a:schemeClr val="tx1"/>
          </a:solidFill>
          <a:latin typeface="+mn-lt"/>
          <a:ea typeface="+mn-ea"/>
          <a:sym typeface="宋体" pitchFamily="2" charset="-122"/>
        </a:defRPr>
      </a:lvl3pPr>
      <a:lvl4pPr marL="16002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4pPr>
      <a:lvl5pPr marL="20574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5pPr>
      <a:lvl6pPr marL="25146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6pPr>
      <a:lvl7pPr marL="29718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7pPr>
      <a:lvl8pPr marL="34290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8pPr>
      <a:lvl9pPr marL="3886200" indent="-228600" algn="l" defTabSz="0" rtl="0" eaLnBrk="1" fontAlgn="base" hangingPunct="1">
        <a:spcBef>
          <a:spcPct val="20000"/>
        </a:spcBef>
        <a:spcAft>
          <a:spcPct val="0"/>
        </a:spcAft>
        <a:buChar char="»"/>
        <a:defRPr sz="2000">
          <a:solidFill>
            <a:schemeClr val="tx1"/>
          </a:solidFill>
          <a:latin typeface="+mn-lt"/>
          <a:ea typeface="+mn-ea"/>
          <a:sym typeface="宋体"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48664"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ED7D31"/>
              </a:buClr>
              <a:buSzPct val="60000"/>
              <a:buFont typeface="Wingdings" panose="05000000000000000000" pitchFamily="2" charset="2"/>
              <a:buNone/>
            </a:pPr>
            <a:fld id="{D7625ADF-08DA-43B5-B507-544508C6BF28}" type="slidenum">
              <a:rPr lang="de-DE" altLang="zh-CN" sz="1000">
                <a:solidFill>
                  <a:srgbClr val="5B9BD5">
                    <a:lumMod val="50000"/>
                  </a:srgbClr>
                </a:solidFill>
                <a:latin typeface="微软雅黑" panose="020B0503020204020204" pitchFamily="34" charset="-122"/>
                <a:ea typeface="微软雅黑" panose="020B0503020204020204" pitchFamily="34" charset="-122"/>
              </a:rPr>
            </a:fld>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
        <p:nvSpPr>
          <p:cNvPr id="1048665"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ED7D31"/>
              </a:buClr>
              <a:buSzPct val="60000"/>
              <a:buFont typeface="Wingdings" panose="05000000000000000000" pitchFamily="2" charset="2"/>
              <a:buNone/>
            </a:pPr>
            <a:r>
              <a:rPr lang="zh-CN" altLang="en-US" sz="1000" dirty="0">
                <a:solidFill>
                  <a:srgbClr val="5B9BD5">
                    <a:lumMod val="50000"/>
                  </a:srgbClr>
                </a:solidFill>
                <a:latin typeface="微软雅黑" panose="020B0503020204020204" pitchFamily="34" charset="-122"/>
                <a:ea typeface="微软雅黑" panose="020B0503020204020204" pitchFamily="34" charset="-122"/>
              </a:rPr>
              <a:t>汉得公司 版权所有</a:t>
            </a:r>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ED7D31"/>
              </a:buClr>
              <a:buSzPct val="60000"/>
              <a:buFont typeface="Wingdings" panose="05000000000000000000" pitchFamily="2" charset="2"/>
              <a:buNone/>
            </a:pPr>
            <a:fld id="{D7625ADF-08DA-43B5-B507-544508C6BF28}" type="slidenum">
              <a:rPr lang="de-DE" altLang="zh-CN" sz="1000">
                <a:solidFill>
                  <a:srgbClr val="5B9BD5">
                    <a:lumMod val="50000"/>
                  </a:srgbClr>
                </a:solidFill>
                <a:latin typeface="微软雅黑" panose="020B0503020204020204" pitchFamily="34" charset="-122"/>
                <a:ea typeface="微软雅黑" panose="020B0503020204020204" pitchFamily="34" charset="-122"/>
              </a:rPr>
            </a:fld>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ED7D31"/>
              </a:buClr>
              <a:buSzPct val="60000"/>
              <a:buFont typeface="Wingdings" panose="05000000000000000000" pitchFamily="2" charset="2"/>
              <a:buNone/>
            </a:pPr>
            <a:r>
              <a:rPr lang="zh-CN" altLang="en-US" sz="1000" dirty="0">
                <a:solidFill>
                  <a:srgbClr val="5B9BD5">
                    <a:lumMod val="50000"/>
                  </a:srgbClr>
                </a:solidFill>
                <a:latin typeface="微软雅黑" panose="020B0503020204020204" pitchFamily="34" charset="-122"/>
                <a:ea typeface="微软雅黑" panose="020B0503020204020204" pitchFamily="34" charset="-122"/>
              </a:rPr>
              <a:t>汉得公司 版权所有</a:t>
            </a:r>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tags" Target="../tags/tag1.xml"/><Relationship Id="rId4" Type="http://schemas.openxmlformats.org/officeDocument/2006/relationships/image" Target="../media/image16.jpeg"/><Relationship Id="rId3" Type="http://schemas.openxmlformats.org/officeDocument/2006/relationships/image" Target="../media/image1.svg"/><Relationship Id="rId2" Type="http://schemas.openxmlformats.org/officeDocument/2006/relationships/image" Target="../media/image15.pn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83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9" Type="http://schemas.openxmlformats.org/officeDocument/2006/relationships/tags" Target="../tags/tag840.xml"/><Relationship Id="rId8" Type="http://schemas.openxmlformats.org/officeDocument/2006/relationships/tags" Target="../tags/tag839.xml"/><Relationship Id="rId7" Type="http://schemas.openxmlformats.org/officeDocument/2006/relationships/tags" Target="../tags/tag838.xml"/><Relationship Id="rId6" Type="http://schemas.openxmlformats.org/officeDocument/2006/relationships/tags" Target="../tags/tag837.xml"/><Relationship Id="rId5" Type="http://schemas.openxmlformats.org/officeDocument/2006/relationships/tags" Target="../tags/tag836.xml"/><Relationship Id="rId4" Type="http://schemas.openxmlformats.org/officeDocument/2006/relationships/tags" Target="../tags/tag835.xml"/><Relationship Id="rId3" Type="http://schemas.openxmlformats.org/officeDocument/2006/relationships/tags" Target="../tags/tag834.xml"/><Relationship Id="rId22" Type="http://schemas.openxmlformats.org/officeDocument/2006/relationships/notesSlide" Target="../notesSlides/notesSlide67.xml"/><Relationship Id="rId21" Type="http://schemas.openxmlformats.org/officeDocument/2006/relationships/slideLayout" Target="../slideLayouts/slideLayout2.xml"/><Relationship Id="rId20" Type="http://schemas.openxmlformats.org/officeDocument/2006/relationships/tags" Target="../tags/tag851.xml"/><Relationship Id="rId2" Type="http://schemas.openxmlformats.org/officeDocument/2006/relationships/tags" Target="../tags/tag833.xml"/><Relationship Id="rId19" Type="http://schemas.openxmlformats.org/officeDocument/2006/relationships/tags" Target="../tags/tag850.xml"/><Relationship Id="rId18" Type="http://schemas.openxmlformats.org/officeDocument/2006/relationships/tags" Target="../tags/tag849.xml"/><Relationship Id="rId17" Type="http://schemas.openxmlformats.org/officeDocument/2006/relationships/tags" Target="../tags/tag848.xml"/><Relationship Id="rId16" Type="http://schemas.openxmlformats.org/officeDocument/2006/relationships/tags" Target="../tags/tag847.xml"/><Relationship Id="rId15" Type="http://schemas.openxmlformats.org/officeDocument/2006/relationships/tags" Target="../tags/tag846.xml"/><Relationship Id="rId14" Type="http://schemas.openxmlformats.org/officeDocument/2006/relationships/tags" Target="../tags/tag845.xml"/><Relationship Id="rId13" Type="http://schemas.openxmlformats.org/officeDocument/2006/relationships/tags" Target="../tags/tag844.xml"/><Relationship Id="rId12" Type="http://schemas.openxmlformats.org/officeDocument/2006/relationships/tags" Target="../tags/tag843.xml"/><Relationship Id="rId11" Type="http://schemas.openxmlformats.org/officeDocument/2006/relationships/tags" Target="../tags/tag842.xml"/><Relationship Id="rId10" Type="http://schemas.openxmlformats.org/officeDocument/2006/relationships/tags" Target="../tags/tag841.xml"/><Relationship Id="rId1" Type="http://schemas.openxmlformats.org/officeDocument/2006/relationships/tags" Target="../tags/tag83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852.xml"/></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858.xml"/><Relationship Id="rId7" Type="http://schemas.openxmlformats.org/officeDocument/2006/relationships/tags" Target="../tags/tag857.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 Id="rId3" Type="http://schemas.openxmlformats.org/officeDocument/2006/relationships/tags" Target="../tags/tag853.xml"/><Relationship Id="rId2" Type="http://schemas.microsoft.com/office/2007/relationships/hdphoto" Target="../media/image18.wdp"/><Relationship Id="rId10" Type="http://schemas.openxmlformats.org/officeDocument/2006/relationships/notesSlide" Target="../notesSlides/notesSlide69.xml"/><Relationship Id="rId1" Type="http://schemas.openxmlformats.org/officeDocument/2006/relationships/image" Target="../media/image17.png"/></Relationships>
</file>

<file path=ppt/slides/_rels/slide107.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33.emf"/><Relationship Id="rId7" Type="http://schemas.openxmlformats.org/officeDocument/2006/relationships/oleObject" Target="../embeddings/oleObject46.bin"/><Relationship Id="rId6" Type="http://schemas.openxmlformats.org/officeDocument/2006/relationships/image" Target="../media/image34.png"/><Relationship Id="rId5" Type="http://schemas.openxmlformats.org/officeDocument/2006/relationships/oleObject" Target="../embeddings/oleObject45.bin"/><Relationship Id="rId41" Type="http://schemas.openxmlformats.org/officeDocument/2006/relationships/notesSlide" Target="../notesSlides/notesSlide70.xml"/><Relationship Id="rId40" Type="http://schemas.openxmlformats.org/officeDocument/2006/relationships/vmlDrawing" Target="../drawings/vmlDrawing4.vml"/><Relationship Id="rId4" Type="http://schemas.openxmlformats.org/officeDocument/2006/relationships/oleObject" Target="../embeddings/oleObject44.bin"/><Relationship Id="rId39" Type="http://schemas.openxmlformats.org/officeDocument/2006/relationships/slideLayout" Target="../slideLayouts/slideLayout2.xml"/><Relationship Id="rId38" Type="http://schemas.openxmlformats.org/officeDocument/2006/relationships/image" Target="../media/image6.svg"/><Relationship Id="rId37" Type="http://schemas.openxmlformats.org/officeDocument/2006/relationships/image" Target="../media/image142.png"/><Relationship Id="rId36" Type="http://schemas.openxmlformats.org/officeDocument/2006/relationships/image" Target="../media/image5.svg"/><Relationship Id="rId35" Type="http://schemas.openxmlformats.org/officeDocument/2006/relationships/image" Target="../media/image141.png"/><Relationship Id="rId34" Type="http://schemas.openxmlformats.org/officeDocument/2006/relationships/image" Target="../media/image4.svg"/><Relationship Id="rId33" Type="http://schemas.openxmlformats.org/officeDocument/2006/relationships/image" Target="../media/image140.png"/><Relationship Id="rId32" Type="http://schemas.openxmlformats.org/officeDocument/2006/relationships/oleObject" Target="../embeddings/oleObject68.bin"/><Relationship Id="rId31" Type="http://schemas.openxmlformats.org/officeDocument/2006/relationships/oleObject" Target="../embeddings/oleObject67.bin"/><Relationship Id="rId30" Type="http://schemas.openxmlformats.org/officeDocument/2006/relationships/oleObject" Target="../embeddings/oleObject66.bin"/><Relationship Id="rId3" Type="http://schemas.openxmlformats.org/officeDocument/2006/relationships/oleObject" Target="../embeddings/oleObject43.bin"/><Relationship Id="rId29" Type="http://schemas.openxmlformats.org/officeDocument/2006/relationships/oleObject" Target="../embeddings/oleObject65.bin"/><Relationship Id="rId28" Type="http://schemas.openxmlformats.org/officeDocument/2006/relationships/oleObject" Target="../embeddings/oleObject64.bin"/><Relationship Id="rId27" Type="http://schemas.openxmlformats.org/officeDocument/2006/relationships/image" Target="../media/image42.png"/><Relationship Id="rId26" Type="http://schemas.openxmlformats.org/officeDocument/2006/relationships/oleObject" Target="../embeddings/oleObject63.bin"/><Relationship Id="rId25" Type="http://schemas.openxmlformats.org/officeDocument/2006/relationships/oleObject" Target="../embeddings/oleObject62.bin"/><Relationship Id="rId24" Type="http://schemas.openxmlformats.org/officeDocument/2006/relationships/oleObject" Target="../embeddings/oleObject61.bin"/><Relationship Id="rId23" Type="http://schemas.openxmlformats.org/officeDocument/2006/relationships/oleObject" Target="../embeddings/oleObject60.bin"/><Relationship Id="rId22" Type="http://schemas.openxmlformats.org/officeDocument/2006/relationships/oleObject" Target="../embeddings/oleObject59.bin"/><Relationship Id="rId21" Type="http://schemas.openxmlformats.org/officeDocument/2006/relationships/oleObject" Target="../embeddings/oleObject58.bin"/><Relationship Id="rId20" Type="http://schemas.openxmlformats.org/officeDocument/2006/relationships/oleObject" Target="../embeddings/oleObject57.bin"/><Relationship Id="rId2" Type="http://schemas.openxmlformats.org/officeDocument/2006/relationships/image" Target="../media/image40.emf"/><Relationship Id="rId19" Type="http://schemas.openxmlformats.org/officeDocument/2006/relationships/oleObject" Target="../embeddings/oleObject56.bin"/><Relationship Id="rId18" Type="http://schemas.openxmlformats.org/officeDocument/2006/relationships/oleObject" Target="../embeddings/oleObject55.bin"/><Relationship Id="rId17" Type="http://schemas.openxmlformats.org/officeDocument/2006/relationships/oleObject" Target="../embeddings/oleObject54.bin"/><Relationship Id="rId16" Type="http://schemas.openxmlformats.org/officeDocument/2006/relationships/oleObject" Target="../embeddings/oleObject53.bin"/><Relationship Id="rId15" Type="http://schemas.openxmlformats.org/officeDocument/2006/relationships/oleObject" Target="../embeddings/oleObject52.bin"/><Relationship Id="rId14" Type="http://schemas.openxmlformats.org/officeDocument/2006/relationships/oleObject" Target="../embeddings/oleObject51.bin"/><Relationship Id="rId13" Type="http://schemas.openxmlformats.org/officeDocument/2006/relationships/oleObject" Target="../embeddings/oleObject50.bin"/><Relationship Id="rId12" Type="http://schemas.openxmlformats.org/officeDocument/2006/relationships/oleObject" Target="../embeddings/oleObject49.bin"/><Relationship Id="rId11" Type="http://schemas.openxmlformats.org/officeDocument/2006/relationships/oleObject" Target="../embeddings/oleObject48.bin"/><Relationship Id="rId10" Type="http://schemas.openxmlformats.org/officeDocument/2006/relationships/oleObject" Target="../embeddings/oleObject47.bin"/><Relationship Id="rId1" Type="http://schemas.openxmlformats.org/officeDocument/2006/relationships/oleObject" Target="../embeddings/oleObject42.bin"/></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6.xml"/><Relationship Id="rId4" Type="http://schemas.openxmlformats.org/officeDocument/2006/relationships/tags" Target="../tags/tag860.xml"/><Relationship Id="rId3" Type="http://schemas.openxmlformats.org/officeDocument/2006/relationships/tags" Target="../tags/tag859.xml"/><Relationship Id="rId2" Type="http://schemas.microsoft.com/office/2007/relationships/hdphoto" Target="../media/image18.wdp"/><Relationship Id="rId1" Type="http://schemas.openxmlformats.org/officeDocument/2006/relationships/image" Target="../media/image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microsoft.com/office/2007/relationships/hdphoto" Target="../media/image18.wdp"/><Relationship Id="rId12" Type="http://schemas.openxmlformats.org/officeDocument/2006/relationships/notesSlide" Target="../notesSlides/notesSlide6.xml"/><Relationship Id="rId11" Type="http://schemas.openxmlformats.org/officeDocument/2006/relationships/slideLayout" Target="../slideLayouts/slideLayout6.xml"/><Relationship Id="rId10" Type="http://schemas.openxmlformats.org/officeDocument/2006/relationships/tags" Target="../tags/tag25.xml"/><Relationship Id="rId1"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1.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4.xml"/><Relationship Id="rId2" Type="http://schemas.openxmlformats.org/officeDocument/2006/relationships/tags" Target="../tags/tag863.xml"/><Relationship Id="rId1" Type="http://schemas.openxmlformats.org/officeDocument/2006/relationships/tags" Target="../tags/tag862.xml"/></Relationships>
</file>

<file path=ppt/slides/_rels/slide113.xml.rels><?xml version="1.0" encoding="UTF-8" standalone="yes"?>
<Relationships xmlns="http://schemas.openxmlformats.org/package/2006/relationships"><Relationship Id="rId9" Type="http://schemas.openxmlformats.org/officeDocument/2006/relationships/tags" Target="../tags/tag873.xml"/><Relationship Id="rId8" Type="http://schemas.openxmlformats.org/officeDocument/2006/relationships/tags" Target="../tags/tag872.xml"/><Relationship Id="rId7" Type="http://schemas.openxmlformats.org/officeDocument/2006/relationships/tags" Target="../tags/tag871.xml"/><Relationship Id="rId6" Type="http://schemas.openxmlformats.org/officeDocument/2006/relationships/tags" Target="../tags/tag870.xml"/><Relationship Id="rId5" Type="http://schemas.openxmlformats.org/officeDocument/2006/relationships/tags" Target="../tags/tag869.xml"/><Relationship Id="rId4" Type="http://schemas.openxmlformats.org/officeDocument/2006/relationships/tags" Target="../tags/tag868.xml"/><Relationship Id="rId3" Type="http://schemas.openxmlformats.org/officeDocument/2006/relationships/tags" Target="../tags/tag867.xml"/><Relationship Id="rId21" Type="http://schemas.openxmlformats.org/officeDocument/2006/relationships/slideLayout" Target="../slideLayouts/slideLayout32.xml"/><Relationship Id="rId20" Type="http://schemas.openxmlformats.org/officeDocument/2006/relationships/tags" Target="../tags/tag884.xml"/><Relationship Id="rId2" Type="http://schemas.openxmlformats.org/officeDocument/2006/relationships/tags" Target="../tags/tag866.xml"/><Relationship Id="rId19" Type="http://schemas.openxmlformats.org/officeDocument/2006/relationships/tags" Target="../tags/tag883.xml"/><Relationship Id="rId18" Type="http://schemas.openxmlformats.org/officeDocument/2006/relationships/tags" Target="../tags/tag882.xml"/><Relationship Id="rId17" Type="http://schemas.openxmlformats.org/officeDocument/2006/relationships/tags" Target="../tags/tag881.xml"/><Relationship Id="rId16" Type="http://schemas.openxmlformats.org/officeDocument/2006/relationships/tags" Target="../tags/tag880.xml"/><Relationship Id="rId15" Type="http://schemas.openxmlformats.org/officeDocument/2006/relationships/tags" Target="../tags/tag879.xml"/><Relationship Id="rId14" Type="http://schemas.openxmlformats.org/officeDocument/2006/relationships/tags" Target="../tags/tag878.xml"/><Relationship Id="rId13" Type="http://schemas.openxmlformats.org/officeDocument/2006/relationships/tags" Target="../tags/tag877.xml"/><Relationship Id="rId12" Type="http://schemas.openxmlformats.org/officeDocument/2006/relationships/tags" Target="../tags/tag876.xml"/><Relationship Id="rId11" Type="http://schemas.openxmlformats.org/officeDocument/2006/relationships/tags" Target="../tags/tag875.xml"/><Relationship Id="rId10" Type="http://schemas.openxmlformats.org/officeDocument/2006/relationships/tags" Target="../tags/tag874.xml"/><Relationship Id="rId1" Type="http://schemas.openxmlformats.org/officeDocument/2006/relationships/tags" Target="../tags/tag86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oleObject" Target="../embeddings/oleObject7.bin"/><Relationship Id="rId7" Type="http://schemas.openxmlformats.org/officeDocument/2006/relationships/oleObject" Target="../embeddings/oleObject6.bin"/><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32.emf"/><Relationship Id="rId13" Type="http://schemas.openxmlformats.org/officeDocument/2006/relationships/notesSlide" Target="../notesSlides/notesSlide7.xml"/><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image" Target="../media/image34.png"/><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microsoft.com/office/2007/relationships/hdphoto" Target="../media/image18.wdp"/><Relationship Id="rId12" Type="http://schemas.openxmlformats.org/officeDocument/2006/relationships/notesSlide" Target="../notesSlides/notesSlide8.xml"/><Relationship Id="rId11" Type="http://schemas.openxmlformats.org/officeDocument/2006/relationships/slideLayout" Target="../slideLayouts/slideLayout6.xml"/><Relationship Id="rId10" Type="http://schemas.openxmlformats.org/officeDocument/2006/relationships/tags" Target="../tags/tag3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microsoft.com/office/2007/relationships/hdphoto" Target="../media/image18.wdp"/><Relationship Id="rId12" Type="http://schemas.openxmlformats.org/officeDocument/2006/relationships/notesSlide" Target="../notesSlides/notesSlide9.xml"/><Relationship Id="rId11" Type="http://schemas.openxmlformats.org/officeDocument/2006/relationships/slideLayout" Target="../slideLayouts/slideLayout6.xml"/><Relationship Id="rId10" Type="http://schemas.openxmlformats.org/officeDocument/2006/relationships/tags" Target="../tags/tag43.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microsoft.com/office/2007/relationships/hdphoto" Target="../media/image18.wdp"/><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33.emf"/><Relationship Id="rId7" Type="http://schemas.openxmlformats.org/officeDocument/2006/relationships/oleObject" Target="../embeddings/oleObject12.bin"/><Relationship Id="rId6" Type="http://schemas.openxmlformats.org/officeDocument/2006/relationships/image" Target="../media/image34.png"/><Relationship Id="rId5" Type="http://schemas.openxmlformats.org/officeDocument/2006/relationships/oleObject" Target="../embeddings/oleObject11.bin"/><Relationship Id="rId4" Type="http://schemas.openxmlformats.org/officeDocument/2006/relationships/oleObject" Target="../embeddings/oleObject10.bin"/><Relationship Id="rId36" Type="http://schemas.openxmlformats.org/officeDocument/2006/relationships/notesSlide" Target="../notesSlides/notesSlide10.xml"/><Relationship Id="rId35" Type="http://schemas.openxmlformats.org/officeDocument/2006/relationships/vmlDrawing" Target="../drawings/vmlDrawing2.vml"/><Relationship Id="rId34" Type="http://schemas.openxmlformats.org/officeDocument/2006/relationships/slideLayout" Target="../slideLayouts/slideLayout2.xml"/><Relationship Id="rId33" Type="http://schemas.openxmlformats.org/officeDocument/2006/relationships/image" Target="../media/image42.png"/><Relationship Id="rId32" Type="http://schemas.openxmlformats.org/officeDocument/2006/relationships/oleObject" Target="../embeddings/oleObject34.bin"/><Relationship Id="rId31" Type="http://schemas.openxmlformats.org/officeDocument/2006/relationships/oleObject" Target="../embeddings/oleObject33.bin"/><Relationship Id="rId30" Type="http://schemas.openxmlformats.org/officeDocument/2006/relationships/oleObject" Target="../embeddings/oleObject32.bin"/><Relationship Id="rId3" Type="http://schemas.openxmlformats.org/officeDocument/2006/relationships/oleObject" Target="../embeddings/oleObject9.bin"/><Relationship Id="rId29" Type="http://schemas.openxmlformats.org/officeDocument/2006/relationships/oleObject" Target="../embeddings/oleObject31.bin"/><Relationship Id="rId28" Type="http://schemas.openxmlformats.org/officeDocument/2006/relationships/oleObject" Target="../embeddings/oleObject30.bin"/><Relationship Id="rId27" Type="http://schemas.openxmlformats.org/officeDocument/2006/relationships/oleObject" Target="../embeddings/oleObject29.bin"/><Relationship Id="rId26" Type="http://schemas.openxmlformats.org/officeDocument/2006/relationships/oleObject" Target="../embeddings/oleObject28.bin"/><Relationship Id="rId25" Type="http://schemas.openxmlformats.org/officeDocument/2006/relationships/oleObject" Target="../embeddings/oleObject27.bin"/><Relationship Id="rId24" Type="http://schemas.openxmlformats.org/officeDocument/2006/relationships/oleObject" Target="../embeddings/oleObject26.bin"/><Relationship Id="rId23" Type="http://schemas.openxmlformats.org/officeDocument/2006/relationships/oleObject" Target="../embeddings/oleObject25.bin"/><Relationship Id="rId22" Type="http://schemas.openxmlformats.org/officeDocument/2006/relationships/oleObject" Target="../embeddings/oleObject24.bin"/><Relationship Id="rId21" Type="http://schemas.openxmlformats.org/officeDocument/2006/relationships/oleObject" Target="../embeddings/oleObject23.bin"/><Relationship Id="rId20" Type="http://schemas.openxmlformats.org/officeDocument/2006/relationships/oleObject" Target="../embeddings/oleObject22.bin"/><Relationship Id="rId2" Type="http://schemas.openxmlformats.org/officeDocument/2006/relationships/image" Target="../media/image40.emf"/><Relationship Id="rId19" Type="http://schemas.openxmlformats.org/officeDocument/2006/relationships/oleObject" Target="../embeddings/oleObject21.bin"/><Relationship Id="rId18" Type="http://schemas.openxmlformats.org/officeDocument/2006/relationships/oleObject" Target="../embeddings/oleObject20.bin"/><Relationship Id="rId17" Type="http://schemas.openxmlformats.org/officeDocument/2006/relationships/oleObject" Target="../embeddings/oleObject19.bin"/><Relationship Id="rId16" Type="http://schemas.openxmlformats.org/officeDocument/2006/relationships/oleObject" Target="../embeddings/oleObject18.bin"/><Relationship Id="rId15" Type="http://schemas.openxmlformats.org/officeDocument/2006/relationships/image" Target="../media/image41.png"/><Relationship Id="rId14" Type="http://schemas.openxmlformats.org/officeDocument/2006/relationships/oleObject" Target="../embeddings/oleObject17.bin"/><Relationship Id="rId13" Type="http://schemas.openxmlformats.org/officeDocument/2006/relationships/oleObject" Target="../embeddings/oleObject16.bin"/><Relationship Id="rId12" Type="http://schemas.openxmlformats.org/officeDocument/2006/relationships/oleObject" Target="../embeddings/oleObject15.bin"/><Relationship Id="rId11" Type="http://schemas.openxmlformats.org/officeDocument/2006/relationships/oleObject" Target="../embeddings/oleObject14.bin"/><Relationship Id="rId10" Type="http://schemas.openxmlformats.org/officeDocument/2006/relationships/image" Target="../media/image32.emf"/><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s>
</file>

<file path=ppt/slides/_rels/slide22.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microsoft.com/office/2007/relationships/hdphoto" Target="../media/image18.wdp"/><Relationship Id="rId12" Type="http://schemas.openxmlformats.org/officeDocument/2006/relationships/notesSlide" Target="../notesSlides/notesSlide11.xml"/><Relationship Id="rId11" Type="http://schemas.openxmlformats.org/officeDocument/2006/relationships/slideLayout" Target="../slideLayouts/slideLayout6.xml"/><Relationship Id="rId10" Type="http://schemas.openxmlformats.org/officeDocument/2006/relationships/tags" Target="../tags/tag53.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8" Type="http://schemas.openxmlformats.org/officeDocument/2006/relationships/notesSlide" Target="../notesSlides/notesSlide13.xml"/><Relationship Id="rId57" Type="http://schemas.openxmlformats.org/officeDocument/2006/relationships/slideLayout" Target="../slideLayouts/slideLayout2.xml"/><Relationship Id="rId56" Type="http://schemas.openxmlformats.org/officeDocument/2006/relationships/tags" Target="../tags/tag110.xml"/><Relationship Id="rId55" Type="http://schemas.openxmlformats.org/officeDocument/2006/relationships/tags" Target="../tags/tag109.xml"/><Relationship Id="rId54" Type="http://schemas.openxmlformats.org/officeDocument/2006/relationships/tags" Target="../tags/tag108.xml"/><Relationship Id="rId53" Type="http://schemas.openxmlformats.org/officeDocument/2006/relationships/tags" Target="../tags/tag107.xml"/><Relationship Id="rId52" Type="http://schemas.openxmlformats.org/officeDocument/2006/relationships/tags" Target="../tags/tag106.xml"/><Relationship Id="rId51" Type="http://schemas.openxmlformats.org/officeDocument/2006/relationships/tags" Target="../tags/tag105.xml"/><Relationship Id="rId50" Type="http://schemas.openxmlformats.org/officeDocument/2006/relationships/tags" Target="../tags/tag104.xml"/><Relationship Id="rId5" Type="http://schemas.openxmlformats.org/officeDocument/2006/relationships/tags" Target="../tags/tag59.xml"/><Relationship Id="rId49" Type="http://schemas.openxmlformats.org/officeDocument/2006/relationships/tags" Target="../tags/tag103.xml"/><Relationship Id="rId48" Type="http://schemas.openxmlformats.org/officeDocument/2006/relationships/tags" Target="../tags/tag102.xml"/><Relationship Id="rId47" Type="http://schemas.openxmlformats.org/officeDocument/2006/relationships/tags" Target="../tags/tag101.xml"/><Relationship Id="rId46" Type="http://schemas.openxmlformats.org/officeDocument/2006/relationships/tags" Target="../tags/tag100.xml"/><Relationship Id="rId45" Type="http://schemas.openxmlformats.org/officeDocument/2006/relationships/tags" Target="../tags/tag99.xml"/><Relationship Id="rId44" Type="http://schemas.openxmlformats.org/officeDocument/2006/relationships/tags" Target="../tags/tag98.xml"/><Relationship Id="rId43" Type="http://schemas.openxmlformats.org/officeDocument/2006/relationships/tags" Target="../tags/tag97.xml"/><Relationship Id="rId42" Type="http://schemas.openxmlformats.org/officeDocument/2006/relationships/tags" Target="../tags/tag96.xml"/><Relationship Id="rId41" Type="http://schemas.openxmlformats.org/officeDocument/2006/relationships/tags" Target="../tags/tag95.xml"/><Relationship Id="rId40" Type="http://schemas.openxmlformats.org/officeDocument/2006/relationships/tags" Target="../tags/tag94.xml"/><Relationship Id="rId4" Type="http://schemas.openxmlformats.org/officeDocument/2006/relationships/tags" Target="../tags/tag58.xml"/><Relationship Id="rId39" Type="http://schemas.openxmlformats.org/officeDocument/2006/relationships/tags" Target="../tags/tag93.xml"/><Relationship Id="rId38" Type="http://schemas.openxmlformats.org/officeDocument/2006/relationships/tags" Target="../tags/tag92.xml"/><Relationship Id="rId37" Type="http://schemas.openxmlformats.org/officeDocument/2006/relationships/tags" Target="../tags/tag91.xml"/><Relationship Id="rId36" Type="http://schemas.openxmlformats.org/officeDocument/2006/relationships/tags" Target="../tags/tag90.xml"/><Relationship Id="rId35" Type="http://schemas.openxmlformats.org/officeDocument/2006/relationships/tags" Target="../tags/tag89.xml"/><Relationship Id="rId34" Type="http://schemas.openxmlformats.org/officeDocument/2006/relationships/tags" Target="../tags/tag88.xml"/><Relationship Id="rId33" Type="http://schemas.openxmlformats.org/officeDocument/2006/relationships/tags" Target="../tags/tag87.xml"/><Relationship Id="rId32" Type="http://schemas.openxmlformats.org/officeDocument/2006/relationships/tags" Target="../tags/tag86.xml"/><Relationship Id="rId31" Type="http://schemas.openxmlformats.org/officeDocument/2006/relationships/tags" Target="../tags/tag85.xml"/><Relationship Id="rId30" Type="http://schemas.openxmlformats.org/officeDocument/2006/relationships/tags" Target="../tags/tag84.xml"/><Relationship Id="rId3" Type="http://schemas.openxmlformats.org/officeDocument/2006/relationships/tags" Target="../tags/tag57.xml"/><Relationship Id="rId29" Type="http://schemas.openxmlformats.org/officeDocument/2006/relationships/tags" Target="../tags/tag83.xml"/><Relationship Id="rId28" Type="http://schemas.openxmlformats.org/officeDocument/2006/relationships/tags" Target="../tags/tag82.xml"/><Relationship Id="rId27" Type="http://schemas.openxmlformats.org/officeDocument/2006/relationships/tags" Target="../tags/tag81.xml"/><Relationship Id="rId26" Type="http://schemas.openxmlformats.org/officeDocument/2006/relationships/tags" Target="../tags/tag80.xml"/><Relationship Id="rId25" Type="http://schemas.openxmlformats.org/officeDocument/2006/relationships/tags" Target="../tags/tag79.xml"/><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tags" Target="../tags/tag56.xml"/><Relationship Id="rId19" Type="http://schemas.openxmlformats.org/officeDocument/2006/relationships/tags" Target="../tags/tag73.xml"/><Relationship Id="rId18" Type="http://schemas.openxmlformats.org/officeDocument/2006/relationships/tags" Target="../tags/tag72.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5.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27.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8" Type="http://schemas.openxmlformats.org/officeDocument/2006/relationships/notesSlide" Target="../notesSlides/notesSlide16.xml"/><Relationship Id="rId27" Type="http://schemas.openxmlformats.org/officeDocument/2006/relationships/slideLayout" Target="../slideLayouts/slideLayout2.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tags" Target="../tags/tag114.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tags" Target="../tags/tag140.xml"/><Relationship Id="rId3" Type="http://schemas.openxmlformats.org/officeDocument/2006/relationships/tags" Target="../tags/tag139.xml"/><Relationship Id="rId2" Type="http://schemas.microsoft.com/office/2007/relationships/hdphoto" Target="../media/image18.wdp"/><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99" Type="http://schemas.openxmlformats.org/officeDocument/2006/relationships/tags" Target="../tags/tag239.xml"/><Relationship Id="rId98" Type="http://schemas.openxmlformats.org/officeDocument/2006/relationships/tags" Target="../tags/tag238.xml"/><Relationship Id="rId97" Type="http://schemas.openxmlformats.org/officeDocument/2006/relationships/tags" Target="../tags/tag237.xml"/><Relationship Id="rId96" Type="http://schemas.openxmlformats.org/officeDocument/2006/relationships/tags" Target="../tags/tag236.xml"/><Relationship Id="rId95" Type="http://schemas.openxmlformats.org/officeDocument/2006/relationships/tags" Target="../tags/tag235.xml"/><Relationship Id="rId94" Type="http://schemas.openxmlformats.org/officeDocument/2006/relationships/tags" Target="../tags/tag234.xml"/><Relationship Id="rId93" Type="http://schemas.openxmlformats.org/officeDocument/2006/relationships/tags" Target="../tags/tag233.xml"/><Relationship Id="rId92" Type="http://schemas.openxmlformats.org/officeDocument/2006/relationships/tags" Target="../tags/tag232.xml"/><Relationship Id="rId91" Type="http://schemas.openxmlformats.org/officeDocument/2006/relationships/tags" Target="../tags/tag231.xml"/><Relationship Id="rId90" Type="http://schemas.openxmlformats.org/officeDocument/2006/relationships/tags" Target="../tags/tag230.xml"/><Relationship Id="rId9" Type="http://schemas.openxmlformats.org/officeDocument/2006/relationships/tags" Target="../tags/tag149.xml"/><Relationship Id="rId89" Type="http://schemas.openxmlformats.org/officeDocument/2006/relationships/tags" Target="../tags/tag229.xml"/><Relationship Id="rId88" Type="http://schemas.openxmlformats.org/officeDocument/2006/relationships/tags" Target="../tags/tag228.xml"/><Relationship Id="rId87" Type="http://schemas.openxmlformats.org/officeDocument/2006/relationships/tags" Target="../tags/tag227.xml"/><Relationship Id="rId86" Type="http://schemas.openxmlformats.org/officeDocument/2006/relationships/tags" Target="../tags/tag226.xml"/><Relationship Id="rId85" Type="http://schemas.openxmlformats.org/officeDocument/2006/relationships/tags" Target="../tags/tag225.xml"/><Relationship Id="rId84" Type="http://schemas.openxmlformats.org/officeDocument/2006/relationships/tags" Target="../tags/tag224.xml"/><Relationship Id="rId83" Type="http://schemas.openxmlformats.org/officeDocument/2006/relationships/tags" Target="../tags/tag223.xml"/><Relationship Id="rId82" Type="http://schemas.openxmlformats.org/officeDocument/2006/relationships/tags" Target="../tags/tag222.xml"/><Relationship Id="rId81" Type="http://schemas.openxmlformats.org/officeDocument/2006/relationships/tags" Target="../tags/tag221.xml"/><Relationship Id="rId80" Type="http://schemas.openxmlformats.org/officeDocument/2006/relationships/tags" Target="../tags/tag220.xml"/><Relationship Id="rId8" Type="http://schemas.openxmlformats.org/officeDocument/2006/relationships/tags" Target="../tags/tag148.xml"/><Relationship Id="rId79" Type="http://schemas.openxmlformats.org/officeDocument/2006/relationships/tags" Target="../tags/tag219.xml"/><Relationship Id="rId78" Type="http://schemas.openxmlformats.org/officeDocument/2006/relationships/tags" Target="../tags/tag218.xml"/><Relationship Id="rId77" Type="http://schemas.openxmlformats.org/officeDocument/2006/relationships/tags" Target="../tags/tag217.xml"/><Relationship Id="rId76" Type="http://schemas.openxmlformats.org/officeDocument/2006/relationships/tags" Target="../tags/tag216.xml"/><Relationship Id="rId75" Type="http://schemas.openxmlformats.org/officeDocument/2006/relationships/tags" Target="../tags/tag215.xml"/><Relationship Id="rId74" Type="http://schemas.openxmlformats.org/officeDocument/2006/relationships/tags" Target="../tags/tag214.xml"/><Relationship Id="rId73" Type="http://schemas.openxmlformats.org/officeDocument/2006/relationships/tags" Target="../tags/tag213.xml"/><Relationship Id="rId72" Type="http://schemas.openxmlformats.org/officeDocument/2006/relationships/tags" Target="../tags/tag212.xml"/><Relationship Id="rId71" Type="http://schemas.openxmlformats.org/officeDocument/2006/relationships/tags" Target="../tags/tag211.xml"/><Relationship Id="rId70" Type="http://schemas.openxmlformats.org/officeDocument/2006/relationships/tags" Target="../tags/tag210.xml"/><Relationship Id="rId7" Type="http://schemas.openxmlformats.org/officeDocument/2006/relationships/tags" Target="../tags/tag147.xml"/><Relationship Id="rId69" Type="http://schemas.openxmlformats.org/officeDocument/2006/relationships/tags" Target="../tags/tag209.xml"/><Relationship Id="rId68" Type="http://schemas.openxmlformats.org/officeDocument/2006/relationships/tags" Target="../tags/tag208.xml"/><Relationship Id="rId67" Type="http://schemas.openxmlformats.org/officeDocument/2006/relationships/tags" Target="../tags/tag207.xml"/><Relationship Id="rId66" Type="http://schemas.openxmlformats.org/officeDocument/2006/relationships/tags" Target="../tags/tag206.xml"/><Relationship Id="rId65" Type="http://schemas.openxmlformats.org/officeDocument/2006/relationships/tags" Target="../tags/tag205.xml"/><Relationship Id="rId64" Type="http://schemas.openxmlformats.org/officeDocument/2006/relationships/tags" Target="../tags/tag204.xml"/><Relationship Id="rId63" Type="http://schemas.openxmlformats.org/officeDocument/2006/relationships/tags" Target="../tags/tag203.xml"/><Relationship Id="rId62" Type="http://schemas.openxmlformats.org/officeDocument/2006/relationships/tags" Target="../tags/tag202.xml"/><Relationship Id="rId61" Type="http://schemas.openxmlformats.org/officeDocument/2006/relationships/tags" Target="../tags/tag201.xml"/><Relationship Id="rId60" Type="http://schemas.openxmlformats.org/officeDocument/2006/relationships/tags" Target="../tags/tag200.xml"/><Relationship Id="rId6" Type="http://schemas.openxmlformats.org/officeDocument/2006/relationships/tags" Target="../tags/tag146.xml"/><Relationship Id="rId59" Type="http://schemas.openxmlformats.org/officeDocument/2006/relationships/tags" Target="../tags/tag199.xml"/><Relationship Id="rId58" Type="http://schemas.openxmlformats.org/officeDocument/2006/relationships/tags" Target="../tags/tag198.xml"/><Relationship Id="rId57" Type="http://schemas.openxmlformats.org/officeDocument/2006/relationships/tags" Target="../tags/tag197.xml"/><Relationship Id="rId56" Type="http://schemas.openxmlformats.org/officeDocument/2006/relationships/tags" Target="../tags/tag196.xml"/><Relationship Id="rId55" Type="http://schemas.openxmlformats.org/officeDocument/2006/relationships/tags" Target="../tags/tag195.xml"/><Relationship Id="rId54" Type="http://schemas.openxmlformats.org/officeDocument/2006/relationships/tags" Target="../tags/tag194.xml"/><Relationship Id="rId53" Type="http://schemas.openxmlformats.org/officeDocument/2006/relationships/tags" Target="../tags/tag193.xml"/><Relationship Id="rId52" Type="http://schemas.openxmlformats.org/officeDocument/2006/relationships/tags" Target="../tags/tag192.xml"/><Relationship Id="rId51" Type="http://schemas.openxmlformats.org/officeDocument/2006/relationships/tags" Target="../tags/tag191.xml"/><Relationship Id="rId50" Type="http://schemas.openxmlformats.org/officeDocument/2006/relationships/tags" Target="../tags/tag190.xml"/><Relationship Id="rId5" Type="http://schemas.openxmlformats.org/officeDocument/2006/relationships/tags" Target="../tags/tag145.xml"/><Relationship Id="rId49" Type="http://schemas.openxmlformats.org/officeDocument/2006/relationships/tags" Target="../tags/tag189.xml"/><Relationship Id="rId48" Type="http://schemas.openxmlformats.org/officeDocument/2006/relationships/tags" Target="../tags/tag188.xml"/><Relationship Id="rId47" Type="http://schemas.openxmlformats.org/officeDocument/2006/relationships/tags" Target="../tags/tag187.xml"/><Relationship Id="rId46" Type="http://schemas.openxmlformats.org/officeDocument/2006/relationships/tags" Target="../tags/tag186.xml"/><Relationship Id="rId45" Type="http://schemas.openxmlformats.org/officeDocument/2006/relationships/tags" Target="../tags/tag185.xml"/><Relationship Id="rId44" Type="http://schemas.openxmlformats.org/officeDocument/2006/relationships/tags" Target="../tags/tag184.xml"/><Relationship Id="rId43" Type="http://schemas.openxmlformats.org/officeDocument/2006/relationships/tags" Target="../tags/tag183.xml"/><Relationship Id="rId42" Type="http://schemas.openxmlformats.org/officeDocument/2006/relationships/tags" Target="../tags/tag182.xml"/><Relationship Id="rId41" Type="http://schemas.openxmlformats.org/officeDocument/2006/relationships/tags" Target="../tags/tag181.xml"/><Relationship Id="rId40" Type="http://schemas.openxmlformats.org/officeDocument/2006/relationships/tags" Target="../tags/tag180.xml"/><Relationship Id="rId4" Type="http://schemas.openxmlformats.org/officeDocument/2006/relationships/tags" Target="../tags/tag144.xml"/><Relationship Id="rId39" Type="http://schemas.openxmlformats.org/officeDocument/2006/relationships/tags" Target="../tags/tag179.xml"/><Relationship Id="rId38" Type="http://schemas.openxmlformats.org/officeDocument/2006/relationships/tags" Target="../tags/tag178.xml"/><Relationship Id="rId37" Type="http://schemas.openxmlformats.org/officeDocument/2006/relationships/tags" Target="../tags/tag177.xml"/><Relationship Id="rId36" Type="http://schemas.openxmlformats.org/officeDocument/2006/relationships/tags" Target="../tags/tag176.xml"/><Relationship Id="rId35" Type="http://schemas.openxmlformats.org/officeDocument/2006/relationships/tags" Target="../tags/tag175.xml"/><Relationship Id="rId34" Type="http://schemas.openxmlformats.org/officeDocument/2006/relationships/tags" Target="../tags/tag174.xml"/><Relationship Id="rId33" Type="http://schemas.openxmlformats.org/officeDocument/2006/relationships/tags" Target="../tags/tag173.xml"/><Relationship Id="rId32" Type="http://schemas.openxmlformats.org/officeDocument/2006/relationships/tags" Target="../tags/tag172.xml"/><Relationship Id="rId31" Type="http://schemas.openxmlformats.org/officeDocument/2006/relationships/tags" Target="../tags/tag171.xml"/><Relationship Id="rId30" Type="http://schemas.openxmlformats.org/officeDocument/2006/relationships/tags" Target="../tags/tag170.xml"/><Relationship Id="rId3" Type="http://schemas.openxmlformats.org/officeDocument/2006/relationships/tags" Target="../tags/tag143.xml"/><Relationship Id="rId29" Type="http://schemas.openxmlformats.org/officeDocument/2006/relationships/tags" Target="../tags/tag169.xml"/><Relationship Id="rId28" Type="http://schemas.openxmlformats.org/officeDocument/2006/relationships/tags" Target="../tags/tag168.xml"/><Relationship Id="rId27" Type="http://schemas.openxmlformats.org/officeDocument/2006/relationships/tags" Target="../tags/tag167.xml"/><Relationship Id="rId26" Type="http://schemas.openxmlformats.org/officeDocument/2006/relationships/tags" Target="../tags/tag166.xml"/><Relationship Id="rId25" Type="http://schemas.openxmlformats.org/officeDocument/2006/relationships/tags" Target="../tags/tag165.xml"/><Relationship Id="rId24" Type="http://schemas.openxmlformats.org/officeDocument/2006/relationships/tags" Target="../tags/tag164.xml"/><Relationship Id="rId23" Type="http://schemas.openxmlformats.org/officeDocument/2006/relationships/tags" Target="../tags/tag163.xml"/><Relationship Id="rId22" Type="http://schemas.openxmlformats.org/officeDocument/2006/relationships/tags" Target="../tags/tag162.xml"/><Relationship Id="rId21" Type="http://schemas.openxmlformats.org/officeDocument/2006/relationships/tags" Target="../tags/tag161.xml"/><Relationship Id="rId20" Type="http://schemas.openxmlformats.org/officeDocument/2006/relationships/tags" Target="../tags/tag160.xml"/><Relationship Id="rId2" Type="http://schemas.openxmlformats.org/officeDocument/2006/relationships/tags" Target="../tags/tag142.xml"/><Relationship Id="rId19" Type="http://schemas.openxmlformats.org/officeDocument/2006/relationships/tags" Target="../tags/tag159.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6" Type="http://schemas.openxmlformats.org/officeDocument/2006/relationships/slideLayout" Target="../slideLayouts/slideLayout2.xml"/><Relationship Id="rId105" Type="http://schemas.openxmlformats.org/officeDocument/2006/relationships/tags" Target="../tags/tag245.xml"/><Relationship Id="rId104" Type="http://schemas.openxmlformats.org/officeDocument/2006/relationships/tags" Target="../tags/tag244.xml"/><Relationship Id="rId103" Type="http://schemas.openxmlformats.org/officeDocument/2006/relationships/tags" Target="../tags/tag243.xml"/><Relationship Id="rId102" Type="http://schemas.openxmlformats.org/officeDocument/2006/relationships/tags" Target="../tags/tag242.xml"/><Relationship Id="rId101" Type="http://schemas.openxmlformats.org/officeDocument/2006/relationships/tags" Target="../tags/tag241.xml"/><Relationship Id="rId100" Type="http://schemas.openxmlformats.org/officeDocument/2006/relationships/tags" Target="../tags/tag240.xml"/><Relationship Id="rId10" Type="http://schemas.openxmlformats.org/officeDocument/2006/relationships/tags" Target="../tags/tag150.xml"/><Relationship Id="rId1" Type="http://schemas.openxmlformats.org/officeDocument/2006/relationships/tags" Target="../tags/tag14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4" Type="http://schemas.openxmlformats.org/officeDocument/2006/relationships/notesSlide" Target="../notesSlides/notesSlide18.xml"/><Relationship Id="rId13" Type="http://schemas.openxmlformats.org/officeDocument/2006/relationships/slideLayout" Target="../slideLayouts/slideLayout32.xml"/><Relationship Id="rId12" Type="http://schemas.openxmlformats.org/officeDocument/2006/relationships/image" Target="../media/image58.png"/><Relationship Id="rId11" Type="http://schemas.openxmlformats.org/officeDocument/2006/relationships/image" Target="../media/image57.png"/><Relationship Id="rId10" Type="http://schemas.openxmlformats.org/officeDocument/2006/relationships/tags" Target="../tags/tag248.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32.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32.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0" Type="http://schemas.openxmlformats.org/officeDocument/2006/relationships/notesSlide" Target="../notesSlides/notesSlide20.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269.xml"/><Relationship Id="rId17" Type="http://schemas.openxmlformats.org/officeDocument/2006/relationships/tags" Target="../tags/tag268.xml"/><Relationship Id="rId16" Type="http://schemas.openxmlformats.org/officeDocument/2006/relationships/tags" Target="../tags/tag267.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image" Target="../media/image61.png"/><Relationship Id="rId2" Type="http://schemas.openxmlformats.org/officeDocument/2006/relationships/image" Target="../media/image60.png"/><Relationship Id="rId14" Type="http://schemas.openxmlformats.org/officeDocument/2006/relationships/notesSlide" Target="../notesSlides/notesSlide21.xml"/><Relationship Id="rId13" Type="http://schemas.openxmlformats.org/officeDocument/2006/relationships/slideLayout" Target="../slideLayouts/slideLayout32.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image" Target="../media/image3.svg"/><Relationship Id="rId2" Type="http://schemas.openxmlformats.org/officeDocument/2006/relationships/image" Target="../media/image63.png"/><Relationship Id="rId14" Type="http://schemas.openxmlformats.org/officeDocument/2006/relationships/notesSlide" Target="../notesSlides/notesSlide22.xml"/><Relationship Id="rId13" Type="http://schemas.openxmlformats.org/officeDocument/2006/relationships/slideLayout" Target="../slideLayouts/slideLayout32.xml"/><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s>
</file>

<file path=ppt/slides/_rels/slide36.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tags" Target="../tags/tag296.xml"/><Relationship Id="rId20" Type="http://schemas.openxmlformats.org/officeDocument/2006/relationships/notesSlide" Target="../notesSlides/notesSlide23.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0" Type="http://schemas.openxmlformats.org/officeDocument/2006/relationships/notesSlide" Target="../notesSlides/notesSlide24.xml"/><Relationship Id="rId1" Type="http://schemas.openxmlformats.org/officeDocument/2006/relationships/tags" Target="../tags/tag312.xml"/></Relationships>
</file>

<file path=ppt/slides/_rels/slide38.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image" Target="../media/image66.png"/><Relationship Id="rId6" Type="http://schemas.openxmlformats.org/officeDocument/2006/relationships/tags" Target="../tags/tag323.xml"/><Relationship Id="rId5" Type="http://schemas.openxmlformats.org/officeDocument/2006/relationships/image" Target="../media/image65.png"/><Relationship Id="rId4" Type="http://schemas.openxmlformats.org/officeDocument/2006/relationships/tags" Target="../tags/tag322.xml"/><Relationship Id="rId3" Type="http://schemas.openxmlformats.org/officeDocument/2006/relationships/image" Target="../media/image64.png"/><Relationship Id="rId21" Type="http://schemas.openxmlformats.org/officeDocument/2006/relationships/notesSlide" Target="../notesSlides/notesSlide25.xml"/><Relationship Id="rId20" Type="http://schemas.openxmlformats.org/officeDocument/2006/relationships/slideLayout" Target="../slideLayouts/slideLayout32.xml"/><Relationship Id="rId2" Type="http://schemas.openxmlformats.org/officeDocument/2006/relationships/tags" Target="../tags/tag321.xml"/><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20.xml"/></Relationships>
</file>

<file path=ppt/slides/_rels/slide39.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tags" Target="../tags/tag341.xml"/><Relationship Id="rId7" Type="http://schemas.openxmlformats.org/officeDocument/2006/relationships/image" Target="../media/image68.png"/><Relationship Id="rId6" Type="http://schemas.openxmlformats.org/officeDocument/2006/relationships/tags" Target="../tags/tag340.xml"/><Relationship Id="rId5" Type="http://schemas.openxmlformats.org/officeDocument/2006/relationships/image" Target="../media/image67.png"/><Relationship Id="rId4" Type="http://schemas.openxmlformats.org/officeDocument/2006/relationships/tags" Target="../tags/tag339.xml"/><Relationship Id="rId3" Type="http://schemas.openxmlformats.org/officeDocument/2006/relationships/tags" Target="../tags/tag338.xml"/><Relationship Id="rId27" Type="http://schemas.openxmlformats.org/officeDocument/2006/relationships/notesSlide" Target="../notesSlides/notesSlide26.xml"/><Relationship Id="rId26" Type="http://schemas.openxmlformats.org/officeDocument/2006/relationships/slideLayout" Target="../slideLayouts/slideLayout32.xml"/><Relationship Id="rId25" Type="http://schemas.openxmlformats.org/officeDocument/2006/relationships/tags" Target="../tags/tag355.xml"/><Relationship Id="rId24" Type="http://schemas.openxmlformats.org/officeDocument/2006/relationships/tags" Target="../tags/tag354.xml"/><Relationship Id="rId23" Type="http://schemas.openxmlformats.org/officeDocument/2006/relationships/tags" Target="../tags/tag353.xml"/><Relationship Id="rId22" Type="http://schemas.openxmlformats.org/officeDocument/2006/relationships/tags" Target="../tags/tag352.xml"/><Relationship Id="rId21" Type="http://schemas.openxmlformats.org/officeDocument/2006/relationships/tags" Target="../tags/tag351.xml"/><Relationship Id="rId20" Type="http://schemas.openxmlformats.org/officeDocument/2006/relationships/tags" Target="../tags/tag350.xml"/><Relationship Id="rId2" Type="http://schemas.openxmlformats.org/officeDocument/2006/relationships/tags" Target="../tags/tag337.xml"/><Relationship Id="rId19" Type="http://schemas.openxmlformats.org/officeDocument/2006/relationships/tags" Target="../tags/tag349.xml"/><Relationship Id="rId18" Type="http://schemas.openxmlformats.org/officeDocument/2006/relationships/tags" Target="../tags/tag348.xml"/><Relationship Id="rId17" Type="http://schemas.openxmlformats.org/officeDocument/2006/relationships/tags" Target="../tags/tag347.xml"/><Relationship Id="rId16" Type="http://schemas.openxmlformats.org/officeDocument/2006/relationships/tags" Target="../tags/tag346.xml"/><Relationship Id="rId15" Type="http://schemas.openxmlformats.org/officeDocument/2006/relationships/tags" Target="../tags/tag345.xml"/><Relationship Id="rId14" Type="http://schemas.openxmlformats.org/officeDocument/2006/relationships/tags" Target="../tags/tag344.xml"/><Relationship Id="rId13" Type="http://schemas.openxmlformats.org/officeDocument/2006/relationships/image" Target="../media/image71.png"/><Relationship Id="rId12" Type="http://schemas.openxmlformats.org/officeDocument/2006/relationships/tags" Target="../tags/tag343.xml"/><Relationship Id="rId11" Type="http://schemas.openxmlformats.org/officeDocument/2006/relationships/image" Target="../media/image70.png"/><Relationship Id="rId10" Type="http://schemas.openxmlformats.org/officeDocument/2006/relationships/tags" Target="../tags/tag342.xml"/><Relationship Id="rId1" Type="http://schemas.openxmlformats.org/officeDocument/2006/relationships/tags" Target="../tags/tag3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8" Type="http://schemas.openxmlformats.org/officeDocument/2006/relationships/notesSlide" Target="../notesSlides/notesSlide27.xml"/><Relationship Id="rId37" Type="http://schemas.openxmlformats.org/officeDocument/2006/relationships/slideLayout" Target="../slideLayouts/slideLayout32.xml"/><Relationship Id="rId36" Type="http://schemas.openxmlformats.org/officeDocument/2006/relationships/tags" Target="../tags/tag386.xml"/><Relationship Id="rId35" Type="http://schemas.openxmlformats.org/officeDocument/2006/relationships/tags" Target="../tags/tag385.xml"/><Relationship Id="rId34" Type="http://schemas.openxmlformats.org/officeDocument/2006/relationships/tags" Target="../tags/tag384.xml"/><Relationship Id="rId33" Type="http://schemas.openxmlformats.org/officeDocument/2006/relationships/tags" Target="../tags/tag383.xml"/><Relationship Id="rId32" Type="http://schemas.openxmlformats.org/officeDocument/2006/relationships/tags" Target="../tags/tag382.xml"/><Relationship Id="rId31" Type="http://schemas.openxmlformats.org/officeDocument/2006/relationships/tags" Target="../tags/tag381.xml"/><Relationship Id="rId30" Type="http://schemas.openxmlformats.org/officeDocument/2006/relationships/tags" Target="../tags/tag380.xml"/><Relationship Id="rId3" Type="http://schemas.openxmlformats.org/officeDocument/2006/relationships/tags" Target="../tags/tag358.xml"/><Relationship Id="rId29" Type="http://schemas.openxmlformats.org/officeDocument/2006/relationships/tags" Target="../tags/tag379.xml"/><Relationship Id="rId28" Type="http://schemas.openxmlformats.org/officeDocument/2006/relationships/image" Target="../media/image76.png"/><Relationship Id="rId27" Type="http://schemas.openxmlformats.org/officeDocument/2006/relationships/tags" Target="../tags/tag378.xml"/><Relationship Id="rId26" Type="http://schemas.openxmlformats.org/officeDocument/2006/relationships/image" Target="../media/image75.png"/><Relationship Id="rId25" Type="http://schemas.openxmlformats.org/officeDocument/2006/relationships/tags" Target="../tags/tag377.xml"/><Relationship Id="rId24" Type="http://schemas.openxmlformats.org/officeDocument/2006/relationships/image" Target="../media/image74.png"/><Relationship Id="rId23" Type="http://schemas.openxmlformats.org/officeDocument/2006/relationships/tags" Target="../tags/tag376.xml"/><Relationship Id="rId22" Type="http://schemas.openxmlformats.org/officeDocument/2006/relationships/image" Target="../media/image73.png"/><Relationship Id="rId21" Type="http://schemas.openxmlformats.org/officeDocument/2006/relationships/tags" Target="../tags/tag375.xml"/><Relationship Id="rId20" Type="http://schemas.openxmlformats.org/officeDocument/2006/relationships/image" Target="../media/image72.png"/><Relationship Id="rId2" Type="http://schemas.openxmlformats.org/officeDocument/2006/relationships/tags" Target="../tags/tag357.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6.xml"/></Relationships>
</file>

<file path=ppt/slides/_rels/slide41.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1" Type="http://schemas.openxmlformats.org/officeDocument/2006/relationships/slideLayout" Target="../slideLayouts/slideLayout32.xml"/><Relationship Id="rId10" Type="http://schemas.openxmlformats.org/officeDocument/2006/relationships/image" Target="../media/image71.png"/><Relationship Id="rId1" Type="http://schemas.openxmlformats.org/officeDocument/2006/relationships/tags" Target="../tags/tag387.xml"/></Relationships>
</file>

<file path=ppt/slides/_rels/slide42.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tags" Target="../tags/tag396.xml"/><Relationship Id="rId20" Type="http://schemas.openxmlformats.org/officeDocument/2006/relationships/notesSlide" Target="../notesSlides/notesSlide28.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411.xml"/><Relationship Id="rId17" Type="http://schemas.openxmlformats.org/officeDocument/2006/relationships/tags" Target="../tags/tag410.xml"/><Relationship Id="rId16" Type="http://schemas.openxmlformats.org/officeDocument/2006/relationships/tags" Target="../tags/tag409.xml"/><Relationship Id="rId15" Type="http://schemas.openxmlformats.org/officeDocument/2006/relationships/tags" Target="../tags/tag408.xml"/><Relationship Id="rId14" Type="http://schemas.openxmlformats.org/officeDocument/2006/relationships/tags" Target="../tags/tag407.xml"/><Relationship Id="rId13" Type="http://schemas.openxmlformats.org/officeDocument/2006/relationships/tags" Target="../tags/tag406.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7" Type="http://schemas.openxmlformats.org/officeDocument/2006/relationships/slideLayout" Target="../slideLayouts/slideLayout2.xml"/><Relationship Id="rId46" Type="http://schemas.openxmlformats.org/officeDocument/2006/relationships/tags" Target="../tags/tag457.xml"/><Relationship Id="rId45" Type="http://schemas.openxmlformats.org/officeDocument/2006/relationships/tags" Target="../tags/tag456.xml"/><Relationship Id="rId44" Type="http://schemas.openxmlformats.org/officeDocument/2006/relationships/tags" Target="../tags/tag455.xml"/><Relationship Id="rId43" Type="http://schemas.openxmlformats.org/officeDocument/2006/relationships/tags" Target="../tags/tag454.xml"/><Relationship Id="rId42" Type="http://schemas.openxmlformats.org/officeDocument/2006/relationships/tags" Target="../tags/tag453.xml"/><Relationship Id="rId41" Type="http://schemas.openxmlformats.org/officeDocument/2006/relationships/tags" Target="../tags/tag452.xml"/><Relationship Id="rId40" Type="http://schemas.openxmlformats.org/officeDocument/2006/relationships/tags" Target="../tags/tag451.xml"/><Relationship Id="rId4" Type="http://schemas.openxmlformats.org/officeDocument/2006/relationships/tags" Target="../tags/tag415.xml"/><Relationship Id="rId39" Type="http://schemas.openxmlformats.org/officeDocument/2006/relationships/tags" Target="../tags/tag450.xml"/><Relationship Id="rId38" Type="http://schemas.openxmlformats.org/officeDocument/2006/relationships/tags" Target="../tags/tag449.xml"/><Relationship Id="rId37" Type="http://schemas.openxmlformats.org/officeDocument/2006/relationships/tags" Target="../tags/tag448.xml"/><Relationship Id="rId36" Type="http://schemas.openxmlformats.org/officeDocument/2006/relationships/tags" Target="../tags/tag447.xml"/><Relationship Id="rId35" Type="http://schemas.openxmlformats.org/officeDocument/2006/relationships/tags" Target="../tags/tag446.xml"/><Relationship Id="rId34" Type="http://schemas.openxmlformats.org/officeDocument/2006/relationships/tags" Target="../tags/tag445.xml"/><Relationship Id="rId33" Type="http://schemas.openxmlformats.org/officeDocument/2006/relationships/tags" Target="../tags/tag444.xml"/><Relationship Id="rId32" Type="http://schemas.openxmlformats.org/officeDocument/2006/relationships/tags" Target="../tags/tag443.xml"/><Relationship Id="rId31" Type="http://schemas.openxmlformats.org/officeDocument/2006/relationships/tags" Target="../tags/tag442.xml"/><Relationship Id="rId30" Type="http://schemas.openxmlformats.org/officeDocument/2006/relationships/tags" Target="../tags/tag441.xml"/><Relationship Id="rId3" Type="http://schemas.openxmlformats.org/officeDocument/2006/relationships/tags" Target="../tags/tag414.xml"/><Relationship Id="rId29" Type="http://schemas.openxmlformats.org/officeDocument/2006/relationships/tags" Target="../tags/tag440.xml"/><Relationship Id="rId28" Type="http://schemas.openxmlformats.org/officeDocument/2006/relationships/tags" Target="../tags/tag439.xml"/><Relationship Id="rId27" Type="http://schemas.openxmlformats.org/officeDocument/2006/relationships/tags" Target="../tags/tag438.xml"/><Relationship Id="rId26" Type="http://schemas.openxmlformats.org/officeDocument/2006/relationships/tags" Target="../tags/tag437.xml"/><Relationship Id="rId25" Type="http://schemas.openxmlformats.org/officeDocument/2006/relationships/tags" Target="../tags/tag436.xml"/><Relationship Id="rId24" Type="http://schemas.openxmlformats.org/officeDocument/2006/relationships/tags" Target="../tags/tag435.xml"/><Relationship Id="rId23" Type="http://schemas.openxmlformats.org/officeDocument/2006/relationships/tags" Target="../tags/tag434.xml"/><Relationship Id="rId22" Type="http://schemas.openxmlformats.org/officeDocument/2006/relationships/tags" Target="../tags/tag433.xml"/><Relationship Id="rId21" Type="http://schemas.openxmlformats.org/officeDocument/2006/relationships/tags" Target="../tags/tag432.xml"/><Relationship Id="rId20" Type="http://schemas.openxmlformats.org/officeDocument/2006/relationships/tags" Target="../tags/tag431.xml"/><Relationship Id="rId2" Type="http://schemas.openxmlformats.org/officeDocument/2006/relationships/tags" Target="../tags/tag413.xml"/><Relationship Id="rId19" Type="http://schemas.openxmlformats.org/officeDocument/2006/relationships/tags" Target="../tags/tag430.xml"/><Relationship Id="rId18" Type="http://schemas.openxmlformats.org/officeDocument/2006/relationships/tags" Target="../tags/tag429.xml"/><Relationship Id="rId17" Type="http://schemas.openxmlformats.org/officeDocument/2006/relationships/tags" Target="../tags/tag428.xml"/><Relationship Id="rId16" Type="http://schemas.openxmlformats.org/officeDocument/2006/relationships/tags" Target="../tags/tag427.xml"/><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44.xml.rels><?xml version="1.0" encoding="UTF-8" standalone="yes"?>
<Relationships xmlns="http://schemas.openxmlformats.org/package/2006/relationships"><Relationship Id="rId9" Type="http://schemas.openxmlformats.org/officeDocument/2006/relationships/tags" Target="../tags/tag466.xml"/><Relationship Id="rId8" Type="http://schemas.openxmlformats.org/officeDocument/2006/relationships/tags" Target="../tags/tag465.xml"/><Relationship Id="rId7" Type="http://schemas.openxmlformats.org/officeDocument/2006/relationships/tags" Target="../tags/tag464.xml"/><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tags" Target="../tags/tag460.xml"/><Relationship Id="rId2" Type="http://schemas.openxmlformats.org/officeDocument/2006/relationships/tags" Target="../tags/tag459.xml"/><Relationship Id="rId14" Type="http://schemas.openxmlformats.org/officeDocument/2006/relationships/slideLayout" Target="../slideLayouts/slideLayout2.xml"/><Relationship Id="rId13" Type="http://schemas.openxmlformats.org/officeDocument/2006/relationships/tags" Target="../tags/tag470.xml"/><Relationship Id="rId12" Type="http://schemas.openxmlformats.org/officeDocument/2006/relationships/tags" Target="../tags/tag469.xml"/><Relationship Id="rId11" Type="http://schemas.openxmlformats.org/officeDocument/2006/relationships/tags" Target="../tags/tag468.xml"/><Relationship Id="rId10" Type="http://schemas.openxmlformats.org/officeDocument/2006/relationships/tags" Target="../tags/tag467.xml"/><Relationship Id="rId1" Type="http://schemas.openxmlformats.org/officeDocument/2006/relationships/tags" Target="../tags/tag458.xml"/></Relationships>
</file>

<file path=ppt/slides/_rels/slide45.xml.rels><?xml version="1.0" encoding="UTF-8" standalone="yes"?>
<Relationships xmlns="http://schemas.openxmlformats.org/package/2006/relationships"><Relationship Id="rId9" Type="http://schemas.openxmlformats.org/officeDocument/2006/relationships/tags" Target="../tags/tag471.xml"/><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7" Type="http://schemas.openxmlformats.org/officeDocument/2006/relationships/slideLayout" Target="../slideLayouts/slideLayout2.xml"/><Relationship Id="rId16" Type="http://schemas.openxmlformats.org/officeDocument/2006/relationships/tags" Target="../tags/tag478.xml"/><Relationship Id="rId15" Type="http://schemas.openxmlformats.org/officeDocument/2006/relationships/tags" Target="../tags/tag477.xml"/><Relationship Id="rId14" Type="http://schemas.openxmlformats.org/officeDocument/2006/relationships/tags" Target="../tags/tag476.xml"/><Relationship Id="rId13" Type="http://schemas.openxmlformats.org/officeDocument/2006/relationships/tags" Target="../tags/tag475.xml"/><Relationship Id="rId12" Type="http://schemas.openxmlformats.org/officeDocument/2006/relationships/tags" Target="../tags/tag474.xml"/><Relationship Id="rId11" Type="http://schemas.openxmlformats.org/officeDocument/2006/relationships/tags" Target="../tags/tag473.xml"/><Relationship Id="rId10" Type="http://schemas.openxmlformats.org/officeDocument/2006/relationships/tags" Target="../tags/tag472.xml"/><Relationship Id="rId1" Type="http://schemas.openxmlformats.org/officeDocument/2006/relationships/image" Target="../media/image77.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486.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 Type="http://schemas.openxmlformats.org/officeDocument/2006/relationships/tags" Target="../tags/tag480.xml"/><Relationship Id="rId10" Type="http://schemas.openxmlformats.org/officeDocument/2006/relationships/notesSlide" Target="../notesSlides/notesSlide29.xml"/><Relationship Id="rId1" Type="http://schemas.openxmlformats.org/officeDocument/2006/relationships/tags" Target="../tags/tag479.xml"/></Relationships>
</file>

<file path=ppt/slides/_rels/slide47.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image" Target="../media/image86.png"/><Relationship Id="rId11" Type="http://schemas.openxmlformats.org/officeDocument/2006/relationships/slideLayout" Target="../slideLayouts/slideLayout32.xml"/><Relationship Id="rId10" Type="http://schemas.openxmlformats.org/officeDocument/2006/relationships/tags" Target="../tags/tag494.xml"/><Relationship Id="rId1" Type="http://schemas.openxmlformats.org/officeDocument/2006/relationships/image" Target="../media/image85.png"/></Relationships>
</file>

<file path=ppt/slides/_rels/slide48.xml.rels><?xml version="1.0" encoding="UTF-8" standalone="yes"?>
<Relationships xmlns="http://schemas.openxmlformats.org/package/2006/relationships"><Relationship Id="rId9" Type="http://schemas.openxmlformats.org/officeDocument/2006/relationships/tags" Target="../tags/tag502.xml"/><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image" Target="../media/image87.png"/><Relationship Id="rId17" Type="http://schemas.openxmlformats.org/officeDocument/2006/relationships/slideLayout" Target="../slideLayouts/slideLayout32.xml"/><Relationship Id="rId16" Type="http://schemas.openxmlformats.org/officeDocument/2006/relationships/image" Target="../media/image90.png"/><Relationship Id="rId15" Type="http://schemas.openxmlformats.org/officeDocument/2006/relationships/tags" Target="../tags/tag506.xml"/><Relationship Id="rId14" Type="http://schemas.openxmlformats.org/officeDocument/2006/relationships/image" Target="../media/image89.png"/><Relationship Id="rId13" Type="http://schemas.openxmlformats.org/officeDocument/2006/relationships/tags" Target="../tags/tag505.xml"/><Relationship Id="rId12" Type="http://schemas.openxmlformats.org/officeDocument/2006/relationships/image" Target="../media/image88.png"/><Relationship Id="rId11" Type="http://schemas.openxmlformats.org/officeDocument/2006/relationships/tags" Target="../tags/tag504.xml"/><Relationship Id="rId10" Type="http://schemas.openxmlformats.org/officeDocument/2006/relationships/tags" Target="../tags/tag503.xml"/><Relationship Id="rId1" Type="http://schemas.openxmlformats.org/officeDocument/2006/relationships/tags" Target="../tags/tag495.xml"/></Relationships>
</file>

<file path=ppt/slides/_rels/slide49.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image" Target="../media/image92.png"/><Relationship Id="rId11" Type="http://schemas.openxmlformats.org/officeDocument/2006/relationships/slideLayout" Target="../slideLayouts/slideLayout32.xml"/><Relationship Id="rId10" Type="http://schemas.openxmlformats.org/officeDocument/2006/relationships/tags" Target="../tags/tag514.xml"/><Relationship Id="rId1"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image" Target="../media/image94.png"/><Relationship Id="rId11" Type="http://schemas.openxmlformats.org/officeDocument/2006/relationships/slideLayout" Target="../slideLayouts/slideLayout32.xml"/><Relationship Id="rId10" Type="http://schemas.openxmlformats.org/officeDocument/2006/relationships/tags" Target="../tags/tag522.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9" Type="http://schemas.openxmlformats.org/officeDocument/2006/relationships/tags" Target="../tags/tag529.xml"/><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 Id="rId3" Type="http://schemas.openxmlformats.org/officeDocument/2006/relationships/tags" Target="../tags/tag523.xml"/><Relationship Id="rId20" Type="http://schemas.openxmlformats.org/officeDocument/2006/relationships/notesSlide" Target="../notesSlides/notesSlide30.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538.xml"/><Relationship Id="rId17" Type="http://schemas.openxmlformats.org/officeDocument/2006/relationships/tags" Target="../tags/tag537.xml"/><Relationship Id="rId16" Type="http://schemas.openxmlformats.org/officeDocument/2006/relationships/tags" Target="../tags/tag536.xml"/><Relationship Id="rId15" Type="http://schemas.openxmlformats.org/officeDocument/2006/relationships/tags" Target="../tags/tag535.xml"/><Relationship Id="rId14" Type="http://schemas.openxmlformats.org/officeDocument/2006/relationships/tags" Target="../tags/tag534.xml"/><Relationship Id="rId13" Type="http://schemas.openxmlformats.org/officeDocument/2006/relationships/tags" Target="../tags/tag533.xml"/><Relationship Id="rId12" Type="http://schemas.openxmlformats.org/officeDocument/2006/relationships/tags" Target="../tags/tag532.xml"/><Relationship Id="rId11" Type="http://schemas.openxmlformats.org/officeDocument/2006/relationships/tags" Target="../tags/tag531.xml"/><Relationship Id="rId10" Type="http://schemas.openxmlformats.org/officeDocument/2006/relationships/tags" Target="../tags/tag530.xml"/><Relationship Id="rId1" Type="http://schemas.openxmlformats.org/officeDocument/2006/relationships/image" Target="../media/image17.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546.xml"/><Relationship Id="rId7" Type="http://schemas.openxmlformats.org/officeDocument/2006/relationships/tags" Target="../tags/tag545.xml"/><Relationship Id="rId6" Type="http://schemas.openxmlformats.org/officeDocument/2006/relationships/tags" Target="../tags/tag544.xml"/><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554.xml"/><Relationship Id="rId7" Type="http://schemas.openxmlformats.org/officeDocument/2006/relationships/tags" Target="../tags/tag553.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tags" Target="../tags/tag550.xml"/><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s>
</file>

<file path=ppt/slides/_rels/slide56.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0" Type="http://schemas.openxmlformats.org/officeDocument/2006/relationships/slideLayout" Target="../slideLayouts/slideLayout32.xml"/><Relationship Id="rId1" Type="http://schemas.openxmlformats.org/officeDocument/2006/relationships/image" Target="../media/image99.png"/></Relationships>
</file>

<file path=ppt/slides/_rels/slide57.xml.rels><?xml version="1.0" encoding="UTF-8" standalone="yes"?>
<Relationships xmlns="http://schemas.openxmlformats.org/package/2006/relationships"><Relationship Id="rId9" Type="http://schemas.openxmlformats.org/officeDocument/2006/relationships/tags" Target="../tags/tag569.xml"/><Relationship Id="rId8" Type="http://schemas.openxmlformats.org/officeDocument/2006/relationships/tags" Target="../tags/tag568.xml"/><Relationship Id="rId7" Type="http://schemas.openxmlformats.org/officeDocument/2006/relationships/tags" Target="../tags/tag567.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0" Type="http://schemas.openxmlformats.org/officeDocument/2006/relationships/notesSlide" Target="../notesSlides/notesSlide31.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578.xml"/><Relationship Id="rId17" Type="http://schemas.openxmlformats.org/officeDocument/2006/relationships/tags" Target="../tags/tag577.xml"/><Relationship Id="rId16" Type="http://schemas.openxmlformats.org/officeDocument/2006/relationships/tags" Target="../tags/tag576.xml"/><Relationship Id="rId15" Type="http://schemas.openxmlformats.org/officeDocument/2006/relationships/tags" Target="../tags/tag575.xml"/><Relationship Id="rId14" Type="http://schemas.openxmlformats.org/officeDocument/2006/relationships/tags" Target="../tags/tag574.xml"/><Relationship Id="rId13" Type="http://schemas.openxmlformats.org/officeDocument/2006/relationships/tags" Target="../tags/tag573.xml"/><Relationship Id="rId12" Type="http://schemas.openxmlformats.org/officeDocument/2006/relationships/tags" Target="../tags/tag572.xml"/><Relationship Id="rId11" Type="http://schemas.openxmlformats.org/officeDocument/2006/relationships/tags" Target="../tags/tag571.xml"/><Relationship Id="rId10" Type="http://schemas.openxmlformats.org/officeDocument/2006/relationships/tags" Target="../tags/tag570.xml"/><Relationship Id="rId1" Type="http://schemas.openxmlformats.org/officeDocument/2006/relationships/image" Target="../media/image17.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 Type="http://schemas.openxmlformats.org/officeDocument/2006/relationships/tags" Target="../tags/tag579.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594.xml"/><Relationship Id="rId7" Type="http://schemas.openxmlformats.org/officeDocument/2006/relationships/tags" Target="../tags/tag593.xml"/><Relationship Id="rId6" Type="http://schemas.openxmlformats.org/officeDocument/2006/relationships/tags" Target="../tags/tag592.xml"/><Relationship Id="rId5" Type="http://schemas.openxmlformats.org/officeDocument/2006/relationships/tags" Target="../tags/tag591.xml"/><Relationship Id="rId4" Type="http://schemas.openxmlformats.org/officeDocument/2006/relationships/tags" Target="../tags/tag590.xml"/><Relationship Id="rId3" Type="http://schemas.openxmlformats.org/officeDocument/2006/relationships/tags" Target="../tags/tag589.xml"/><Relationship Id="rId2" Type="http://schemas.openxmlformats.org/officeDocument/2006/relationships/tags" Target="../tags/tag588.xml"/><Relationship Id="rId10" Type="http://schemas.openxmlformats.org/officeDocument/2006/relationships/notesSlide" Target="../notesSlides/notesSlide32.xml"/><Relationship Id="rId1" Type="http://schemas.openxmlformats.org/officeDocument/2006/relationships/tags" Target="../tags/tag58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 Type="http://schemas.openxmlformats.org/officeDocument/2006/relationships/tags" Target="../tags/tag596.xml"/><Relationship Id="rId10" Type="http://schemas.openxmlformats.org/officeDocument/2006/relationships/slideLayout" Target="../slideLayouts/slideLayout32.xml"/><Relationship Id="rId1" Type="http://schemas.openxmlformats.org/officeDocument/2006/relationships/tags" Target="../tags/tag595.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tags" Target="../tags/tag609.xml"/><Relationship Id="rId5" Type="http://schemas.openxmlformats.org/officeDocument/2006/relationships/tags" Target="../tags/tag608.xml"/><Relationship Id="rId4" Type="http://schemas.openxmlformats.org/officeDocument/2006/relationships/tags" Target="../tags/tag607.xml"/><Relationship Id="rId3" Type="http://schemas.openxmlformats.org/officeDocument/2006/relationships/tags" Target="../tags/tag606.xml"/><Relationship Id="rId2" Type="http://schemas.openxmlformats.org/officeDocument/2006/relationships/tags" Target="../tags/tag605.xml"/><Relationship Id="rId10" Type="http://schemas.openxmlformats.org/officeDocument/2006/relationships/notesSlide" Target="../notesSlides/notesSlide33.xml"/><Relationship Id="rId1" Type="http://schemas.openxmlformats.org/officeDocument/2006/relationships/tags" Target="../tags/tag604.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619.xml"/><Relationship Id="rId7" Type="http://schemas.openxmlformats.org/officeDocument/2006/relationships/tags" Target="../tags/tag618.xml"/><Relationship Id="rId6" Type="http://schemas.openxmlformats.org/officeDocument/2006/relationships/tags" Target="../tags/tag617.xml"/><Relationship Id="rId5" Type="http://schemas.openxmlformats.org/officeDocument/2006/relationships/tags" Target="../tags/tag616.xml"/><Relationship Id="rId4" Type="http://schemas.openxmlformats.org/officeDocument/2006/relationships/tags" Target="../tags/tag615.xml"/><Relationship Id="rId3" Type="http://schemas.openxmlformats.org/officeDocument/2006/relationships/tags" Target="../tags/tag614.xml"/><Relationship Id="rId2" Type="http://schemas.openxmlformats.org/officeDocument/2006/relationships/tags" Target="../tags/tag613.xml"/><Relationship Id="rId10" Type="http://schemas.openxmlformats.org/officeDocument/2006/relationships/notesSlide" Target="../notesSlides/notesSlide34.xml"/><Relationship Id="rId1" Type="http://schemas.openxmlformats.org/officeDocument/2006/relationships/tags" Target="../tags/tag612.xml"/></Relationships>
</file>

<file path=ppt/slides/_rels/slide63.xml.rels><?xml version="1.0" encoding="UTF-8" standalone="yes"?>
<Relationships xmlns="http://schemas.openxmlformats.org/package/2006/relationships"><Relationship Id="rId9" Type="http://schemas.openxmlformats.org/officeDocument/2006/relationships/tags" Target="../tags/tag628.xml"/><Relationship Id="rId8" Type="http://schemas.openxmlformats.org/officeDocument/2006/relationships/tags" Target="../tags/tag627.xml"/><Relationship Id="rId7" Type="http://schemas.openxmlformats.org/officeDocument/2006/relationships/tags" Target="../tags/tag626.xml"/><Relationship Id="rId6" Type="http://schemas.openxmlformats.org/officeDocument/2006/relationships/tags" Target="../tags/tag625.xml"/><Relationship Id="rId5" Type="http://schemas.openxmlformats.org/officeDocument/2006/relationships/tags" Target="../tags/tag624.xml"/><Relationship Id="rId4" Type="http://schemas.openxmlformats.org/officeDocument/2006/relationships/tags" Target="../tags/tag623.xml"/><Relationship Id="rId3" Type="http://schemas.openxmlformats.org/officeDocument/2006/relationships/tags" Target="../tags/tag622.xml"/><Relationship Id="rId2" Type="http://schemas.openxmlformats.org/officeDocument/2006/relationships/tags" Target="../tags/tag621.xml"/><Relationship Id="rId11" Type="http://schemas.openxmlformats.org/officeDocument/2006/relationships/notesSlide" Target="../notesSlides/notesSlide35.xml"/><Relationship Id="rId10" Type="http://schemas.openxmlformats.org/officeDocument/2006/relationships/slideLayout" Target="../slideLayouts/slideLayout32.xml"/><Relationship Id="rId1" Type="http://schemas.openxmlformats.org/officeDocument/2006/relationships/tags" Target="../tags/tag62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629.xml"/></Relationships>
</file>

<file path=ppt/slides/_rels/slide65.xml.rels><?xml version="1.0" encoding="UTF-8" standalone="yes"?>
<Relationships xmlns="http://schemas.openxmlformats.org/package/2006/relationships"><Relationship Id="rId9" Type="http://schemas.openxmlformats.org/officeDocument/2006/relationships/tags" Target="../tags/tag637.xml"/><Relationship Id="rId8" Type="http://schemas.openxmlformats.org/officeDocument/2006/relationships/tags" Target="../tags/tag636.xml"/><Relationship Id="rId7" Type="http://schemas.openxmlformats.org/officeDocument/2006/relationships/tags" Target="../tags/tag635.xml"/><Relationship Id="rId6" Type="http://schemas.openxmlformats.org/officeDocument/2006/relationships/tags" Target="../tags/tag634.xml"/><Relationship Id="rId5" Type="http://schemas.openxmlformats.org/officeDocument/2006/relationships/tags" Target="../tags/tag633.xml"/><Relationship Id="rId4" Type="http://schemas.openxmlformats.org/officeDocument/2006/relationships/tags" Target="../tags/tag632.xml"/><Relationship Id="rId3" Type="http://schemas.openxmlformats.org/officeDocument/2006/relationships/tags" Target="../tags/tag631.xml"/><Relationship Id="rId2" Type="http://schemas.openxmlformats.org/officeDocument/2006/relationships/image" Target="../media/image100.png"/><Relationship Id="rId11" Type="http://schemas.openxmlformats.org/officeDocument/2006/relationships/slideLayout" Target="../slideLayouts/slideLayout32.xml"/><Relationship Id="rId10" Type="http://schemas.openxmlformats.org/officeDocument/2006/relationships/tags" Target="../tags/tag638.xml"/><Relationship Id="rId1" Type="http://schemas.openxmlformats.org/officeDocument/2006/relationships/tags" Target="../tags/tag630.xml"/></Relationships>
</file>

<file path=ppt/slides/_rels/slide66.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 Type="http://schemas.openxmlformats.org/officeDocument/2006/relationships/tags" Target="../tags/tag641.xml"/><Relationship Id="rId2" Type="http://schemas.openxmlformats.org/officeDocument/2006/relationships/tags" Target="../tags/tag640.xml"/><Relationship Id="rId11" Type="http://schemas.openxmlformats.org/officeDocument/2006/relationships/notesSlide" Target="../notesSlides/notesSlide37.xml"/><Relationship Id="rId10" Type="http://schemas.openxmlformats.org/officeDocument/2006/relationships/slideLayout" Target="../slideLayouts/slideLayout32.xml"/><Relationship Id="rId1" Type="http://schemas.openxmlformats.org/officeDocument/2006/relationships/tags" Target="../tags/tag639.xml"/></Relationships>
</file>

<file path=ppt/slides/_rels/slide67.xml.rels><?xml version="1.0" encoding="UTF-8" standalone="yes"?>
<Relationships xmlns="http://schemas.openxmlformats.org/package/2006/relationships"><Relationship Id="rId9" Type="http://schemas.openxmlformats.org/officeDocument/2006/relationships/tags" Target="../tags/tag655.xml"/><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tags" Target="../tags/tag649.xml"/><Relationship Id="rId2" Type="http://schemas.openxmlformats.org/officeDocument/2006/relationships/tags" Target="../tags/tag648.xml"/><Relationship Id="rId10" Type="http://schemas.openxmlformats.org/officeDocument/2006/relationships/slideLayout" Target="../slideLayouts/slideLayout32.xml"/><Relationship Id="rId1" Type="http://schemas.openxmlformats.org/officeDocument/2006/relationships/image" Target="../media/image101.png"/></Relationships>
</file>

<file path=ppt/slides/_rels/slide68.xml.rels><?xml version="1.0" encoding="UTF-8" standalone="yes"?>
<Relationships xmlns="http://schemas.openxmlformats.org/package/2006/relationships"><Relationship Id="rId9" Type="http://schemas.openxmlformats.org/officeDocument/2006/relationships/tags" Target="../tags/tag660.xml"/><Relationship Id="rId8" Type="http://schemas.openxmlformats.org/officeDocument/2006/relationships/tags" Target="../tags/tag659.xml"/><Relationship Id="rId7" Type="http://schemas.openxmlformats.org/officeDocument/2006/relationships/tags" Target="../tags/tag658.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3" Type="http://schemas.openxmlformats.org/officeDocument/2006/relationships/slideLayout" Target="../slideLayouts/slideLayout32.xml"/><Relationship Id="rId12" Type="http://schemas.openxmlformats.org/officeDocument/2006/relationships/tags" Target="../tags/tag663.xml"/><Relationship Id="rId11" Type="http://schemas.openxmlformats.org/officeDocument/2006/relationships/tags" Target="../tags/tag662.xml"/><Relationship Id="rId10" Type="http://schemas.openxmlformats.org/officeDocument/2006/relationships/tags" Target="../tags/tag661.xml"/><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0" Type="http://schemas.openxmlformats.org/officeDocument/2006/relationships/notesSlide" Target="../notesSlides/notesSlide38.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679.xml"/><Relationship Id="rId17" Type="http://schemas.openxmlformats.org/officeDocument/2006/relationships/tags" Target="../tags/tag678.xml"/><Relationship Id="rId16" Type="http://schemas.openxmlformats.org/officeDocument/2006/relationships/tags" Target="../tags/tag677.xml"/><Relationship Id="rId15" Type="http://schemas.openxmlformats.org/officeDocument/2006/relationships/tags" Target="../tags/tag676.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tags" Target="../tags/tag15.xml"/><Relationship Id="rId3" Type="http://schemas.openxmlformats.org/officeDocument/2006/relationships/tags" Target="../tags/tag14.xml"/><Relationship Id="rId2" Type="http://schemas.microsoft.com/office/2007/relationships/hdphoto" Target="../media/image18.wdp"/><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openxmlformats.org/officeDocument/2006/relationships/tags" Target="../tags/tag683.xml"/><Relationship Id="rId6" Type="http://schemas.openxmlformats.org/officeDocument/2006/relationships/image" Target="../media/image108.png"/><Relationship Id="rId5" Type="http://schemas.openxmlformats.org/officeDocument/2006/relationships/tags" Target="../tags/tag682.xml"/><Relationship Id="rId4" Type="http://schemas.openxmlformats.org/officeDocument/2006/relationships/image" Target="../media/image107.png"/><Relationship Id="rId3" Type="http://schemas.openxmlformats.org/officeDocument/2006/relationships/tags" Target="../tags/tag681.xml"/><Relationship Id="rId2" Type="http://schemas.openxmlformats.org/officeDocument/2006/relationships/image" Target="../media/image106.png"/><Relationship Id="rId1" Type="http://schemas.openxmlformats.org/officeDocument/2006/relationships/tags" Target="../tags/tag680.xml"/></Relationships>
</file>

<file path=ppt/slides/_rels/slide72.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 Type="http://schemas.openxmlformats.org/officeDocument/2006/relationships/tags" Target="../tags/tag684.xml"/><Relationship Id="rId20" Type="http://schemas.openxmlformats.org/officeDocument/2006/relationships/notesSlide" Target="../notesSlides/notesSlide39.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699.xml"/><Relationship Id="rId17" Type="http://schemas.openxmlformats.org/officeDocument/2006/relationships/tags" Target="../tags/tag698.xml"/><Relationship Id="rId16" Type="http://schemas.openxmlformats.org/officeDocument/2006/relationships/tags" Target="../tags/tag697.xml"/><Relationship Id="rId15" Type="http://schemas.openxmlformats.org/officeDocument/2006/relationships/tags" Target="../tags/tag696.xml"/><Relationship Id="rId14" Type="http://schemas.openxmlformats.org/officeDocument/2006/relationships/tags" Target="../tags/tag695.xml"/><Relationship Id="rId13" Type="http://schemas.openxmlformats.org/officeDocument/2006/relationships/tags" Target="../tags/tag694.xml"/><Relationship Id="rId12" Type="http://schemas.openxmlformats.org/officeDocument/2006/relationships/tags" Target="../tags/tag693.xml"/><Relationship Id="rId11" Type="http://schemas.openxmlformats.org/officeDocument/2006/relationships/tags" Target="../tags/tag692.xml"/><Relationship Id="rId10" Type="http://schemas.openxmlformats.org/officeDocument/2006/relationships/tags" Target="../tags/tag691.xml"/><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9" Type="http://schemas.openxmlformats.org/officeDocument/2006/relationships/tags" Target="../tags/tag706.xml"/><Relationship Id="rId8" Type="http://schemas.openxmlformats.org/officeDocument/2006/relationships/tags" Target="../tags/tag705.xml"/><Relationship Id="rId7" Type="http://schemas.openxmlformats.org/officeDocument/2006/relationships/tags" Target="../tags/tag704.xml"/><Relationship Id="rId6" Type="http://schemas.openxmlformats.org/officeDocument/2006/relationships/tags" Target="../tags/tag703.xml"/><Relationship Id="rId5" Type="http://schemas.openxmlformats.org/officeDocument/2006/relationships/tags" Target="../tags/tag702.xml"/><Relationship Id="rId4" Type="http://schemas.openxmlformats.org/officeDocument/2006/relationships/tags" Target="../tags/tag701.xml"/><Relationship Id="rId3" Type="http://schemas.openxmlformats.org/officeDocument/2006/relationships/tags" Target="../tags/tag700.xml"/><Relationship Id="rId20" Type="http://schemas.openxmlformats.org/officeDocument/2006/relationships/notesSlide" Target="../notesSlides/notesSlide43.xml"/><Relationship Id="rId2" Type="http://schemas.microsoft.com/office/2007/relationships/hdphoto" Target="../media/image18.wdp"/><Relationship Id="rId19" Type="http://schemas.openxmlformats.org/officeDocument/2006/relationships/slideLayout" Target="../slideLayouts/slideLayout6.xml"/><Relationship Id="rId18" Type="http://schemas.openxmlformats.org/officeDocument/2006/relationships/tags" Target="../tags/tag715.xml"/><Relationship Id="rId17" Type="http://schemas.openxmlformats.org/officeDocument/2006/relationships/tags" Target="../tags/tag714.xml"/><Relationship Id="rId16" Type="http://schemas.openxmlformats.org/officeDocument/2006/relationships/tags" Target="../tags/tag713.xml"/><Relationship Id="rId15" Type="http://schemas.openxmlformats.org/officeDocument/2006/relationships/tags" Target="../tags/tag712.xml"/><Relationship Id="rId14" Type="http://schemas.openxmlformats.org/officeDocument/2006/relationships/tags" Target="../tags/tag711.xml"/><Relationship Id="rId13" Type="http://schemas.openxmlformats.org/officeDocument/2006/relationships/tags" Target="../tags/tag710.xml"/><Relationship Id="rId12" Type="http://schemas.openxmlformats.org/officeDocument/2006/relationships/tags" Target="../tags/tag709.xml"/><Relationship Id="rId11" Type="http://schemas.openxmlformats.org/officeDocument/2006/relationships/tags" Target="../tags/tag708.xml"/><Relationship Id="rId10" Type="http://schemas.openxmlformats.org/officeDocument/2006/relationships/tags" Target="../tags/tag707.xml"/><Relationship Id="rId1" Type="http://schemas.openxmlformats.org/officeDocument/2006/relationships/image" Target="../media/image1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9" Type="http://schemas.openxmlformats.org/officeDocument/2006/relationships/tags" Target="../tags/tag724.xml"/><Relationship Id="rId8" Type="http://schemas.openxmlformats.org/officeDocument/2006/relationships/tags" Target="../tags/tag723.xml"/><Relationship Id="rId7" Type="http://schemas.openxmlformats.org/officeDocument/2006/relationships/tags" Target="../tags/tag722.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tags" Target="../tags/tag719.xml"/><Relationship Id="rId3" Type="http://schemas.openxmlformats.org/officeDocument/2006/relationships/tags" Target="../tags/tag718.xml"/><Relationship Id="rId2" Type="http://schemas.openxmlformats.org/officeDocument/2006/relationships/tags" Target="../tags/tag717.xml"/><Relationship Id="rId18" Type="http://schemas.openxmlformats.org/officeDocument/2006/relationships/slideLayout" Target="../slideLayouts/slideLayout2.xml"/><Relationship Id="rId17" Type="http://schemas.openxmlformats.org/officeDocument/2006/relationships/tags" Target="../tags/tag732.xml"/><Relationship Id="rId16" Type="http://schemas.openxmlformats.org/officeDocument/2006/relationships/tags" Target="../tags/tag731.xml"/><Relationship Id="rId15" Type="http://schemas.openxmlformats.org/officeDocument/2006/relationships/tags" Target="../tags/tag730.xml"/><Relationship Id="rId14" Type="http://schemas.openxmlformats.org/officeDocument/2006/relationships/tags" Target="../tags/tag729.xml"/><Relationship Id="rId13" Type="http://schemas.openxmlformats.org/officeDocument/2006/relationships/tags" Target="../tags/tag728.xml"/><Relationship Id="rId12" Type="http://schemas.openxmlformats.org/officeDocument/2006/relationships/tags" Target="../tags/tag727.xml"/><Relationship Id="rId11" Type="http://schemas.openxmlformats.org/officeDocument/2006/relationships/tags" Target="../tags/tag726.xml"/><Relationship Id="rId10" Type="http://schemas.openxmlformats.org/officeDocument/2006/relationships/tags" Target="../tags/tag725.xml"/><Relationship Id="rId1" Type="http://schemas.openxmlformats.org/officeDocument/2006/relationships/tags" Target="../tags/tag716.xml"/></Relationships>
</file>

<file path=ppt/slides/_rels/slide8.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4" Type="http://schemas.openxmlformats.org/officeDocument/2006/relationships/notesSlide" Target="../notesSlides/notesSlide4.xml"/><Relationship Id="rId13" Type="http://schemas.openxmlformats.org/officeDocument/2006/relationships/slideLayout" Target="../slideLayouts/slideLayout2.xml"/><Relationship Id="rId12" Type="http://schemas.openxmlformats.org/officeDocument/2006/relationships/tags" Target="../tags/tag17.xml"/><Relationship Id="rId11" Type="http://schemas.openxmlformats.org/officeDocument/2006/relationships/image" Target="../media/image30.png"/><Relationship Id="rId10" Type="http://schemas.openxmlformats.org/officeDocument/2006/relationships/tags" Target="../tags/tag16.xml"/><Relationship Id="rId1" Type="http://schemas.openxmlformats.org/officeDocument/2006/relationships/image" Target="../media/image21.png"/></Relationships>
</file>

<file path=ppt/slides/_rels/slide80.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image" Target="../media/image117.emf"/><Relationship Id="rId7" Type="http://schemas.openxmlformats.org/officeDocument/2006/relationships/image" Target="../media/image116.emf"/><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 Id="rId3" Type="http://schemas.openxmlformats.org/officeDocument/2006/relationships/image" Target="../media/image112.emf"/><Relationship Id="rId2" Type="http://schemas.openxmlformats.org/officeDocument/2006/relationships/image" Target="../media/image111.emf"/><Relationship Id="rId10" Type="http://schemas.openxmlformats.org/officeDocument/2006/relationships/slideLayout" Target="../slideLayouts/slideLayout2.xml"/><Relationship Id="rId1" Type="http://schemas.openxmlformats.org/officeDocument/2006/relationships/image" Target="../media/image110.emf"/></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6.xml"/><Relationship Id="rId4" Type="http://schemas.openxmlformats.org/officeDocument/2006/relationships/tags" Target="../tags/tag735.xml"/><Relationship Id="rId3" Type="http://schemas.openxmlformats.org/officeDocument/2006/relationships/tags" Target="../tags/tag734.xml"/><Relationship Id="rId2" Type="http://schemas.microsoft.com/office/2007/relationships/hdphoto" Target="../media/image18.wdp"/><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737.xml"/><Relationship Id="rId1" Type="http://schemas.openxmlformats.org/officeDocument/2006/relationships/tags" Target="../tags/tag736.xml"/></Relationships>
</file>

<file path=ppt/slides/_rels/slide83.xml.rels><?xml version="1.0" encoding="UTF-8" standalone="yes"?>
<Relationships xmlns="http://schemas.openxmlformats.org/package/2006/relationships"><Relationship Id="rId9" Type="http://schemas.openxmlformats.org/officeDocument/2006/relationships/tags" Target="../tags/tag744.xml"/><Relationship Id="rId8" Type="http://schemas.openxmlformats.org/officeDocument/2006/relationships/tags" Target="../tags/tag743.xml"/><Relationship Id="rId7" Type="http://schemas.openxmlformats.org/officeDocument/2006/relationships/tags" Target="../tags/tag742.xml"/><Relationship Id="rId6" Type="http://schemas.openxmlformats.org/officeDocument/2006/relationships/tags" Target="../tags/tag741.xml"/><Relationship Id="rId5" Type="http://schemas.openxmlformats.org/officeDocument/2006/relationships/tags" Target="../tags/tag740.xml"/><Relationship Id="rId4" Type="http://schemas.openxmlformats.org/officeDocument/2006/relationships/image" Target="../media/image119.png"/><Relationship Id="rId3" Type="http://schemas.openxmlformats.org/officeDocument/2006/relationships/tags" Target="../tags/tag739.xml"/><Relationship Id="rId2" Type="http://schemas.openxmlformats.org/officeDocument/2006/relationships/image" Target="../media/image118.png"/><Relationship Id="rId13" Type="http://schemas.openxmlformats.org/officeDocument/2006/relationships/notesSlide" Target="../notesSlides/notesSlide46.xml"/><Relationship Id="rId12" Type="http://schemas.openxmlformats.org/officeDocument/2006/relationships/slideLayout" Target="../slideLayouts/slideLayout2.xml"/><Relationship Id="rId11" Type="http://schemas.openxmlformats.org/officeDocument/2006/relationships/tags" Target="../tags/tag746.xml"/><Relationship Id="rId10" Type="http://schemas.openxmlformats.org/officeDocument/2006/relationships/tags" Target="../tags/tag745.xml"/><Relationship Id="rId1" Type="http://schemas.openxmlformats.org/officeDocument/2006/relationships/tags" Target="../tags/tag738.xml"/></Relationships>
</file>

<file path=ppt/slides/_rels/slide84.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tags" Target="../tags/tag753.xml"/><Relationship Id="rId7" Type="http://schemas.openxmlformats.org/officeDocument/2006/relationships/image" Target="../media/image120.png"/><Relationship Id="rId6" Type="http://schemas.openxmlformats.org/officeDocument/2006/relationships/tags" Target="../tags/tag752.xml"/><Relationship Id="rId5" Type="http://schemas.openxmlformats.org/officeDocument/2006/relationships/tags" Target="../tags/tag751.xml"/><Relationship Id="rId4" Type="http://schemas.openxmlformats.org/officeDocument/2006/relationships/tags" Target="../tags/tag750.xml"/><Relationship Id="rId3" Type="http://schemas.openxmlformats.org/officeDocument/2006/relationships/tags" Target="../tags/tag749.xml"/><Relationship Id="rId2" Type="http://schemas.openxmlformats.org/officeDocument/2006/relationships/tags" Target="../tags/tag748.xml"/><Relationship Id="rId13" Type="http://schemas.openxmlformats.org/officeDocument/2006/relationships/notesSlide" Target="../notesSlides/notesSlide47.xml"/><Relationship Id="rId12" Type="http://schemas.openxmlformats.org/officeDocument/2006/relationships/slideLayout" Target="../slideLayouts/slideLayout2.xml"/><Relationship Id="rId11" Type="http://schemas.openxmlformats.org/officeDocument/2006/relationships/tags" Target="../tags/tag755.xml"/><Relationship Id="rId10" Type="http://schemas.openxmlformats.org/officeDocument/2006/relationships/tags" Target="../tags/tag754.xml"/><Relationship Id="rId1" Type="http://schemas.openxmlformats.org/officeDocument/2006/relationships/tags" Target="../tags/tag747.xml"/></Relationships>
</file>

<file path=ppt/slides/_rels/slide85.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tags" Target="../tags/tag762.xml"/><Relationship Id="rId7" Type="http://schemas.openxmlformats.org/officeDocument/2006/relationships/image" Target="../media/image122.png"/><Relationship Id="rId6" Type="http://schemas.openxmlformats.org/officeDocument/2006/relationships/tags" Target="../tags/tag761.xml"/><Relationship Id="rId5" Type="http://schemas.openxmlformats.org/officeDocument/2006/relationships/tags" Target="../tags/tag760.xml"/><Relationship Id="rId4" Type="http://schemas.openxmlformats.org/officeDocument/2006/relationships/tags" Target="../tags/tag759.xml"/><Relationship Id="rId3" Type="http://schemas.openxmlformats.org/officeDocument/2006/relationships/tags" Target="../tags/tag758.xml"/><Relationship Id="rId2" Type="http://schemas.openxmlformats.org/officeDocument/2006/relationships/tags" Target="../tags/tag757.xml"/><Relationship Id="rId13" Type="http://schemas.openxmlformats.org/officeDocument/2006/relationships/notesSlide" Target="../notesSlides/notesSlide48.xml"/><Relationship Id="rId12" Type="http://schemas.openxmlformats.org/officeDocument/2006/relationships/slideLayout" Target="../slideLayouts/slideLayout2.xml"/><Relationship Id="rId11" Type="http://schemas.openxmlformats.org/officeDocument/2006/relationships/tags" Target="../tags/tag764.xml"/><Relationship Id="rId10" Type="http://schemas.openxmlformats.org/officeDocument/2006/relationships/tags" Target="../tags/tag763.xml"/><Relationship Id="rId1" Type="http://schemas.openxmlformats.org/officeDocument/2006/relationships/tags" Target="../tags/tag756.xml"/></Relationships>
</file>

<file path=ppt/slides/_rels/slide86.xml.rels><?xml version="1.0" encoding="UTF-8" standalone="yes"?>
<Relationships xmlns="http://schemas.openxmlformats.org/package/2006/relationships"><Relationship Id="rId9" Type="http://schemas.openxmlformats.org/officeDocument/2006/relationships/tags" Target="../tags/tag772.xml"/><Relationship Id="rId8" Type="http://schemas.openxmlformats.org/officeDocument/2006/relationships/image" Target="../media/image124.png"/><Relationship Id="rId7" Type="http://schemas.openxmlformats.org/officeDocument/2006/relationships/tags" Target="../tags/tag771.xml"/><Relationship Id="rId6" Type="http://schemas.openxmlformats.org/officeDocument/2006/relationships/tags" Target="../tags/tag770.xml"/><Relationship Id="rId5" Type="http://schemas.openxmlformats.org/officeDocument/2006/relationships/tags" Target="../tags/tag769.xml"/><Relationship Id="rId4" Type="http://schemas.openxmlformats.org/officeDocument/2006/relationships/tags" Target="../tags/tag768.xml"/><Relationship Id="rId3" Type="http://schemas.openxmlformats.org/officeDocument/2006/relationships/tags" Target="../tags/tag767.xml"/><Relationship Id="rId2" Type="http://schemas.openxmlformats.org/officeDocument/2006/relationships/tags" Target="../tags/tag766.xml"/><Relationship Id="rId17" Type="http://schemas.openxmlformats.org/officeDocument/2006/relationships/notesSlide" Target="../notesSlides/notesSlide49.xml"/><Relationship Id="rId16" Type="http://schemas.openxmlformats.org/officeDocument/2006/relationships/slideLayout" Target="../slideLayouts/slideLayout2.xml"/><Relationship Id="rId15" Type="http://schemas.openxmlformats.org/officeDocument/2006/relationships/tags" Target="../tags/tag775.xml"/><Relationship Id="rId14" Type="http://schemas.openxmlformats.org/officeDocument/2006/relationships/image" Target="../media/image127.png"/><Relationship Id="rId13" Type="http://schemas.openxmlformats.org/officeDocument/2006/relationships/tags" Target="../tags/tag774.xml"/><Relationship Id="rId12" Type="http://schemas.openxmlformats.org/officeDocument/2006/relationships/image" Target="../media/image126.png"/><Relationship Id="rId11" Type="http://schemas.openxmlformats.org/officeDocument/2006/relationships/tags" Target="../tags/tag773.xml"/><Relationship Id="rId10" Type="http://schemas.openxmlformats.org/officeDocument/2006/relationships/image" Target="../media/image125.png"/><Relationship Id="rId1" Type="http://schemas.openxmlformats.org/officeDocument/2006/relationships/tags" Target="../tags/tag765.xml"/></Relationships>
</file>

<file path=ppt/slides/_rels/slide87.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tags" Target="../tags/tag782.xml"/><Relationship Id="rId7" Type="http://schemas.openxmlformats.org/officeDocument/2006/relationships/image" Target="../media/image128.png"/><Relationship Id="rId6" Type="http://schemas.openxmlformats.org/officeDocument/2006/relationships/tags" Target="../tags/tag781.xml"/><Relationship Id="rId5" Type="http://schemas.openxmlformats.org/officeDocument/2006/relationships/tags" Target="../tags/tag780.xml"/><Relationship Id="rId4" Type="http://schemas.openxmlformats.org/officeDocument/2006/relationships/tags" Target="../tags/tag779.xml"/><Relationship Id="rId3" Type="http://schemas.openxmlformats.org/officeDocument/2006/relationships/tags" Target="../tags/tag778.xml"/><Relationship Id="rId20" Type="http://schemas.openxmlformats.org/officeDocument/2006/relationships/notesSlide" Target="../notesSlides/notesSlide50.xml"/><Relationship Id="rId2" Type="http://schemas.openxmlformats.org/officeDocument/2006/relationships/tags" Target="../tags/tag777.xml"/><Relationship Id="rId19" Type="http://schemas.openxmlformats.org/officeDocument/2006/relationships/slideLayout" Target="../slideLayouts/slideLayout2.xml"/><Relationship Id="rId18" Type="http://schemas.openxmlformats.org/officeDocument/2006/relationships/tags" Target="../tags/tag788.xml"/><Relationship Id="rId17" Type="http://schemas.openxmlformats.org/officeDocument/2006/relationships/tags" Target="../tags/tag787.xml"/><Relationship Id="rId16" Type="http://schemas.openxmlformats.org/officeDocument/2006/relationships/tags" Target="../tags/tag786.xml"/><Relationship Id="rId15" Type="http://schemas.openxmlformats.org/officeDocument/2006/relationships/image" Target="../media/image132.png"/><Relationship Id="rId14" Type="http://schemas.openxmlformats.org/officeDocument/2006/relationships/tags" Target="../tags/tag785.xml"/><Relationship Id="rId13" Type="http://schemas.openxmlformats.org/officeDocument/2006/relationships/image" Target="../media/image131.png"/><Relationship Id="rId12" Type="http://schemas.openxmlformats.org/officeDocument/2006/relationships/tags" Target="../tags/tag784.xml"/><Relationship Id="rId11" Type="http://schemas.openxmlformats.org/officeDocument/2006/relationships/image" Target="../media/image130.png"/><Relationship Id="rId10" Type="http://schemas.openxmlformats.org/officeDocument/2006/relationships/tags" Target="../tags/tag783.xml"/><Relationship Id="rId1" Type="http://schemas.openxmlformats.org/officeDocument/2006/relationships/tags" Target="../tags/tag776.xml"/></Relationships>
</file>

<file path=ppt/slides/_rels/slide88.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tags" Target="../tags/tag795.xml"/><Relationship Id="rId7" Type="http://schemas.openxmlformats.org/officeDocument/2006/relationships/image" Target="../media/image128.png"/><Relationship Id="rId6" Type="http://schemas.openxmlformats.org/officeDocument/2006/relationships/tags" Target="../tags/tag794.xml"/><Relationship Id="rId5" Type="http://schemas.openxmlformats.org/officeDocument/2006/relationships/tags" Target="../tags/tag793.xml"/><Relationship Id="rId4" Type="http://schemas.openxmlformats.org/officeDocument/2006/relationships/tags" Target="../tags/tag792.xml"/><Relationship Id="rId3" Type="http://schemas.openxmlformats.org/officeDocument/2006/relationships/tags" Target="../tags/tag791.xml"/><Relationship Id="rId2" Type="http://schemas.openxmlformats.org/officeDocument/2006/relationships/tags" Target="../tags/tag790.xml"/><Relationship Id="rId13" Type="http://schemas.openxmlformats.org/officeDocument/2006/relationships/notesSlide" Target="../notesSlides/notesSlide51.xml"/><Relationship Id="rId12" Type="http://schemas.openxmlformats.org/officeDocument/2006/relationships/slideLayout" Target="../slideLayouts/slideLayout2.xml"/><Relationship Id="rId11" Type="http://schemas.openxmlformats.org/officeDocument/2006/relationships/tags" Target="../tags/tag797.xml"/><Relationship Id="rId10" Type="http://schemas.openxmlformats.org/officeDocument/2006/relationships/tags" Target="../tags/tag796.xml"/><Relationship Id="rId1" Type="http://schemas.openxmlformats.org/officeDocument/2006/relationships/tags" Target="../tags/tag789.xml"/></Relationships>
</file>

<file path=ppt/slides/_rels/slide89.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tags" Target="../tags/tag804.xml"/><Relationship Id="rId7" Type="http://schemas.openxmlformats.org/officeDocument/2006/relationships/image" Target="../media/image133.png"/><Relationship Id="rId6" Type="http://schemas.openxmlformats.org/officeDocument/2006/relationships/tags" Target="../tags/tag803.xml"/><Relationship Id="rId5" Type="http://schemas.openxmlformats.org/officeDocument/2006/relationships/tags" Target="../tags/tag802.xml"/><Relationship Id="rId4" Type="http://schemas.openxmlformats.org/officeDocument/2006/relationships/tags" Target="../tags/tag801.xml"/><Relationship Id="rId3" Type="http://schemas.openxmlformats.org/officeDocument/2006/relationships/tags" Target="../tags/tag800.xml"/><Relationship Id="rId2" Type="http://schemas.openxmlformats.org/officeDocument/2006/relationships/tags" Target="../tags/tag799.xml"/><Relationship Id="rId13" Type="http://schemas.openxmlformats.org/officeDocument/2006/relationships/notesSlide" Target="../notesSlides/notesSlide52.xml"/><Relationship Id="rId12" Type="http://schemas.openxmlformats.org/officeDocument/2006/relationships/slideLayout" Target="../slideLayouts/slideLayout2.xml"/><Relationship Id="rId11" Type="http://schemas.openxmlformats.org/officeDocument/2006/relationships/tags" Target="../tags/tag806.xml"/><Relationship Id="rId10" Type="http://schemas.openxmlformats.org/officeDocument/2006/relationships/tags" Target="../tags/tag805.xml"/><Relationship Id="rId1" Type="http://schemas.openxmlformats.org/officeDocument/2006/relationships/tags" Target="../tags/tag79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13.xml"/><Relationship Id="rId7" Type="http://schemas.openxmlformats.org/officeDocument/2006/relationships/image" Target="../media/image134.png"/><Relationship Id="rId6" Type="http://schemas.openxmlformats.org/officeDocument/2006/relationships/tags" Target="../tags/tag812.xml"/><Relationship Id="rId5" Type="http://schemas.openxmlformats.org/officeDocument/2006/relationships/tags" Target="../tags/tag811.xml"/><Relationship Id="rId4" Type="http://schemas.openxmlformats.org/officeDocument/2006/relationships/tags" Target="../tags/tag810.xml"/><Relationship Id="rId3" Type="http://schemas.openxmlformats.org/officeDocument/2006/relationships/tags" Target="../tags/tag809.xml"/><Relationship Id="rId2" Type="http://schemas.openxmlformats.org/officeDocument/2006/relationships/tags" Target="../tags/tag808.xml"/><Relationship Id="rId10" Type="http://schemas.openxmlformats.org/officeDocument/2006/relationships/notesSlide" Target="../notesSlides/notesSlide53.xml"/><Relationship Id="rId1" Type="http://schemas.openxmlformats.org/officeDocument/2006/relationships/tags" Target="../tags/tag807.xml"/></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6.xml"/><Relationship Id="rId4" Type="http://schemas.openxmlformats.org/officeDocument/2006/relationships/tags" Target="../tags/tag815.xml"/><Relationship Id="rId3" Type="http://schemas.openxmlformats.org/officeDocument/2006/relationships/tags" Target="../tags/tag814.xml"/><Relationship Id="rId2" Type="http://schemas.microsoft.com/office/2007/relationships/hdphoto" Target="../media/image18.wdp"/><Relationship Id="rId1" Type="http://schemas.openxmlformats.org/officeDocument/2006/relationships/image" Target="../media/image17.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821.xml"/><Relationship Id="rId7" Type="http://schemas.openxmlformats.org/officeDocument/2006/relationships/tags" Target="../tags/tag820.xml"/><Relationship Id="rId6" Type="http://schemas.openxmlformats.org/officeDocument/2006/relationships/tags" Target="../tags/tag819.xml"/><Relationship Id="rId5" Type="http://schemas.openxmlformats.org/officeDocument/2006/relationships/tags" Target="../tags/tag818.xml"/><Relationship Id="rId4" Type="http://schemas.openxmlformats.org/officeDocument/2006/relationships/tags" Target="../tags/tag817.xml"/><Relationship Id="rId3" Type="http://schemas.openxmlformats.org/officeDocument/2006/relationships/tags" Target="../tags/tag816.xml"/><Relationship Id="rId2" Type="http://schemas.microsoft.com/office/2007/relationships/hdphoto" Target="../media/image18.wdp"/><Relationship Id="rId10" Type="http://schemas.openxmlformats.org/officeDocument/2006/relationships/notesSlide" Target="../notesSlides/notesSlide55.xml"/><Relationship Id="rId1" Type="http://schemas.openxmlformats.org/officeDocument/2006/relationships/image" Target="../media/image17.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tags" Target="../tags/tag822.xml"/><Relationship Id="rId2" Type="http://schemas.openxmlformats.org/officeDocument/2006/relationships/image" Target="../media/image136.png"/><Relationship Id="rId1"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82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24.xml"/></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830.xml"/><Relationship Id="rId7" Type="http://schemas.openxmlformats.org/officeDocument/2006/relationships/tags" Target="../tags/tag829.xml"/><Relationship Id="rId6" Type="http://schemas.openxmlformats.org/officeDocument/2006/relationships/tags" Target="../tags/tag828.xml"/><Relationship Id="rId5" Type="http://schemas.openxmlformats.org/officeDocument/2006/relationships/tags" Target="../tags/tag827.xml"/><Relationship Id="rId4" Type="http://schemas.openxmlformats.org/officeDocument/2006/relationships/tags" Target="../tags/tag826.xml"/><Relationship Id="rId3" Type="http://schemas.openxmlformats.org/officeDocument/2006/relationships/tags" Target="../tags/tag825.xml"/><Relationship Id="rId2" Type="http://schemas.microsoft.com/office/2007/relationships/hdphoto" Target="../media/image18.wdp"/><Relationship Id="rId10" Type="http://schemas.openxmlformats.org/officeDocument/2006/relationships/notesSlide" Target="../notesSlides/notesSlide59.xml"/><Relationship Id="rId1" Type="http://schemas.openxmlformats.org/officeDocument/2006/relationships/image" Target="../media/image17.png"/></Relationships>
</file>

<file path=ppt/slides/_rels/slide97.x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oleObject" Target="../embeddings/oleObject41.bin"/><Relationship Id="rId7" Type="http://schemas.openxmlformats.org/officeDocument/2006/relationships/oleObject" Target="../embeddings/oleObject40.bin"/><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 Id="rId3" Type="http://schemas.openxmlformats.org/officeDocument/2006/relationships/oleObject" Target="../embeddings/oleObject36.bin"/><Relationship Id="rId2" Type="http://schemas.openxmlformats.org/officeDocument/2006/relationships/image" Target="../media/image32.emf"/><Relationship Id="rId13" Type="http://schemas.openxmlformats.org/officeDocument/2006/relationships/notesSlide" Target="../notesSlides/notesSlide60.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34.png"/><Relationship Id="rId1" Type="http://schemas.openxmlformats.org/officeDocument/2006/relationships/oleObject" Target="../embeddings/oleObject35.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screen"/>
          <a:srcRect t="1" b="7862"/>
          <a:stretch>
            <a:fillRect/>
          </a:stretch>
        </p:blipFill>
        <p:spPr>
          <a:xfrm flipH="1">
            <a:off x="0" y="1064433"/>
            <a:ext cx="12192000" cy="5524499"/>
          </a:xfrm>
          <a:prstGeom prst="rect">
            <a:avLst/>
          </a:prstGeom>
        </p:spPr>
      </p:pic>
      <p:sp>
        <p:nvSpPr>
          <p:cNvPr id="5" name="直角三角形 4"/>
          <p:cNvSpPr/>
          <p:nvPr/>
        </p:nvSpPr>
        <p:spPr>
          <a:xfrm rot="5400000">
            <a:off x="3067554" y="-2269320"/>
            <a:ext cx="6056889" cy="12192003"/>
          </a:xfrm>
          <a:prstGeom prst="r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panose="020B0604020202020204"/>
              <a:ea typeface="微软雅黑" panose="020B0503020204020204" pitchFamily="34" charset="-122"/>
              <a:cs typeface="+mn-ea"/>
              <a:sym typeface="+mn-lt"/>
            </a:endParaRPr>
          </a:p>
        </p:txBody>
      </p:sp>
      <p:sp>
        <p:nvSpPr>
          <p:cNvPr id="10" name="直角三角形 9"/>
          <p:cNvSpPr/>
          <p:nvPr/>
        </p:nvSpPr>
        <p:spPr>
          <a:xfrm rot="5400000" flipH="1">
            <a:off x="1480092" y="3260236"/>
            <a:ext cx="1845729" cy="4805916"/>
          </a:xfrm>
          <a:prstGeom prst="rtTriangle">
            <a:avLst/>
          </a:prstGeom>
          <a:solidFill>
            <a:srgbClr val="C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panose="020B0604020202020204"/>
              <a:ea typeface="微软雅黑" panose="020B0503020204020204" pitchFamily="34" charset="-122"/>
              <a:cs typeface="+mn-ea"/>
              <a:sym typeface="+mn-lt"/>
            </a:endParaRPr>
          </a:p>
        </p:txBody>
      </p:sp>
      <p:sp>
        <p:nvSpPr>
          <p:cNvPr id="14" name="文本框 13"/>
          <p:cNvSpPr txBox="1"/>
          <p:nvPr/>
        </p:nvSpPr>
        <p:spPr>
          <a:xfrm>
            <a:off x="520700" y="1505068"/>
            <a:ext cx="7787004" cy="646331"/>
          </a:xfrm>
          <a:prstGeom prst="rect">
            <a:avLst/>
          </a:prstGeom>
          <a:noFill/>
        </p:spPr>
        <p:txBody>
          <a:bodyPr wrap="square" rtlCol="0">
            <a:spAutoFit/>
          </a:bodyPr>
          <a:lstStyle/>
          <a:p>
            <a:r>
              <a:rPr lang="zh-CN" altLang="en-US" sz="3600" b="1" dirty="0" smtClean="0">
                <a:solidFill>
                  <a:prstClr val="black"/>
                </a:solidFill>
                <a:cs typeface="+mn-ea"/>
                <a:sym typeface="+mn-lt"/>
              </a:rPr>
              <a:t>立讯精密数据</a:t>
            </a:r>
            <a:r>
              <a:rPr lang="zh-CN" altLang="en-US" sz="3600" b="1" dirty="0">
                <a:solidFill>
                  <a:prstClr val="black"/>
                </a:solidFill>
                <a:cs typeface="+mn-ea"/>
                <a:sym typeface="+mn-lt"/>
              </a:rPr>
              <a:t>底座</a:t>
            </a:r>
            <a:r>
              <a:rPr lang="zh-CN" altLang="en-US" sz="3600" b="1" dirty="0" smtClean="0">
                <a:solidFill>
                  <a:prstClr val="black"/>
                </a:solidFill>
                <a:cs typeface="+mn-ea"/>
                <a:sym typeface="+mn-lt"/>
              </a:rPr>
              <a:t>建设方案</a:t>
            </a:r>
            <a:endParaRPr kumimoji="1" lang="zh-CN" altLang="en-US" sz="2000" dirty="0">
              <a:solidFill>
                <a:prstClr val="black">
                  <a:lumMod val="65000"/>
                  <a:lumOff val="35000"/>
                </a:prstClr>
              </a:solidFill>
              <a:latin typeface="Arial" panose="020B0604020202020204"/>
              <a:ea typeface="微软雅黑" panose="020B0503020204020204" pitchFamily="34" charset="-122"/>
              <a:cs typeface="+mn-ea"/>
              <a:sym typeface="+mn-lt"/>
            </a:endParaRPr>
          </a:p>
        </p:txBody>
      </p:sp>
      <p:sp>
        <p:nvSpPr>
          <p:cNvPr id="15" name="矩形 14"/>
          <p:cNvSpPr/>
          <p:nvPr/>
        </p:nvSpPr>
        <p:spPr>
          <a:xfrm>
            <a:off x="358749" y="5766492"/>
            <a:ext cx="419805" cy="2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panose="020B0604020202020204"/>
              <a:ea typeface="微软雅黑" panose="020B0503020204020204" pitchFamily="34" charset="-122"/>
              <a:cs typeface="+mn-ea"/>
              <a:sym typeface="+mn-lt"/>
            </a:endParaRPr>
          </a:p>
        </p:txBody>
      </p:sp>
      <p:sp>
        <p:nvSpPr>
          <p:cNvPr id="16" name="文本框 15"/>
          <p:cNvSpPr txBox="1"/>
          <p:nvPr/>
        </p:nvSpPr>
        <p:spPr>
          <a:xfrm>
            <a:off x="245079" y="5853383"/>
            <a:ext cx="2343911" cy="547137"/>
          </a:xfrm>
          <a:prstGeom prst="rect">
            <a:avLst/>
          </a:prstGeom>
          <a:noFill/>
        </p:spPr>
        <p:txBody>
          <a:bodyPr wrap="none" rtlCol="0">
            <a:spAutoFit/>
          </a:bodyPr>
          <a:lstStyle/>
          <a:p>
            <a:pPr>
              <a:lnSpc>
                <a:spcPct val="150000"/>
              </a:lnSpc>
              <a:defRPr/>
            </a:pPr>
            <a:r>
              <a:rPr kumimoji="1" lang="zh-CN" altLang="fr-FR" sz="1050" dirty="0">
                <a:solidFill>
                  <a:prstClr val="white"/>
                </a:solidFill>
                <a:latin typeface="Arial" panose="020B0604020202020204"/>
                <a:ea typeface="微软雅黑" panose="020B0503020204020204" pitchFamily="34" charset="-122"/>
                <a:cs typeface="+mn-ea"/>
                <a:sym typeface="+mn-lt"/>
              </a:rPr>
              <a:t>上海汉得信息技术股份有限公司</a:t>
            </a:r>
            <a:br>
              <a:rPr kumimoji="1" lang="zh-CN" altLang="fr-FR" sz="1050" dirty="0">
                <a:solidFill>
                  <a:prstClr val="white"/>
                </a:solidFill>
                <a:latin typeface="Arial" panose="020B0604020202020204"/>
                <a:ea typeface="微软雅黑" panose="020B0503020204020204" pitchFamily="34" charset="-122"/>
                <a:cs typeface="+mn-ea"/>
                <a:sym typeface="+mn-lt"/>
              </a:rPr>
            </a:br>
            <a:r>
              <a:rPr kumimoji="1" lang="fr-FR" altLang="zh-CN" sz="1050" dirty="0">
                <a:solidFill>
                  <a:prstClr val="white"/>
                </a:solidFill>
                <a:latin typeface="Arial" panose="020B0604020202020204"/>
                <a:ea typeface="微软雅黑" panose="020B0503020204020204" pitchFamily="34" charset="-122"/>
                <a:cs typeface="+mn-ea"/>
                <a:sym typeface="+mn-lt"/>
              </a:rPr>
              <a:t>HAND </a:t>
            </a:r>
            <a:r>
              <a:rPr kumimoji="1" lang="fr-FR" altLang="zh-CN" sz="1050" dirty="0" err="1">
                <a:solidFill>
                  <a:prstClr val="white"/>
                </a:solidFill>
                <a:latin typeface="Arial" panose="020B0604020202020204"/>
                <a:ea typeface="微软雅黑" panose="020B0503020204020204" pitchFamily="34" charset="-122"/>
                <a:cs typeface="+mn-ea"/>
                <a:sym typeface="+mn-lt"/>
              </a:rPr>
              <a:t>Enterprises</a:t>
            </a:r>
            <a:r>
              <a:rPr kumimoji="1" lang="fr-FR" altLang="zh-CN" sz="1050" dirty="0">
                <a:solidFill>
                  <a:prstClr val="white"/>
                </a:solidFill>
                <a:latin typeface="Arial" panose="020B0604020202020204"/>
                <a:ea typeface="微软雅黑" panose="020B0503020204020204" pitchFamily="34" charset="-122"/>
                <a:cs typeface="+mn-ea"/>
                <a:sym typeface="+mn-lt"/>
              </a:rPr>
              <a:t> Solutions Co, </a:t>
            </a:r>
            <a:r>
              <a:rPr kumimoji="1" lang="fr-FR" altLang="zh-CN" sz="1050" dirty="0" err="1">
                <a:solidFill>
                  <a:prstClr val="white"/>
                </a:solidFill>
                <a:latin typeface="Arial" panose="020B0604020202020204"/>
                <a:ea typeface="微软雅黑" panose="020B0503020204020204" pitchFamily="34" charset="-122"/>
                <a:cs typeface="+mn-ea"/>
                <a:sym typeface="+mn-lt"/>
              </a:rPr>
              <a:t>ltd</a:t>
            </a:r>
            <a:r>
              <a:rPr kumimoji="1" lang="fr-FR" altLang="zh-CN" sz="1050" dirty="0">
                <a:solidFill>
                  <a:prstClr val="white"/>
                </a:solidFill>
                <a:latin typeface="Arial" panose="020B0604020202020204"/>
                <a:ea typeface="微软雅黑" panose="020B0503020204020204" pitchFamily="34" charset="-122"/>
                <a:cs typeface="+mn-ea"/>
                <a:sym typeface="+mn-lt"/>
              </a:rPr>
              <a:t>.</a:t>
            </a:r>
            <a:endParaRPr kumimoji="1" lang="fr-FR" altLang="zh-CN" sz="1050" dirty="0">
              <a:solidFill>
                <a:prstClr val="white"/>
              </a:solidFill>
              <a:latin typeface="Arial" panose="020B0604020202020204"/>
              <a:ea typeface="微软雅黑" panose="020B0503020204020204" pitchFamily="34" charset="-122"/>
              <a:cs typeface="+mn-ea"/>
              <a:sym typeface="+mn-lt"/>
            </a:endParaRPr>
          </a:p>
        </p:txBody>
      </p:sp>
      <p:sp>
        <p:nvSpPr>
          <p:cNvPr id="18" name="三角形 17"/>
          <p:cNvSpPr/>
          <p:nvPr/>
        </p:nvSpPr>
        <p:spPr>
          <a:xfrm rot="16200000">
            <a:off x="11822820" y="1088953"/>
            <a:ext cx="397935" cy="340424"/>
          </a:xfrm>
          <a:prstGeom prst="triangle">
            <a:avLst>
              <a:gd name="adj" fmla="val 5633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panose="020B0604020202020204"/>
              <a:ea typeface="微软雅黑" panose="020B0503020204020204" pitchFamily="34" charset="-122"/>
              <a:cs typeface="+mn-ea"/>
              <a:sym typeface="+mn-lt"/>
            </a:endParaRPr>
          </a:p>
        </p:txBody>
      </p:sp>
      <p:pic>
        <p:nvPicPr>
          <p:cNvPr id="17"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0930" y="255691"/>
            <a:ext cx="1419344" cy="339843"/>
          </a:xfrm>
          <a:prstGeom prst="rect">
            <a:avLst/>
          </a:prstGeom>
        </p:spPr>
      </p:pic>
      <p:cxnSp>
        <p:nvCxnSpPr>
          <p:cNvPr id="41" name="直接连接符 40"/>
          <p:cNvCxnSpPr/>
          <p:nvPr/>
        </p:nvCxnSpPr>
        <p:spPr>
          <a:xfrm>
            <a:off x="520700" y="2249170"/>
            <a:ext cx="768921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2074460" y="53954"/>
            <a:ext cx="3034209" cy="684363"/>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2. </a:t>
            </a:r>
            <a:r>
              <a:rPr lang="zh-CN" altLang="en-US" b="1" dirty="0" smtClean="0"/>
              <a:t>数据</a:t>
            </a:r>
            <a:r>
              <a:rPr lang="zh-CN" altLang="en-US" b="1" dirty="0"/>
              <a:t>底座</a:t>
            </a:r>
            <a:r>
              <a:rPr lang="zh-CN" altLang="en-US" b="1" dirty="0" smtClean="0"/>
              <a:t>实施</a:t>
            </a:r>
            <a:r>
              <a:rPr lang="zh-CN" altLang="en-US" b="1" dirty="0"/>
              <a:t>流程</a:t>
            </a:r>
            <a:endParaRPr lang="zh-CN" altLang="en-US" b="1" dirty="0"/>
          </a:p>
        </p:txBody>
      </p:sp>
      <p:grpSp>
        <p:nvGrpSpPr>
          <p:cNvPr id="204" name="组合 203"/>
          <p:cNvGrpSpPr/>
          <p:nvPr/>
        </p:nvGrpSpPr>
        <p:grpSpPr>
          <a:xfrm>
            <a:off x="1596942" y="751974"/>
            <a:ext cx="1341324" cy="5624708"/>
            <a:chOff x="1612807" y="751974"/>
            <a:chExt cx="1341324" cy="5624708"/>
          </a:xfrm>
        </p:grpSpPr>
        <p:sp>
          <p:nvSpPr>
            <p:cNvPr id="6" name="ísľîḍê"/>
            <p:cNvSpPr/>
            <p:nvPr/>
          </p:nvSpPr>
          <p:spPr>
            <a:xfrm>
              <a:off x="1631124"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规范设计</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nvSpPr>
          <p:spPr>
            <a:xfrm>
              <a:off x="1698163" y="1345257"/>
              <a:ext cx="1170613" cy="378653"/>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规范设计实施流程</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1698163" y="186175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添加审核人</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1698163" y="228919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主题设计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1698163" y="300567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维度管理</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1698163" y="347708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制定数据标准</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1698163" y="400011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关系建模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8" name="矩形 17"/>
            <p:cNvSpPr/>
            <p:nvPr/>
          </p:nvSpPr>
          <p:spPr>
            <a:xfrm>
              <a:off x="1698163" y="447152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维度建模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9" name="矩形 18"/>
            <p:cNvSpPr/>
            <p:nvPr/>
          </p:nvSpPr>
          <p:spPr>
            <a:xfrm>
              <a:off x="1698163" y="509008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流程架构</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0" name="矩形 19"/>
            <p:cNvSpPr/>
            <p:nvPr/>
          </p:nvSpPr>
          <p:spPr>
            <a:xfrm>
              <a:off x="1698163" y="55603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业务指标</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1" name="矩形 20"/>
            <p:cNvSpPr/>
            <p:nvPr/>
          </p:nvSpPr>
          <p:spPr>
            <a:xfrm>
              <a:off x="1698163" y="603062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技术指标</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5" name="箭头: 下 330"/>
            <p:cNvSpPr/>
            <p:nvPr/>
          </p:nvSpPr>
          <p:spPr>
            <a:xfrm>
              <a:off x="216596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1612807" y="2745973"/>
              <a:ext cx="1341324" cy="1113460"/>
              <a:chOff x="1907792" y="1573988"/>
              <a:chExt cx="1315950" cy="2234316"/>
            </a:xfrm>
          </p:grpSpPr>
          <p:sp>
            <p:nvSpPr>
              <p:cNvPr id="78" name="矩形 77"/>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967989" y="1601455"/>
                <a:ext cx="1195555" cy="494077"/>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标准管理</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cxnSp>
          <p:nvCxnSpPr>
            <p:cNvPr id="80" name="直接箭头连接符 79"/>
            <p:cNvCxnSpPr/>
            <p:nvPr/>
          </p:nvCxnSpPr>
          <p:spPr>
            <a:xfrm>
              <a:off x="2283469" y="1723910"/>
              <a:ext cx="0" cy="137841"/>
            </a:xfrm>
            <a:prstGeom prst="straightConnector1">
              <a:avLst/>
            </a:prstGeom>
            <a:noFill/>
            <a:ln w="6350" cap="flat" cmpd="sng" algn="ctr">
              <a:solidFill>
                <a:sysClr val="windowText" lastClr="000000"/>
              </a:solidFill>
              <a:prstDash val="solid"/>
              <a:miter lim="800000"/>
              <a:tailEnd type="triangle"/>
            </a:ln>
            <a:effectLst/>
          </p:spPr>
        </p:cxnSp>
        <p:cxnSp>
          <p:nvCxnSpPr>
            <p:cNvPr id="81" name="直接箭头连接符 80"/>
            <p:cNvCxnSpPr/>
            <p:nvPr/>
          </p:nvCxnSpPr>
          <p:spPr>
            <a:xfrm>
              <a:off x="2283469" y="2151352"/>
              <a:ext cx="0" cy="137842"/>
            </a:xfrm>
            <a:prstGeom prst="straightConnector1">
              <a:avLst/>
            </a:prstGeom>
            <a:noFill/>
            <a:ln w="6350" cap="flat" cmpd="sng" algn="ctr">
              <a:solidFill>
                <a:sysClr val="windowText" lastClr="000000"/>
              </a:solidFill>
              <a:prstDash val="solid"/>
              <a:miter lim="800000"/>
              <a:tailEnd type="triangle"/>
            </a:ln>
            <a:effectLst/>
          </p:spPr>
        </p:cxnSp>
        <p:cxnSp>
          <p:nvCxnSpPr>
            <p:cNvPr id="82" name="直接箭头连接符 81"/>
            <p:cNvCxnSpPr/>
            <p:nvPr/>
          </p:nvCxnSpPr>
          <p:spPr>
            <a:xfrm flipH="1">
              <a:off x="2280421" y="2578795"/>
              <a:ext cx="6096" cy="167178"/>
            </a:xfrm>
            <a:prstGeom prst="straightConnector1">
              <a:avLst/>
            </a:prstGeom>
            <a:noFill/>
            <a:ln w="6350" cap="flat" cmpd="sng" algn="ctr">
              <a:solidFill>
                <a:sysClr val="windowText" lastClr="000000"/>
              </a:solidFill>
              <a:prstDash val="solid"/>
              <a:miter lim="800000"/>
              <a:tailEnd type="triangle"/>
            </a:ln>
            <a:effectLst/>
          </p:spPr>
        </p:cxnSp>
        <p:cxnSp>
          <p:nvCxnSpPr>
            <p:cNvPr id="83" name="直接箭头连接符 82"/>
            <p:cNvCxnSpPr/>
            <p:nvPr/>
          </p:nvCxnSpPr>
          <p:spPr>
            <a:xfrm>
              <a:off x="2283469" y="3295279"/>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84" name="直接箭头连接符 83"/>
            <p:cNvCxnSpPr/>
            <p:nvPr/>
          </p:nvCxnSpPr>
          <p:spPr>
            <a:xfrm>
              <a:off x="2269769" y="3859433"/>
              <a:ext cx="27401" cy="140685"/>
            </a:xfrm>
            <a:prstGeom prst="straightConnector1">
              <a:avLst/>
            </a:prstGeom>
            <a:noFill/>
            <a:ln w="6350" cap="flat" cmpd="sng" algn="ctr">
              <a:solidFill>
                <a:sysClr val="windowText" lastClr="000000"/>
              </a:solidFill>
              <a:prstDash val="solid"/>
              <a:miter lim="800000"/>
              <a:tailEnd type="triangle"/>
            </a:ln>
            <a:effectLst/>
          </p:spPr>
        </p:cxnSp>
        <p:cxnSp>
          <p:nvCxnSpPr>
            <p:cNvPr id="85" name="直接箭头连接符 84"/>
            <p:cNvCxnSpPr/>
            <p:nvPr/>
          </p:nvCxnSpPr>
          <p:spPr>
            <a:xfrm>
              <a:off x="2283469" y="4289719"/>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86" name="直接箭头连接符 85"/>
            <p:cNvCxnSpPr/>
            <p:nvPr/>
          </p:nvCxnSpPr>
          <p:spPr>
            <a:xfrm>
              <a:off x="2283469" y="5379688"/>
              <a:ext cx="0" cy="180669"/>
            </a:xfrm>
            <a:prstGeom prst="straightConnector1">
              <a:avLst/>
            </a:prstGeom>
            <a:noFill/>
            <a:ln w="6350" cap="flat" cmpd="sng" algn="ctr">
              <a:solidFill>
                <a:sysClr val="windowText" lastClr="000000"/>
              </a:solidFill>
              <a:prstDash val="solid"/>
              <a:miter lim="800000"/>
              <a:tailEnd type="triangle"/>
            </a:ln>
            <a:effectLst/>
          </p:spPr>
        </p:cxnSp>
        <p:cxnSp>
          <p:nvCxnSpPr>
            <p:cNvPr id="87" name="直接箭头连接符 86"/>
            <p:cNvCxnSpPr/>
            <p:nvPr/>
          </p:nvCxnSpPr>
          <p:spPr>
            <a:xfrm>
              <a:off x="2283469" y="5849958"/>
              <a:ext cx="0" cy="180669"/>
            </a:xfrm>
            <a:prstGeom prst="straightConnector1">
              <a:avLst/>
            </a:prstGeom>
            <a:noFill/>
            <a:ln w="6350" cap="flat" cmpd="sng" algn="ctr">
              <a:solidFill>
                <a:sysClr val="windowText" lastClr="000000"/>
              </a:solidFill>
              <a:prstDash val="solid"/>
              <a:miter lim="800000"/>
              <a:tailEnd type="triangle"/>
            </a:ln>
            <a:effectLst/>
          </p:spPr>
        </p:cxnSp>
        <p:grpSp>
          <p:nvGrpSpPr>
            <p:cNvPr id="88" name="组合 87"/>
            <p:cNvGrpSpPr/>
            <p:nvPr/>
          </p:nvGrpSpPr>
          <p:grpSpPr>
            <a:xfrm>
              <a:off x="1612807" y="4869427"/>
              <a:ext cx="1341324" cy="1507255"/>
              <a:chOff x="1907792" y="1545120"/>
              <a:chExt cx="1315950" cy="2263184"/>
            </a:xfrm>
          </p:grpSpPr>
          <p:sp>
            <p:nvSpPr>
              <p:cNvPr id="89" name="矩形 88"/>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1981430" y="1545120"/>
                <a:ext cx="1195555" cy="369708"/>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指标建设</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1983330" y="2951552"/>
                <a:ext cx="1195555" cy="369708"/>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指导</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cxnSp>
          <p:nvCxnSpPr>
            <p:cNvPr id="92" name="直接箭头连接符 91"/>
            <p:cNvCxnSpPr/>
            <p:nvPr/>
          </p:nvCxnSpPr>
          <p:spPr>
            <a:xfrm>
              <a:off x="2283469" y="4727639"/>
              <a:ext cx="0" cy="181802"/>
            </a:xfrm>
            <a:prstGeom prst="straightConnector1">
              <a:avLst/>
            </a:prstGeom>
            <a:noFill/>
            <a:ln w="6350" cap="flat" cmpd="sng" algn="ctr">
              <a:solidFill>
                <a:sysClr val="windowText" lastClr="000000"/>
              </a:solidFill>
              <a:prstDash val="solid"/>
              <a:miter lim="800000"/>
              <a:tailEnd type="triangle"/>
            </a:ln>
            <a:effectLst/>
          </p:spPr>
        </p:cxnSp>
      </p:grpSp>
      <p:grpSp>
        <p:nvGrpSpPr>
          <p:cNvPr id="131" name="组合 130"/>
          <p:cNvGrpSpPr/>
          <p:nvPr/>
        </p:nvGrpSpPr>
        <p:grpSpPr>
          <a:xfrm>
            <a:off x="6153270" y="751974"/>
            <a:ext cx="1304690" cy="2128662"/>
            <a:chOff x="6118584" y="751974"/>
            <a:chExt cx="1304690" cy="2128662"/>
          </a:xfrm>
        </p:grpSpPr>
        <p:sp>
          <p:nvSpPr>
            <p:cNvPr id="7" name="ísľîḍê"/>
            <p:cNvSpPr/>
            <p:nvPr/>
          </p:nvSpPr>
          <p:spPr>
            <a:xfrm>
              <a:off x="6118584"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数据开发</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a:xfrm>
              <a:off x="6210465" y="1368532"/>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脚本</a:t>
              </a:r>
              <a:r>
                <a:rPr lang="en-US" altLang="zh-CN" sz="1000" kern="0" dirty="0" smtClean="0">
                  <a:solidFill>
                    <a:prstClr val="black"/>
                  </a:solidFill>
                  <a:latin typeface="微软雅黑" panose="020B0503020204020204" pitchFamily="34" charset="-122"/>
                  <a:ea typeface="微软雅黑" panose="020B0503020204020204" pitchFamily="34" charset="-122"/>
                </a:rPr>
                <a:t>/</a:t>
              </a:r>
              <a:r>
                <a:rPr lang="zh-CN" altLang="en-US" sz="1000" kern="0" dirty="0" smtClean="0">
                  <a:solidFill>
                    <a:prstClr val="black"/>
                  </a:solidFill>
                  <a:latin typeface="微软雅黑" panose="020B0503020204020204" pitchFamily="34" charset="-122"/>
                  <a:ea typeface="微软雅黑" panose="020B0503020204020204" pitchFamily="34" charset="-122"/>
                </a:rPr>
                <a:t>模型开发</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5" name="矩形 34"/>
            <p:cNvSpPr/>
            <p:nvPr/>
          </p:nvSpPr>
          <p:spPr>
            <a:xfrm>
              <a:off x="6210465" y="1935751"/>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开发批处理作业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6" name="矩形 35"/>
            <p:cNvSpPr/>
            <p:nvPr/>
          </p:nvSpPr>
          <p:spPr>
            <a:xfrm>
              <a:off x="6210465" y="2502970"/>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开发实时处理作业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6" name="箭头: 下 331"/>
            <p:cNvSpPr/>
            <p:nvPr/>
          </p:nvSpPr>
          <p:spPr>
            <a:xfrm>
              <a:off x="665342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93" name="直接箭头连接符 92"/>
            <p:cNvCxnSpPr/>
            <p:nvPr/>
          </p:nvCxnSpPr>
          <p:spPr>
            <a:xfrm>
              <a:off x="6770929" y="1746198"/>
              <a:ext cx="0" cy="189553"/>
            </a:xfrm>
            <a:prstGeom prst="straightConnector1">
              <a:avLst/>
            </a:prstGeom>
            <a:noFill/>
            <a:ln w="6350" cap="flat" cmpd="sng" algn="ctr">
              <a:solidFill>
                <a:sysClr val="windowText" lastClr="000000"/>
              </a:solidFill>
              <a:prstDash val="solid"/>
              <a:miter lim="800000"/>
              <a:tailEnd type="triangle"/>
            </a:ln>
            <a:effectLst/>
          </p:spPr>
        </p:cxnSp>
        <p:cxnSp>
          <p:nvCxnSpPr>
            <p:cNvPr id="94" name="直接箭头连接符 93"/>
            <p:cNvCxnSpPr/>
            <p:nvPr/>
          </p:nvCxnSpPr>
          <p:spPr>
            <a:xfrm>
              <a:off x="6770929" y="2313417"/>
              <a:ext cx="0" cy="189553"/>
            </a:xfrm>
            <a:prstGeom prst="straightConnector1">
              <a:avLst/>
            </a:prstGeom>
            <a:noFill/>
            <a:ln w="6350" cap="flat" cmpd="sng" algn="ctr">
              <a:solidFill>
                <a:sysClr val="windowText" lastClr="000000"/>
              </a:solidFill>
              <a:prstDash val="solid"/>
              <a:miter lim="800000"/>
              <a:tailEnd type="triangle"/>
            </a:ln>
            <a:effectLst/>
          </p:spPr>
        </p:cxnSp>
      </p:grpSp>
      <p:grpSp>
        <p:nvGrpSpPr>
          <p:cNvPr id="132" name="组合 131"/>
          <p:cNvGrpSpPr/>
          <p:nvPr/>
        </p:nvGrpSpPr>
        <p:grpSpPr>
          <a:xfrm>
            <a:off x="7549686" y="751974"/>
            <a:ext cx="1484479" cy="4726897"/>
            <a:chOff x="7477981" y="751974"/>
            <a:chExt cx="1484479" cy="4726897"/>
          </a:xfrm>
        </p:grpSpPr>
        <p:sp>
          <p:nvSpPr>
            <p:cNvPr id="8" name="ísľîḍê"/>
            <p:cNvSpPr/>
            <p:nvPr/>
          </p:nvSpPr>
          <p:spPr>
            <a:xfrm>
              <a:off x="7523698"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数据质量监控</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7590737" y="1839935"/>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新建指标</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8" name="矩形 37"/>
            <p:cNvSpPr/>
            <p:nvPr/>
          </p:nvSpPr>
          <p:spPr>
            <a:xfrm>
              <a:off x="7590737" y="231133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新建规则</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7590737" y="278274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新建业务场景</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0" name="矩形 39"/>
            <p:cNvSpPr/>
            <p:nvPr/>
          </p:nvSpPr>
          <p:spPr>
            <a:xfrm>
              <a:off x="7590737" y="325414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运行并查看结果</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1" name="矩形 40"/>
            <p:cNvSpPr/>
            <p:nvPr/>
          </p:nvSpPr>
          <p:spPr>
            <a:xfrm>
              <a:off x="7590737" y="4196950"/>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新建规则模板</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2" name="矩形 41"/>
            <p:cNvSpPr/>
            <p:nvPr/>
          </p:nvSpPr>
          <p:spPr>
            <a:xfrm>
              <a:off x="7590737" y="466835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新建质量作业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3" name="矩形 42"/>
            <p:cNvSpPr/>
            <p:nvPr/>
          </p:nvSpPr>
          <p:spPr>
            <a:xfrm>
              <a:off x="7590737" y="5146005"/>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运行并查看结果</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7" name="箭头: 下 332"/>
            <p:cNvSpPr/>
            <p:nvPr/>
          </p:nvSpPr>
          <p:spPr>
            <a:xfrm>
              <a:off x="8058539"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95" name="直接箭头连接符 94"/>
            <p:cNvCxnSpPr/>
            <p:nvPr/>
          </p:nvCxnSpPr>
          <p:spPr>
            <a:xfrm>
              <a:off x="8176043" y="2130100"/>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98" name="直接箭头连接符 97"/>
            <p:cNvCxnSpPr/>
            <p:nvPr/>
          </p:nvCxnSpPr>
          <p:spPr>
            <a:xfrm>
              <a:off x="8176043" y="2602858"/>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99" name="直接箭头连接符 98"/>
            <p:cNvCxnSpPr/>
            <p:nvPr/>
          </p:nvCxnSpPr>
          <p:spPr>
            <a:xfrm>
              <a:off x="8176043" y="3075617"/>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100" name="直接箭头连接符 99"/>
            <p:cNvCxnSpPr/>
            <p:nvPr/>
          </p:nvCxnSpPr>
          <p:spPr>
            <a:xfrm>
              <a:off x="8176043" y="4493891"/>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101" name="直接箭头连接符 100"/>
            <p:cNvCxnSpPr/>
            <p:nvPr/>
          </p:nvCxnSpPr>
          <p:spPr>
            <a:xfrm>
              <a:off x="8176043" y="4966648"/>
              <a:ext cx="0" cy="181802"/>
            </a:xfrm>
            <a:prstGeom prst="straightConnector1">
              <a:avLst/>
            </a:prstGeom>
            <a:noFill/>
            <a:ln w="6350" cap="flat" cmpd="sng" algn="ctr">
              <a:solidFill>
                <a:sysClr val="windowText" lastClr="000000"/>
              </a:solidFill>
              <a:prstDash val="solid"/>
              <a:miter lim="800000"/>
              <a:tailEnd type="triangle"/>
            </a:ln>
            <a:effectLst/>
          </p:spPr>
        </p:cxnSp>
        <p:grpSp>
          <p:nvGrpSpPr>
            <p:cNvPr id="102" name="组合 101"/>
            <p:cNvGrpSpPr/>
            <p:nvPr/>
          </p:nvGrpSpPr>
          <p:grpSpPr>
            <a:xfrm>
              <a:off x="7477981" y="1428856"/>
              <a:ext cx="1471865" cy="2174139"/>
              <a:chOff x="1907792" y="1573988"/>
              <a:chExt cx="1444021" cy="2234316"/>
            </a:xfrm>
          </p:grpSpPr>
          <p:sp>
            <p:nvSpPr>
              <p:cNvPr id="103" name="矩形 102"/>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090768" y="1590284"/>
                <a:ext cx="1261045" cy="336017"/>
              </a:xfrm>
              <a:prstGeom prst="rect">
                <a:avLst/>
              </a:prstGeom>
              <a:noFill/>
            </p:spPr>
            <p:txBody>
              <a:bodyPr wrap="square" rtlCol="0">
                <a:spAutoFit/>
              </a:bodyPr>
              <a:lstStyle/>
              <a:p>
                <a:pPr>
                  <a:defRPr/>
                </a:pPr>
                <a:r>
                  <a:rPr lang="zh-CN" altLang="en-US" sz="1000" kern="0" dirty="0" smtClean="0">
                    <a:solidFill>
                      <a:srgbClr val="00B0F0"/>
                    </a:solidFill>
                    <a:latin typeface="微软雅黑" panose="020B0503020204020204" pitchFamily="34" charset="-122"/>
                    <a:ea typeface="微软雅黑" panose="020B0503020204020204" pitchFamily="34" charset="-122"/>
                  </a:rPr>
                  <a:t>业务指标监控</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7494545" y="3808109"/>
              <a:ext cx="1467915" cy="1670762"/>
              <a:chOff x="1907792" y="1573988"/>
              <a:chExt cx="1440146" cy="2234316"/>
            </a:xfrm>
          </p:grpSpPr>
          <p:sp>
            <p:nvSpPr>
              <p:cNvPr id="106" name="矩形 105"/>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2086892" y="1601059"/>
                <a:ext cx="1261046" cy="437254"/>
              </a:xfrm>
              <a:prstGeom prst="rect">
                <a:avLst/>
              </a:prstGeom>
              <a:noFill/>
            </p:spPr>
            <p:txBody>
              <a:bodyPr wrap="square" rtlCol="0">
                <a:spAutoFit/>
              </a:bodyPr>
              <a:lstStyle/>
              <a:p>
                <a:pP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数据质量监控</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cxnSp>
          <p:nvCxnSpPr>
            <p:cNvPr id="108" name="直接箭头连接符 107"/>
            <p:cNvCxnSpPr/>
            <p:nvPr/>
          </p:nvCxnSpPr>
          <p:spPr>
            <a:xfrm>
              <a:off x="8176043" y="3621240"/>
              <a:ext cx="0" cy="181802"/>
            </a:xfrm>
            <a:prstGeom prst="straightConnector1">
              <a:avLst/>
            </a:prstGeom>
            <a:noFill/>
            <a:ln w="6350" cap="flat" cmpd="sng" algn="ctr">
              <a:solidFill>
                <a:sysClr val="windowText" lastClr="000000"/>
              </a:solidFill>
              <a:prstDash val="solid"/>
              <a:miter lim="800000"/>
              <a:tailEnd type="triangle"/>
            </a:ln>
            <a:effectLst/>
          </p:spPr>
        </p:cxnSp>
      </p:grpSp>
      <p:grpSp>
        <p:nvGrpSpPr>
          <p:cNvPr id="133" name="组合 132"/>
          <p:cNvGrpSpPr/>
          <p:nvPr/>
        </p:nvGrpSpPr>
        <p:grpSpPr>
          <a:xfrm>
            <a:off x="9125891" y="751974"/>
            <a:ext cx="1341323" cy="3589831"/>
            <a:chOff x="9057609" y="751974"/>
            <a:chExt cx="1341323" cy="3589831"/>
          </a:xfrm>
        </p:grpSpPr>
        <p:sp>
          <p:nvSpPr>
            <p:cNvPr id="9" name="ísľîḍê"/>
            <p:cNvSpPr/>
            <p:nvPr/>
          </p:nvSpPr>
          <p:spPr>
            <a:xfrm>
              <a:off x="9075925"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数据资产管理</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9096257" y="1839935"/>
              <a:ext cx="1264027"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查看业务资产</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5" name="矩形 44"/>
            <p:cNvSpPr/>
            <p:nvPr/>
          </p:nvSpPr>
          <p:spPr>
            <a:xfrm>
              <a:off x="9096257" y="2311338"/>
              <a:ext cx="1264027"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查看技术资产</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8" name="箭头: 下 333"/>
            <p:cNvSpPr/>
            <p:nvPr/>
          </p:nvSpPr>
          <p:spPr>
            <a:xfrm>
              <a:off x="9610766"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96" name="直接箭头连接符 95"/>
            <p:cNvCxnSpPr/>
            <p:nvPr/>
          </p:nvCxnSpPr>
          <p:spPr>
            <a:xfrm>
              <a:off x="9728270" y="2130099"/>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109" name="矩形 108"/>
            <p:cNvSpPr/>
            <p:nvPr/>
          </p:nvSpPr>
          <p:spPr>
            <a:xfrm>
              <a:off x="9057609" y="1424207"/>
              <a:ext cx="1341323" cy="125929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9085590" y="1449933"/>
              <a:ext cx="1285361" cy="326967"/>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数据地图</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11" name="矩形 110"/>
            <p:cNvSpPr/>
            <p:nvPr/>
          </p:nvSpPr>
          <p:spPr>
            <a:xfrm>
              <a:off x="9057609" y="2916885"/>
              <a:ext cx="1341323" cy="547855"/>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9085590" y="2928078"/>
              <a:ext cx="1285361" cy="531322"/>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数据权限管理</a:t>
              </a:r>
              <a:endParaRPr lang="en-US" altLang="zh-CN" sz="1000" kern="0" dirty="0" smtClean="0">
                <a:solidFill>
                  <a:srgbClr val="00B0F0"/>
                </a:solidFill>
                <a:latin typeface="微软雅黑" panose="020B0503020204020204" pitchFamily="34" charset="-122"/>
                <a:ea typeface="微软雅黑" panose="020B0503020204020204" pitchFamily="34" charset="-122"/>
              </a:endParaRPr>
            </a:p>
            <a:p>
              <a:pPr algn="ctr">
                <a:defRPr/>
              </a:pPr>
              <a:r>
                <a:rPr lang="en-US" altLang="zh-CN" sz="1000" kern="0" dirty="0" smtClean="0">
                  <a:solidFill>
                    <a:srgbClr val="00B0F0"/>
                  </a:solidFill>
                  <a:latin typeface="微软雅黑" panose="020B0503020204020204" pitchFamily="34" charset="-122"/>
                  <a:ea typeface="微软雅黑" panose="020B0503020204020204" pitchFamily="34" charset="-122"/>
                </a:rPr>
                <a:t>……</a:t>
              </a:r>
              <a:endParaRPr lang="en-US" altLang="zh-CN" sz="1000" kern="0" dirty="0" smtClean="0">
                <a:solidFill>
                  <a:srgbClr val="00B0F0"/>
                </a:solidFill>
                <a:latin typeface="微软雅黑" panose="020B0503020204020204" pitchFamily="34" charset="-122"/>
                <a:ea typeface="微软雅黑" panose="020B0503020204020204" pitchFamily="34" charset="-122"/>
              </a:endParaRPr>
            </a:p>
          </p:txBody>
        </p:sp>
        <p:sp>
          <p:nvSpPr>
            <p:cNvPr id="113" name="矩形 112"/>
            <p:cNvSpPr/>
            <p:nvPr/>
          </p:nvSpPr>
          <p:spPr>
            <a:xfrm>
              <a:off x="9057609" y="3793950"/>
              <a:ext cx="1341323" cy="547855"/>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9085590" y="3805142"/>
              <a:ext cx="1285361" cy="531322"/>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数据安全管理</a:t>
              </a:r>
              <a:endParaRPr lang="en-US" altLang="zh-CN" sz="1000" kern="0" dirty="0" smtClean="0">
                <a:solidFill>
                  <a:srgbClr val="00B0F0"/>
                </a:solidFill>
                <a:latin typeface="微软雅黑" panose="020B0503020204020204" pitchFamily="34" charset="-122"/>
                <a:ea typeface="微软雅黑" panose="020B0503020204020204" pitchFamily="34" charset="-122"/>
              </a:endParaRPr>
            </a:p>
            <a:p>
              <a:pPr algn="ctr">
                <a:defRPr/>
              </a:pPr>
              <a:r>
                <a:rPr lang="en-US" altLang="zh-CN" sz="1000" kern="0" dirty="0" smtClean="0">
                  <a:solidFill>
                    <a:srgbClr val="00B0F0"/>
                  </a:solidFill>
                  <a:latin typeface="微软雅黑" panose="020B0503020204020204" pitchFamily="34" charset="-122"/>
                  <a:ea typeface="微软雅黑" panose="020B0503020204020204" pitchFamily="34" charset="-122"/>
                </a:rPr>
                <a:t>……</a:t>
              </a:r>
              <a:endParaRPr lang="en-US" altLang="zh-CN" sz="1000" kern="0" dirty="0" smtClean="0">
                <a:solidFill>
                  <a:srgbClr val="00B0F0"/>
                </a:solidFill>
                <a:latin typeface="微软雅黑" panose="020B0503020204020204" pitchFamily="34" charset="-122"/>
                <a:ea typeface="微软雅黑" panose="020B0503020204020204" pitchFamily="34" charset="-122"/>
              </a:endParaRPr>
            </a:p>
          </p:txBody>
        </p:sp>
        <p:cxnSp>
          <p:nvCxnSpPr>
            <p:cNvPr id="115" name="直接箭头连接符 114"/>
            <p:cNvCxnSpPr/>
            <p:nvPr/>
          </p:nvCxnSpPr>
          <p:spPr>
            <a:xfrm>
              <a:off x="9722624" y="2683501"/>
              <a:ext cx="11293" cy="233384"/>
            </a:xfrm>
            <a:prstGeom prst="straightConnector1">
              <a:avLst/>
            </a:prstGeom>
            <a:noFill/>
            <a:ln w="6350" cap="flat" cmpd="sng" algn="ctr">
              <a:solidFill>
                <a:sysClr val="windowText" lastClr="000000"/>
              </a:solidFill>
              <a:prstDash val="solid"/>
              <a:miter lim="800000"/>
              <a:tailEnd type="triangle"/>
            </a:ln>
            <a:effectLst/>
          </p:spPr>
        </p:cxnSp>
        <p:cxnSp>
          <p:nvCxnSpPr>
            <p:cNvPr id="116" name="直接箭头连接符 115"/>
            <p:cNvCxnSpPr/>
            <p:nvPr/>
          </p:nvCxnSpPr>
          <p:spPr>
            <a:xfrm>
              <a:off x="9719068" y="3461668"/>
              <a:ext cx="18404" cy="332282"/>
            </a:xfrm>
            <a:prstGeom prst="straightConnector1">
              <a:avLst/>
            </a:prstGeom>
            <a:noFill/>
            <a:ln w="6350" cap="flat" cmpd="sng" algn="ctr">
              <a:solidFill>
                <a:sysClr val="windowText" lastClr="000000"/>
              </a:solidFill>
              <a:prstDash val="solid"/>
              <a:miter lim="800000"/>
              <a:tailEnd type="triangle"/>
            </a:ln>
            <a:effectLst/>
          </p:spPr>
        </p:cxnSp>
      </p:grpSp>
      <p:grpSp>
        <p:nvGrpSpPr>
          <p:cNvPr id="203" name="组合 202"/>
          <p:cNvGrpSpPr/>
          <p:nvPr/>
        </p:nvGrpSpPr>
        <p:grpSpPr>
          <a:xfrm>
            <a:off x="168353" y="751974"/>
            <a:ext cx="1336863" cy="5088631"/>
            <a:chOff x="168353" y="751974"/>
            <a:chExt cx="1336863" cy="5088631"/>
          </a:xfrm>
        </p:grpSpPr>
        <p:sp>
          <p:nvSpPr>
            <p:cNvPr id="3" name="ísľîḍê"/>
            <p:cNvSpPr/>
            <p:nvPr/>
          </p:nvSpPr>
          <p:spPr>
            <a:xfrm>
              <a:off x="184439"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准备工作</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251478" y="13452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数据调研</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251478" y="1909921"/>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使用平台前的准备</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251478" y="3177433"/>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准备数据源（源端）</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251478" y="4013386"/>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业务系统盘点</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5" name="矩形 24"/>
            <p:cNvSpPr/>
            <p:nvPr/>
          </p:nvSpPr>
          <p:spPr>
            <a:xfrm>
              <a:off x="251478" y="4484789"/>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主数据盘点</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6" name="矩形 25"/>
            <p:cNvSpPr/>
            <p:nvPr/>
          </p:nvSpPr>
          <p:spPr>
            <a:xfrm>
              <a:off x="251478" y="495619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资产分类建立</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251478" y="542759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数据分布与流向</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2" name="箭头: 下 6"/>
            <p:cNvSpPr/>
            <p:nvPr/>
          </p:nvSpPr>
          <p:spPr>
            <a:xfrm>
              <a:off x="719280"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60" name="直接箭头连接符 59"/>
            <p:cNvCxnSpPr/>
            <p:nvPr/>
          </p:nvCxnSpPr>
          <p:spPr>
            <a:xfrm>
              <a:off x="836784" y="1634858"/>
              <a:ext cx="0" cy="275063"/>
            </a:xfrm>
            <a:prstGeom prst="straightConnector1">
              <a:avLst/>
            </a:prstGeom>
            <a:noFill/>
            <a:ln w="6350" cap="flat" cmpd="sng" algn="ctr">
              <a:solidFill>
                <a:sysClr val="windowText" lastClr="000000"/>
              </a:solidFill>
              <a:prstDash val="solid"/>
              <a:miter lim="800000"/>
              <a:tailEnd type="triangle"/>
            </a:ln>
            <a:effectLst/>
          </p:spPr>
        </p:cxnSp>
        <p:cxnSp>
          <p:nvCxnSpPr>
            <p:cNvPr id="61" name="直接箭头连接符 60"/>
            <p:cNvCxnSpPr/>
            <p:nvPr/>
          </p:nvCxnSpPr>
          <p:spPr>
            <a:xfrm>
              <a:off x="836784" y="2287587"/>
              <a:ext cx="0" cy="275063"/>
            </a:xfrm>
            <a:prstGeom prst="straightConnector1">
              <a:avLst/>
            </a:prstGeom>
            <a:noFill/>
            <a:ln w="6350" cap="flat" cmpd="sng" algn="ctr">
              <a:solidFill>
                <a:sysClr val="windowText" lastClr="000000"/>
              </a:solidFill>
              <a:prstDash val="solid"/>
              <a:miter lim="800000"/>
              <a:tailEnd type="triangle"/>
            </a:ln>
            <a:effectLst/>
          </p:spPr>
        </p:cxnSp>
        <p:cxnSp>
          <p:nvCxnSpPr>
            <p:cNvPr id="62" name="直接箭头连接符 61"/>
            <p:cNvCxnSpPr/>
            <p:nvPr/>
          </p:nvCxnSpPr>
          <p:spPr>
            <a:xfrm>
              <a:off x="834525" y="3525585"/>
              <a:ext cx="4519" cy="212780"/>
            </a:xfrm>
            <a:prstGeom prst="straightConnector1">
              <a:avLst/>
            </a:prstGeom>
            <a:noFill/>
            <a:ln w="6350" cap="flat" cmpd="sng" algn="ctr">
              <a:solidFill>
                <a:sysClr val="windowText" lastClr="000000"/>
              </a:solidFill>
              <a:prstDash val="solid"/>
              <a:miter lim="800000"/>
              <a:tailEnd type="triangle"/>
            </a:ln>
            <a:effectLst/>
          </p:spPr>
        </p:cxnSp>
        <p:cxnSp>
          <p:nvCxnSpPr>
            <p:cNvPr id="63" name="直接箭头连接符 62"/>
            <p:cNvCxnSpPr/>
            <p:nvPr/>
          </p:nvCxnSpPr>
          <p:spPr>
            <a:xfrm>
              <a:off x="836784" y="4302987"/>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64" name="直接箭头连接符 63"/>
            <p:cNvCxnSpPr/>
            <p:nvPr/>
          </p:nvCxnSpPr>
          <p:spPr>
            <a:xfrm>
              <a:off x="836784" y="4774390"/>
              <a:ext cx="0" cy="181800"/>
            </a:xfrm>
            <a:prstGeom prst="straightConnector1">
              <a:avLst/>
            </a:prstGeom>
            <a:noFill/>
            <a:ln w="6350" cap="flat" cmpd="sng" algn="ctr">
              <a:solidFill>
                <a:sysClr val="windowText" lastClr="000000"/>
              </a:solidFill>
              <a:prstDash val="solid"/>
              <a:miter lim="800000"/>
              <a:tailEnd type="triangle"/>
            </a:ln>
            <a:effectLst/>
          </p:spPr>
        </p:cxnSp>
        <p:cxnSp>
          <p:nvCxnSpPr>
            <p:cNvPr id="65" name="直接箭头连接符 64"/>
            <p:cNvCxnSpPr/>
            <p:nvPr/>
          </p:nvCxnSpPr>
          <p:spPr>
            <a:xfrm>
              <a:off x="836784" y="5245792"/>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66" name="矩形 65"/>
            <p:cNvSpPr/>
            <p:nvPr/>
          </p:nvSpPr>
          <p:spPr>
            <a:xfrm>
              <a:off x="168353" y="3742442"/>
              <a:ext cx="1336863" cy="2098163"/>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282962" y="3760652"/>
              <a:ext cx="1107644" cy="246221"/>
            </a:xfrm>
            <a:prstGeom prst="rect">
              <a:avLst/>
            </a:prstGeom>
            <a:noFill/>
          </p:spPr>
          <p:txBody>
            <a:bodyPr wrap="square" rtlCol="0">
              <a:spAutoFit/>
            </a:bodyPr>
            <a:lstStyle/>
            <a:p>
              <a:pP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数据资产盘点</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21" name="矩形 120"/>
            <p:cNvSpPr/>
            <p:nvPr/>
          </p:nvSpPr>
          <p:spPr>
            <a:xfrm>
              <a:off x="251478" y="2562650"/>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制定标准规范</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22" name="直接箭头连接符 121"/>
            <p:cNvCxnSpPr/>
            <p:nvPr/>
          </p:nvCxnSpPr>
          <p:spPr>
            <a:xfrm>
              <a:off x="836784" y="2940317"/>
              <a:ext cx="0" cy="237116"/>
            </a:xfrm>
            <a:prstGeom prst="straightConnector1">
              <a:avLst/>
            </a:prstGeom>
            <a:noFill/>
            <a:ln w="6350" cap="flat" cmpd="sng" algn="ctr">
              <a:solidFill>
                <a:sysClr val="windowText" lastClr="000000"/>
              </a:solidFill>
              <a:prstDash val="solid"/>
              <a:miter lim="800000"/>
              <a:tailEnd type="triangle"/>
            </a:ln>
            <a:effectLst/>
          </p:spPr>
        </p:cxnSp>
      </p:grpSp>
      <p:grpSp>
        <p:nvGrpSpPr>
          <p:cNvPr id="134" name="组合 133"/>
          <p:cNvGrpSpPr/>
          <p:nvPr/>
        </p:nvGrpSpPr>
        <p:grpSpPr>
          <a:xfrm>
            <a:off x="10558937" y="751974"/>
            <a:ext cx="1341324" cy="5344678"/>
            <a:chOff x="10558937" y="751974"/>
            <a:chExt cx="1341324" cy="5344678"/>
          </a:xfrm>
        </p:grpSpPr>
        <p:sp>
          <p:nvSpPr>
            <p:cNvPr id="10" name="ísľîḍê"/>
            <p:cNvSpPr/>
            <p:nvPr/>
          </p:nvSpPr>
          <p:spPr>
            <a:xfrm>
              <a:off x="10578168" y="751974"/>
              <a:ext cx="1302863"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数据应用</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46" name="矩形 45"/>
            <p:cNvSpPr/>
            <p:nvPr/>
          </p:nvSpPr>
          <p:spPr>
            <a:xfrm>
              <a:off x="10644293" y="168029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数据</a:t>
              </a:r>
              <a:r>
                <a:rPr lang="en-US" altLang="zh-CN" sz="1000" kern="0" dirty="0" smtClean="0">
                  <a:solidFill>
                    <a:prstClr val="black"/>
                  </a:solidFill>
                  <a:latin typeface="微软雅黑" panose="020B0503020204020204" pitchFamily="34" charset="-122"/>
                  <a:ea typeface="微软雅黑" panose="020B0503020204020204" pitchFamily="34" charset="-122"/>
                </a:rPr>
                <a:t>API</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7" name="矩形 46"/>
            <p:cNvSpPr/>
            <p:nvPr/>
          </p:nvSpPr>
          <p:spPr>
            <a:xfrm>
              <a:off x="10644293" y="214923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a:t>
              </a:r>
              <a:r>
                <a:rPr lang="en-US" altLang="zh-CN" sz="1000" kern="0" dirty="0" smtClean="0">
                  <a:solidFill>
                    <a:prstClr val="black"/>
                  </a:solidFill>
                  <a:latin typeface="微软雅黑" panose="020B0503020204020204" pitchFamily="34" charset="-122"/>
                  <a:ea typeface="微软雅黑" panose="020B0503020204020204" pitchFamily="34" charset="-122"/>
                </a:rPr>
                <a:t>API</a:t>
              </a:r>
              <a:r>
                <a:rPr lang="zh-CN" altLang="en-US" sz="1000" kern="0" dirty="0" smtClean="0">
                  <a:solidFill>
                    <a:prstClr val="black"/>
                  </a:solidFill>
                  <a:latin typeface="微软雅黑" panose="020B0503020204020204" pitchFamily="34" charset="-122"/>
                  <a:ea typeface="微软雅黑" panose="020B0503020204020204" pitchFamily="34" charset="-122"/>
                </a:rPr>
                <a:t>并发布</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8" name="矩形 47"/>
            <p:cNvSpPr/>
            <p:nvPr/>
          </p:nvSpPr>
          <p:spPr>
            <a:xfrm>
              <a:off x="10644293" y="261851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审核人员审核</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49" name="矩形 48"/>
            <p:cNvSpPr/>
            <p:nvPr/>
          </p:nvSpPr>
          <p:spPr>
            <a:xfrm>
              <a:off x="10644293" y="308779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授权</a:t>
              </a:r>
              <a:r>
                <a:rPr lang="en-US" altLang="zh-CN" sz="1000" kern="0" dirty="0" smtClean="0">
                  <a:solidFill>
                    <a:prstClr val="black"/>
                  </a:solidFill>
                  <a:latin typeface="微软雅黑" panose="020B0503020204020204" pitchFamily="34" charset="-122"/>
                  <a:ea typeface="微软雅黑" panose="020B0503020204020204" pitchFamily="34" charset="-122"/>
                </a:rPr>
                <a:t>/</a:t>
              </a:r>
              <a:r>
                <a:rPr lang="zh-CN" altLang="en-US" sz="1000" kern="0" dirty="0" smtClean="0">
                  <a:solidFill>
                    <a:prstClr val="black"/>
                  </a:solidFill>
                  <a:latin typeface="微软雅黑" panose="020B0503020204020204" pitchFamily="34" charset="-122"/>
                  <a:ea typeface="微软雅黑" panose="020B0503020204020204" pitchFamily="34" charset="-122"/>
                </a:rPr>
                <a:t>申请权限</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0" name="矩形 49"/>
            <p:cNvSpPr/>
            <p:nvPr/>
          </p:nvSpPr>
          <p:spPr>
            <a:xfrm>
              <a:off x="10644293" y="3557076"/>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调用</a:t>
              </a:r>
              <a:r>
                <a:rPr lang="en-US" altLang="zh-CN" sz="1000" kern="0" dirty="0" smtClean="0">
                  <a:solidFill>
                    <a:prstClr val="black"/>
                  </a:solidFill>
                  <a:latin typeface="微软雅黑" panose="020B0503020204020204" pitchFamily="34" charset="-122"/>
                  <a:ea typeface="微软雅黑" panose="020B0503020204020204" pitchFamily="34" charset="-122"/>
                </a:rPr>
                <a:t>API</a:t>
              </a:r>
              <a:endParaRPr lang="en-US" altLang="zh-CN" sz="1000" kern="0" dirty="0" smtClean="0">
                <a:solidFill>
                  <a:prstClr val="black"/>
                </a:solidFill>
                <a:latin typeface="微软雅黑" panose="020B0503020204020204" pitchFamily="34" charset="-122"/>
                <a:ea typeface="微软雅黑" panose="020B0503020204020204" pitchFamily="34" charset="-122"/>
              </a:endParaRPr>
            </a:p>
          </p:txBody>
        </p:sp>
        <p:sp>
          <p:nvSpPr>
            <p:cNvPr id="51" name="矩形 50"/>
            <p:cNvSpPr/>
            <p:nvPr/>
          </p:nvSpPr>
          <p:spPr>
            <a:xfrm>
              <a:off x="10644293" y="40263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运营管理</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9" name="箭头: 下 334"/>
            <p:cNvSpPr/>
            <p:nvPr/>
          </p:nvSpPr>
          <p:spPr>
            <a:xfrm>
              <a:off x="1111209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97" name="直接箭头连接符 96"/>
            <p:cNvCxnSpPr/>
            <p:nvPr/>
          </p:nvCxnSpPr>
          <p:spPr>
            <a:xfrm>
              <a:off x="11229599" y="2444314"/>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117" name="矩形 116"/>
            <p:cNvSpPr/>
            <p:nvPr/>
          </p:nvSpPr>
          <p:spPr>
            <a:xfrm>
              <a:off x="10558937" y="1341643"/>
              <a:ext cx="1341324" cy="3098647"/>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dirty="0" smtClean="0">
                <a:solidFill>
                  <a:prstClr val="white"/>
                </a:solidFill>
                <a:latin typeface="微软雅黑" panose="020B0503020204020204" pitchFamily="34" charset="-122"/>
                <a:ea typeface="微软雅黑" panose="020B0503020204020204" pitchFamily="34" charset="-122"/>
              </a:endParaRPr>
            </a:p>
          </p:txBody>
        </p:sp>
        <p:sp>
          <p:nvSpPr>
            <p:cNvPr id="118" name="矩形 117"/>
            <p:cNvSpPr/>
            <p:nvPr/>
          </p:nvSpPr>
          <p:spPr>
            <a:xfrm>
              <a:off x="10558937" y="4540465"/>
              <a:ext cx="1341324" cy="33320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可视化大屏</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19" name="矩形 118"/>
            <p:cNvSpPr/>
            <p:nvPr/>
          </p:nvSpPr>
          <p:spPr>
            <a:xfrm>
              <a:off x="10558937" y="4952083"/>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管理驾驶舱</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10586919" y="1360678"/>
              <a:ext cx="1285361" cy="326967"/>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数据服务</a:t>
              </a:r>
              <a:r>
                <a:rPr lang="en-US" altLang="zh-CN" sz="1000" kern="0" dirty="0" smtClean="0">
                  <a:solidFill>
                    <a:srgbClr val="00B0F0"/>
                  </a:solidFill>
                  <a:latin typeface="微软雅黑" panose="020B0503020204020204" pitchFamily="34" charset="-122"/>
                  <a:ea typeface="微软雅黑" panose="020B0503020204020204" pitchFamily="34" charset="-122"/>
                </a:rPr>
                <a:t>API</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23" name="矩形 122"/>
            <p:cNvSpPr/>
            <p:nvPr/>
          </p:nvSpPr>
          <p:spPr>
            <a:xfrm>
              <a:off x="10558937" y="5367136"/>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可视化报表</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24" name="矩形 123"/>
            <p:cNvSpPr/>
            <p:nvPr/>
          </p:nvSpPr>
          <p:spPr>
            <a:xfrm>
              <a:off x="10558937" y="5783933"/>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r>
                <a:rPr lang="en-US" altLang="zh-CN" sz="1000" kern="0" dirty="0" smtClean="0">
                  <a:solidFill>
                    <a:srgbClr val="00B0F0"/>
                  </a:solidFill>
                  <a:latin typeface="微软雅黑" panose="020B0503020204020204" pitchFamily="34" charset="-122"/>
                  <a:ea typeface="微软雅黑" panose="020B0503020204020204" pitchFamily="34" charset="-122"/>
                </a:rPr>
                <a:t>……</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sp>
        <p:nvSpPr>
          <p:cNvPr id="125" name="Text Box 39"/>
          <p:cNvSpPr txBox="1">
            <a:spLocks noChangeArrowheads="1"/>
          </p:cNvSpPr>
          <p:nvPr/>
        </p:nvSpPr>
        <p:spPr bwMode="auto">
          <a:xfrm>
            <a:off x="-348193" y="6966159"/>
            <a:ext cx="6104002" cy="230832"/>
          </a:xfrm>
          <a:prstGeom prst="rect">
            <a:avLst/>
          </a:prstGeom>
          <a:noFill/>
          <a:ln w="9525">
            <a:noFill/>
            <a:miter lim="800000"/>
          </a:ln>
          <a:effectLst/>
        </p:spPr>
        <p:txBody>
          <a:bodyPr wrap="square">
            <a:spAutoFit/>
          </a:bodyPr>
          <a:lstStyle/>
          <a:p>
            <a:r>
              <a:rPr lang="zh-TW" altLang="en-US" sz="900" dirty="0">
                <a:solidFill>
                  <a:prstClr val="black"/>
                </a:solidFill>
                <a:latin typeface="微软雅黑" panose="020B0503020204020204" pitchFamily="34" charset="-122"/>
                <a:ea typeface="微软雅黑" panose="020B0503020204020204" pitchFamily="34" charset="-122"/>
              </a:rPr>
              <a:t>注</a:t>
            </a:r>
            <a:r>
              <a:rPr lang="zh-TW" altLang="en-US" sz="900" dirty="0" smtClean="0">
                <a:solidFill>
                  <a:prstClr val="black"/>
                </a:solidFill>
                <a:latin typeface="微软雅黑" panose="020B0503020204020204" pitchFamily="34" charset="-122"/>
                <a:ea typeface="微软雅黑" panose="020B0503020204020204" pitchFamily="34" charset="-122"/>
              </a:rPr>
              <a:t>：</a:t>
            </a:r>
            <a:r>
              <a:rPr lang="zh-CN" altLang="en-US" sz="900" dirty="0" smtClean="0">
                <a:solidFill>
                  <a:prstClr val="black"/>
                </a:solidFill>
                <a:latin typeface="微软雅黑" panose="020B0503020204020204" pitchFamily="34" charset="-122"/>
                <a:ea typeface="微软雅黑" panose="020B0503020204020204" pitchFamily="34" charset="-122"/>
              </a:rPr>
              <a:t>数据治理贯穿在数据集成、加工处理、应用的整个全流程，和数据中台的建设过程相辅相成。</a:t>
            </a:r>
            <a:endParaRPr lang="en-US" altLang="zh-CN" sz="900" dirty="0">
              <a:solidFill>
                <a:prstClr val="black"/>
              </a:solidFill>
              <a:latin typeface="微软雅黑" panose="020B0503020204020204" pitchFamily="34" charset="-122"/>
              <a:ea typeface="微软雅黑" panose="020B0503020204020204" pitchFamily="34" charset="-122"/>
            </a:endParaRPr>
          </a:p>
        </p:txBody>
      </p:sp>
      <p:grpSp>
        <p:nvGrpSpPr>
          <p:cNvPr id="176" name="组合 175"/>
          <p:cNvGrpSpPr/>
          <p:nvPr/>
        </p:nvGrpSpPr>
        <p:grpSpPr>
          <a:xfrm>
            <a:off x="4591631" y="751974"/>
            <a:ext cx="1469913" cy="5544380"/>
            <a:chOff x="4649047" y="751974"/>
            <a:chExt cx="1469913" cy="5544380"/>
          </a:xfrm>
        </p:grpSpPr>
        <p:sp>
          <p:nvSpPr>
            <p:cNvPr id="4" name="ísľîḍê"/>
            <p:cNvSpPr/>
            <p:nvPr/>
          </p:nvSpPr>
          <p:spPr>
            <a:xfrm>
              <a:off x="4731658"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数据集成</a:t>
              </a:r>
              <a:r>
                <a:rPr lang="en-US" altLang="zh-CN" sz="1100" b="1" kern="0" dirty="0" smtClean="0">
                  <a:solidFill>
                    <a:prstClr val="white"/>
                  </a:solidFill>
                  <a:latin typeface="微软雅黑" panose="020B0503020204020204" pitchFamily="34" charset="-122"/>
                  <a:ea typeface="微软雅黑" panose="020B0503020204020204" pitchFamily="34" charset="-122"/>
                </a:rPr>
                <a:t>/</a:t>
              </a:r>
              <a:r>
                <a:rPr lang="zh-CN" altLang="en-US" sz="1100" b="1" kern="0" dirty="0" smtClean="0">
                  <a:solidFill>
                    <a:prstClr val="white"/>
                  </a:solidFill>
                  <a:latin typeface="微软雅黑" panose="020B0503020204020204" pitchFamily="34" charset="-122"/>
                  <a:ea typeface="微软雅黑" panose="020B0503020204020204" pitchFamily="34" charset="-122"/>
                </a:rPr>
                <a:t>入湖</a:t>
              </a:r>
              <a:endParaRPr lang="en-US" altLang="zh-CN" sz="1100" b="1" kern="0" dirty="0" smtClean="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4731659" y="1756575"/>
              <a:ext cx="130468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创建数据连接和目的连接</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9" name="矩形 28"/>
            <p:cNvSpPr/>
            <p:nvPr/>
          </p:nvSpPr>
          <p:spPr>
            <a:xfrm>
              <a:off x="4731659" y="231903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新建迁移作业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0" name="矩形 29"/>
            <p:cNvSpPr/>
            <p:nvPr/>
          </p:nvSpPr>
          <p:spPr>
            <a:xfrm>
              <a:off x="4731028" y="2793435"/>
              <a:ext cx="1305950"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3" name="箭头: 下 324"/>
            <p:cNvSpPr/>
            <p:nvPr/>
          </p:nvSpPr>
          <p:spPr>
            <a:xfrm>
              <a:off x="5266499"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68" name="直接箭头连接符 67"/>
            <p:cNvCxnSpPr>
              <a:stCxn id="28" idx="2"/>
              <a:endCxn id="29" idx="0"/>
            </p:cNvCxnSpPr>
            <p:nvPr/>
          </p:nvCxnSpPr>
          <p:spPr>
            <a:xfrm>
              <a:off x="5384004" y="2134241"/>
              <a:ext cx="0" cy="184796"/>
            </a:xfrm>
            <a:prstGeom prst="straightConnector1">
              <a:avLst/>
            </a:prstGeom>
            <a:noFill/>
            <a:ln w="6350" cap="flat" cmpd="sng" algn="ctr">
              <a:solidFill>
                <a:sysClr val="windowText" lastClr="000000"/>
              </a:solidFill>
              <a:prstDash val="solid"/>
              <a:miter lim="800000"/>
              <a:tailEnd type="triangle"/>
            </a:ln>
            <a:effectLst/>
          </p:spPr>
        </p:cxnSp>
        <p:cxnSp>
          <p:nvCxnSpPr>
            <p:cNvPr id="69" name="直接箭头连接符 68"/>
            <p:cNvCxnSpPr>
              <a:stCxn id="29" idx="2"/>
              <a:endCxn id="30" idx="0"/>
            </p:cNvCxnSpPr>
            <p:nvPr/>
          </p:nvCxnSpPr>
          <p:spPr>
            <a:xfrm flipH="1">
              <a:off x="5384003" y="2608638"/>
              <a:ext cx="1" cy="184797"/>
            </a:xfrm>
            <a:prstGeom prst="straightConnector1">
              <a:avLst/>
            </a:prstGeom>
            <a:noFill/>
            <a:ln w="6350" cap="flat" cmpd="sng" algn="ctr">
              <a:solidFill>
                <a:sysClr val="windowText" lastClr="000000"/>
              </a:solidFill>
              <a:prstDash val="solid"/>
              <a:miter lim="800000"/>
              <a:tailEnd type="triangle"/>
            </a:ln>
            <a:effectLst/>
          </p:spPr>
        </p:cxnSp>
        <p:sp>
          <p:nvSpPr>
            <p:cNvPr id="72" name="矩形 71"/>
            <p:cNvSpPr/>
            <p:nvPr/>
          </p:nvSpPr>
          <p:spPr>
            <a:xfrm>
              <a:off x="4649047" y="1342797"/>
              <a:ext cx="1469913" cy="1852293"/>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716287" y="1331212"/>
              <a:ext cx="1335432" cy="531322"/>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历史数据批量数据迁移</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38" name="矩形 137"/>
            <p:cNvSpPr/>
            <p:nvPr/>
          </p:nvSpPr>
          <p:spPr>
            <a:xfrm>
              <a:off x="4731659" y="3658166"/>
              <a:ext cx="130468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创建数据连接和目的连接</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39" name="矩形 138"/>
            <p:cNvSpPr/>
            <p:nvPr/>
          </p:nvSpPr>
          <p:spPr>
            <a:xfrm>
              <a:off x="4731659" y="417583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新建</a:t>
              </a:r>
              <a:r>
                <a:rPr lang="zh-CN" altLang="en-US" sz="1000" kern="0" dirty="0">
                  <a:solidFill>
                    <a:prstClr val="black"/>
                  </a:solidFill>
                  <a:latin typeface="微软雅黑" panose="020B0503020204020204" pitchFamily="34" charset="-122"/>
                  <a:ea typeface="微软雅黑" panose="020B0503020204020204" pitchFamily="34" charset="-122"/>
                </a:rPr>
                <a:t>同步</a:t>
              </a:r>
              <a:r>
                <a:rPr lang="zh-CN" altLang="en-US" sz="1000" kern="0" dirty="0" smtClean="0">
                  <a:solidFill>
                    <a:prstClr val="black"/>
                  </a:solidFill>
                  <a:latin typeface="微软雅黑" panose="020B0503020204020204" pitchFamily="34" charset="-122"/>
                  <a:ea typeface="微软雅黑" panose="020B0503020204020204" pitchFamily="34" charset="-122"/>
                </a:rPr>
                <a:t>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40" name="矩形 139"/>
            <p:cNvSpPr/>
            <p:nvPr/>
          </p:nvSpPr>
          <p:spPr>
            <a:xfrm>
              <a:off x="4731028" y="4605444"/>
              <a:ext cx="1305950"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运行作业</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41" name="直接箭头连接符 140"/>
            <p:cNvCxnSpPr/>
            <p:nvPr/>
          </p:nvCxnSpPr>
          <p:spPr>
            <a:xfrm>
              <a:off x="5384003" y="4035832"/>
              <a:ext cx="0" cy="140005"/>
            </a:xfrm>
            <a:prstGeom prst="straightConnector1">
              <a:avLst/>
            </a:prstGeom>
            <a:noFill/>
            <a:ln w="6350" cap="flat" cmpd="sng" algn="ctr">
              <a:solidFill>
                <a:sysClr val="windowText" lastClr="000000"/>
              </a:solidFill>
              <a:prstDash val="solid"/>
              <a:miter lim="800000"/>
              <a:tailEnd type="triangle"/>
            </a:ln>
            <a:effectLst/>
          </p:spPr>
        </p:cxnSp>
        <p:cxnSp>
          <p:nvCxnSpPr>
            <p:cNvPr id="142" name="直接箭头连接符 141"/>
            <p:cNvCxnSpPr/>
            <p:nvPr/>
          </p:nvCxnSpPr>
          <p:spPr>
            <a:xfrm flipH="1">
              <a:off x="5384003" y="4465438"/>
              <a:ext cx="1" cy="140006"/>
            </a:xfrm>
            <a:prstGeom prst="straightConnector1">
              <a:avLst/>
            </a:prstGeom>
            <a:noFill/>
            <a:ln w="6350" cap="flat" cmpd="sng" algn="ctr">
              <a:solidFill>
                <a:sysClr val="windowText" lastClr="000000"/>
              </a:solidFill>
              <a:prstDash val="solid"/>
              <a:miter lim="800000"/>
              <a:tailEnd type="triangle"/>
            </a:ln>
            <a:effectLst/>
          </p:spPr>
        </p:cxnSp>
        <p:sp>
          <p:nvSpPr>
            <p:cNvPr id="143" name="矩形 142"/>
            <p:cNvSpPr/>
            <p:nvPr/>
          </p:nvSpPr>
          <p:spPr>
            <a:xfrm>
              <a:off x="4649047" y="3326851"/>
              <a:ext cx="1469913" cy="1650346"/>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144" name="文本框 143"/>
            <p:cNvSpPr txBox="1"/>
            <p:nvPr/>
          </p:nvSpPr>
          <p:spPr>
            <a:xfrm>
              <a:off x="4716287" y="3315266"/>
              <a:ext cx="1335432" cy="246221"/>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离线数据同步</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cxnSp>
          <p:nvCxnSpPr>
            <p:cNvPr id="145" name="直接箭头连接符 144"/>
            <p:cNvCxnSpPr>
              <a:stCxn id="72" idx="2"/>
            </p:cNvCxnSpPr>
            <p:nvPr/>
          </p:nvCxnSpPr>
          <p:spPr>
            <a:xfrm>
              <a:off x="5384004" y="3195090"/>
              <a:ext cx="0" cy="233066"/>
            </a:xfrm>
            <a:prstGeom prst="straightConnector1">
              <a:avLst/>
            </a:prstGeom>
            <a:noFill/>
            <a:ln w="6350" cap="flat" cmpd="sng" algn="ctr">
              <a:solidFill>
                <a:sysClr val="windowText" lastClr="000000"/>
              </a:solidFill>
              <a:prstDash val="solid"/>
              <a:miter lim="800000"/>
              <a:tailEnd type="triangle"/>
            </a:ln>
            <a:effectLst/>
          </p:spPr>
        </p:cxnSp>
        <p:sp>
          <p:nvSpPr>
            <p:cNvPr id="149" name="矩形 148"/>
            <p:cNvSpPr/>
            <p:nvPr/>
          </p:nvSpPr>
          <p:spPr>
            <a:xfrm>
              <a:off x="4731659" y="5481307"/>
              <a:ext cx="1304689" cy="28732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创建实时任务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50" name="矩形 149"/>
            <p:cNvSpPr/>
            <p:nvPr/>
          </p:nvSpPr>
          <p:spPr>
            <a:xfrm>
              <a:off x="4731659" y="5916413"/>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运行实时任务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52" name="直接箭头连接符 151"/>
            <p:cNvCxnSpPr/>
            <p:nvPr/>
          </p:nvCxnSpPr>
          <p:spPr>
            <a:xfrm>
              <a:off x="5384003" y="5768633"/>
              <a:ext cx="0" cy="147780"/>
            </a:xfrm>
            <a:prstGeom prst="straightConnector1">
              <a:avLst/>
            </a:prstGeom>
            <a:noFill/>
            <a:ln w="6350" cap="flat" cmpd="sng" algn="ctr">
              <a:solidFill>
                <a:sysClr val="windowText" lastClr="000000"/>
              </a:solidFill>
              <a:prstDash val="solid"/>
              <a:miter lim="800000"/>
              <a:tailEnd type="triangle"/>
            </a:ln>
            <a:effectLst/>
          </p:spPr>
        </p:cxnSp>
        <p:sp>
          <p:nvSpPr>
            <p:cNvPr id="154" name="矩形 153"/>
            <p:cNvSpPr/>
            <p:nvPr/>
          </p:nvSpPr>
          <p:spPr>
            <a:xfrm>
              <a:off x="4649047" y="5149992"/>
              <a:ext cx="1469913" cy="1146362"/>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155" name="文本框 154"/>
            <p:cNvSpPr txBox="1"/>
            <p:nvPr/>
          </p:nvSpPr>
          <p:spPr>
            <a:xfrm>
              <a:off x="4716287" y="5138407"/>
              <a:ext cx="1335432" cy="246221"/>
            </a:xfrm>
            <a:prstGeom prst="rect">
              <a:avLst/>
            </a:prstGeom>
            <a:noFill/>
          </p:spPr>
          <p:txBody>
            <a:bodyPr wrap="square" rtlCol="0">
              <a:spAutoFit/>
            </a:bodyPr>
            <a:lstStyle/>
            <a:p>
              <a:pPr algn="ctr">
                <a:defRPr/>
              </a:pPr>
              <a:r>
                <a:rPr lang="zh-CN" altLang="en-US" sz="1000" kern="0" dirty="0">
                  <a:solidFill>
                    <a:srgbClr val="00B0F0"/>
                  </a:solidFill>
                  <a:latin typeface="微软雅黑" panose="020B0503020204020204" pitchFamily="34" charset="-122"/>
                  <a:ea typeface="微软雅黑" panose="020B0503020204020204" pitchFamily="34" charset="-122"/>
                </a:rPr>
                <a:t>实时</a:t>
              </a:r>
              <a:r>
                <a:rPr lang="zh-CN" altLang="en-US" sz="1000" kern="0" dirty="0" smtClean="0">
                  <a:solidFill>
                    <a:srgbClr val="00B0F0"/>
                  </a:solidFill>
                  <a:latin typeface="微软雅黑" panose="020B0503020204020204" pitchFamily="34" charset="-122"/>
                  <a:ea typeface="微软雅黑" panose="020B0503020204020204" pitchFamily="34" charset="-122"/>
                </a:rPr>
                <a:t>数据同步</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cxnSp>
          <p:nvCxnSpPr>
            <p:cNvPr id="167" name="直接箭头连接符 166"/>
            <p:cNvCxnSpPr/>
            <p:nvPr/>
          </p:nvCxnSpPr>
          <p:spPr>
            <a:xfrm flipH="1">
              <a:off x="5384003" y="4977197"/>
              <a:ext cx="1" cy="206366"/>
            </a:xfrm>
            <a:prstGeom prst="straightConnector1">
              <a:avLst/>
            </a:prstGeom>
            <a:noFill/>
            <a:ln w="6350" cap="flat" cmpd="sng" algn="ctr">
              <a:solidFill>
                <a:sysClr val="windowText" lastClr="000000"/>
              </a:solidFill>
              <a:prstDash val="solid"/>
              <a:miter lim="800000"/>
              <a:tailEnd type="triangle"/>
            </a:ln>
            <a:effectLst/>
          </p:spPr>
        </p:cxnSp>
      </p:grpSp>
      <p:grpSp>
        <p:nvGrpSpPr>
          <p:cNvPr id="201" name="组合 200"/>
          <p:cNvGrpSpPr/>
          <p:nvPr/>
        </p:nvGrpSpPr>
        <p:grpSpPr>
          <a:xfrm>
            <a:off x="3029992" y="751974"/>
            <a:ext cx="1469913" cy="5196083"/>
            <a:chOff x="3059064" y="751974"/>
            <a:chExt cx="1469913" cy="5196083"/>
          </a:xfrm>
        </p:grpSpPr>
        <p:sp>
          <p:nvSpPr>
            <p:cNvPr id="5" name="ísľîḍê"/>
            <p:cNvSpPr/>
            <p:nvPr/>
          </p:nvSpPr>
          <p:spPr>
            <a:xfrm>
              <a:off x="3141675"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algn="ctr" defTabSz="2755900">
                <a:lnSpc>
                  <a:spcPct val="90000"/>
                </a:lnSpc>
                <a:spcBef>
                  <a:spcPct val="0"/>
                </a:spcBef>
                <a:spcAft>
                  <a:spcPct val="3500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数据资产采集</a:t>
              </a:r>
              <a:endParaRPr lang="en-US" altLang="zh-CN" sz="1100" b="1" kern="0" dirty="0" smtClean="0">
                <a:solidFill>
                  <a:prstClr val="white"/>
                </a:solidFill>
                <a:latin typeface="微软雅黑" panose="020B0503020204020204" pitchFamily="34" charset="-122"/>
                <a:ea typeface="微软雅黑" panose="020B0503020204020204" pitchFamily="34" charset="-122"/>
              </a:endParaRPr>
            </a:p>
          </p:txBody>
        </p:sp>
        <p:sp>
          <p:nvSpPr>
            <p:cNvPr id="31" name="矩形 30"/>
            <p:cNvSpPr/>
            <p:nvPr/>
          </p:nvSpPr>
          <p:spPr>
            <a:xfrm>
              <a:off x="3141676" y="1697976"/>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创建数据连接</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3141676" y="2179823"/>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创建采集任务</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3" name="矩形 32"/>
            <p:cNvSpPr/>
            <p:nvPr/>
          </p:nvSpPr>
          <p:spPr>
            <a:xfrm>
              <a:off x="3141676" y="2622674"/>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任务监控</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54" name="箭头: 下 329"/>
            <p:cNvSpPr/>
            <p:nvPr/>
          </p:nvSpPr>
          <p:spPr>
            <a:xfrm>
              <a:off x="3676516"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algn="ctr">
                <a:defRPr/>
              </a:pPr>
              <a:endParaRPr lang="zh-CN" altLang="en-US" kern="0" smtClean="0">
                <a:solidFill>
                  <a:prstClr val="white"/>
                </a:solidFill>
                <a:latin typeface="微软雅黑" panose="020B0503020204020204" pitchFamily="34" charset="-122"/>
                <a:ea typeface="微软雅黑" panose="020B0503020204020204" pitchFamily="34" charset="-122"/>
              </a:endParaRPr>
            </a:p>
          </p:txBody>
        </p:sp>
        <p:cxnSp>
          <p:nvCxnSpPr>
            <p:cNvPr id="70" name="直接箭头连接符 69"/>
            <p:cNvCxnSpPr/>
            <p:nvPr/>
          </p:nvCxnSpPr>
          <p:spPr>
            <a:xfrm>
              <a:off x="3794020" y="1987577"/>
              <a:ext cx="0" cy="192246"/>
            </a:xfrm>
            <a:prstGeom prst="straightConnector1">
              <a:avLst/>
            </a:prstGeom>
            <a:noFill/>
            <a:ln w="6350" cap="flat" cmpd="sng" algn="ctr">
              <a:solidFill>
                <a:sysClr val="windowText" lastClr="000000"/>
              </a:solidFill>
              <a:prstDash val="solid"/>
              <a:miter lim="800000"/>
              <a:tailEnd type="triangle"/>
            </a:ln>
            <a:effectLst/>
          </p:spPr>
        </p:cxnSp>
        <p:cxnSp>
          <p:nvCxnSpPr>
            <p:cNvPr id="71" name="直接箭头连接符 70"/>
            <p:cNvCxnSpPr/>
            <p:nvPr/>
          </p:nvCxnSpPr>
          <p:spPr>
            <a:xfrm>
              <a:off x="3794020" y="2469424"/>
              <a:ext cx="0" cy="153250"/>
            </a:xfrm>
            <a:prstGeom prst="straightConnector1">
              <a:avLst/>
            </a:prstGeom>
            <a:noFill/>
            <a:ln w="6350" cap="flat" cmpd="sng" algn="ctr">
              <a:solidFill>
                <a:sysClr val="windowText" lastClr="000000"/>
              </a:solidFill>
              <a:prstDash val="solid"/>
              <a:miter lim="800000"/>
              <a:tailEnd type="triangle"/>
            </a:ln>
            <a:effectLst/>
          </p:spPr>
        </p:cxnSp>
        <p:grpSp>
          <p:nvGrpSpPr>
            <p:cNvPr id="74" name="组合 73"/>
            <p:cNvGrpSpPr/>
            <p:nvPr/>
          </p:nvGrpSpPr>
          <p:grpSpPr>
            <a:xfrm>
              <a:off x="3059064" y="1342370"/>
              <a:ext cx="1469913" cy="1663308"/>
              <a:chOff x="1907792" y="1561686"/>
              <a:chExt cx="1315950" cy="1766099"/>
            </a:xfrm>
          </p:grpSpPr>
          <p:sp>
            <p:nvSpPr>
              <p:cNvPr id="75" name="矩形 74"/>
              <p:cNvSpPr/>
              <p:nvPr/>
            </p:nvSpPr>
            <p:spPr>
              <a:xfrm>
                <a:off x="1907792" y="1573988"/>
                <a:ext cx="1315950" cy="1753797"/>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1995720" y="1561686"/>
                <a:ext cx="1195555" cy="347173"/>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元数据采集</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grpSp>
        <p:sp>
          <p:nvSpPr>
            <p:cNvPr id="181" name="矩形 180"/>
            <p:cNvSpPr/>
            <p:nvPr/>
          </p:nvSpPr>
          <p:spPr>
            <a:xfrm>
              <a:off x="3141676" y="346302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明确数据</a:t>
              </a:r>
              <a:r>
                <a:rPr lang="en-US" altLang="zh-CN" sz="1000" kern="0" dirty="0" smtClean="0">
                  <a:solidFill>
                    <a:prstClr val="black"/>
                  </a:solidFill>
                  <a:latin typeface="微软雅黑" panose="020B0503020204020204" pitchFamily="34" charset="-122"/>
                  <a:ea typeface="微软雅黑" panose="020B0503020204020204" pitchFamily="34" charset="-122"/>
                </a:rPr>
                <a:t>owner</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82" name="矩形 181"/>
            <p:cNvSpPr/>
            <p:nvPr/>
          </p:nvSpPr>
          <p:spPr>
            <a:xfrm>
              <a:off x="3141676" y="3891322"/>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完善元数据</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83" name="矩形 182"/>
            <p:cNvSpPr/>
            <p:nvPr/>
          </p:nvSpPr>
          <p:spPr>
            <a:xfrm>
              <a:off x="3141676" y="431961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定义密级</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84" name="直接箭头连接符 183"/>
            <p:cNvCxnSpPr/>
            <p:nvPr/>
          </p:nvCxnSpPr>
          <p:spPr>
            <a:xfrm>
              <a:off x="3794020" y="3752628"/>
              <a:ext cx="0" cy="138694"/>
            </a:xfrm>
            <a:prstGeom prst="straightConnector1">
              <a:avLst/>
            </a:prstGeom>
            <a:noFill/>
            <a:ln w="6350" cap="flat" cmpd="sng" algn="ctr">
              <a:solidFill>
                <a:sysClr val="windowText" lastClr="000000"/>
              </a:solidFill>
              <a:prstDash val="solid"/>
              <a:miter lim="800000"/>
              <a:tailEnd type="triangle"/>
            </a:ln>
            <a:effectLst/>
          </p:spPr>
        </p:cxnSp>
        <p:cxnSp>
          <p:nvCxnSpPr>
            <p:cNvPr id="185" name="直接箭头连接符 184"/>
            <p:cNvCxnSpPr/>
            <p:nvPr/>
          </p:nvCxnSpPr>
          <p:spPr>
            <a:xfrm>
              <a:off x="3794020" y="4180923"/>
              <a:ext cx="0" cy="138694"/>
            </a:xfrm>
            <a:prstGeom prst="straightConnector1">
              <a:avLst/>
            </a:prstGeom>
            <a:noFill/>
            <a:ln w="6350" cap="flat" cmpd="sng" algn="ctr">
              <a:solidFill>
                <a:sysClr val="windowText" lastClr="000000"/>
              </a:solidFill>
              <a:prstDash val="solid"/>
              <a:miter lim="800000"/>
              <a:tailEnd type="triangle"/>
            </a:ln>
            <a:effectLst/>
          </p:spPr>
        </p:cxnSp>
        <p:sp>
          <p:nvSpPr>
            <p:cNvPr id="187" name="矩形 186"/>
            <p:cNvSpPr/>
            <p:nvPr/>
          </p:nvSpPr>
          <p:spPr>
            <a:xfrm>
              <a:off x="3059064" y="3119006"/>
              <a:ext cx="1469913" cy="2829051"/>
            </a:xfrm>
            <a:prstGeom prst="rect">
              <a:avLst/>
            </a:prstGeom>
            <a:noFill/>
            <a:ln w="12700" cap="flat" cmpd="sng" algn="ctr">
              <a:solidFill>
                <a:srgbClr val="5B9BD5">
                  <a:shade val="50000"/>
                </a:srgbClr>
              </a:solidFill>
              <a:prstDash val="dash"/>
              <a:miter lim="800000"/>
            </a:ln>
            <a:effectLst/>
          </p:spPr>
          <p:txBody>
            <a:bodyPr rtlCol="0" anchor="ctr"/>
            <a:lstStyle/>
            <a:p>
              <a:pPr algn="ctr">
                <a:defRPr/>
              </a:pPr>
              <a:endParaRPr lang="zh-CN" altLang="en-US" sz="1600" kern="0" smtClean="0">
                <a:solidFill>
                  <a:prstClr val="white"/>
                </a:solidFill>
                <a:latin typeface="微软雅黑" panose="020B0503020204020204" pitchFamily="34" charset="-122"/>
                <a:ea typeface="微软雅黑" panose="020B0503020204020204" pitchFamily="34" charset="-122"/>
              </a:endParaRPr>
            </a:p>
          </p:txBody>
        </p:sp>
        <p:sp>
          <p:nvSpPr>
            <p:cNvPr id="188" name="文本框 187"/>
            <p:cNvSpPr txBox="1"/>
            <p:nvPr/>
          </p:nvSpPr>
          <p:spPr>
            <a:xfrm>
              <a:off x="3126304" y="3139959"/>
              <a:ext cx="1335432" cy="246221"/>
            </a:xfrm>
            <a:prstGeom prst="rect">
              <a:avLst/>
            </a:prstGeom>
            <a:noFill/>
          </p:spPr>
          <p:txBody>
            <a:bodyPr wrap="square" rtlCol="0">
              <a:spAutoFit/>
            </a:bodyPr>
            <a:lstStyle/>
            <a:p>
              <a:pPr algn="ctr">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数据注册</a:t>
              </a:r>
              <a:endParaRPr lang="zh-CN" altLang="en-US" sz="1000" kern="0" dirty="0" smtClean="0">
                <a:solidFill>
                  <a:srgbClr val="00B0F0"/>
                </a:solidFill>
                <a:latin typeface="微软雅黑" panose="020B0503020204020204" pitchFamily="34" charset="-122"/>
                <a:ea typeface="微软雅黑" panose="020B0503020204020204" pitchFamily="34" charset="-122"/>
              </a:endParaRPr>
            </a:p>
          </p:txBody>
        </p:sp>
        <p:sp>
          <p:nvSpPr>
            <p:cNvPr id="189" name="矩形 188"/>
            <p:cNvSpPr/>
            <p:nvPr/>
          </p:nvSpPr>
          <p:spPr>
            <a:xfrm>
              <a:off x="3141676" y="4747912"/>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关联数据标准</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90" name="直接箭头连接符 189"/>
            <p:cNvCxnSpPr/>
            <p:nvPr/>
          </p:nvCxnSpPr>
          <p:spPr>
            <a:xfrm>
              <a:off x="3794020" y="4609218"/>
              <a:ext cx="0" cy="138694"/>
            </a:xfrm>
            <a:prstGeom prst="straightConnector1">
              <a:avLst/>
            </a:prstGeom>
            <a:noFill/>
            <a:ln w="6350" cap="flat" cmpd="sng" algn="ctr">
              <a:solidFill>
                <a:sysClr val="windowText" lastClr="000000"/>
              </a:solidFill>
              <a:prstDash val="solid"/>
              <a:miter lim="800000"/>
              <a:tailEnd type="triangle"/>
            </a:ln>
            <a:effectLst/>
          </p:spPr>
        </p:cxnSp>
        <p:sp>
          <p:nvSpPr>
            <p:cNvPr id="193" name="矩形 192"/>
            <p:cNvSpPr/>
            <p:nvPr/>
          </p:nvSpPr>
          <p:spPr>
            <a:xfrm>
              <a:off x="3141676" y="517620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配置数据质量</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194" name="矩形 193"/>
            <p:cNvSpPr/>
            <p:nvPr/>
          </p:nvSpPr>
          <p:spPr>
            <a:xfrm>
              <a:off x="3141676" y="5604504"/>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algn="ctr">
                <a:defRPr/>
              </a:pPr>
              <a:r>
                <a:rPr lang="zh-CN" altLang="en-US" sz="1000" kern="0" dirty="0" smtClean="0">
                  <a:solidFill>
                    <a:prstClr val="black"/>
                  </a:solidFill>
                  <a:latin typeface="微软雅黑" panose="020B0503020204020204" pitchFamily="34" charset="-122"/>
                  <a:ea typeface="微软雅黑" panose="020B0503020204020204" pitchFamily="34" charset="-122"/>
                </a:rPr>
                <a:t>发布数据资源目录</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195" name="直接箭头连接符 194"/>
            <p:cNvCxnSpPr/>
            <p:nvPr/>
          </p:nvCxnSpPr>
          <p:spPr>
            <a:xfrm>
              <a:off x="3794020" y="5037513"/>
              <a:ext cx="0" cy="138694"/>
            </a:xfrm>
            <a:prstGeom prst="straightConnector1">
              <a:avLst/>
            </a:prstGeom>
            <a:noFill/>
            <a:ln w="6350" cap="flat" cmpd="sng" algn="ctr">
              <a:solidFill>
                <a:sysClr val="windowText" lastClr="000000"/>
              </a:solidFill>
              <a:prstDash val="solid"/>
              <a:miter lim="800000"/>
              <a:tailEnd type="triangle"/>
            </a:ln>
            <a:effectLst/>
          </p:spPr>
        </p:cxnSp>
        <p:cxnSp>
          <p:nvCxnSpPr>
            <p:cNvPr id="198" name="直接箭头连接符 197"/>
            <p:cNvCxnSpPr/>
            <p:nvPr/>
          </p:nvCxnSpPr>
          <p:spPr>
            <a:xfrm>
              <a:off x="3794020" y="5465808"/>
              <a:ext cx="0" cy="138696"/>
            </a:xfrm>
            <a:prstGeom prst="straightConnector1">
              <a:avLst/>
            </a:prstGeom>
            <a:noFill/>
            <a:ln w="6350" cap="flat" cmpd="sng" algn="ctr">
              <a:solidFill>
                <a:sysClr val="windowText" lastClr="000000"/>
              </a:solidFill>
              <a:prstDash val="solid"/>
              <a:miter lim="800000"/>
              <a:tailEnd type="triangle"/>
            </a:ln>
            <a:effectLst/>
          </p:spPr>
        </p:cxnSp>
      </p:grpSp>
      <p:sp>
        <p:nvSpPr>
          <p:cNvPr id="205" name="Text Box 39"/>
          <p:cNvSpPr txBox="1">
            <a:spLocks noChangeArrowheads="1"/>
          </p:cNvSpPr>
          <p:nvPr/>
        </p:nvSpPr>
        <p:spPr bwMode="auto">
          <a:xfrm>
            <a:off x="168353" y="6511931"/>
            <a:ext cx="6874912" cy="230832"/>
          </a:xfrm>
          <a:prstGeom prst="rect">
            <a:avLst/>
          </a:prstGeom>
          <a:noFill/>
          <a:ln w="9525">
            <a:noFill/>
            <a:miter lim="800000"/>
          </a:ln>
          <a:effectLst/>
        </p:spPr>
        <p:txBody>
          <a:bodyPr wrap="square">
            <a:spAutoFit/>
          </a:bodyPr>
          <a:lstStyle/>
          <a:p>
            <a:r>
              <a:rPr lang="zh-TW" altLang="en-US" sz="900" dirty="0">
                <a:solidFill>
                  <a:prstClr val="black"/>
                </a:solidFill>
                <a:latin typeface="微软雅黑" panose="020B0503020204020204" pitchFamily="34" charset="-122"/>
                <a:ea typeface="微软雅黑" panose="020B0503020204020204" pitchFamily="34" charset="-122"/>
              </a:rPr>
              <a:t>注</a:t>
            </a:r>
            <a:r>
              <a:rPr lang="zh-TW" altLang="en-US" sz="900" dirty="0" smtClean="0">
                <a:solidFill>
                  <a:prstClr val="black"/>
                </a:solidFill>
                <a:latin typeface="微软雅黑" panose="020B0503020204020204" pitchFamily="34" charset="-122"/>
                <a:ea typeface="微软雅黑" panose="020B0503020204020204" pitchFamily="34" charset="-122"/>
              </a:rPr>
              <a:t>：</a:t>
            </a:r>
            <a:r>
              <a:rPr lang="zh-CN" altLang="en-US" sz="900" dirty="0" smtClean="0">
                <a:solidFill>
                  <a:prstClr val="black"/>
                </a:solidFill>
                <a:latin typeface="微软雅黑" panose="020B0503020204020204" pitchFamily="34" charset="-122"/>
                <a:ea typeface="微软雅黑" panose="020B0503020204020204" pitchFamily="34" charset="-122"/>
              </a:rPr>
              <a:t>数据治理贯穿在数据集成、加工处理、应用的整个全流程，和数据中台的建设过程相辅相成。</a:t>
            </a:r>
            <a:endParaRPr lang="en-US" altLang="zh-CN" sz="9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2.4.2.2.2 </a:t>
            </a:r>
            <a:r>
              <a:rPr lang="zh-CN" altLang="en-US" b="1" dirty="0">
                <a:sym typeface="+mn-lt"/>
              </a:rPr>
              <a:t>基地集群迁移方案 </a:t>
            </a:r>
            <a:r>
              <a:rPr b="1" dirty="0">
                <a:sym typeface="+mn-lt"/>
              </a:rPr>
              <a:t>– </a:t>
            </a:r>
            <a:r>
              <a:rPr lang="zh-CN" altLang="en-US" b="1" dirty="0">
                <a:sym typeface="+mn-lt"/>
              </a:rPr>
              <a:t>应用迁移（</a:t>
            </a:r>
            <a:r>
              <a:rPr b="1" dirty="0">
                <a:sym typeface="+mn-lt"/>
              </a:rPr>
              <a:t>1/2</a:t>
            </a:r>
            <a:r>
              <a:rPr lang="zh-CN" altLang="en-US" b="1" dirty="0">
                <a:sym typeface="+mn-lt"/>
              </a:rPr>
              <a:t>）</a:t>
            </a:r>
            <a:endParaRPr lang="zh-CN" altLang="en-US" b="1" dirty="0">
              <a:sym typeface="+mn-lt"/>
            </a:endParaRPr>
          </a:p>
        </p:txBody>
      </p:sp>
      <p:pic>
        <p:nvPicPr>
          <p:cNvPr id="9" name="图片 8"/>
          <p:cNvPicPr>
            <a:picLocks noChangeAspect="1"/>
          </p:cNvPicPr>
          <p:nvPr/>
        </p:nvPicPr>
        <p:blipFill>
          <a:blip r:embed="rId1"/>
          <a:stretch>
            <a:fillRect/>
          </a:stretch>
        </p:blipFill>
        <p:spPr>
          <a:xfrm>
            <a:off x="4533900" y="1035972"/>
            <a:ext cx="7507922" cy="5276850"/>
          </a:xfrm>
          <a:prstGeom prst="rect">
            <a:avLst/>
          </a:prstGeom>
        </p:spPr>
      </p:pic>
      <p:sp>
        <p:nvSpPr>
          <p:cNvPr id="83" name="文本框 82"/>
          <p:cNvSpPr txBox="1"/>
          <p:nvPr/>
        </p:nvSpPr>
        <p:spPr>
          <a:xfrm>
            <a:off x="141412" y="794414"/>
            <a:ext cx="8784976" cy="5849466"/>
          </a:xfrm>
          <a:prstGeom prst="rect">
            <a:avLst/>
          </a:prstGeom>
          <a:noFill/>
        </p:spPr>
        <p:txBody>
          <a:bodyPr wrap="square" rtlCol="0">
            <a:noAutofit/>
          </a:bodyPr>
          <a:lstStyle/>
          <a:p>
            <a:r>
              <a:rPr kumimoji="1" lang="zh-CN" altLang="en-US" b="1" dirty="0">
                <a:solidFill>
                  <a:srgbClr val="FF0000"/>
                </a:solidFill>
                <a:latin typeface="微软雅黑" panose="020B0503020204020204" pitchFamily="34" charset="-122"/>
                <a:ea typeface="微软雅黑" panose="020B0503020204020204" pitchFamily="34" charset="-122"/>
              </a:rPr>
              <a:t>应用迁移</a:t>
            </a:r>
            <a:endParaRPr kumimoji="1" lang="en-US" altLang="zh-CN" b="1" dirty="0">
              <a:solidFill>
                <a:srgbClr val="FF0000"/>
              </a:solidFill>
              <a:latin typeface="微软雅黑" panose="020B0503020204020204" pitchFamily="34" charset="-122"/>
              <a:ea typeface="微软雅黑" panose="020B0503020204020204" pitchFamily="34" charset="-122"/>
            </a:endParaRPr>
          </a:p>
          <a:p>
            <a:r>
              <a:rPr kumimoji="1" lang="zh-CN" altLang="en-US" sz="1700" dirty="0">
                <a:solidFill>
                  <a:prstClr val="black"/>
                </a:solidFill>
                <a:latin typeface="微软雅黑" panose="020B0503020204020204" pitchFamily="34" charset="-122"/>
                <a:ea typeface="微软雅黑" panose="020B0503020204020204" pitchFamily="34" charset="-122"/>
              </a:rPr>
              <a:t>    以现有数据底座正式环境应用搭建为模板</a:t>
            </a:r>
            <a:endParaRPr kumimoji="1" lang="en-US" altLang="zh-CN" sz="1700" dirty="0">
              <a:solidFill>
                <a:prstClr val="black"/>
              </a:solidFill>
              <a:latin typeface="微软雅黑" panose="020B0503020204020204" pitchFamily="34" charset="-122"/>
              <a:ea typeface="微软雅黑" panose="020B0503020204020204" pitchFamily="34" charset="-122"/>
            </a:endParaRPr>
          </a:p>
          <a:p>
            <a:r>
              <a:rPr kumimoji="1" lang="en-US" altLang="zh-CN" sz="1700" dirty="0">
                <a:solidFill>
                  <a:prstClr val="black"/>
                </a:solidFill>
                <a:latin typeface="微软雅黑" panose="020B0503020204020204" pitchFamily="34" charset="-122"/>
                <a:ea typeface="微软雅黑" panose="020B0503020204020204" pitchFamily="34" charset="-122"/>
              </a:rPr>
              <a:t>    </a:t>
            </a:r>
            <a:r>
              <a:rPr kumimoji="1" lang="zh-CN" altLang="en-US" sz="1700" dirty="0">
                <a:solidFill>
                  <a:prstClr val="black"/>
                </a:solidFill>
                <a:latin typeface="微软雅黑" panose="020B0503020204020204" pitchFamily="34" charset="-122"/>
                <a:ea typeface="微软雅黑" panose="020B0503020204020204" pitchFamily="34" charset="-122"/>
              </a:rPr>
              <a:t>迁移搭建平台应用：</a:t>
            </a:r>
            <a:endParaRPr kumimoji="1" lang="en-US" altLang="zh-CN" sz="1700" dirty="0">
              <a:solidFill>
                <a:prstClr val="black"/>
              </a:solidFill>
              <a:latin typeface="微软雅黑" panose="020B0503020204020204" pitchFamily="34" charset="-122"/>
              <a:ea typeface="微软雅黑" panose="020B0503020204020204" pitchFamily="34" charset="-122"/>
            </a:endParaRPr>
          </a:p>
          <a:p>
            <a:r>
              <a:rPr kumimoji="1" lang="en-US" altLang="zh-CN" b="1" dirty="0">
                <a:solidFill>
                  <a:prstClr val="black"/>
                </a:solidFill>
                <a:latin typeface="微软雅黑" panose="020B0503020204020204" pitchFamily="34" charset="-122"/>
                <a:ea typeface="微软雅黑" panose="020B0503020204020204" pitchFamily="34" charset="-122"/>
              </a:rPr>
              <a:t>1.</a:t>
            </a:r>
            <a:r>
              <a:rPr kumimoji="1" lang="zh-CN" altLang="en-US" b="1" dirty="0">
                <a:solidFill>
                  <a:prstClr val="black"/>
                </a:solidFill>
                <a:latin typeface="微软雅黑" panose="020B0503020204020204" pitchFamily="34" charset="-122"/>
                <a:ea typeface="微软雅黑" panose="020B0503020204020204" pitchFamily="34" charset="-122"/>
              </a:rPr>
              <a:t>数据库集群迁移安装</a:t>
            </a:r>
            <a:endParaRPr kumimoji="1" lang="en-US" altLang="zh-CN" b="1" dirty="0">
              <a:solidFill>
                <a:prstClr val="black"/>
              </a:solidFill>
              <a:latin typeface="微软雅黑" panose="020B0503020204020204" pitchFamily="34" charset="-122"/>
              <a:ea typeface="微软雅黑" panose="020B0503020204020204" pitchFamily="34" charset="-122"/>
            </a:endParaRPr>
          </a:p>
          <a:p>
            <a:r>
              <a:rPr kumimoji="1" lang="zh-CN" altLang="en-US" dirty="0">
                <a:solidFill>
                  <a:prstClr val="black"/>
                </a:solidFill>
                <a:latin typeface="微软雅黑" panose="020B0503020204020204" pitchFamily="34" charset="-122"/>
                <a:ea typeface="微软雅黑" panose="020B0503020204020204" pitchFamily="34" charset="-122"/>
              </a:rPr>
              <a:t>    </a:t>
            </a:r>
            <a:r>
              <a:rPr kumimoji="1" lang="zh-CN" altLang="en-US" sz="1200" dirty="0">
                <a:solidFill>
                  <a:prstClr val="black"/>
                </a:solidFill>
                <a:latin typeface="微软雅黑" panose="020B0503020204020204" pitchFamily="34" charset="-122"/>
                <a:ea typeface="微软雅黑" panose="020B0503020204020204" pitchFamily="34" charset="-122"/>
              </a:rPr>
              <a:t>部署</a:t>
            </a:r>
            <a:r>
              <a:rPr kumimoji="1" lang="en-US" altLang="zh-CN" sz="1200" dirty="0" err="1">
                <a:solidFill>
                  <a:prstClr val="black"/>
                </a:solidFill>
                <a:latin typeface="微软雅黑" panose="020B0503020204020204" pitchFamily="34" charset="-122"/>
                <a:ea typeface="微软雅黑" panose="020B0503020204020204" pitchFamily="34" charset="-122"/>
              </a:rPr>
              <a:t>Mysql</a:t>
            </a:r>
            <a:r>
              <a:rPr kumimoji="1" lang="zh-CN" altLang="en-US" sz="1200" dirty="0">
                <a:solidFill>
                  <a:prstClr val="black"/>
                </a:solidFill>
                <a:latin typeface="微软雅黑" panose="020B0503020204020204" pitchFamily="34" charset="-122"/>
                <a:ea typeface="微软雅黑" panose="020B0503020204020204" pitchFamily="34" charset="-122"/>
              </a:rPr>
              <a:t>集群，数据底座</a:t>
            </a:r>
            <a:r>
              <a:rPr kumimoji="1" lang="en-US" altLang="zh-CN" sz="1200" dirty="0">
                <a:solidFill>
                  <a:prstClr val="black"/>
                </a:solidFill>
                <a:latin typeface="微软雅黑" panose="020B0503020204020204" pitchFamily="34" charset="-122"/>
                <a:ea typeface="微软雅黑" panose="020B0503020204020204" pitchFamily="34" charset="-122"/>
              </a:rPr>
              <a:t>HDSP</a:t>
            </a:r>
            <a:r>
              <a:rPr kumimoji="1" lang="zh-CN" altLang="en-US" sz="1200" dirty="0">
                <a:solidFill>
                  <a:prstClr val="black"/>
                </a:solidFill>
                <a:latin typeface="微软雅黑" panose="020B0503020204020204" pitchFamily="34" charset="-122"/>
                <a:ea typeface="微软雅黑" panose="020B0503020204020204" pitchFamily="34" charset="-122"/>
              </a:rPr>
              <a:t>平台侧的数据是使用的</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en-US" altLang="zh-CN" sz="1200" dirty="0" err="1">
                <a:solidFill>
                  <a:prstClr val="black"/>
                </a:solidFill>
                <a:latin typeface="微软雅黑" panose="020B0503020204020204" pitchFamily="34" charset="-122"/>
                <a:ea typeface="微软雅黑" panose="020B0503020204020204" pitchFamily="34" charset="-122"/>
              </a:rPr>
              <a:t>Mysql</a:t>
            </a:r>
            <a:r>
              <a:rPr kumimoji="1" lang="zh-CN" altLang="en-US" sz="1200" dirty="0">
                <a:solidFill>
                  <a:prstClr val="black"/>
                </a:solidFill>
                <a:latin typeface="微软雅黑" panose="020B0503020204020204" pitchFamily="34" charset="-122"/>
                <a:ea typeface="微软雅黑" panose="020B0503020204020204" pitchFamily="34" charset="-122"/>
              </a:rPr>
              <a:t>数据库，目标环境部署</a:t>
            </a:r>
            <a:r>
              <a:rPr kumimoji="1" lang="en-US" altLang="zh-CN" sz="1200" dirty="0" err="1">
                <a:solidFill>
                  <a:prstClr val="black"/>
                </a:solidFill>
                <a:latin typeface="微软雅黑" panose="020B0503020204020204" pitchFamily="34" charset="-122"/>
                <a:ea typeface="微软雅黑" panose="020B0503020204020204" pitchFamily="34" charset="-122"/>
              </a:rPr>
              <a:t>Mysql</a:t>
            </a:r>
            <a:r>
              <a:rPr kumimoji="1" lang="zh-CN" altLang="en-US" sz="1200" dirty="0">
                <a:solidFill>
                  <a:prstClr val="black"/>
                </a:solidFill>
                <a:latin typeface="微软雅黑" panose="020B0503020204020204" pitchFamily="34" charset="-122"/>
                <a:ea typeface="微软雅黑" panose="020B0503020204020204" pitchFamily="34" charset="-122"/>
              </a:rPr>
              <a:t>库后直接迁移数据至目标</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zh-CN" altLang="en-US" sz="1200" dirty="0">
                <a:solidFill>
                  <a:prstClr val="black"/>
                </a:solidFill>
                <a:latin typeface="微软雅黑" panose="020B0503020204020204" pitchFamily="34" charset="-122"/>
                <a:ea typeface="微软雅黑" panose="020B0503020204020204" pitchFamily="34" charset="-122"/>
              </a:rPr>
              <a:t>库即可。</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en-US" altLang="zh-CN" sz="1200" dirty="0">
                <a:solidFill>
                  <a:prstClr val="black"/>
                </a:solidFill>
                <a:latin typeface="微软雅黑" panose="020B0503020204020204" pitchFamily="34" charset="-122"/>
                <a:ea typeface="微软雅黑" panose="020B0503020204020204" pitchFamily="34" charset="-122"/>
              </a:rPr>
              <a:t>      </a:t>
            </a:r>
            <a:r>
              <a:rPr kumimoji="1" lang="zh-CN" altLang="en-US" sz="1200" dirty="0">
                <a:solidFill>
                  <a:prstClr val="black"/>
                </a:solidFill>
                <a:latin typeface="微软雅黑" panose="020B0503020204020204" pitchFamily="34" charset="-122"/>
                <a:ea typeface="微软雅黑" panose="020B0503020204020204" pitchFamily="34" charset="-122"/>
              </a:rPr>
              <a:t>需要注意的是迁移时只迁移对应基地的数据，</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zh-CN" altLang="en-US" sz="1200" dirty="0">
                <a:solidFill>
                  <a:prstClr val="black"/>
                </a:solidFill>
                <a:latin typeface="微软雅黑" panose="020B0503020204020204" pitchFamily="34" charset="-122"/>
                <a:ea typeface="微软雅黑" panose="020B0503020204020204" pitchFamily="34" charset="-122"/>
              </a:rPr>
              <a:t>不对其他基地的数据做迁移操作。 </a:t>
            </a:r>
            <a:r>
              <a:rPr kumimoji="1" lang="en-US" altLang="zh-CN" sz="1200" dirty="0">
                <a:solidFill>
                  <a:prstClr val="black"/>
                </a:solidFill>
                <a:latin typeface="微软雅黑" panose="020B0503020204020204" pitchFamily="34" charset="-122"/>
                <a:ea typeface="微软雅黑" panose="020B0503020204020204" pitchFamily="34" charset="-122"/>
              </a:rPr>
              <a:t>HDSP</a:t>
            </a:r>
            <a:r>
              <a:rPr kumimoji="1" lang="zh-CN" altLang="en-US" sz="1200" dirty="0">
                <a:solidFill>
                  <a:prstClr val="black"/>
                </a:solidFill>
                <a:latin typeface="微软雅黑" panose="020B0503020204020204" pitchFamily="34" charset="-122"/>
                <a:ea typeface="微软雅黑" panose="020B0503020204020204" pitchFamily="34" charset="-122"/>
              </a:rPr>
              <a:t>中各基地数据是按</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zh-CN" altLang="en-US" sz="1200" dirty="0">
                <a:solidFill>
                  <a:prstClr val="black"/>
                </a:solidFill>
                <a:latin typeface="微软雅黑" panose="020B0503020204020204" pitchFamily="34" charset="-122"/>
                <a:ea typeface="微软雅黑" panose="020B0503020204020204" pitchFamily="34" charset="-122"/>
              </a:rPr>
              <a:t>租户做隔离，所有数据均有租户</a:t>
            </a:r>
            <a:r>
              <a:rPr kumimoji="1" lang="en-US" altLang="zh-CN" sz="1200" dirty="0">
                <a:solidFill>
                  <a:prstClr val="black"/>
                </a:solidFill>
                <a:latin typeface="微软雅黑" panose="020B0503020204020204" pitchFamily="34" charset="-122"/>
                <a:ea typeface="微软雅黑" panose="020B0503020204020204" pitchFamily="34" charset="-122"/>
              </a:rPr>
              <a:t>ID</a:t>
            </a:r>
            <a:r>
              <a:rPr kumimoji="1" lang="zh-CN" altLang="en-US" sz="1200" dirty="0">
                <a:solidFill>
                  <a:prstClr val="black"/>
                </a:solidFill>
                <a:latin typeface="微软雅黑" panose="020B0503020204020204" pitchFamily="34" charset="-122"/>
                <a:ea typeface="微软雅黑" panose="020B0503020204020204" pitchFamily="34" charset="-122"/>
              </a:rPr>
              <a:t>可做区分，可快速完成基地</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zh-CN" altLang="en-US" sz="1200" dirty="0">
                <a:solidFill>
                  <a:prstClr val="black"/>
                </a:solidFill>
                <a:latin typeface="微软雅黑" panose="020B0503020204020204" pitchFamily="34" charset="-122"/>
                <a:ea typeface="微软雅黑" panose="020B0503020204020204" pitchFamily="34" charset="-122"/>
              </a:rPr>
              <a:t>间的数据筛选。</a:t>
            </a:r>
            <a:endParaRPr kumimoji="1" lang="en-US" altLang="zh-CN" sz="1200" dirty="0">
              <a:solidFill>
                <a:prstClr val="black"/>
              </a:solidFill>
              <a:latin typeface="微软雅黑" panose="020B0503020204020204" pitchFamily="34" charset="-122"/>
              <a:ea typeface="微软雅黑" panose="020B0503020204020204" pitchFamily="34" charset="-122"/>
            </a:endParaRPr>
          </a:p>
          <a:p>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en-US" altLang="zh-CN" b="1" dirty="0">
                <a:solidFill>
                  <a:prstClr val="black"/>
                </a:solidFill>
                <a:latin typeface="微软雅黑" panose="020B0503020204020204" pitchFamily="34" charset="-122"/>
                <a:ea typeface="微软雅黑" panose="020B0503020204020204" pitchFamily="34" charset="-122"/>
              </a:rPr>
              <a:t>2.</a:t>
            </a:r>
            <a:r>
              <a:rPr kumimoji="1" lang="zh-CN" altLang="en-US" b="1" dirty="0">
                <a:solidFill>
                  <a:prstClr val="black"/>
                </a:solidFill>
                <a:latin typeface="微软雅黑" panose="020B0503020204020204" pitchFamily="34" charset="-122"/>
                <a:ea typeface="微软雅黑" panose="020B0503020204020204" pitchFamily="34" charset="-122"/>
              </a:rPr>
              <a:t>调度节点迁移安装</a:t>
            </a:r>
            <a:endParaRPr kumimoji="1" lang="en-US" altLang="zh-CN"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创建应用安装账户，开放权限</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安装同版本</a:t>
            </a:r>
            <a:r>
              <a:rPr kumimoji="1" lang="en-US" altLang="zh-CN" sz="1200" dirty="0" err="1">
                <a:solidFill>
                  <a:prstClr val="black"/>
                </a:solidFill>
                <a:latin typeface="微软雅黑" panose="020B0503020204020204" pitchFamily="34" charset="-122"/>
                <a:ea typeface="微软雅黑" panose="020B0503020204020204" pitchFamily="34" charset="-122"/>
              </a:rPr>
              <a:t>azkaban</a:t>
            </a:r>
            <a:r>
              <a:rPr kumimoji="1" lang="zh-CN" altLang="en-US" sz="1200" dirty="0">
                <a:solidFill>
                  <a:prstClr val="black"/>
                </a:solidFill>
                <a:latin typeface="微软雅黑" panose="020B0503020204020204" pitchFamily="34" charset="-122"/>
                <a:ea typeface="微软雅黑" panose="020B0503020204020204" pitchFamily="34" charset="-122"/>
              </a:rPr>
              <a:t>，</a:t>
            </a:r>
            <a:r>
              <a:rPr kumimoji="1" lang="en-US" altLang="zh-CN" sz="1200" dirty="0" err="1">
                <a:solidFill>
                  <a:prstClr val="black"/>
                </a:solidFill>
                <a:latin typeface="微软雅黑" panose="020B0503020204020204" pitchFamily="34" charset="-122"/>
                <a:ea typeface="微软雅黑" panose="020B0503020204020204" pitchFamily="34" charset="-122"/>
              </a:rPr>
              <a:t>datax</a:t>
            </a:r>
            <a:r>
              <a:rPr kumimoji="1" lang="zh-CN" altLang="en-US" sz="1200" dirty="0">
                <a:solidFill>
                  <a:prstClr val="black"/>
                </a:solidFill>
                <a:latin typeface="微软雅黑" panose="020B0503020204020204" pitchFamily="34" charset="-122"/>
                <a:ea typeface="微软雅黑" panose="020B0503020204020204" pitchFamily="34" charset="-122"/>
              </a:rPr>
              <a:t>组件</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进行配置文件修改</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调度任务的拷贝，注意只拷贝该基地的脚本文件，脚本名</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en-US" altLang="zh-CN" sz="1200" dirty="0">
                <a:solidFill>
                  <a:prstClr val="black"/>
                </a:solidFill>
                <a:latin typeface="微软雅黑" panose="020B0503020204020204" pitchFamily="34" charset="-122"/>
                <a:ea typeface="微软雅黑" panose="020B0503020204020204" pitchFamily="34" charset="-122"/>
              </a:rPr>
              <a:t>   </a:t>
            </a:r>
            <a:r>
              <a:rPr kumimoji="1" lang="zh-CN" altLang="en-US" sz="1200" dirty="0">
                <a:solidFill>
                  <a:prstClr val="black"/>
                </a:solidFill>
                <a:latin typeface="微软雅黑" panose="020B0503020204020204" pitchFamily="34" charset="-122"/>
                <a:ea typeface="微软雅黑" panose="020B0503020204020204" pitchFamily="34" charset="-122"/>
              </a:rPr>
              <a:t>称关键字按租户</a:t>
            </a:r>
            <a:r>
              <a:rPr kumimoji="1" lang="en-US" altLang="zh-CN" sz="1200" dirty="0">
                <a:solidFill>
                  <a:prstClr val="black"/>
                </a:solidFill>
                <a:latin typeface="微软雅黑" panose="020B0503020204020204" pitchFamily="34" charset="-122"/>
                <a:ea typeface="微软雅黑" panose="020B0503020204020204" pitchFamily="34" charset="-122"/>
              </a:rPr>
              <a:t>id</a:t>
            </a:r>
            <a:r>
              <a:rPr kumimoji="1" lang="zh-CN" altLang="en-US" sz="1200" dirty="0">
                <a:solidFill>
                  <a:prstClr val="black"/>
                </a:solidFill>
                <a:latin typeface="微软雅黑" panose="020B0503020204020204" pitchFamily="34" charset="-122"/>
                <a:ea typeface="微软雅黑" panose="020B0503020204020204" pitchFamily="34" charset="-122"/>
              </a:rPr>
              <a:t>做筛选</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kumimoji="1" lang="en-US" altLang="zh-CN" dirty="0">
              <a:solidFill>
                <a:prstClr val="black"/>
              </a:solidFill>
              <a:latin typeface="微软雅黑" panose="020B0503020204020204" pitchFamily="34" charset="-122"/>
              <a:ea typeface="微软雅黑" panose="020B0503020204020204" pitchFamily="34" charset="-122"/>
            </a:endParaRPr>
          </a:p>
          <a:p>
            <a:r>
              <a:rPr kumimoji="1" lang="en-US" altLang="zh-CN" b="1" dirty="0">
                <a:solidFill>
                  <a:prstClr val="black"/>
                </a:solidFill>
                <a:latin typeface="微软雅黑" panose="020B0503020204020204" pitchFamily="34" charset="-122"/>
                <a:ea typeface="微软雅黑" panose="020B0503020204020204" pitchFamily="34" charset="-122"/>
              </a:rPr>
              <a:t>3.</a:t>
            </a:r>
            <a:r>
              <a:rPr kumimoji="1" lang="zh-CN" altLang="en-US" b="1" dirty="0">
                <a:solidFill>
                  <a:prstClr val="black"/>
                </a:solidFill>
                <a:latin typeface="微软雅黑" panose="020B0503020204020204" pitchFamily="34" charset="-122"/>
                <a:ea typeface="微软雅黑" panose="020B0503020204020204" pitchFamily="34" charset="-122"/>
              </a:rPr>
              <a:t>应用节点的安装</a:t>
            </a:r>
            <a:endParaRPr kumimoji="1" lang="en-US" altLang="zh-CN"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应用组件中间件部署</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en-US" altLang="zh-CN" sz="1200" dirty="0">
                <a:solidFill>
                  <a:prstClr val="black"/>
                </a:solidFill>
                <a:latin typeface="微软雅黑" panose="020B0503020204020204" pitchFamily="34" charset="-122"/>
                <a:ea typeface="微软雅黑" panose="020B0503020204020204" pitchFamily="34" charset="-122"/>
              </a:rPr>
              <a:t>HDSP</a:t>
            </a:r>
            <a:r>
              <a:rPr kumimoji="1" lang="zh-CN" altLang="en-US" sz="1200" dirty="0">
                <a:solidFill>
                  <a:prstClr val="black"/>
                </a:solidFill>
                <a:latin typeface="微软雅黑" panose="020B0503020204020204" pitchFamily="34" charset="-122"/>
                <a:ea typeface="微软雅黑" panose="020B0503020204020204" pitchFamily="34" charset="-122"/>
              </a:rPr>
              <a:t>相关服务</a:t>
            </a:r>
            <a:r>
              <a:rPr kumimoji="1" lang="en-US" altLang="zh-CN" sz="1200" dirty="0">
                <a:solidFill>
                  <a:prstClr val="black"/>
                </a:solidFill>
                <a:latin typeface="微软雅黑" panose="020B0503020204020204" pitchFamily="34" charset="-122"/>
                <a:ea typeface="微软雅黑" panose="020B0503020204020204" pitchFamily="34" charset="-122"/>
              </a:rPr>
              <a:t>jar</a:t>
            </a:r>
            <a:r>
              <a:rPr kumimoji="1" lang="zh-CN" altLang="en-US" sz="1200" dirty="0">
                <a:solidFill>
                  <a:prstClr val="black"/>
                </a:solidFill>
                <a:latin typeface="微软雅黑" panose="020B0503020204020204" pitchFamily="34" charset="-122"/>
                <a:ea typeface="微软雅黑" panose="020B0503020204020204" pitchFamily="34" charset="-122"/>
              </a:rPr>
              <a:t>包的迁移</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配置文件和参数修改</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en-US" altLang="zh-CN" sz="1200" dirty="0">
                <a:solidFill>
                  <a:prstClr val="black"/>
                </a:solidFill>
                <a:latin typeface="微软雅黑" panose="020B0503020204020204" pitchFamily="34" charset="-122"/>
                <a:ea typeface="微软雅黑" panose="020B0503020204020204" pitchFamily="34" charset="-122"/>
              </a:rPr>
              <a:t>HDSP</a:t>
            </a:r>
            <a:r>
              <a:rPr kumimoji="1" lang="zh-CN" altLang="en-US" sz="1200" dirty="0">
                <a:solidFill>
                  <a:prstClr val="black"/>
                </a:solidFill>
                <a:latin typeface="微软雅黑" panose="020B0503020204020204" pitchFamily="34" charset="-122"/>
                <a:ea typeface="微软雅黑" panose="020B0503020204020204" pitchFamily="34" charset="-122"/>
              </a:rPr>
              <a:t>的</a:t>
            </a:r>
            <a:r>
              <a:rPr kumimoji="1" lang="en-US" altLang="zh-CN" sz="1200" dirty="0">
                <a:solidFill>
                  <a:prstClr val="black"/>
                </a:solidFill>
                <a:latin typeface="微软雅黑" panose="020B0503020204020204" pitchFamily="34" charset="-122"/>
                <a:ea typeface="微软雅黑" panose="020B0503020204020204" pitchFamily="34" charset="-122"/>
              </a:rPr>
              <a:t>license</a:t>
            </a:r>
            <a:r>
              <a:rPr kumimoji="1" lang="zh-CN" altLang="en-US" sz="1200" dirty="0">
                <a:solidFill>
                  <a:prstClr val="black"/>
                </a:solidFill>
                <a:latin typeface="微软雅黑" panose="020B0503020204020204" pitchFamily="34" charset="-122"/>
                <a:ea typeface="微软雅黑" panose="020B0503020204020204" pitchFamily="34" charset="-122"/>
              </a:rPr>
              <a:t>更新</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en-US" altLang="zh-CN" sz="1200" dirty="0">
                <a:solidFill>
                  <a:prstClr val="black"/>
                </a:solidFill>
                <a:latin typeface="微软雅黑" panose="020B0503020204020204" pitchFamily="34" charset="-122"/>
                <a:ea typeface="微软雅黑" panose="020B0503020204020204" pitchFamily="34" charset="-122"/>
              </a:rPr>
              <a:t>HDSP</a:t>
            </a:r>
            <a:r>
              <a:rPr kumimoji="1" lang="zh-CN" altLang="en-US" sz="1200" dirty="0">
                <a:solidFill>
                  <a:prstClr val="black"/>
                </a:solidFill>
                <a:latin typeface="微软雅黑" panose="020B0503020204020204" pitchFamily="34" charset="-122"/>
                <a:ea typeface="微软雅黑" panose="020B0503020204020204" pitchFamily="34" charset="-122"/>
              </a:rPr>
              <a:t>服务本身无状态，服务</a:t>
            </a:r>
            <a:r>
              <a:rPr kumimoji="1" lang="en-US" altLang="zh-CN" sz="1200" dirty="0">
                <a:solidFill>
                  <a:prstClr val="black"/>
                </a:solidFill>
                <a:latin typeface="微软雅黑" panose="020B0503020204020204" pitchFamily="34" charset="-122"/>
                <a:ea typeface="微软雅黑" panose="020B0503020204020204" pitchFamily="34" charset="-122"/>
              </a:rPr>
              <a:t>jar</a:t>
            </a:r>
            <a:r>
              <a:rPr kumimoji="1" lang="zh-CN" altLang="en-US" sz="1200" dirty="0">
                <a:solidFill>
                  <a:prstClr val="black"/>
                </a:solidFill>
                <a:latin typeface="微软雅黑" panose="020B0503020204020204" pitchFamily="34" charset="-122"/>
                <a:ea typeface="微软雅黑" panose="020B0503020204020204" pitchFamily="34" charset="-122"/>
              </a:rPr>
              <a:t>包部署后可用（配置都是</a:t>
            </a:r>
            <a:endParaRPr kumimoji="1" lang="en-US" altLang="zh-CN" sz="1200" dirty="0">
              <a:solidFill>
                <a:prstClr val="black"/>
              </a:solidFill>
              <a:latin typeface="微软雅黑" panose="020B0503020204020204" pitchFamily="34" charset="-122"/>
              <a:ea typeface="微软雅黑" panose="020B0503020204020204" pitchFamily="34" charset="-122"/>
            </a:endParaRPr>
          </a:p>
          <a:p>
            <a:r>
              <a:rPr kumimoji="1" lang="en-US" altLang="zh-CN" sz="1200" dirty="0">
                <a:solidFill>
                  <a:prstClr val="black"/>
                </a:solidFill>
                <a:latin typeface="微软雅黑" panose="020B0503020204020204" pitchFamily="34" charset="-122"/>
                <a:ea typeface="微软雅黑" panose="020B0503020204020204" pitchFamily="34" charset="-122"/>
              </a:rPr>
              <a:t>    </a:t>
            </a:r>
            <a:r>
              <a:rPr kumimoji="1" lang="zh-CN" altLang="en-US" sz="1200" dirty="0">
                <a:solidFill>
                  <a:prstClr val="black"/>
                </a:solidFill>
                <a:latin typeface="微软雅黑" panose="020B0503020204020204" pitchFamily="34" charset="-122"/>
                <a:ea typeface="微软雅黑" panose="020B0503020204020204" pitchFamily="34" charset="-122"/>
              </a:rPr>
              <a:t>存储在</a:t>
            </a:r>
            <a:r>
              <a:rPr kumimoji="1" lang="en-US" altLang="zh-CN" sz="1200" dirty="0" err="1">
                <a:solidFill>
                  <a:prstClr val="black"/>
                </a:solidFill>
                <a:latin typeface="微软雅黑" panose="020B0503020204020204" pitchFamily="34" charset="-122"/>
                <a:ea typeface="微软雅黑" panose="020B0503020204020204" pitchFamily="34" charset="-122"/>
              </a:rPr>
              <a:t>mysql</a:t>
            </a:r>
            <a:r>
              <a:rPr kumimoji="1" lang="zh-CN" altLang="en-US" sz="1200" dirty="0">
                <a:solidFill>
                  <a:prstClr val="black"/>
                </a:solidFill>
                <a:latin typeface="微软雅黑" panose="020B0503020204020204" pitchFamily="34" charset="-122"/>
                <a:ea typeface="微软雅黑" panose="020B0503020204020204" pitchFamily="34" charset="-122"/>
              </a:rPr>
              <a:t>中）</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2.4.2.2.3 </a:t>
            </a:r>
            <a:r>
              <a:rPr b="1">
                <a:sym typeface="+mn-lt"/>
              </a:rPr>
              <a:t>基地集群迁移方案 – 应用迁移（</a:t>
            </a:r>
            <a:r>
              <a:rPr lang="en-US" altLang="zh-CN" b="1">
                <a:sym typeface="+mn-lt"/>
              </a:rPr>
              <a:t>2</a:t>
            </a:r>
            <a:r>
              <a:rPr b="1">
                <a:sym typeface="+mn-lt"/>
              </a:rPr>
              <a:t>/2）</a:t>
            </a:r>
            <a:endParaRPr lang="zh-CN" altLang="en-US" dirty="0">
              <a:latin typeface="+mn-lt"/>
              <a:ea typeface="+mn-ea"/>
              <a:cs typeface="+mn-ea"/>
              <a:sym typeface="+mn-lt"/>
            </a:endParaRPr>
          </a:p>
        </p:txBody>
      </p:sp>
      <p:sp>
        <p:nvSpPr>
          <p:cNvPr id="5" name="矩形 4"/>
          <p:cNvSpPr/>
          <p:nvPr/>
        </p:nvSpPr>
        <p:spPr>
          <a:xfrm>
            <a:off x="247650" y="916982"/>
            <a:ext cx="8496944" cy="3816429"/>
          </a:xfrm>
          <a:prstGeom prst="rect">
            <a:avLst/>
          </a:prstGeom>
        </p:spPr>
        <p:txBody>
          <a:bodyPr wrap="square">
            <a:spAutoFit/>
          </a:bodyPr>
          <a:lstStyle/>
          <a:p>
            <a:r>
              <a:rPr kumimoji="1" lang="en-US" altLang="zh-CN" b="1" dirty="0">
                <a:solidFill>
                  <a:prstClr val="black"/>
                </a:solidFill>
                <a:latin typeface="微软雅黑" panose="020B0503020204020204" pitchFamily="34" charset="-122"/>
                <a:ea typeface="微软雅黑" panose="020B0503020204020204" pitchFamily="34" charset="-122"/>
              </a:rPr>
              <a:t>4.HDP</a:t>
            </a:r>
            <a:r>
              <a:rPr kumimoji="1" lang="zh-CN" altLang="en-US" b="1" dirty="0">
                <a:solidFill>
                  <a:prstClr val="black"/>
                </a:solidFill>
                <a:latin typeface="微软雅黑" panose="020B0503020204020204" pitchFamily="34" charset="-122"/>
                <a:ea typeface="微软雅黑" panose="020B0503020204020204" pitchFamily="34" charset="-122"/>
              </a:rPr>
              <a:t>大数据集群安装</a:t>
            </a:r>
            <a:endParaRPr kumimoji="1" lang="en-US" altLang="zh-CN" sz="2000" dirty="0">
              <a:solidFill>
                <a:prstClr val="black"/>
              </a:solidFill>
              <a:latin typeface="微软雅黑" panose="020B0503020204020204" pitchFamily="34" charset="-122"/>
              <a:ea typeface="微软雅黑" panose="020B0503020204020204" pitchFamily="34" charset="-122"/>
            </a:endParaRPr>
          </a:p>
          <a:p>
            <a:r>
              <a:rPr kumimoji="1" lang="en-US" altLang="zh-CN" dirty="0">
                <a:solidFill>
                  <a:prstClr val="black"/>
                </a:solidFill>
                <a:latin typeface="微软雅黑" panose="020B0503020204020204" pitchFamily="34" charset="-122"/>
                <a:ea typeface="微软雅黑" panose="020B0503020204020204" pitchFamily="34" charset="-122"/>
              </a:rPr>
              <a:t>HDP</a:t>
            </a:r>
            <a:r>
              <a:rPr kumimoji="1" lang="zh-CN" altLang="en-US" dirty="0">
                <a:solidFill>
                  <a:prstClr val="black"/>
                </a:solidFill>
                <a:latin typeface="微软雅黑" panose="020B0503020204020204" pitchFamily="34" charset="-122"/>
                <a:ea typeface="微软雅黑" panose="020B0503020204020204" pitchFamily="34" charset="-122"/>
              </a:rPr>
              <a:t>集群组件较多，目前的组件列表如右图</a:t>
            </a:r>
            <a:endParaRPr kumimoji="1" lang="en-US" altLang="zh-CN" dirty="0">
              <a:solidFill>
                <a:prstClr val="black"/>
              </a:solidFill>
              <a:latin typeface="微软雅黑" panose="020B0503020204020204" pitchFamily="34" charset="-122"/>
              <a:ea typeface="微软雅黑" panose="020B0503020204020204" pitchFamily="34" charset="-122"/>
            </a:endParaRPr>
          </a:p>
          <a:p>
            <a:endParaRPr kumimoji="1" lang="en-US" altLang="zh-CN"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创建应用安装账户，开放权限</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按照原有安装逻辑，在不同的</a:t>
            </a:r>
            <a:r>
              <a:rPr kumimoji="1" lang="en-US" altLang="zh-CN" sz="1200" dirty="0">
                <a:solidFill>
                  <a:prstClr val="black"/>
                </a:solidFill>
                <a:latin typeface="微软雅黑" panose="020B0503020204020204" pitchFamily="34" charset="-122"/>
                <a:ea typeface="微软雅黑" panose="020B0503020204020204" pitchFamily="34" charset="-122"/>
              </a:rPr>
              <a:t>host</a:t>
            </a:r>
            <a:r>
              <a:rPr kumimoji="1" lang="zh-CN" altLang="en-US" sz="1200" dirty="0">
                <a:solidFill>
                  <a:prstClr val="black"/>
                </a:solidFill>
                <a:latin typeface="微软雅黑" panose="020B0503020204020204" pitchFamily="34" charset="-122"/>
                <a:ea typeface="微软雅黑" panose="020B0503020204020204" pitchFamily="34" charset="-122"/>
              </a:rPr>
              <a:t>安装不同的组件</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防火墙端口开放</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按照网络策略配置大数据集群的属性文件</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kumimoji="1" lang="en-US" altLang="zh-CN" dirty="0">
              <a:solidFill>
                <a:prstClr val="black"/>
              </a:solidFill>
              <a:latin typeface="微软雅黑" panose="020B0503020204020204" pitchFamily="34" charset="-122"/>
              <a:ea typeface="微软雅黑" panose="020B0503020204020204" pitchFamily="34" charset="-122"/>
            </a:endParaRPr>
          </a:p>
          <a:p>
            <a:r>
              <a:rPr kumimoji="1" lang="en-US" altLang="zh-CN" b="1" dirty="0">
                <a:solidFill>
                  <a:prstClr val="black"/>
                </a:solidFill>
                <a:latin typeface="微软雅黑" panose="020B0503020204020204" pitchFamily="34" charset="-122"/>
                <a:ea typeface="微软雅黑" panose="020B0503020204020204" pitchFamily="34" charset="-122"/>
              </a:rPr>
              <a:t>5.Doris</a:t>
            </a:r>
            <a:r>
              <a:rPr kumimoji="1" lang="zh-CN" altLang="en-US" b="1" dirty="0">
                <a:solidFill>
                  <a:prstClr val="black"/>
                </a:solidFill>
                <a:latin typeface="微软雅黑" panose="020B0503020204020204" pitchFamily="34" charset="-122"/>
                <a:ea typeface="微软雅黑" panose="020B0503020204020204" pitchFamily="34" charset="-122"/>
              </a:rPr>
              <a:t>的安装迁移</a:t>
            </a:r>
            <a:endParaRPr kumimoji="1" lang="en-US" altLang="zh-CN" dirty="0">
              <a:solidFill>
                <a:prstClr val="black"/>
              </a:solidFill>
              <a:latin typeface="微软雅黑" panose="020B0503020204020204" pitchFamily="34" charset="-122"/>
              <a:ea typeface="微软雅黑" panose="020B0503020204020204" pitchFamily="34" charset="-122"/>
            </a:endParaRPr>
          </a:p>
          <a:p>
            <a:endParaRPr kumimoji="1" lang="en-US" altLang="zh-CN"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创建应用安装账户，开放权限</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按照原有安装逻辑，安装</a:t>
            </a:r>
            <a:r>
              <a:rPr kumimoji="1" lang="en-US" altLang="zh-CN" sz="1200" dirty="0">
                <a:solidFill>
                  <a:prstClr val="black"/>
                </a:solidFill>
                <a:latin typeface="微软雅黑" panose="020B0503020204020204" pitchFamily="34" charset="-122"/>
                <a:ea typeface="微软雅黑" panose="020B0503020204020204" pitchFamily="34" charset="-122"/>
              </a:rPr>
              <a:t>Doris</a:t>
            </a:r>
            <a:r>
              <a:rPr kumimoji="1" lang="zh-CN" altLang="en-US" sz="1200" dirty="0">
                <a:solidFill>
                  <a:prstClr val="black"/>
                </a:solidFill>
                <a:latin typeface="微软雅黑" panose="020B0503020204020204" pitchFamily="34" charset="-122"/>
                <a:ea typeface="微软雅黑" panose="020B0503020204020204" pitchFamily="34" charset="-122"/>
              </a:rPr>
              <a:t>组件</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防火墙端口开放</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rPr>
              <a:t>检查高可用</a:t>
            </a:r>
            <a:endParaRPr kumimoji="1" lang="en-US" altLang="zh-CN" sz="1200" dirty="0">
              <a:solidFill>
                <a:prstClr val="black"/>
              </a:solidFill>
              <a:latin typeface="微软雅黑" panose="020B0503020204020204" pitchFamily="34" charset="-122"/>
              <a:ea typeface="微软雅黑" panose="020B0503020204020204" pitchFamily="34" charset="-122"/>
            </a:endParaRPr>
          </a:p>
          <a:p>
            <a:endParaRPr kumimoji="1" lang="en-US" altLang="zh-CN" dirty="0">
              <a:solidFill>
                <a:prstClr val="black"/>
              </a:solidFill>
              <a:latin typeface="微软雅黑" panose="020B0503020204020204" pitchFamily="34" charset="-122"/>
              <a:ea typeface="微软雅黑" panose="020B0503020204020204" pitchFamily="34" charset="-122"/>
            </a:endParaRPr>
          </a:p>
          <a:p>
            <a:endParaRPr kumimoji="1" lang="en-US" altLang="zh-CN" sz="2000" dirty="0">
              <a:solidFill>
                <a:prstClr val="black"/>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855246" y="724726"/>
            <a:ext cx="4535299" cy="58196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2.4.2.2.4 </a:t>
            </a:r>
            <a:r>
              <a:rPr lang="zh-CN" altLang="en-US" b="1">
                <a:sym typeface="+mn-lt"/>
              </a:rPr>
              <a:t>基地集群迁移方案 </a:t>
            </a:r>
            <a:r>
              <a:rPr b="1">
                <a:sym typeface="+mn-lt"/>
              </a:rPr>
              <a:t>– </a:t>
            </a:r>
            <a:r>
              <a:rPr lang="zh-CN" altLang="en-US" b="1">
                <a:sym typeface="+mn-lt"/>
              </a:rPr>
              <a:t>数据迁移</a:t>
            </a:r>
            <a:endParaRPr lang="zh-CN" altLang="en-US" dirty="0">
              <a:latin typeface="+mn-lt"/>
              <a:ea typeface="+mn-ea"/>
              <a:cs typeface="+mn-ea"/>
              <a:sym typeface="+mn-lt"/>
            </a:endParaRPr>
          </a:p>
        </p:txBody>
      </p:sp>
      <p:graphicFrame>
        <p:nvGraphicFramePr>
          <p:cNvPr id="5" name="表格 5"/>
          <p:cNvGraphicFramePr>
            <a:graphicFrameLocks noGrp="1"/>
          </p:cNvGraphicFramePr>
          <p:nvPr>
            <p:custDataLst>
              <p:tags r:id="rId1"/>
            </p:custDataLst>
          </p:nvPr>
        </p:nvGraphicFramePr>
        <p:xfrm>
          <a:off x="247650" y="801935"/>
          <a:ext cx="11573449" cy="5144012"/>
        </p:xfrm>
        <a:graphic>
          <a:graphicData uri="http://schemas.openxmlformats.org/drawingml/2006/table">
            <a:tbl>
              <a:tblPr firstRow="1" bandRow="1">
                <a:tableStyleId>{5C22544A-7EE6-4342-B048-85BDC9FD1C3A}</a:tableStyleId>
              </a:tblPr>
              <a:tblGrid>
                <a:gridCol w="2313867"/>
                <a:gridCol w="2316336"/>
                <a:gridCol w="2313867"/>
                <a:gridCol w="2216685"/>
                <a:gridCol w="2412694"/>
              </a:tblGrid>
              <a:tr h="501346">
                <a:tc>
                  <a:txBody>
                    <a:bodyPr/>
                    <a:lstStyle/>
                    <a:p>
                      <a:r>
                        <a:rPr lang="zh-CN" altLang="en-US" sz="2000" dirty="0">
                          <a:latin typeface="微软雅黑" panose="020B0503020204020204" pitchFamily="34" charset="-122"/>
                          <a:ea typeface="微软雅黑" panose="020B0503020204020204" pitchFamily="34" charset="-122"/>
                        </a:rPr>
                        <a:t>数据类型</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数据来源</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迁移方式</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数据核对方式</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备注</a:t>
                      </a:r>
                      <a:endParaRPr lang="zh-CN" altLang="en-US" sz="2000" dirty="0">
                        <a:latin typeface="微软雅黑" panose="020B0503020204020204" pitchFamily="34" charset="-122"/>
                        <a:ea typeface="微软雅黑" panose="020B0503020204020204" pitchFamily="34" charset="-122"/>
                      </a:endParaRPr>
                    </a:p>
                  </a:txBody>
                  <a:tcPr/>
                </a:tc>
              </a:tr>
              <a:tr h="933277">
                <a:tc>
                  <a:txBody>
                    <a:bodyPr/>
                    <a:lstStyle/>
                    <a:p>
                      <a:pPr algn="l"/>
                      <a:r>
                        <a:rPr lang="zh-CN" altLang="en-US" sz="1400" dirty="0">
                          <a:latin typeface="微软雅黑" panose="020B0503020204020204" pitchFamily="34" charset="-122"/>
                          <a:ea typeface="微软雅黑" panose="020B0503020204020204" pitchFamily="34" charset="-122"/>
                        </a:rPr>
                        <a:t>数仓基础数据（</a:t>
                      </a:r>
                      <a:r>
                        <a:rPr lang="en-US" altLang="zh-CN" sz="1400" dirty="0">
                          <a:latin typeface="微软雅黑" panose="020B0503020204020204" pitchFamily="34" charset="-122"/>
                          <a:ea typeface="微软雅黑" panose="020B0503020204020204" pitchFamily="34" charset="-122"/>
                        </a:rPr>
                        <a:t>Hive</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dirty="0">
                          <a:latin typeface="微软雅黑" panose="020B0503020204020204" pitchFamily="34" charset="-122"/>
                          <a:ea typeface="微软雅黑" panose="020B0503020204020204" pitchFamily="34" charset="-122"/>
                        </a:rPr>
                        <a:t>基地</a:t>
                      </a:r>
                      <a:r>
                        <a:rPr lang="en-US" altLang="zh-CN" sz="1400" dirty="0">
                          <a:latin typeface="微软雅黑" panose="020B0503020204020204" pitchFamily="34" charset="-122"/>
                          <a:ea typeface="微软雅黑" panose="020B0503020204020204" pitchFamily="34" charset="-122"/>
                        </a:rPr>
                        <a:t>MES</a:t>
                      </a:r>
                      <a:r>
                        <a:rPr lang="zh-CN" altLang="en-US" sz="1400" dirty="0">
                          <a:latin typeface="微软雅黑" panose="020B0503020204020204" pitchFamily="34" charset="-122"/>
                          <a:ea typeface="微软雅黑" panose="020B0503020204020204" pitchFamily="34" charset="-122"/>
                        </a:rPr>
                        <a:t>、应用系统数据</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distcp</a:t>
                      </a:r>
                      <a:r>
                        <a:rPr lang="zh-CN" altLang="en-US" sz="1400" dirty="0">
                          <a:latin typeface="微软雅黑" panose="020B0503020204020204" pitchFamily="34" charset="-122"/>
                          <a:ea typeface="微软雅黑" panose="020B0503020204020204" pitchFamily="34" charset="-122"/>
                        </a:rPr>
                        <a:t>进行历史文件拷贝，之后进行增量同步</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endParaRPr lang="en-US" altLang="zh-CN" sz="1400" dirty="0">
                        <a:latin typeface="微软雅黑" panose="020B0503020204020204" pitchFamily="34" charset="-122"/>
                        <a:ea typeface="微软雅黑" panose="020B0503020204020204" pitchFamily="34" charset="-122"/>
                      </a:endParaRPr>
                    </a:p>
                    <a:p>
                      <a:pPr algn="l"/>
                      <a:r>
                        <a:rPr lang="zh-CN" altLang="en-US" sz="1400" dirty="0">
                          <a:latin typeface="微软雅黑" panose="020B0503020204020204" pitchFamily="34" charset="-122"/>
                          <a:ea typeface="微软雅黑" panose="020B0503020204020204" pitchFamily="34" charset="-122"/>
                        </a:rPr>
                        <a:t>全量核对</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l"/>
                      <a:endParaRPr lang="en-US" altLang="zh-CN" sz="1400" dirty="0">
                        <a:latin typeface="微软雅黑" panose="020B0503020204020204" pitchFamily="34" charset="-122"/>
                        <a:ea typeface="微软雅黑" panose="020B0503020204020204" pitchFamily="34" charset="-122"/>
                      </a:endParaRPr>
                    </a:p>
                    <a:p>
                      <a:pPr algn="l"/>
                      <a:r>
                        <a:rPr lang="zh-CN" altLang="en-US" sz="1400" dirty="0">
                          <a:latin typeface="微软雅黑" panose="020B0503020204020204" pitchFamily="34" charset="-122"/>
                          <a:ea typeface="微软雅黑" panose="020B0503020204020204" pitchFamily="34" charset="-122"/>
                        </a:rPr>
                        <a:t>限定迁移指定基地库的数据，其他基地数据不动</a:t>
                      </a:r>
                      <a:endParaRPr lang="zh-CN" altLang="en-US" sz="1400" dirty="0">
                        <a:latin typeface="微软雅黑" panose="020B0503020204020204" pitchFamily="34" charset="-122"/>
                        <a:ea typeface="微软雅黑" panose="020B0503020204020204" pitchFamily="34" charset="-122"/>
                      </a:endParaRPr>
                    </a:p>
                  </a:txBody>
                  <a:tcPr/>
                </a:tc>
              </a:tr>
              <a:tr h="752222">
                <a:tc>
                  <a:txBody>
                    <a:bodyPr/>
                    <a:lstStyle/>
                    <a:p>
                      <a:pPr algn="l"/>
                      <a:r>
                        <a:rPr lang="zh-CN" altLang="en-US" sz="1400" dirty="0">
                          <a:latin typeface="微软雅黑" panose="020B0503020204020204" pitchFamily="34" charset="-122"/>
                          <a:ea typeface="微软雅黑" panose="020B0503020204020204" pitchFamily="34" charset="-122"/>
                        </a:rPr>
                        <a:t>数仓操作日志（</a:t>
                      </a:r>
                      <a:r>
                        <a:rPr lang="en-US" altLang="zh-CN" sz="1400" dirty="0">
                          <a:latin typeface="微软雅黑" panose="020B0503020204020204" pitchFamily="34" charset="-122"/>
                          <a:ea typeface="微软雅黑" panose="020B0503020204020204" pitchFamily="34" charset="-122"/>
                        </a:rPr>
                        <a:t>Hive</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dirty="0">
                          <a:latin typeface="微软雅黑" panose="020B0503020204020204" pitchFamily="34" charset="-122"/>
                          <a:ea typeface="微软雅黑" panose="020B0503020204020204" pitchFamily="34" charset="-122"/>
                        </a:rPr>
                        <a:t>数据库日志</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sz="1400" dirty="0">
                          <a:latin typeface="微软雅黑" panose="020B0503020204020204" pitchFamily="34" charset="-122"/>
                          <a:ea typeface="微软雅黑" panose="020B0503020204020204" pitchFamily="34" charset="-122"/>
                        </a:rPr>
                        <a:t>不迁移</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l"/>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l"/>
                      <a:r>
                        <a:rPr lang="zh-CN" altLang="en-US" sz="1400" dirty="0">
                          <a:latin typeface="微软雅黑" panose="020B0503020204020204" pitchFamily="34" charset="-122"/>
                          <a:ea typeface="微软雅黑" panose="020B0503020204020204" pitchFamily="34" charset="-122"/>
                        </a:rPr>
                        <a:t>数据底座非业务系统，无业务流程操作，数据库操作日志均为数据同步日志</a:t>
                      </a:r>
                      <a:endParaRPr lang="zh-CN" altLang="en-US" sz="1400" dirty="0">
                        <a:latin typeface="微软雅黑" panose="020B0503020204020204" pitchFamily="34" charset="-122"/>
                        <a:ea typeface="微软雅黑" panose="020B0503020204020204" pitchFamily="34" charset="-122"/>
                      </a:endParaRPr>
                    </a:p>
                  </a:txBody>
                  <a:tcPr/>
                </a:tc>
              </a:tr>
              <a:tr h="400220">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应用数据库数据</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系统应用操作</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en-US" altLang="zh-CN" sz="1400" kern="1200" dirty="0" err="1">
                          <a:solidFill>
                            <a:schemeClr val="dk1"/>
                          </a:solidFill>
                          <a:latin typeface="微软雅黑" panose="020B0503020204020204" pitchFamily="34" charset="-122"/>
                          <a:ea typeface="微软雅黑" panose="020B0503020204020204" pitchFamily="34" charset="-122"/>
                          <a:cs typeface="+mn-cs"/>
                        </a:rPr>
                        <a:t>Mysql</a:t>
                      </a:r>
                      <a:r>
                        <a:rPr lang="zh-CN" altLang="en-US" sz="1400" kern="1200" dirty="0">
                          <a:solidFill>
                            <a:schemeClr val="dk1"/>
                          </a:solidFill>
                          <a:latin typeface="微软雅黑" panose="020B0503020204020204" pitchFamily="34" charset="-122"/>
                          <a:ea typeface="微软雅黑" panose="020B0503020204020204" pitchFamily="34" charset="-122"/>
                          <a:cs typeface="+mn-cs"/>
                        </a:rPr>
                        <a:t>拷贝</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可用性测试</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限定迁移指定基地租户</a:t>
                      </a:r>
                      <a:r>
                        <a:rPr lang="en-US" altLang="zh-CN" sz="1400" kern="1200" dirty="0">
                          <a:solidFill>
                            <a:schemeClr val="dk1"/>
                          </a:solidFill>
                          <a:latin typeface="微软雅黑" panose="020B0503020204020204" pitchFamily="34" charset="-122"/>
                          <a:ea typeface="微软雅黑" panose="020B0503020204020204" pitchFamily="34" charset="-122"/>
                          <a:cs typeface="+mn-cs"/>
                        </a:rPr>
                        <a:t>id</a:t>
                      </a:r>
                      <a:r>
                        <a:rPr lang="zh-CN" altLang="en-US" sz="1400" kern="1200" dirty="0">
                          <a:solidFill>
                            <a:schemeClr val="dk1"/>
                          </a:solidFill>
                          <a:latin typeface="微软雅黑" panose="020B0503020204020204" pitchFamily="34" charset="-122"/>
                          <a:ea typeface="微软雅黑" panose="020B0503020204020204" pitchFamily="34" charset="-122"/>
                          <a:cs typeface="+mn-cs"/>
                        </a:rPr>
                        <a:t>的数据</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r h="400220">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应用登录日志</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系统应用操作</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en-US" altLang="zh-CN" sz="1400" kern="1200" dirty="0" err="1">
                          <a:solidFill>
                            <a:schemeClr val="dk1"/>
                          </a:solidFill>
                          <a:latin typeface="微软雅黑" panose="020B0503020204020204" pitchFamily="34" charset="-122"/>
                          <a:ea typeface="微软雅黑" panose="020B0503020204020204" pitchFamily="34" charset="-122"/>
                          <a:cs typeface="+mn-cs"/>
                        </a:rPr>
                        <a:t>Mysql</a:t>
                      </a:r>
                      <a:r>
                        <a:rPr lang="zh-CN" altLang="en-US" sz="1400" kern="1200" dirty="0">
                          <a:solidFill>
                            <a:schemeClr val="dk1"/>
                          </a:solidFill>
                          <a:latin typeface="微软雅黑" panose="020B0503020204020204" pitchFamily="34" charset="-122"/>
                          <a:ea typeface="微软雅黑" panose="020B0503020204020204" pitchFamily="34" charset="-122"/>
                          <a:cs typeface="+mn-cs"/>
                        </a:rPr>
                        <a:t>拷贝</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可用性测试</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限定迁移指定基地租户</a:t>
                      </a:r>
                      <a:r>
                        <a:rPr lang="en-US" altLang="zh-CN" sz="1400" kern="1200" dirty="0">
                          <a:solidFill>
                            <a:schemeClr val="dk1"/>
                          </a:solidFill>
                          <a:latin typeface="微软雅黑" panose="020B0503020204020204" pitchFamily="34" charset="-122"/>
                          <a:ea typeface="微软雅黑" panose="020B0503020204020204" pitchFamily="34" charset="-122"/>
                          <a:cs typeface="+mn-cs"/>
                        </a:rPr>
                        <a:t>id</a:t>
                      </a:r>
                      <a:r>
                        <a:rPr lang="zh-CN" altLang="en-US" sz="1400" kern="1200" dirty="0">
                          <a:solidFill>
                            <a:schemeClr val="dk1"/>
                          </a:solidFill>
                          <a:latin typeface="微软雅黑" panose="020B0503020204020204" pitchFamily="34" charset="-122"/>
                          <a:ea typeface="微软雅黑" panose="020B0503020204020204" pitchFamily="34" charset="-122"/>
                          <a:cs typeface="+mn-cs"/>
                        </a:rPr>
                        <a:t>的数据</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r h="650465">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应用操作日志</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系统应用操作</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不迁移</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algn="l" defTabSz="843915" rtl="0" eaLnBrk="1" latinLnBrk="0" hangingPunct="1"/>
                      <a:endParaRPr lang="en-US" altLang="zh-CN" sz="1400" kern="1200" dirty="0">
                        <a:solidFill>
                          <a:schemeClr val="dk1"/>
                        </a:solidFill>
                        <a:latin typeface="微软雅黑" panose="020B0503020204020204" pitchFamily="34" charset="-122"/>
                        <a:ea typeface="微软雅黑" panose="020B0503020204020204" pitchFamily="34" charset="-122"/>
                        <a:cs typeface="+mn-cs"/>
                      </a:endParaRPr>
                    </a:p>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应用日志保留</a:t>
                      </a:r>
                      <a:r>
                        <a:rPr lang="en-US" altLang="zh-CN" sz="1400" kern="1200" dirty="0">
                          <a:solidFill>
                            <a:schemeClr val="dk1"/>
                          </a:solidFill>
                          <a:latin typeface="微软雅黑" panose="020B0503020204020204" pitchFamily="34" charset="-122"/>
                          <a:ea typeface="微软雅黑" panose="020B0503020204020204" pitchFamily="34" charset="-122"/>
                          <a:cs typeface="+mn-cs"/>
                        </a:rPr>
                        <a:t>14</a:t>
                      </a:r>
                      <a:r>
                        <a:rPr lang="zh-CN" altLang="en-US" sz="1400" kern="1200" dirty="0">
                          <a:solidFill>
                            <a:schemeClr val="dk1"/>
                          </a:solidFill>
                          <a:latin typeface="微软雅黑" panose="020B0503020204020204" pitchFamily="34" charset="-122"/>
                          <a:ea typeface="微软雅黑" panose="020B0503020204020204" pitchFamily="34" charset="-122"/>
                          <a:cs typeface="+mn-cs"/>
                        </a:rPr>
                        <a:t>天</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r h="400220">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应用任务日志</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n-cs"/>
                        </a:rPr>
                        <a:t>系统应用操作</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l" defTabSz="843915" rtl="0" eaLnBrk="1" latinLnBrk="0" hangingPunct="1"/>
                      <a:r>
                        <a:rPr lang="en-US" altLang="zh-CN" sz="1400" kern="1200" dirty="0" err="1">
                          <a:solidFill>
                            <a:schemeClr val="dk1"/>
                          </a:solidFill>
                          <a:latin typeface="微软雅黑" panose="020B0503020204020204" pitchFamily="34" charset="-122"/>
                          <a:ea typeface="微软雅黑" panose="020B0503020204020204" pitchFamily="34" charset="-122"/>
                          <a:cs typeface="+mn-cs"/>
                        </a:rPr>
                        <a:t>Mysql</a:t>
                      </a:r>
                      <a:r>
                        <a:rPr lang="zh-CN" altLang="en-US" sz="1400" kern="1200" dirty="0">
                          <a:solidFill>
                            <a:schemeClr val="dk1"/>
                          </a:solidFill>
                          <a:latin typeface="微软雅黑" panose="020B0503020204020204" pitchFamily="34" charset="-122"/>
                          <a:ea typeface="微软雅黑" panose="020B0503020204020204" pitchFamily="34" charset="-122"/>
                          <a:cs typeface="+mn-cs"/>
                        </a:rPr>
                        <a:t>拷贝</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可用性测试</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限定迁移指定基地租户</a:t>
                      </a:r>
                      <a:r>
                        <a:rPr lang="en-US" altLang="zh-CN" sz="1400" kern="1200" dirty="0">
                          <a:solidFill>
                            <a:schemeClr val="dk1"/>
                          </a:solidFill>
                          <a:latin typeface="微软雅黑" panose="020B0503020204020204" pitchFamily="34" charset="-122"/>
                          <a:ea typeface="微软雅黑" panose="020B0503020204020204" pitchFamily="34" charset="-122"/>
                          <a:cs typeface="+mn-cs"/>
                        </a:rPr>
                        <a:t>id</a:t>
                      </a:r>
                      <a:r>
                        <a:rPr lang="zh-CN" altLang="en-US" sz="1400" kern="1200" dirty="0">
                          <a:solidFill>
                            <a:schemeClr val="dk1"/>
                          </a:solidFill>
                          <a:latin typeface="微软雅黑" panose="020B0503020204020204" pitchFamily="34" charset="-122"/>
                          <a:ea typeface="微软雅黑" panose="020B0503020204020204" pitchFamily="34" charset="-122"/>
                          <a:cs typeface="+mn-cs"/>
                        </a:rPr>
                        <a:t>的数据</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r h="752222">
                <a:tc>
                  <a:txBody>
                    <a:bodyPr/>
                    <a:lstStyle/>
                    <a:p>
                      <a:pPr marL="0" algn="l" defTabSz="843915" rtl="0" eaLnBrk="1" latinLnBrk="0" hangingPunct="1">
                        <a:buNone/>
                      </a:pPr>
                      <a:r>
                        <a:rPr lang="zh-CN" altLang="en-US" sz="1400" kern="1200" dirty="0">
                          <a:solidFill>
                            <a:schemeClr val="dk1"/>
                          </a:solidFill>
                          <a:latin typeface="微软雅黑" panose="020B0503020204020204" pitchFamily="34" charset="-122"/>
                          <a:ea typeface="微软雅黑" panose="020B0503020204020204" pitchFamily="34" charset="-122"/>
                          <a:cs typeface="+mn-cs"/>
                        </a:rPr>
                        <a:t>数据集市迁移（</a:t>
                      </a:r>
                      <a:r>
                        <a:rPr lang="en-US" altLang="zh-CN" sz="1400" kern="1200" dirty="0">
                          <a:solidFill>
                            <a:schemeClr val="dk1"/>
                          </a:solidFill>
                          <a:latin typeface="微软雅黑" panose="020B0503020204020204" pitchFamily="34" charset="-122"/>
                          <a:ea typeface="微软雅黑" panose="020B0503020204020204" pitchFamily="34" charset="-122"/>
                          <a:cs typeface="+mn-cs"/>
                        </a:rPr>
                        <a:t>Doris</a:t>
                      </a:r>
                      <a:r>
                        <a:rPr lang="zh-CN" altLang="en-US" sz="14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l"/>
                      <a:r>
                        <a:rPr lang="zh-CN" altLang="en-US" sz="1400" dirty="0">
                          <a:latin typeface="微软雅黑" panose="020B0503020204020204" pitchFamily="34" charset="-122"/>
                          <a:ea typeface="微软雅黑" panose="020B0503020204020204" pitchFamily="34" charset="-122"/>
                        </a:rPr>
                        <a:t>数仓建模的应用结果数据</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marL="0" algn="l" defTabSz="843915" rtl="0" eaLnBrk="1" latinLnBrk="0" hangingPunct="1">
                        <a:buNone/>
                      </a:pPr>
                      <a:r>
                        <a:rPr lang="zh-CN" altLang="en-US" sz="1400" kern="1200" dirty="0">
                          <a:solidFill>
                            <a:schemeClr val="dk1"/>
                          </a:solidFill>
                          <a:latin typeface="微软雅黑" panose="020B0503020204020204" pitchFamily="34" charset="-122"/>
                          <a:ea typeface="微软雅黑" panose="020B0503020204020204" pitchFamily="34" charset="-122"/>
                          <a:cs typeface="+mn-cs"/>
                        </a:rPr>
                        <a:t>通过</a:t>
                      </a:r>
                      <a:r>
                        <a:rPr lang="en-US" altLang="zh-CN" sz="1400" kern="1200" dirty="0">
                          <a:solidFill>
                            <a:schemeClr val="dk1"/>
                          </a:solidFill>
                          <a:latin typeface="微软雅黑" panose="020B0503020204020204" pitchFamily="34" charset="-122"/>
                          <a:ea typeface="微软雅黑" panose="020B0503020204020204" pitchFamily="34" charset="-122"/>
                          <a:cs typeface="+mn-cs"/>
                        </a:rPr>
                        <a:t>broker</a:t>
                      </a:r>
                      <a:r>
                        <a:rPr lang="zh-CN" altLang="en-US" sz="1400" kern="1200" dirty="0">
                          <a:solidFill>
                            <a:schemeClr val="dk1"/>
                          </a:solidFill>
                          <a:latin typeface="微软雅黑" panose="020B0503020204020204" pitchFamily="34" charset="-122"/>
                          <a:ea typeface="微软雅黑" panose="020B0503020204020204" pitchFamily="34" charset="-122"/>
                          <a:cs typeface="+mn-cs"/>
                        </a:rPr>
                        <a:t>备份文件到目标集群后通过恢复命令将数据恢复到</a:t>
                      </a:r>
                      <a:r>
                        <a:rPr lang="en-US" altLang="zh-CN" sz="1400" kern="1200" dirty="0">
                          <a:solidFill>
                            <a:schemeClr val="dk1"/>
                          </a:solidFill>
                          <a:latin typeface="微软雅黑" panose="020B0503020204020204" pitchFamily="34" charset="-122"/>
                          <a:ea typeface="微软雅黑" panose="020B0503020204020204" pitchFamily="34" charset="-122"/>
                          <a:cs typeface="+mn-cs"/>
                        </a:rPr>
                        <a:t>Doris</a:t>
                      </a:r>
                      <a:r>
                        <a:rPr lang="zh-CN" altLang="en-US" sz="1400" kern="1200" dirty="0">
                          <a:solidFill>
                            <a:schemeClr val="dk1"/>
                          </a:solidFill>
                          <a:latin typeface="微软雅黑" panose="020B0503020204020204" pitchFamily="34" charset="-122"/>
                          <a:ea typeface="微软雅黑" panose="020B0503020204020204" pitchFamily="34" charset="-122"/>
                          <a:cs typeface="+mn-cs"/>
                        </a:rPr>
                        <a:t>集群中</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比对数据总量</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l" defTabSz="843915"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微软雅黑" panose="020B0503020204020204" pitchFamily="34" charset="-122"/>
                          <a:ea typeface="微软雅黑" panose="020B0503020204020204" pitchFamily="34" charset="-122"/>
                          <a:cs typeface="+mn-cs"/>
                        </a:rPr>
                        <a:t>限定迁移指定基地租户</a:t>
                      </a:r>
                      <a:r>
                        <a:rPr lang="en-US" altLang="zh-CN" sz="1400" kern="1200" dirty="0">
                          <a:solidFill>
                            <a:schemeClr val="dk1"/>
                          </a:solidFill>
                          <a:latin typeface="微软雅黑" panose="020B0503020204020204" pitchFamily="34" charset="-122"/>
                          <a:ea typeface="微软雅黑" panose="020B0503020204020204" pitchFamily="34" charset="-122"/>
                          <a:cs typeface="+mn-cs"/>
                        </a:rPr>
                        <a:t>id</a:t>
                      </a:r>
                      <a:r>
                        <a:rPr lang="zh-CN" altLang="en-US" sz="1400" kern="1200" dirty="0">
                          <a:solidFill>
                            <a:schemeClr val="dk1"/>
                          </a:solidFill>
                          <a:latin typeface="微软雅黑" panose="020B0503020204020204" pitchFamily="34" charset="-122"/>
                          <a:ea typeface="微软雅黑" panose="020B0503020204020204" pitchFamily="34" charset="-122"/>
                          <a:cs typeface="+mn-cs"/>
                        </a:rPr>
                        <a:t>的数据</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6" name="文本框 5"/>
          <p:cNvSpPr txBox="1"/>
          <p:nvPr/>
        </p:nvSpPr>
        <p:spPr>
          <a:xfrm>
            <a:off x="247650" y="6056065"/>
            <a:ext cx="11180445" cy="523220"/>
          </a:xfrm>
          <a:prstGeom prst="rect">
            <a:avLst/>
          </a:prstGeom>
          <a:noFill/>
        </p:spPr>
        <p:txBody>
          <a:bodyPr wrap="square" rtlCol="0" anchor="t">
            <a:spAutoFit/>
          </a:bodyPr>
          <a:lstStyle/>
          <a:p>
            <a:pPr>
              <a:buFont typeface="Arial" panose="020B0604020202020204" pitchFamily="34" charset="0"/>
              <a:buNone/>
            </a:pPr>
            <a:r>
              <a:rPr lang="zh-CN" altLang="en-US" sz="1400" b="1" dirty="0">
                <a:solidFill>
                  <a:prstClr val="black"/>
                </a:solidFill>
                <a:latin typeface="微软雅黑" panose="020B0503020204020204" pitchFamily="34" charset="-122"/>
                <a:ea typeface="微软雅黑" panose="020B0503020204020204" pitchFamily="34" charset="-122"/>
              </a:rPr>
              <a:t>注：</a:t>
            </a:r>
            <a:r>
              <a:rPr lang="zh-CN" altLang="en-US" sz="1400" dirty="0">
                <a:solidFill>
                  <a:prstClr val="black"/>
                </a:solidFill>
                <a:latin typeface="微软雅黑" panose="020B0503020204020204" pitchFamily="34" charset="-122"/>
                <a:ea typeface="微软雅黑" panose="020B0503020204020204" pitchFamily="34" charset="-122"/>
              </a:rPr>
              <a:t>所有的数据迁移，都限定只能迁移指定基地的数据，如迁移</a:t>
            </a:r>
            <a:r>
              <a:rPr lang="en-US" altLang="zh-CN" sz="1400" dirty="0">
                <a:solidFill>
                  <a:prstClr val="black"/>
                </a:solidFill>
                <a:latin typeface="微软雅黑" panose="020B0503020204020204" pitchFamily="34" charset="-122"/>
                <a:ea typeface="微软雅黑" panose="020B0503020204020204" pitchFamily="34" charset="-122"/>
              </a:rPr>
              <a:t>CPBG</a:t>
            </a:r>
            <a:r>
              <a:rPr lang="zh-CN" altLang="en-US" sz="1400" dirty="0">
                <a:solidFill>
                  <a:prstClr val="black"/>
                </a:solidFill>
                <a:latin typeface="微软雅黑" panose="020B0503020204020204" pitchFamily="34" charset="-122"/>
                <a:ea typeface="微软雅黑" panose="020B0503020204020204" pitchFamily="34" charset="-122"/>
              </a:rPr>
              <a:t>的数据，则</a:t>
            </a:r>
            <a:r>
              <a:rPr lang="en-US" altLang="zh-CN" sz="1400" dirty="0">
                <a:solidFill>
                  <a:prstClr val="black"/>
                </a:solidFill>
                <a:latin typeface="微软雅黑" panose="020B0503020204020204" pitchFamily="34" charset="-122"/>
                <a:ea typeface="微软雅黑" panose="020B0503020204020204" pitchFamily="34" charset="-122"/>
              </a:rPr>
              <a:t>Hive</a:t>
            </a:r>
            <a:r>
              <a:rPr lang="zh-CN" altLang="en-US" sz="1400" dirty="0">
                <a:solidFill>
                  <a:prstClr val="black"/>
                </a:solidFill>
                <a:latin typeface="微软雅黑" panose="020B0503020204020204" pitchFamily="34" charset="-122"/>
                <a:ea typeface="微软雅黑" panose="020B0503020204020204" pitchFamily="34" charset="-122"/>
              </a:rPr>
              <a:t>和</a:t>
            </a:r>
            <a:r>
              <a:rPr lang="en-US" altLang="zh-CN" sz="1400" dirty="0">
                <a:solidFill>
                  <a:prstClr val="black"/>
                </a:solidFill>
                <a:latin typeface="微软雅黑" panose="020B0503020204020204" pitchFamily="34" charset="-122"/>
                <a:ea typeface="微软雅黑" panose="020B0503020204020204" pitchFamily="34" charset="-122"/>
              </a:rPr>
              <a:t>Doris</a:t>
            </a:r>
            <a:r>
              <a:rPr lang="zh-CN" altLang="en-US" sz="1400" dirty="0">
                <a:solidFill>
                  <a:prstClr val="black"/>
                </a:solidFill>
                <a:latin typeface="微软雅黑" panose="020B0503020204020204" pitchFamily="34" charset="-122"/>
                <a:ea typeface="微软雅黑" panose="020B0503020204020204" pitchFamily="34" charset="-122"/>
              </a:rPr>
              <a:t>中指定迁移</a:t>
            </a:r>
            <a:r>
              <a:rPr lang="en-US" altLang="zh-CN" sz="1400" dirty="0" err="1">
                <a:solidFill>
                  <a:prstClr val="black"/>
                </a:solidFill>
                <a:latin typeface="微软雅黑" panose="020B0503020204020204" pitchFamily="34" charset="-122"/>
                <a:ea typeface="微软雅黑" panose="020B0503020204020204" pitchFamily="34" charset="-122"/>
              </a:rPr>
              <a:t>cpbg</a:t>
            </a:r>
            <a:r>
              <a:rPr lang="zh-CN" altLang="en-US" sz="1400" dirty="0">
                <a:solidFill>
                  <a:prstClr val="black"/>
                </a:solidFill>
                <a:latin typeface="微软雅黑" panose="020B0503020204020204" pitchFamily="34" charset="-122"/>
                <a:ea typeface="微软雅黑" panose="020B0503020204020204" pitchFamily="34" charset="-122"/>
              </a:rPr>
              <a:t>库的数据，</a:t>
            </a:r>
            <a:r>
              <a:rPr lang="en-US" altLang="zh-CN" sz="1400" dirty="0">
                <a:solidFill>
                  <a:prstClr val="black"/>
                </a:solidFill>
                <a:latin typeface="微软雅黑" panose="020B0503020204020204" pitchFamily="34" charset="-122"/>
                <a:ea typeface="微软雅黑" panose="020B0503020204020204" pitchFamily="34" charset="-122"/>
              </a:rPr>
              <a:t>HDSP</a:t>
            </a:r>
            <a:r>
              <a:rPr lang="zh-CN" altLang="en-US" sz="1400" dirty="0">
                <a:solidFill>
                  <a:prstClr val="black"/>
                </a:solidFill>
                <a:latin typeface="微软雅黑" panose="020B0503020204020204" pitchFamily="34" charset="-122"/>
                <a:ea typeface="微软雅黑" panose="020B0503020204020204" pitchFamily="34" charset="-122"/>
              </a:rPr>
              <a:t>中指定迁移</a:t>
            </a:r>
            <a:r>
              <a:rPr lang="en-US" altLang="zh-CN" sz="1400" dirty="0" err="1">
                <a:solidFill>
                  <a:prstClr val="black"/>
                </a:solidFill>
                <a:latin typeface="微软雅黑" panose="020B0503020204020204" pitchFamily="34" charset="-122"/>
                <a:ea typeface="微软雅黑" panose="020B0503020204020204" pitchFamily="34" charset="-122"/>
              </a:rPr>
              <a:t>cpbg</a:t>
            </a:r>
            <a:r>
              <a:rPr lang="zh-CN" altLang="en-US" sz="1400" dirty="0">
                <a:solidFill>
                  <a:prstClr val="black"/>
                </a:solidFill>
                <a:latin typeface="微软雅黑" panose="020B0503020204020204" pitchFamily="34" charset="-122"/>
                <a:ea typeface="微软雅黑" panose="020B0503020204020204" pitchFamily="34" charset="-122"/>
              </a:rPr>
              <a:t>的租户</a:t>
            </a:r>
            <a:r>
              <a:rPr lang="en-US" altLang="zh-CN" sz="1400" dirty="0">
                <a:solidFill>
                  <a:prstClr val="black"/>
                </a:solidFill>
                <a:latin typeface="微软雅黑" panose="020B0503020204020204" pitchFamily="34" charset="-122"/>
                <a:ea typeface="微软雅黑" panose="020B0503020204020204" pitchFamily="34" charset="-122"/>
              </a:rPr>
              <a:t>id</a:t>
            </a:r>
            <a:r>
              <a:rPr lang="zh-CN" altLang="en-US" sz="1400" dirty="0">
                <a:solidFill>
                  <a:prstClr val="black"/>
                </a:solidFill>
                <a:latin typeface="微软雅黑" panose="020B0503020204020204" pitchFamily="34" charset="-122"/>
                <a:ea typeface="微软雅黑" panose="020B0503020204020204" pitchFamily="34" charset="-122"/>
              </a:rPr>
              <a:t>的相关数据。</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2.4.2.2.5 </a:t>
            </a:r>
            <a:r>
              <a:rPr lang="zh-CN" altLang="en-US" b="1">
                <a:sym typeface="+mn-lt"/>
              </a:rPr>
              <a:t>基地集群迁移方案 </a:t>
            </a:r>
            <a:r>
              <a:rPr b="1">
                <a:sym typeface="+mn-lt"/>
              </a:rPr>
              <a:t>– </a:t>
            </a:r>
            <a:r>
              <a:rPr lang="zh-CN" altLang="en-US" b="1">
                <a:sym typeface="+mn-lt"/>
              </a:rPr>
              <a:t>应用测试</a:t>
            </a:r>
            <a:endParaRPr lang="zh-CN" altLang="en-US" b="1">
              <a:sym typeface="+mn-lt"/>
            </a:endParaRPr>
          </a:p>
        </p:txBody>
      </p:sp>
      <p:grpSp>
        <p:nvGrpSpPr>
          <p:cNvPr id="3" name="组合 2"/>
          <p:cNvGrpSpPr/>
          <p:nvPr/>
        </p:nvGrpSpPr>
        <p:grpSpPr>
          <a:xfrm>
            <a:off x="752699" y="940121"/>
            <a:ext cx="10171665" cy="5262375"/>
            <a:chOff x="540278" y="741031"/>
            <a:chExt cx="7688126" cy="3977500"/>
          </a:xfrm>
        </p:grpSpPr>
        <p:grpSp>
          <p:nvGrpSpPr>
            <p:cNvPr id="4" name="组合 3"/>
            <p:cNvGrpSpPr/>
            <p:nvPr/>
          </p:nvGrpSpPr>
          <p:grpSpPr>
            <a:xfrm>
              <a:off x="544257" y="741031"/>
              <a:ext cx="2378081" cy="3977499"/>
              <a:chOff x="1130652" y="793557"/>
              <a:chExt cx="2378081" cy="3977499"/>
            </a:xfrm>
          </p:grpSpPr>
          <p:sp>
            <p:nvSpPr>
              <p:cNvPr id="5" name="íṩļîḑè"/>
              <p:cNvSpPr/>
              <p:nvPr/>
            </p:nvSpPr>
            <p:spPr>
              <a:xfrm>
                <a:off x="1130654" y="793557"/>
                <a:ext cx="2378079" cy="3762376"/>
              </a:xfrm>
              <a:prstGeom prst="snip1Rect">
                <a:avLst>
                  <a:gd name="adj" fmla="val 29383"/>
                </a:avLst>
              </a:prstGeom>
              <a:solidFill>
                <a:srgbClr val="0C85CF">
                  <a:alpha val="5000"/>
                </a:srgbClr>
              </a:solidFill>
              <a:ln w="3175">
                <a:solidFill>
                  <a:srgbClr val="0C85CF"/>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400" dirty="0">
                  <a:solidFill>
                    <a:prstClr val="black"/>
                  </a:solidFill>
                </a:endParaRPr>
              </a:p>
            </p:txBody>
          </p:sp>
          <p:sp>
            <p:nvSpPr>
              <p:cNvPr id="6" name="iṡ1idè"/>
              <p:cNvSpPr/>
              <p:nvPr/>
            </p:nvSpPr>
            <p:spPr>
              <a:xfrm>
                <a:off x="1130654" y="4627056"/>
                <a:ext cx="2378079" cy="144000"/>
              </a:xfrm>
              <a:prstGeom prst="rect">
                <a:avLst/>
              </a:prstGeom>
              <a:solidFill>
                <a:srgbClr val="0C85CF"/>
              </a:solidFill>
              <a:ln w="3175">
                <a:solidFill>
                  <a:srgbClr val="0C85CF"/>
                </a:solidFill>
                <a:prstDash val="solid"/>
                <a:round/>
              </a:ln>
              <a:effectLst/>
            </p:spPr>
            <p:txBody>
              <a:bodyPr wrap="square" lIns="91440" tIns="45720" rIns="91440" bIns="45720" anchor="ctr">
                <a:normAutofit/>
              </a:bodyPr>
              <a:lstStyle/>
              <a:p>
                <a:pPr algn="ctr"/>
                <a:endParaRPr sz="500">
                  <a:solidFill>
                    <a:prstClr val="black"/>
                  </a:solidFill>
                </a:endParaRPr>
              </a:p>
            </p:txBody>
          </p:sp>
          <p:sp>
            <p:nvSpPr>
              <p:cNvPr id="7" name="ísľîdê"/>
              <p:cNvSpPr/>
              <p:nvPr/>
            </p:nvSpPr>
            <p:spPr bwMode="auto">
              <a:xfrm>
                <a:off x="2908754" y="859329"/>
                <a:ext cx="599979" cy="599979"/>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0C85CF"/>
              </a:solidFill>
              <a:ln w="3175">
                <a:noFill/>
                <a:prstDash val="solid"/>
                <a:round/>
              </a:ln>
              <a:effectLst/>
            </p:spPr>
            <p:txBody>
              <a:bodyPr vert="horz" wrap="square" lIns="91440" tIns="45720" rIns="91440" bIns="45720" anchor="t" anchorCtr="0" compatLnSpc="1">
                <a:normAutofit/>
              </a:bodyPr>
              <a:lstStyle/>
              <a:p>
                <a:pPr algn="r"/>
                <a:r>
                  <a:rPr lang="en-US" altLang="ko-KR" sz="2800" b="1" dirty="0">
                    <a:solidFill>
                      <a:prstClr val="white"/>
                    </a:solidFill>
                  </a:rPr>
                  <a:t>1</a:t>
                </a:r>
                <a:endParaRPr lang="en-US" altLang="ko-KR" sz="2800" b="1" dirty="0">
                  <a:solidFill>
                    <a:prstClr val="white"/>
                  </a:solidFill>
                </a:endParaRPr>
              </a:p>
            </p:txBody>
          </p:sp>
          <p:sp>
            <p:nvSpPr>
              <p:cNvPr id="8" name="îŝļïḓê"/>
              <p:cNvSpPr txBox="1"/>
              <p:nvPr/>
            </p:nvSpPr>
            <p:spPr bwMode="auto">
              <a:xfrm>
                <a:off x="1419665" y="1345332"/>
                <a:ext cx="1663666" cy="311978"/>
              </a:xfrm>
              <a:prstGeom prst="rect">
                <a:avLst/>
              </a:prstGeom>
            </p:spPr>
            <p:txBody>
              <a:bodyPr wrap="square" lIns="91440" tIns="45720" rIns="91440" bIns="45720" anchor="ctr">
                <a:normAutofit fontScale="97500"/>
                <a:scene3d>
                  <a:camera prst="orthographicFront"/>
                  <a:lightRig rig="threePt" dir="t"/>
                </a:scene3d>
                <a:sp3d>
                  <a:bevelT w="0" h="0"/>
                </a:sp3d>
              </a:bodyPr>
              <a:lstStyle/>
              <a:p>
                <a:pPr algn="ctr">
                  <a:defRPr/>
                </a:pPr>
                <a:r>
                  <a:rPr lang="zh-CN" altLang="en-US" b="1" i="1" dirty="0">
                    <a:solidFill>
                      <a:srgbClr val="0C85CF"/>
                    </a:solidFill>
                    <a:latin typeface="微软雅黑" panose="020B0503020204020204" pitchFamily="34" charset="-122"/>
                    <a:ea typeface="微软雅黑" panose="020B0503020204020204" pitchFamily="34" charset="-122"/>
                  </a:rPr>
                  <a:t>平台可用性</a:t>
                </a:r>
                <a:endParaRPr lang="zh-CN" altLang="en-US" b="1" i="1" dirty="0">
                  <a:solidFill>
                    <a:srgbClr val="0C85CF"/>
                  </a:solidFill>
                  <a:latin typeface="微软雅黑" panose="020B0503020204020204" pitchFamily="34" charset="-122"/>
                  <a:ea typeface="微软雅黑" panose="020B0503020204020204" pitchFamily="34" charset="-122"/>
                </a:endParaRPr>
              </a:p>
            </p:txBody>
          </p:sp>
          <p:sp>
            <p:nvSpPr>
              <p:cNvPr id="9" name="iṡḷîďe"/>
              <p:cNvSpPr/>
              <p:nvPr/>
            </p:nvSpPr>
            <p:spPr bwMode="auto">
              <a:xfrm>
                <a:off x="1130652" y="1709594"/>
                <a:ext cx="231013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t" anchorCtr="0">
                <a:noAutofit/>
              </a:bodyPr>
              <a:lstStyle/>
              <a:p>
                <a:endParaRPr lang="zh-CN" altLang="en-US" sz="1100" dirty="0">
                  <a:solidFill>
                    <a:prstClr val="black"/>
                  </a:solidFill>
                  <a:latin typeface="微软雅黑" panose="020B0503020204020204" pitchFamily="34" charset="-122"/>
                  <a:ea typeface="微软雅黑" panose="020B0503020204020204" pitchFamily="34" charset="-122"/>
                  <a:sym typeface="+mn-ea"/>
                </a:endParaRPr>
              </a:p>
            </p:txBody>
          </p:sp>
        </p:grpSp>
        <p:grpSp>
          <p:nvGrpSpPr>
            <p:cNvPr id="11" name="组合 10"/>
            <p:cNvGrpSpPr/>
            <p:nvPr/>
          </p:nvGrpSpPr>
          <p:grpSpPr>
            <a:xfrm>
              <a:off x="3187767" y="806803"/>
              <a:ext cx="2386971" cy="3911728"/>
              <a:chOff x="3882070" y="859328"/>
              <a:chExt cx="2386971" cy="3911728"/>
            </a:xfrm>
          </p:grpSpPr>
          <p:sp>
            <p:nvSpPr>
              <p:cNvPr id="12" name="ïŝḻiḑé"/>
              <p:cNvSpPr/>
              <p:nvPr/>
            </p:nvSpPr>
            <p:spPr>
              <a:xfrm>
                <a:off x="3890960" y="859329"/>
                <a:ext cx="2378079" cy="3762376"/>
              </a:xfrm>
              <a:prstGeom prst="snip1Rect">
                <a:avLst>
                  <a:gd name="adj" fmla="val 29383"/>
                </a:avLst>
              </a:prstGeom>
              <a:solidFill>
                <a:srgbClr val="0098AD">
                  <a:alpha val="5000"/>
                </a:srgbClr>
              </a:solidFill>
              <a:ln w="3175">
                <a:solidFill>
                  <a:srgbClr val="0098AD"/>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400" dirty="0">
                  <a:solidFill>
                    <a:prstClr val="black"/>
                  </a:solidFill>
                </a:endParaRPr>
              </a:p>
            </p:txBody>
          </p:sp>
          <p:sp>
            <p:nvSpPr>
              <p:cNvPr id="13" name="iṩḷïḋê"/>
              <p:cNvSpPr txBox="1"/>
              <p:nvPr/>
            </p:nvSpPr>
            <p:spPr bwMode="auto">
              <a:xfrm>
                <a:off x="4179972" y="1345332"/>
                <a:ext cx="1663666" cy="311978"/>
              </a:xfrm>
              <a:prstGeom prst="rect">
                <a:avLst/>
              </a:prstGeom>
            </p:spPr>
            <p:txBody>
              <a:bodyPr wrap="square" lIns="91440" tIns="45720" rIns="91440" bIns="45720" anchor="ctr">
                <a:normAutofit fontScale="97500"/>
                <a:scene3d>
                  <a:camera prst="orthographicFront"/>
                  <a:lightRig rig="threePt" dir="t"/>
                </a:scene3d>
                <a:sp3d>
                  <a:bevelT w="0" h="0"/>
                </a:sp3d>
              </a:bodyPr>
              <a:lstStyle/>
              <a:p>
                <a:pPr algn="ctr">
                  <a:defRPr/>
                </a:pPr>
                <a:r>
                  <a:rPr lang="zh-CN" altLang="en-US" b="1" i="1" dirty="0">
                    <a:solidFill>
                      <a:srgbClr val="0098AD"/>
                    </a:solidFill>
                    <a:latin typeface="微软雅黑" panose="020B0503020204020204" pitchFamily="34" charset="-122"/>
                    <a:ea typeface="微软雅黑" panose="020B0503020204020204" pitchFamily="34" charset="-122"/>
                  </a:rPr>
                  <a:t>数据完整性</a:t>
                </a:r>
                <a:endParaRPr lang="zh-CN" altLang="en-US" b="1" i="1" dirty="0">
                  <a:solidFill>
                    <a:srgbClr val="0098AD"/>
                  </a:solidFill>
                  <a:latin typeface="微软雅黑" panose="020B0503020204020204" pitchFamily="34" charset="-122"/>
                  <a:ea typeface="微软雅黑" panose="020B0503020204020204" pitchFamily="34" charset="-122"/>
                </a:endParaRPr>
              </a:p>
            </p:txBody>
          </p:sp>
          <p:sp>
            <p:nvSpPr>
              <p:cNvPr id="14" name="íśļiḓê"/>
              <p:cNvSpPr/>
              <p:nvPr/>
            </p:nvSpPr>
            <p:spPr>
              <a:xfrm>
                <a:off x="3890960" y="4627056"/>
                <a:ext cx="2378079" cy="144000"/>
              </a:xfrm>
              <a:prstGeom prst="rect">
                <a:avLst/>
              </a:prstGeom>
              <a:solidFill>
                <a:srgbClr val="0098AD"/>
              </a:solidFill>
              <a:ln w="3175">
                <a:solidFill>
                  <a:srgbClr val="0098AD"/>
                </a:solidFill>
                <a:prstDash val="solid"/>
                <a:round/>
              </a:ln>
              <a:effectLst/>
            </p:spPr>
            <p:txBody>
              <a:bodyPr wrap="square" lIns="91440" tIns="45720" rIns="91440" bIns="45720" anchor="ctr">
                <a:normAutofit/>
              </a:bodyPr>
              <a:lstStyle/>
              <a:p>
                <a:pPr algn="ctr"/>
                <a:endParaRPr sz="500">
                  <a:solidFill>
                    <a:prstClr val="black"/>
                  </a:solidFill>
                </a:endParaRPr>
              </a:p>
            </p:txBody>
          </p:sp>
          <p:sp>
            <p:nvSpPr>
              <p:cNvPr id="15" name="isľîďê"/>
              <p:cNvSpPr/>
              <p:nvPr/>
            </p:nvSpPr>
            <p:spPr bwMode="auto">
              <a:xfrm>
                <a:off x="5669062" y="859328"/>
                <a:ext cx="599979" cy="599979"/>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0098AD"/>
              </a:solidFill>
              <a:ln w="3175">
                <a:noFill/>
                <a:prstDash val="solid"/>
                <a:round/>
              </a:ln>
              <a:effectLst/>
            </p:spPr>
            <p:txBody>
              <a:bodyPr vert="horz" wrap="square" lIns="91440" tIns="45720" rIns="91440" bIns="45720" anchor="t" anchorCtr="0" compatLnSpc="1">
                <a:normAutofit/>
              </a:bodyPr>
              <a:lstStyle/>
              <a:p>
                <a:pPr algn="r"/>
                <a:r>
                  <a:rPr lang="en-US" altLang="zh-CN" sz="2800" b="1" dirty="0">
                    <a:solidFill>
                      <a:prstClr val="white"/>
                    </a:solidFill>
                  </a:rPr>
                  <a:t>2</a:t>
                </a:r>
                <a:endParaRPr lang="en-US" altLang="zh-CN" sz="2800" b="1" dirty="0">
                  <a:solidFill>
                    <a:prstClr val="white"/>
                  </a:solidFill>
                </a:endParaRPr>
              </a:p>
            </p:txBody>
          </p:sp>
          <p:sp>
            <p:nvSpPr>
              <p:cNvPr id="16" name="ïsḻïdé"/>
              <p:cNvSpPr/>
              <p:nvPr/>
            </p:nvSpPr>
            <p:spPr bwMode="auto">
              <a:xfrm>
                <a:off x="3890959" y="1821306"/>
                <a:ext cx="2378080" cy="11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t" anchorCtr="0">
                <a:noAutofit/>
              </a:bodyPr>
              <a:lstStyle/>
              <a:p>
                <a:pPr>
                  <a:lnSpc>
                    <a:spcPct val="150000"/>
                  </a:lnSpc>
                </a:pPr>
                <a:r>
                  <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业务数据：核对表总量；核对表中数据总行数，对关键指标项进行汇总稽核；</a:t>
                </a:r>
                <a:r>
                  <a:rPr lang="zh-CN" altLang="en-US" sz="1100" dirty="0">
                    <a:solidFill>
                      <a:prstClr val="black"/>
                    </a:solidFill>
                    <a:latin typeface="微软雅黑" panose="020B0503020204020204" pitchFamily="34" charset="-122"/>
                    <a:ea typeface="微软雅黑" panose="020B0503020204020204" pitchFamily="34" charset="-122"/>
                    <a:sym typeface="+mn-ea"/>
                  </a:rPr>
                  <a:t>保证时间片分区的数据条数一致，对于关键业务数据进行全量数据比对</a:t>
                </a:r>
                <a:endParaRPr lang="zh-CN" altLang="en-US" sz="1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íṧļidê"/>
              <p:cNvCxnSpPr/>
              <p:nvPr/>
            </p:nvCxnSpPr>
            <p:spPr>
              <a:xfrm flipV="1">
                <a:off x="3882070" y="4688693"/>
                <a:ext cx="2378080" cy="15009"/>
              </a:xfrm>
              <a:prstGeom prst="line">
                <a:avLst/>
              </a:prstGeom>
              <a:ln w="3175">
                <a:solidFill>
                  <a:srgbClr val="0098AD"/>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848804" y="806803"/>
              <a:ext cx="2379600" cy="3911728"/>
              <a:chOff x="6435834" y="859328"/>
              <a:chExt cx="2379600" cy="3911728"/>
            </a:xfrm>
          </p:grpSpPr>
          <p:sp>
            <p:nvSpPr>
              <p:cNvPr id="20" name="îṥ1îḍê"/>
              <p:cNvSpPr/>
              <p:nvPr/>
            </p:nvSpPr>
            <p:spPr>
              <a:xfrm>
                <a:off x="6435834" y="859329"/>
                <a:ext cx="2379600" cy="3762376"/>
              </a:xfrm>
              <a:prstGeom prst="snip1Rect">
                <a:avLst>
                  <a:gd name="adj" fmla="val 29383"/>
                </a:avLst>
              </a:prstGeom>
              <a:solidFill>
                <a:srgbClr val="189ED9">
                  <a:alpha val="5000"/>
                </a:srgbClr>
              </a:solidFill>
              <a:ln w="3175">
                <a:solidFill>
                  <a:srgbClr val="189ED9"/>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400" dirty="0">
                  <a:solidFill>
                    <a:prstClr val="black"/>
                  </a:solidFill>
                </a:endParaRPr>
              </a:p>
            </p:txBody>
          </p:sp>
          <p:sp>
            <p:nvSpPr>
              <p:cNvPr id="21" name="íśḻiḓe"/>
              <p:cNvSpPr/>
              <p:nvPr/>
            </p:nvSpPr>
            <p:spPr>
              <a:xfrm>
                <a:off x="6435834" y="4627056"/>
                <a:ext cx="2379600" cy="144000"/>
              </a:xfrm>
              <a:prstGeom prst="rect">
                <a:avLst/>
              </a:prstGeom>
              <a:solidFill>
                <a:srgbClr val="189ED9"/>
              </a:solidFill>
              <a:ln w="3175">
                <a:solidFill>
                  <a:srgbClr val="0C85CF"/>
                </a:solidFill>
                <a:prstDash val="solid"/>
                <a:round/>
              </a:ln>
              <a:effectLst/>
            </p:spPr>
            <p:txBody>
              <a:bodyPr wrap="square" lIns="91440" tIns="45720" rIns="91440" bIns="45720" anchor="ctr">
                <a:normAutofit/>
              </a:bodyPr>
              <a:lstStyle/>
              <a:p>
                <a:pPr algn="ctr"/>
                <a:endParaRPr sz="500">
                  <a:solidFill>
                    <a:prstClr val="black"/>
                  </a:solidFill>
                </a:endParaRPr>
              </a:p>
            </p:txBody>
          </p:sp>
          <p:sp>
            <p:nvSpPr>
              <p:cNvPr id="22" name="iṥḻîďê"/>
              <p:cNvSpPr/>
              <p:nvPr/>
            </p:nvSpPr>
            <p:spPr bwMode="auto">
              <a:xfrm>
                <a:off x="8215455" y="859328"/>
                <a:ext cx="599979" cy="599979"/>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189ED9"/>
              </a:solidFill>
              <a:ln w="3175">
                <a:noFill/>
                <a:prstDash val="solid"/>
                <a:round/>
              </a:ln>
              <a:effectLst/>
            </p:spPr>
            <p:txBody>
              <a:bodyPr vert="horz" wrap="square" lIns="91440" tIns="45720" rIns="91440" bIns="45720" anchor="t" anchorCtr="0" compatLnSpc="1">
                <a:normAutofit/>
              </a:bodyPr>
              <a:lstStyle/>
              <a:p>
                <a:pPr algn="r"/>
                <a:r>
                  <a:rPr lang="en-US" altLang="ko-KR" sz="2800" b="1" dirty="0">
                    <a:solidFill>
                      <a:prstClr val="white"/>
                    </a:solidFill>
                  </a:rPr>
                  <a:t>3</a:t>
                </a:r>
                <a:endParaRPr lang="en-US" altLang="ko-KR" sz="2800" b="1" dirty="0">
                  <a:solidFill>
                    <a:prstClr val="white"/>
                  </a:solidFill>
                </a:endParaRPr>
              </a:p>
            </p:txBody>
          </p:sp>
          <p:sp>
            <p:nvSpPr>
              <p:cNvPr id="23" name="ï$líďé"/>
              <p:cNvSpPr txBox="1"/>
              <p:nvPr/>
            </p:nvSpPr>
            <p:spPr bwMode="auto">
              <a:xfrm>
                <a:off x="6940278" y="1345332"/>
                <a:ext cx="1663666" cy="311978"/>
              </a:xfrm>
              <a:prstGeom prst="rect">
                <a:avLst/>
              </a:prstGeom>
            </p:spPr>
            <p:txBody>
              <a:bodyPr wrap="square" lIns="91440" tIns="45720" rIns="91440" bIns="45720" anchor="ctr">
                <a:normAutofit fontScale="97500"/>
                <a:scene3d>
                  <a:camera prst="orthographicFront"/>
                  <a:lightRig rig="threePt" dir="t"/>
                </a:scene3d>
                <a:sp3d>
                  <a:bevelT w="0" h="0"/>
                </a:sp3d>
              </a:bodyPr>
              <a:lstStyle/>
              <a:p>
                <a:pPr algn="ctr">
                  <a:defRPr/>
                </a:pPr>
                <a:r>
                  <a:rPr lang="zh-CN" altLang="en-US" b="1" i="1" dirty="0">
                    <a:solidFill>
                      <a:srgbClr val="189ED9"/>
                    </a:solidFill>
                    <a:latin typeface="微软雅黑" panose="020B0503020204020204" pitchFamily="34" charset="-122"/>
                    <a:ea typeface="微软雅黑" panose="020B0503020204020204" pitchFamily="34" charset="-122"/>
                  </a:rPr>
                  <a:t>关联系统可用性</a:t>
                </a:r>
                <a:endParaRPr lang="zh-CN" altLang="en-US" b="1" i="1" dirty="0">
                  <a:solidFill>
                    <a:srgbClr val="189ED9"/>
                  </a:solidFill>
                  <a:latin typeface="微软雅黑" panose="020B0503020204020204" pitchFamily="34" charset="-122"/>
                  <a:ea typeface="微软雅黑" panose="020B0503020204020204" pitchFamily="34" charset="-122"/>
                </a:endParaRPr>
              </a:p>
            </p:txBody>
          </p:sp>
          <p:sp>
            <p:nvSpPr>
              <p:cNvPr id="24" name="ïšľîďè"/>
              <p:cNvSpPr/>
              <p:nvPr/>
            </p:nvSpPr>
            <p:spPr bwMode="auto">
              <a:xfrm>
                <a:off x="6435834" y="1709546"/>
                <a:ext cx="2379600" cy="122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t" anchorCtr="0">
                <a:noAutofit/>
              </a:bodyPr>
              <a:lstStyle/>
              <a:p>
                <a:pPr>
                  <a:lnSpc>
                    <a:spcPct val="150000"/>
                  </a:lnSpc>
                </a:pPr>
                <a:r>
                  <a:rPr lang="zh-CN" altLang="en-US" sz="1100" dirty="0">
                    <a:solidFill>
                      <a:prstClr val="black"/>
                    </a:solidFill>
                    <a:latin typeface="微软雅黑" panose="020B0503020204020204" pitchFamily="34" charset="-122"/>
                    <a:ea typeface="微软雅黑" panose="020B0503020204020204" pitchFamily="34" charset="-122"/>
                  </a:rPr>
                  <a:t>外部系统（如</a:t>
                </a:r>
                <a:r>
                  <a:rPr lang="en-US" altLang="zh-CN" sz="1100" dirty="0">
                    <a:solidFill>
                      <a:prstClr val="black"/>
                    </a:solidFill>
                    <a:latin typeface="微软雅黑" panose="020B0503020204020204" pitchFamily="34" charset="-122"/>
                    <a:ea typeface="微软雅黑" panose="020B0503020204020204" pitchFamily="34" charset="-122"/>
                  </a:rPr>
                  <a:t>FR</a:t>
                </a:r>
                <a:r>
                  <a:rPr lang="zh-CN" altLang="en-US" sz="1100" dirty="0">
                    <a:solidFill>
                      <a:prstClr val="black"/>
                    </a:solidFill>
                    <a:latin typeface="微软雅黑" panose="020B0503020204020204" pitchFamily="34" charset="-122"/>
                    <a:ea typeface="微软雅黑" panose="020B0503020204020204" pitchFamily="34" charset="-122"/>
                  </a:rPr>
                  <a:t>）：对外部关联的系统如</a:t>
                </a:r>
                <a:r>
                  <a:rPr lang="en-US" altLang="zh-CN" sz="1100" dirty="0">
                    <a:solidFill>
                      <a:prstClr val="black"/>
                    </a:solidFill>
                    <a:latin typeface="微软雅黑" panose="020B0503020204020204" pitchFamily="34" charset="-122"/>
                    <a:ea typeface="微软雅黑" panose="020B0503020204020204" pitchFamily="34" charset="-122"/>
                  </a:rPr>
                  <a:t>FR</a:t>
                </a:r>
                <a:r>
                  <a:rPr lang="zh-CN" altLang="en-US" sz="1100" dirty="0">
                    <a:solidFill>
                      <a:prstClr val="black"/>
                    </a:solidFill>
                    <a:latin typeface="微软雅黑" panose="020B0503020204020204" pitchFamily="34" charset="-122"/>
                    <a:ea typeface="微软雅黑" panose="020B0503020204020204" pitchFamily="34" charset="-122"/>
                  </a:rPr>
                  <a:t>帆软，需要连接数据底座做数据查询，可以直接通过查询直连报表是否正常判断。 </a:t>
                </a:r>
                <a:endParaRPr lang="en-US" altLang="zh-CN" sz="11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prstClr val="black"/>
                    </a:solidFill>
                    <a:latin typeface="微软雅黑" panose="020B0503020204020204" pitchFamily="34" charset="-122"/>
                    <a:ea typeface="微软雅黑" panose="020B0503020204020204" pitchFamily="34" charset="-122"/>
                  </a:rPr>
                  <a:t>外部接口调用：外部调用的系统需要切换调用地址，切换新地址后调用看是否正常。</a:t>
                </a:r>
                <a:endParaRPr lang="zh-CN" altLang="en-US" sz="1100" dirty="0">
                  <a:solidFill>
                    <a:prstClr val="black"/>
                  </a:solidFill>
                  <a:latin typeface="微软雅黑" panose="020B0503020204020204" pitchFamily="34" charset="-122"/>
                  <a:ea typeface="微软雅黑" panose="020B0503020204020204" pitchFamily="34" charset="-122"/>
                </a:endParaRPr>
              </a:p>
            </p:txBody>
          </p:sp>
        </p:grpSp>
        <p:cxnSp>
          <p:nvCxnSpPr>
            <p:cNvPr id="31" name="ïşḷîďè"/>
            <p:cNvCxnSpPr/>
            <p:nvPr/>
          </p:nvCxnSpPr>
          <p:spPr>
            <a:xfrm>
              <a:off x="540278" y="2770250"/>
              <a:ext cx="2379600" cy="6676"/>
            </a:xfrm>
            <a:prstGeom prst="line">
              <a:avLst/>
            </a:prstGeom>
            <a:ln w="3175">
              <a:solidFill>
                <a:srgbClr val="189ED9"/>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39445" y="1686561"/>
              <a:ext cx="2204085" cy="862974"/>
            </a:xfrm>
            <a:prstGeom prst="rect">
              <a:avLst/>
            </a:prstGeom>
            <a:noFill/>
          </p:spPr>
          <p:txBody>
            <a:bodyPr wrap="square" rtlCol="0">
              <a:noAutofit/>
            </a:bodyPr>
            <a:lstStyle/>
            <a:p>
              <a:pPr>
                <a:buFont typeface="Arial" panose="020B0604020202020204" pitchFamily="34" charset="0"/>
                <a:buNone/>
              </a:pPr>
              <a:r>
                <a:rPr lang="zh-CN" altLang="en-US" sz="1100" b="1" dirty="0">
                  <a:solidFill>
                    <a:prstClr val="black"/>
                  </a:solidFill>
                  <a:latin typeface="微软雅黑" panose="020B0503020204020204" pitchFamily="34" charset="-122"/>
                  <a:ea typeface="微软雅黑" panose="020B0503020204020204" pitchFamily="34" charset="-122"/>
                </a:rPr>
                <a:t>功能验证：</a:t>
              </a:r>
              <a:endParaRPr lang="zh-CN" altLang="en-US"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solidFill>
                    <a:prstClr val="black"/>
                  </a:solidFill>
                  <a:latin typeface="微软雅黑" panose="020B0503020204020204" pitchFamily="34" charset="-122"/>
                  <a:ea typeface="微软雅黑" panose="020B0503020204020204" pitchFamily="34" charset="-122"/>
                </a:rPr>
                <a:t>--应用报表测试</a:t>
              </a:r>
              <a:endParaRPr lang="zh-CN" altLang="en-US"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solidFill>
                    <a:prstClr val="black"/>
                  </a:solidFill>
                  <a:latin typeface="微软雅黑" panose="020B0503020204020204" pitchFamily="34" charset="-122"/>
                  <a:ea typeface="微软雅黑" panose="020B0503020204020204" pitchFamily="34" charset="-122"/>
                </a:rPr>
                <a:t>--资产门户功能测试</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系统平台功能测试</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r>
                <a:rPr lang="en-US" altLang="zh-CN" sz="1100" dirty="0" err="1">
                  <a:solidFill>
                    <a:prstClr val="black"/>
                  </a:solidFill>
                  <a:latin typeface="微软雅黑" panose="020B0503020204020204" pitchFamily="34" charset="-122"/>
                  <a:ea typeface="微软雅黑" panose="020B0503020204020204" pitchFamily="34" charset="-122"/>
                </a:rPr>
                <a:t>ambari</a:t>
              </a:r>
              <a:r>
                <a:rPr lang="zh-CN" altLang="en-US" sz="1100" dirty="0">
                  <a:solidFill>
                    <a:prstClr val="black"/>
                  </a:solidFill>
                  <a:latin typeface="微软雅黑" panose="020B0503020204020204" pitchFamily="34" charset="-122"/>
                  <a:ea typeface="微软雅黑" panose="020B0503020204020204" pitchFamily="34" charset="-122"/>
                </a:rPr>
                <a:t>的页面无预警</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--Doris</a:t>
              </a:r>
              <a:r>
                <a:rPr lang="zh-CN" altLang="en-US" sz="1100" dirty="0">
                  <a:solidFill>
                    <a:prstClr val="black"/>
                  </a:solidFill>
                  <a:latin typeface="微软雅黑" panose="020B0503020204020204" pitchFamily="34" charset="-122"/>
                  <a:ea typeface="微软雅黑" panose="020B0503020204020204" pitchFamily="34" charset="-122"/>
                </a:rPr>
                <a:t>状态无预警</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高可用验证测试</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sz="1100" dirty="0">
                <a:solidFill>
                  <a:prstClr val="black"/>
                </a:solidFill>
                <a:latin typeface="微软雅黑" panose="020B0503020204020204" pitchFamily="34" charset="-122"/>
                <a:ea typeface="微软雅黑" panose="020B0503020204020204" pitchFamily="34" charset="-122"/>
              </a:endParaRPr>
            </a:p>
          </p:txBody>
        </p:sp>
        <p:cxnSp>
          <p:nvCxnSpPr>
            <p:cNvPr id="34" name="ïşḷîďè"/>
            <p:cNvCxnSpPr/>
            <p:nvPr/>
          </p:nvCxnSpPr>
          <p:spPr>
            <a:xfrm>
              <a:off x="558416" y="3552492"/>
              <a:ext cx="2379600" cy="6676"/>
            </a:xfrm>
            <a:prstGeom prst="line">
              <a:avLst/>
            </a:prstGeom>
            <a:ln w="3175">
              <a:solidFill>
                <a:srgbClr val="189ED9"/>
              </a:solidFill>
              <a:prstDash val="dash"/>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42046" y="2833297"/>
              <a:ext cx="2212340" cy="434340"/>
            </a:xfrm>
            <a:prstGeom prst="rect">
              <a:avLst/>
            </a:prstGeom>
            <a:noFill/>
          </p:spPr>
          <p:txBody>
            <a:bodyPr wrap="square" rtlCol="0">
              <a:noAutofit/>
            </a:bodyPr>
            <a:lstStyle/>
            <a:p>
              <a:pPr>
                <a:buFont typeface="Arial" panose="020B0604020202020204" pitchFamily="34" charset="0"/>
                <a:buNone/>
              </a:pPr>
              <a:r>
                <a:rPr lang="zh-CN" altLang="en-US" sz="1100" b="1" dirty="0">
                  <a:solidFill>
                    <a:prstClr val="black"/>
                  </a:solidFill>
                  <a:latin typeface="微软雅黑" panose="020B0503020204020204" pitchFamily="34" charset="-122"/>
                  <a:ea typeface="微软雅黑" panose="020B0503020204020204" pitchFamily="34" charset="-122"/>
                </a:rPr>
                <a:t>数据处理任务验证</a:t>
              </a:r>
              <a:endParaRPr lang="zh-CN" altLang="en-US"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solidFill>
                    <a:prstClr val="black"/>
                  </a:solidFill>
                  <a:latin typeface="微软雅黑" panose="020B0503020204020204" pitchFamily="34" charset="-122"/>
                  <a:ea typeface="微软雅黑" panose="020B0503020204020204" pitchFamily="34" charset="-122"/>
                </a:rPr>
                <a:t>--数据源连接测试</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各数据任务流数据同步验证</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各数据处理任务流验证</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42046" y="3664025"/>
              <a:ext cx="2212340" cy="501650"/>
            </a:xfrm>
            <a:prstGeom prst="rect">
              <a:avLst/>
            </a:prstGeom>
            <a:noFill/>
          </p:spPr>
          <p:txBody>
            <a:bodyPr wrap="square" rtlCol="0">
              <a:noAutofit/>
            </a:bodyPr>
            <a:lstStyle/>
            <a:p>
              <a:pPr>
                <a:buFont typeface="Arial" panose="020B0604020202020204" pitchFamily="34" charset="0"/>
                <a:buNone/>
              </a:pPr>
              <a:r>
                <a:rPr lang="zh-CN" altLang="en-US" sz="1100" b="1" dirty="0">
                  <a:solidFill>
                    <a:prstClr val="black"/>
                  </a:solidFill>
                  <a:latin typeface="微软雅黑" panose="020B0503020204020204" pitchFamily="34" charset="-122"/>
                  <a:ea typeface="微软雅黑" panose="020B0503020204020204" pitchFamily="34" charset="-122"/>
                </a:rPr>
                <a:t>业务用户验证</a:t>
              </a:r>
              <a:endParaRPr lang="zh-CN" altLang="en-US"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solidFill>
                    <a:prstClr val="black"/>
                  </a:solidFill>
                  <a:latin typeface="微软雅黑" panose="020B0503020204020204" pitchFamily="34" charset="-122"/>
                  <a:ea typeface="微软雅黑" panose="020B0503020204020204" pitchFamily="34" charset="-122"/>
                </a:rPr>
                <a:t>--权限隔离验证</a:t>
              </a:r>
              <a:endParaRPr lang="zh-CN" altLang="en-US"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100" dirty="0">
                  <a:solidFill>
                    <a:prstClr val="black"/>
                  </a:solidFill>
                  <a:latin typeface="微软雅黑" panose="020B0503020204020204" pitchFamily="34" charset="-122"/>
                  <a:ea typeface="微软雅黑" panose="020B0503020204020204" pitchFamily="34" charset="-122"/>
                </a:rPr>
                <a:t>--门户登录验证</a:t>
              </a:r>
              <a:endParaRPr lang="en-US" altLang="zh-CN" sz="11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100" dirty="0">
                  <a:solidFill>
                    <a:prstClr val="black"/>
                  </a:solidFill>
                  <a:latin typeface="微软雅黑" panose="020B0503020204020204" pitchFamily="34" charset="-122"/>
                  <a:ea typeface="微软雅黑" panose="020B0503020204020204" pitchFamily="34" charset="-122"/>
                </a:rPr>
                <a:t>--…</a:t>
              </a:r>
              <a:endParaRPr lang="zh-CN" altLang="en-US" sz="11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2.4.2.2.6 </a:t>
            </a:r>
            <a:r>
              <a:rPr lang="zh-CN" altLang="en-US" b="1">
                <a:sym typeface="+mn-lt"/>
              </a:rPr>
              <a:t>基地集群迁移方案 </a:t>
            </a:r>
            <a:r>
              <a:rPr b="1">
                <a:sym typeface="+mn-lt"/>
              </a:rPr>
              <a:t>–</a:t>
            </a:r>
            <a:r>
              <a:rPr lang="zh-CN" altLang="en-US" b="1">
                <a:sym typeface="+mn-lt"/>
              </a:rPr>
              <a:t>应用切换</a:t>
            </a:r>
            <a:endParaRPr lang="zh-CN" altLang="en-US" b="1">
              <a:sym typeface="+mn-lt"/>
            </a:endParaRPr>
          </a:p>
        </p:txBody>
      </p:sp>
      <p:grpSp>
        <p:nvGrpSpPr>
          <p:cNvPr id="4" name="组合 3"/>
          <p:cNvGrpSpPr/>
          <p:nvPr/>
        </p:nvGrpSpPr>
        <p:grpSpPr>
          <a:xfrm>
            <a:off x="721995" y="1183640"/>
            <a:ext cx="10206738" cy="4941738"/>
            <a:chOff x="721995" y="1183640"/>
            <a:chExt cx="7328016" cy="3670300"/>
          </a:xfrm>
        </p:grpSpPr>
        <p:sp>
          <p:nvSpPr>
            <p:cNvPr id="5" name="Freeform 40"/>
            <p:cNvSpPr/>
            <p:nvPr>
              <p:custDataLst>
                <p:tags r:id="rId1"/>
              </p:custDataLst>
            </p:nvPr>
          </p:nvSpPr>
          <p:spPr bwMode="auto">
            <a:xfrm>
              <a:off x="775970" y="1183640"/>
              <a:ext cx="2421768" cy="944079"/>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6" name="Freeform 41"/>
            <p:cNvSpPr/>
            <p:nvPr>
              <p:custDataLst>
                <p:tags r:id="rId2"/>
              </p:custDataLst>
            </p:nvPr>
          </p:nvSpPr>
          <p:spPr bwMode="auto">
            <a:xfrm>
              <a:off x="778618" y="1183640"/>
              <a:ext cx="2417796" cy="940769"/>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4472C4">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7" name="Freeform 40"/>
            <p:cNvSpPr/>
            <p:nvPr>
              <p:custDataLst>
                <p:tags r:id="rId3"/>
              </p:custDataLst>
            </p:nvPr>
          </p:nvSpPr>
          <p:spPr bwMode="auto">
            <a:xfrm rot="10800000" flipH="1">
              <a:off x="2458894" y="1746380"/>
              <a:ext cx="2421768" cy="944079"/>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8" name="Freeform 41"/>
            <p:cNvSpPr/>
            <p:nvPr>
              <p:custDataLst>
                <p:tags r:id="rId4"/>
              </p:custDataLst>
            </p:nvPr>
          </p:nvSpPr>
          <p:spPr bwMode="auto">
            <a:xfrm rot="10800000" flipH="1">
              <a:off x="2460907" y="1749028"/>
              <a:ext cx="2417796" cy="940769"/>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9" name="Freeform 40"/>
            <p:cNvSpPr/>
            <p:nvPr>
              <p:custDataLst>
                <p:tags r:id="rId5"/>
              </p:custDataLst>
            </p:nvPr>
          </p:nvSpPr>
          <p:spPr bwMode="auto">
            <a:xfrm>
              <a:off x="4002761" y="1183640"/>
              <a:ext cx="2421768" cy="944079"/>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10" name="Freeform 41"/>
            <p:cNvSpPr/>
            <p:nvPr>
              <p:custDataLst>
                <p:tags r:id="rId6"/>
              </p:custDataLst>
            </p:nvPr>
          </p:nvSpPr>
          <p:spPr bwMode="auto">
            <a:xfrm>
              <a:off x="4004774" y="1183640"/>
              <a:ext cx="2417796" cy="940769"/>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11" name="Овал 75"/>
            <p:cNvSpPr/>
            <p:nvPr>
              <p:custDataLst>
                <p:tags r:id="rId7"/>
              </p:custDataLst>
            </p:nvPr>
          </p:nvSpPr>
          <p:spPr>
            <a:xfrm>
              <a:off x="1391674" y="2875170"/>
              <a:ext cx="502494" cy="415104"/>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algn="ctr" defTabSz="913765">
                <a:defRPr/>
              </a:pPr>
              <a:r>
                <a:rPr lang="en-US" b="1">
                  <a:solidFill>
                    <a:sysClr val="window" lastClr="FFFFFF"/>
                  </a:solidFill>
                  <a:latin typeface="Arial" panose="020B0604020202020204" pitchFamily="34" charset="0"/>
                  <a:ea typeface="微软雅黑" panose="020B0503020204020204" pitchFamily="34" charset="-122"/>
                  <a:cs typeface="Roboto Medium" charset="0"/>
                </a:rPr>
                <a:t>1</a:t>
              </a:r>
              <a:endParaRPr lang="ru-RU" b="1">
                <a:solidFill>
                  <a:sysClr val="window" lastClr="FFFFFF"/>
                </a:solidFill>
                <a:latin typeface="Arial" panose="020B0604020202020204" pitchFamily="34" charset="0"/>
                <a:ea typeface="微软雅黑" panose="020B0503020204020204" pitchFamily="34" charset="-122"/>
                <a:cs typeface="Roboto Medium" charset="0"/>
              </a:endParaRPr>
            </a:p>
          </p:txBody>
        </p:sp>
        <p:sp>
          <p:nvSpPr>
            <p:cNvPr id="12" name="Freeform 40"/>
            <p:cNvSpPr/>
            <p:nvPr>
              <p:custDataLst>
                <p:tags r:id="rId8"/>
              </p:custDataLst>
            </p:nvPr>
          </p:nvSpPr>
          <p:spPr bwMode="auto">
            <a:xfrm rot="10800000" flipH="1">
              <a:off x="5612887" y="1746380"/>
              <a:ext cx="2421768" cy="944079"/>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13" name="Freeform 41"/>
            <p:cNvSpPr/>
            <p:nvPr>
              <p:custDataLst>
                <p:tags r:id="rId9"/>
              </p:custDataLst>
            </p:nvPr>
          </p:nvSpPr>
          <p:spPr bwMode="auto">
            <a:xfrm rot="10800000" flipH="1">
              <a:off x="5615535" y="1749028"/>
              <a:ext cx="2417796" cy="940769"/>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2" rIns="34286" bIns="17142" numCol="1" anchor="t" anchorCtr="0" compatLnSpc="1"/>
            <a:lstStyle/>
            <a:p>
              <a:pPr defTabSz="913765">
                <a:defRPr/>
              </a:pPr>
              <a:endParaRPr lang="ru-RU">
                <a:solidFill>
                  <a:prstClr val="black"/>
                </a:solidFill>
                <a:latin typeface="Arial" panose="020B0604020202020204" pitchFamily="34" charset="0"/>
                <a:ea typeface="微软雅黑" panose="020B0503020204020204" pitchFamily="34" charset="-122"/>
                <a:cs typeface="+mn-ea"/>
              </a:endParaRPr>
            </a:p>
          </p:txBody>
        </p:sp>
        <p:sp>
          <p:nvSpPr>
            <p:cNvPr id="14" name="Овал 92"/>
            <p:cNvSpPr/>
            <p:nvPr>
              <p:custDataLst>
                <p:tags r:id="rId10"/>
              </p:custDataLst>
            </p:nvPr>
          </p:nvSpPr>
          <p:spPr>
            <a:xfrm>
              <a:off x="3418254" y="2925335"/>
              <a:ext cx="502494" cy="415104"/>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algn="ctr" defTabSz="913765">
                <a:defRPr/>
              </a:pPr>
              <a:r>
                <a:rPr lang="ru-RU" b="1">
                  <a:solidFill>
                    <a:sysClr val="window" lastClr="FFFFFF"/>
                  </a:solidFill>
                  <a:latin typeface="Arial" panose="020B0604020202020204" pitchFamily="34" charset="0"/>
                  <a:ea typeface="微软雅黑" panose="020B0503020204020204" pitchFamily="34" charset="-122"/>
                  <a:cs typeface="+mn-ea"/>
                </a:rPr>
                <a:t>2</a:t>
              </a:r>
              <a:endParaRPr lang="ru-RU" b="1">
                <a:solidFill>
                  <a:sysClr val="window" lastClr="FFFFFF"/>
                </a:solidFill>
                <a:latin typeface="Arial" panose="020B0604020202020204" pitchFamily="34" charset="0"/>
                <a:ea typeface="微软雅黑" panose="020B0503020204020204" pitchFamily="34" charset="-122"/>
                <a:cs typeface="+mn-ea"/>
              </a:endParaRPr>
            </a:p>
          </p:txBody>
        </p:sp>
        <p:sp>
          <p:nvSpPr>
            <p:cNvPr id="15" name="Овал 95"/>
            <p:cNvSpPr/>
            <p:nvPr>
              <p:custDataLst>
                <p:tags r:id="rId11"/>
              </p:custDataLst>
            </p:nvPr>
          </p:nvSpPr>
          <p:spPr>
            <a:xfrm>
              <a:off x="5119970" y="2925335"/>
              <a:ext cx="502494" cy="415104"/>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algn="ctr" defTabSz="913765">
                <a:defRPr/>
              </a:pPr>
              <a:r>
                <a:rPr lang="ru-RU" b="1">
                  <a:solidFill>
                    <a:sysClr val="window" lastClr="FFFFFF"/>
                  </a:solidFill>
                  <a:latin typeface="Arial" panose="020B0604020202020204" pitchFamily="34" charset="0"/>
                  <a:ea typeface="微软雅黑" panose="020B0503020204020204" pitchFamily="34" charset="-122"/>
                  <a:cs typeface="+mn-ea"/>
                </a:rPr>
                <a:t>3</a:t>
              </a:r>
              <a:endParaRPr lang="ru-RU" b="1">
                <a:solidFill>
                  <a:sysClr val="window" lastClr="FFFFFF"/>
                </a:solidFill>
                <a:latin typeface="Arial" panose="020B0604020202020204" pitchFamily="34" charset="0"/>
                <a:ea typeface="微软雅黑" panose="020B0503020204020204" pitchFamily="34" charset="-122"/>
                <a:cs typeface="+mn-ea"/>
              </a:endParaRPr>
            </a:p>
          </p:txBody>
        </p:sp>
        <p:sp>
          <p:nvSpPr>
            <p:cNvPr id="16" name="Овал 98"/>
            <p:cNvSpPr/>
            <p:nvPr>
              <p:custDataLst>
                <p:tags r:id="rId12"/>
              </p:custDataLst>
            </p:nvPr>
          </p:nvSpPr>
          <p:spPr>
            <a:xfrm>
              <a:off x="6821686" y="2925335"/>
              <a:ext cx="502494" cy="415104"/>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algn="ctr" defTabSz="913765">
                <a:defRPr/>
              </a:pPr>
              <a:r>
                <a:rPr lang="ru-RU" b="1">
                  <a:solidFill>
                    <a:sysClr val="window" lastClr="FFFFFF"/>
                  </a:solidFill>
                  <a:latin typeface="Arial" panose="020B0604020202020204" pitchFamily="34" charset="0"/>
                  <a:ea typeface="微软雅黑" panose="020B0503020204020204" pitchFamily="34" charset="-122"/>
                  <a:cs typeface="+mn-ea"/>
                </a:rPr>
                <a:t>4</a:t>
              </a:r>
              <a:endParaRPr lang="ru-RU" b="1">
                <a:solidFill>
                  <a:sysClr val="window" lastClr="FFFFFF"/>
                </a:solidFill>
                <a:latin typeface="Arial" panose="020B0604020202020204" pitchFamily="34" charset="0"/>
                <a:ea typeface="微软雅黑" panose="020B0503020204020204" pitchFamily="34" charset="-122"/>
                <a:cs typeface="+mn-ea"/>
              </a:endParaRPr>
            </a:p>
          </p:txBody>
        </p:sp>
        <p:sp>
          <p:nvSpPr>
            <p:cNvPr id="17" name="Текст 13"/>
            <p:cNvSpPr txBox="1"/>
            <p:nvPr>
              <p:custDataLst>
                <p:tags r:id="rId13"/>
              </p:custDataLst>
            </p:nvPr>
          </p:nvSpPr>
          <p:spPr>
            <a:xfrm>
              <a:off x="721995" y="3251091"/>
              <a:ext cx="1935164" cy="364788"/>
            </a:xfrm>
            <a:prstGeom prst="rect">
              <a:avLst/>
            </a:prstGeom>
          </p:spPr>
          <p:txBody>
            <a:bodyPr lIns="67500" tIns="35100" rIns="67500" bIns="35100" anchor="b">
              <a:norm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9pPr>
            </a:lstStyle>
            <a:p>
              <a:pPr marL="0" algn="ctr" defTabSz="1218565">
                <a:lnSpc>
                  <a:spcPct val="120000"/>
                </a:lnSpc>
                <a:buFont typeface="Arial" panose="020B0604020202020204" pitchFamily="34" charset="0"/>
                <a:buNone/>
                <a:defRPr/>
              </a:pPr>
              <a:r>
                <a:rPr lang="zh-CN" altLang="en-US" sz="1800" b="1" spc="300">
                  <a:solidFill>
                    <a:sysClr val="windowText" lastClr="000000">
                      <a:lumMod val="65000"/>
                      <a:lumOff val="35000"/>
                    </a:sysClr>
                  </a:solidFill>
                  <a:cs typeface="Roboto Medium" charset="0"/>
                  <a:sym typeface="+mn-ea"/>
                </a:rPr>
                <a:t>数据应用切换</a:t>
              </a:r>
              <a:endParaRPr lang="zh-CN" altLang="en-US" sz="1800" b="1" spc="300">
                <a:solidFill>
                  <a:sysClr val="windowText" lastClr="000000">
                    <a:lumMod val="65000"/>
                    <a:lumOff val="35000"/>
                  </a:sysClr>
                </a:solidFill>
                <a:cs typeface="Roboto Medium" charset="0"/>
                <a:sym typeface="+mn-ea"/>
              </a:endParaRPr>
            </a:p>
          </p:txBody>
        </p:sp>
        <p:sp>
          <p:nvSpPr>
            <p:cNvPr id="18" name="文本框 17"/>
            <p:cNvSpPr txBox="1"/>
            <p:nvPr>
              <p:custDataLst>
                <p:tags r:id="rId14"/>
              </p:custDataLst>
            </p:nvPr>
          </p:nvSpPr>
          <p:spPr>
            <a:xfrm>
              <a:off x="1003935" y="3645535"/>
              <a:ext cx="1278255" cy="1138555"/>
            </a:xfrm>
            <a:prstGeom prst="rect">
              <a:avLst/>
            </a:prstGeom>
            <a:noFill/>
          </p:spPr>
          <p:txBody>
            <a:bodyPr wrap="square" lIns="67500" tIns="35100" rIns="67500" bIns="35100" rtlCol="0">
              <a:normAutofit/>
            </a:bodyPr>
            <a:lstStyle/>
            <a:p>
              <a:pPr algn="ctr">
                <a:lnSpc>
                  <a:spcPct val="120000"/>
                </a:lnSpc>
                <a:defRPr/>
              </a:pPr>
              <a:r>
                <a:rPr lang="zh-CN" altLang="en-US" sz="1100" dirty="0">
                  <a:solidFill>
                    <a:prstClr val="black"/>
                  </a:solidFill>
                  <a:latin typeface="微软雅黑" panose="020B0503020204020204" pitchFamily="34" charset="-122"/>
                  <a:ea typeface="微软雅黑" panose="020B0503020204020204" pitchFamily="34" charset="-122"/>
                  <a:sym typeface="+mn-ea"/>
                </a:rPr>
                <a:t>新环境数据底座数据迁移验证，基础数据及模型结果数据一致性稽核较验通过后，数据无误后进行数据库连接切换</a:t>
              </a:r>
              <a:endParaRPr lang="zh-CN" altLang="en-US" sz="1100" spc="150" dirty="0">
                <a:solidFill>
                  <a:sysClr val="window" lastClr="FFFFFF">
                    <a:lumMod val="6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Текст 13"/>
            <p:cNvSpPr txBox="1"/>
            <p:nvPr>
              <p:custDataLst>
                <p:tags r:id="rId15"/>
              </p:custDataLst>
            </p:nvPr>
          </p:nvSpPr>
          <p:spPr>
            <a:xfrm>
              <a:off x="2657370" y="3211086"/>
              <a:ext cx="1935164" cy="364788"/>
            </a:xfrm>
            <a:prstGeom prst="rect">
              <a:avLst/>
            </a:prstGeom>
          </p:spPr>
          <p:txBody>
            <a:bodyPr lIns="67500" tIns="35100" rIns="67500" bIns="35100" anchor="b">
              <a:norm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9pPr>
            </a:lstStyle>
            <a:p>
              <a:pPr marL="0" algn="ctr" defTabSz="1218565">
                <a:lnSpc>
                  <a:spcPct val="120000"/>
                </a:lnSpc>
                <a:buFont typeface="Arial" panose="020B0604020202020204" pitchFamily="34" charset="0"/>
                <a:buNone/>
                <a:defRPr/>
              </a:pPr>
              <a:r>
                <a:rPr lang="zh-CN" altLang="en-US" sz="1800" b="1" spc="300">
                  <a:solidFill>
                    <a:sysClr val="windowText" lastClr="000000">
                      <a:lumMod val="65000"/>
                      <a:lumOff val="35000"/>
                    </a:sysClr>
                  </a:solidFill>
                  <a:cs typeface="Roboto Medium" charset="0"/>
                  <a:sym typeface="+mn-ea"/>
                </a:rPr>
                <a:t>应用负载切换</a:t>
              </a:r>
              <a:endParaRPr lang="zh-CN" altLang="en-US" sz="1800" b="1" spc="300">
                <a:solidFill>
                  <a:sysClr val="windowText" lastClr="000000">
                    <a:lumMod val="65000"/>
                    <a:lumOff val="35000"/>
                  </a:sysClr>
                </a:solidFill>
                <a:cs typeface="Roboto Medium" charset="0"/>
              </a:endParaRPr>
            </a:p>
          </p:txBody>
        </p:sp>
        <p:sp>
          <p:nvSpPr>
            <p:cNvPr id="20" name="文本框 19"/>
            <p:cNvSpPr txBox="1"/>
            <p:nvPr>
              <p:custDataLst>
                <p:tags r:id="rId16"/>
              </p:custDataLst>
            </p:nvPr>
          </p:nvSpPr>
          <p:spPr>
            <a:xfrm>
              <a:off x="2919095" y="3575685"/>
              <a:ext cx="1360170" cy="1136650"/>
            </a:xfrm>
            <a:prstGeom prst="rect">
              <a:avLst/>
            </a:prstGeom>
            <a:noFill/>
          </p:spPr>
          <p:txBody>
            <a:bodyPr wrap="square" lIns="67500" tIns="35100" rIns="67500" bIns="35100" rtlCol="0">
              <a:normAutofit/>
            </a:bodyPr>
            <a:lstStyle/>
            <a:p>
              <a:pPr algn="ctr">
                <a:lnSpc>
                  <a:spcPct val="120000"/>
                </a:lnSpc>
                <a:defRPr/>
              </a:pPr>
              <a:r>
                <a:rPr lang="zh-CN" altLang="en-US" sz="1100" dirty="0">
                  <a:solidFill>
                    <a:prstClr val="black"/>
                  </a:solidFill>
                  <a:latin typeface="微软雅黑" panose="020B0503020204020204" pitchFamily="34" charset="-122"/>
                  <a:ea typeface="微软雅黑" panose="020B0503020204020204" pitchFamily="34" charset="-122"/>
                  <a:sym typeface="+mn-ea"/>
                </a:rPr>
                <a:t>选取周末晚上对应用层负载切换，此时将新系统和旧系统的应用连接的数据源全部切换到基地新的数据集群</a:t>
              </a:r>
              <a:endParaRPr lang="zh-CN" altLang="en-US" sz="1100" dirty="0">
                <a:solidFill>
                  <a:prstClr val="black"/>
                </a:solidFill>
                <a:latin typeface="微软雅黑" panose="020B0503020204020204" pitchFamily="34" charset="-122"/>
                <a:ea typeface="微软雅黑" panose="020B0503020204020204" pitchFamily="34" charset="-122"/>
                <a:sym typeface="+mn-ea"/>
              </a:endParaRPr>
            </a:p>
          </p:txBody>
        </p:sp>
        <p:sp>
          <p:nvSpPr>
            <p:cNvPr id="21" name="Текст 13"/>
            <p:cNvSpPr txBox="1"/>
            <p:nvPr>
              <p:custDataLst>
                <p:tags r:id="rId17"/>
              </p:custDataLst>
            </p:nvPr>
          </p:nvSpPr>
          <p:spPr>
            <a:xfrm>
              <a:off x="4386757" y="3251091"/>
              <a:ext cx="1934502" cy="364788"/>
            </a:xfrm>
            <a:prstGeom prst="rect">
              <a:avLst/>
            </a:prstGeom>
          </p:spPr>
          <p:txBody>
            <a:bodyPr lIns="67500" tIns="35100" rIns="67500" bIns="35100" anchor="b">
              <a:norm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9pPr>
            </a:lstStyle>
            <a:p>
              <a:pPr marL="0" indent="0" algn="ctr" defTabSz="1218565">
                <a:lnSpc>
                  <a:spcPct val="120000"/>
                </a:lnSpc>
                <a:buFont typeface="Arial" panose="020B0604020202020204" pitchFamily="34" charset="0"/>
                <a:buNone/>
                <a:defRPr/>
              </a:pPr>
              <a:r>
                <a:rPr lang="zh-CN" altLang="en-US" sz="1800" b="1" spc="300">
                  <a:solidFill>
                    <a:sysClr val="windowText" lastClr="000000">
                      <a:lumMod val="65000"/>
                      <a:lumOff val="35000"/>
                    </a:sysClr>
                  </a:solidFill>
                  <a:cs typeface="Roboto Medium" charset="0"/>
                  <a:sym typeface="+mn-ea"/>
                </a:rPr>
                <a:t>验证使用</a:t>
              </a:r>
              <a:endParaRPr lang="zh-CN" altLang="en-US" sz="1800" b="1" dirty="0">
                <a:latin typeface="微软雅黑" panose="020B0503020204020204" pitchFamily="34" charset="-122"/>
                <a:sym typeface="+mn-ea"/>
              </a:endParaRPr>
            </a:p>
          </p:txBody>
        </p:sp>
        <p:sp>
          <p:nvSpPr>
            <p:cNvPr id="22" name="文本框 21"/>
            <p:cNvSpPr txBox="1"/>
            <p:nvPr>
              <p:custDataLst>
                <p:tags r:id="rId18"/>
              </p:custDataLst>
            </p:nvPr>
          </p:nvSpPr>
          <p:spPr>
            <a:xfrm>
              <a:off x="4664710" y="3575685"/>
              <a:ext cx="1360170" cy="1278255"/>
            </a:xfrm>
            <a:prstGeom prst="rect">
              <a:avLst/>
            </a:prstGeom>
            <a:noFill/>
          </p:spPr>
          <p:txBody>
            <a:bodyPr wrap="square" lIns="67500" tIns="35100" rIns="67500" bIns="35100" rtlCol="0">
              <a:normAutofit/>
            </a:bodyPr>
            <a:lstStyle/>
            <a:p>
              <a:pPr algn="ctr">
                <a:lnSpc>
                  <a:spcPct val="120000"/>
                </a:lnSpc>
                <a:defRPr/>
              </a:pPr>
              <a:r>
                <a:rPr lang="zh-CN" altLang="en-US" sz="1100" spc="150" dirty="0">
                  <a:solidFill>
                    <a:prstClr val="black"/>
                  </a:solidFill>
                  <a:latin typeface="Arial" panose="020B0604020202020204" pitchFamily="34" charset="0"/>
                  <a:ea typeface="微软雅黑" panose="020B0503020204020204" pitchFamily="34" charset="-122"/>
                  <a:sym typeface="Arial" panose="020B0604020202020204" pitchFamily="34" charset="0"/>
                </a:rPr>
                <a:t>开放负载给全局用户使用，此时基地新集群支撑所有的业务，若发生问题，调整负载将流量打到旧集群承载</a:t>
              </a:r>
              <a:endParaRPr lang="zh-CN" altLang="en-US" sz="1100" spc="15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Текст 13"/>
            <p:cNvSpPr txBox="1"/>
            <p:nvPr>
              <p:custDataLst>
                <p:tags r:id="rId19"/>
              </p:custDataLst>
            </p:nvPr>
          </p:nvSpPr>
          <p:spPr>
            <a:xfrm>
              <a:off x="6115509" y="3232676"/>
              <a:ext cx="1934502" cy="364788"/>
            </a:xfrm>
            <a:prstGeom prst="rect">
              <a:avLst/>
            </a:prstGeom>
          </p:spPr>
          <p:txBody>
            <a:bodyPr lIns="67500" tIns="35100" rIns="67500" bIns="35100" anchor="b">
              <a:norm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pitchFamily="3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pitchFamily="3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pitchFamily="3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pitchFamily="34" charset="-122"/>
                  <a:cs typeface="+mn-ea"/>
                </a:defRPr>
              </a:lvl9pPr>
            </a:lstStyle>
            <a:p>
              <a:pPr marL="0" indent="0" algn="ctr" defTabSz="1218565">
                <a:lnSpc>
                  <a:spcPct val="120000"/>
                </a:lnSpc>
                <a:buFont typeface="Arial" panose="020B0604020202020204" pitchFamily="34" charset="0"/>
                <a:buNone/>
                <a:defRPr/>
              </a:pPr>
              <a:r>
                <a:rPr lang="zh-CN" altLang="en-US" sz="1800" b="1" spc="300">
                  <a:solidFill>
                    <a:sysClr val="windowText" lastClr="000000">
                      <a:lumMod val="65000"/>
                      <a:lumOff val="35000"/>
                    </a:sysClr>
                  </a:solidFill>
                  <a:cs typeface="Roboto Medium" charset="0"/>
                </a:rPr>
                <a:t>完成切换</a:t>
              </a:r>
              <a:endParaRPr lang="zh-CN" altLang="en-US" sz="1800" b="1" spc="300">
                <a:solidFill>
                  <a:sysClr val="windowText" lastClr="000000">
                    <a:lumMod val="65000"/>
                    <a:lumOff val="35000"/>
                  </a:sysClr>
                </a:solidFill>
                <a:cs typeface="Roboto Medium" charset="0"/>
              </a:endParaRPr>
            </a:p>
          </p:txBody>
        </p:sp>
        <p:sp>
          <p:nvSpPr>
            <p:cNvPr id="24" name="文本框 23"/>
            <p:cNvSpPr txBox="1"/>
            <p:nvPr>
              <p:custDataLst>
                <p:tags r:id="rId20"/>
              </p:custDataLst>
            </p:nvPr>
          </p:nvSpPr>
          <p:spPr>
            <a:xfrm>
              <a:off x="6502400" y="3575685"/>
              <a:ext cx="1193800" cy="879475"/>
            </a:xfrm>
            <a:prstGeom prst="rect">
              <a:avLst/>
            </a:prstGeom>
            <a:noFill/>
          </p:spPr>
          <p:txBody>
            <a:bodyPr wrap="square" lIns="67500" tIns="35100" rIns="67500" bIns="35100" rtlCol="0">
              <a:normAutofit/>
            </a:bodyPr>
            <a:lstStyle/>
            <a:p>
              <a:pPr algn="ctr">
                <a:lnSpc>
                  <a:spcPct val="120000"/>
                </a:lnSpc>
                <a:defRPr/>
              </a:pPr>
              <a:r>
                <a:rPr lang="zh-CN" altLang="en-US" sz="1100" spc="150" dirty="0">
                  <a:solidFill>
                    <a:prstClr val="black"/>
                  </a:solidFill>
                  <a:latin typeface="Arial" panose="020B0604020202020204" pitchFamily="34" charset="0"/>
                  <a:ea typeface="微软雅黑" panose="020B0503020204020204" pitchFamily="34" charset="-122"/>
                  <a:sym typeface="Arial" panose="020B0604020202020204" pitchFamily="34" charset="0"/>
                </a:rPr>
                <a:t>当并行一个月使用正常时，将旧集群中基地的应用和数据做下线，完成切换</a:t>
              </a:r>
              <a:endParaRPr lang="zh-CN" altLang="en-US" sz="1100" spc="15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pPr algn="l">
              <a:buClrTx/>
              <a:buSzTx/>
              <a:buFontTx/>
            </a:pPr>
            <a:r>
              <a:rPr lang="en-US" altLang="zh-CN" b="1">
                <a:sym typeface="+mn-ea"/>
              </a:rPr>
              <a:t>2.4.2.2.7 </a:t>
            </a:r>
            <a:r>
              <a:rPr lang="zh-CN" altLang="en-US" b="1">
                <a:sym typeface="+mn-lt"/>
              </a:rPr>
              <a:t>基地集群迁移方案 </a:t>
            </a:r>
            <a:r>
              <a:rPr b="1">
                <a:sym typeface="+mn-lt"/>
              </a:rPr>
              <a:t>–</a:t>
            </a:r>
            <a:r>
              <a:rPr lang="zh-CN" altLang="en-US" b="1">
                <a:sym typeface="+mn-lt"/>
              </a:rPr>
              <a:t> 工作量评估</a:t>
            </a:r>
            <a:endParaRPr lang="zh-CN" altLang="en-US" b="1">
              <a:sym typeface="+mn-lt"/>
            </a:endParaRPr>
          </a:p>
        </p:txBody>
      </p:sp>
      <p:graphicFrame>
        <p:nvGraphicFramePr>
          <p:cNvPr id="3" name="表格 2"/>
          <p:cNvGraphicFramePr>
            <a:graphicFrameLocks noGrp="1"/>
          </p:cNvGraphicFramePr>
          <p:nvPr>
            <p:custDataLst>
              <p:tags r:id="rId1"/>
            </p:custDataLst>
          </p:nvPr>
        </p:nvGraphicFramePr>
        <p:xfrm>
          <a:off x="369452" y="980925"/>
          <a:ext cx="11422744" cy="4968890"/>
        </p:xfrm>
        <a:graphic>
          <a:graphicData uri="http://schemas.openxmlformats.org/drawingml/2006/table">
            <a:tbl>
              <a:tblPr firstRow="1" bandRow="1">
                <a:tableStyleId>{7DF18680-E054-41AD-8BC1-D1AEF772440D}</a:tableStyleId>
              </a:tblPr>
              <a:tblGrid>
                <a:gridCol w="1439885"/>
                <a:gridCol w="1622808"/>
                <a:gridCol w="5169867"/>
                <a:gridCol w="1109630"/>
                <a:gridCol w="1097020"/>
                <a:gridCol w="983534"/>
              </a:tblGrid>
              <a:tr h="478155">
                <a:tc gridSpan="2">
                  <a:txBody>
                    <a:bodyPr/>
                    <a:lstStyle/>
                    <a:p>
                      <a:pPr algn="ctr"/>
                      <a:r>
                        <a:rPr lang="zh-CN" altLang="en-US" dirty="0" smtClean="0">
                          <a:latin typeface="微软雅黑" panose="020B0503020204020204" pitchFamily="34" charset="-122"/>
                          <a:ea typeface="微软雅黑" panose="020B0503020204020204" pitchFamily="34" charset="-122"/>
                        </a:rPr>
                        <a:t>工作事项</a:t>
                      </a:r>
                      <a:endParaRPr lang="zh-CN" altLang="en-US" dirty="0">
                        <a:latin typeface="微软雅黑" panose="020B0503020204020204" pitchFamily="34" charset="-122"/>
                        <a:ea typeface="微软雅黑" panose="020B0503020204020204" pitchFamily="34" charset="-122"/>
                      </a:endParaRPr>
                    </a:p>
                  </a:txBody>
                  <a:tcPr/>
                </a:tc>
                <a:tc hMerge="1">
                  <a:tcPr/>
                </a:tc>
                <a:tc>
                  <a:txBody>
                    <a:bodyPr/>
                    <a:lstStyle/>
                    <a:p>
                      <a:r>
                        <a:rPr lang="zh-CN" altLang="en-US" dirty="0" smtClean="0">
                          <a:latin typeface="微软雅黑" panose="020B0503020204020204" pitchFamily="34" charset="-122"/>
                          <a:ea typeface="微软雅黑" panose="020B0503020204020204" pitchFamily="34" charset="-122"/>
                        </a:rPr>
                        <a:t>说明</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人天</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套数</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总人天</a:t>
                      </a:r>
                      <a:endParaRPr lang="zh-CN" altLang="en-US" dirty="0">
                        <a:latin typeface="微软雅黑" panose="020B0503020204020204" pitchFamily="34" charset="-122"/>
                        <a:ea typeface="微软雅黑" panose="020B0503020204020204" pitchFamily="34" charset="-122"/>
                      </a:endParaRPr>
                    </a:p>
                  </a:txBody>
                  <a:tcPr/>
                </a:tc>
              </a:tr>
              <a:tr h="47787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1" lang="zh-CN" altLang="en-US" sz="1400" b="1" dirty="0" smtClean="0">
                          <a:solidFill>
                            <a:prstClr val="black"/>
                          </a:solidFill>
                          <a:latin typeface="微软雅黑" panose="020B0503020204020204" pitchFamily="34" charset="-122"/>
                          <a:ea typeface="微软雅黑" panose="020B0503020204020204" pitchFamily="34" charset="-122"/>
                        </a:rPr>
                        <a:t>硬件评估</a:t>
                      </a: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主要是硬件收集，硬件资源核对检查（</a:t>
                      </a:r>
                      <a:r>
                        <a:rPr kumimoji="1" lang="en-US" altLang="zh-CN" sz="1400" dirty="0" smtClean="0">
                          <a:solidFill>
                            <a:prstClr val="black"/>
                          </a:solidFill>
                          <a:latin typeface="微软雅黑" panose="020B0503020204020204" pitchFamily="34" charset="-122"/>
                          <a:ea typeface="微软雅黑" panose="020B0503020204020204" pitchFamily="34" charset="-122"/>
                        </a:rPr>
                        <a:t>3</a:t>
                      </a:r>
                      <a:r>
                        <a:rPr kumimoji="1" lang="zh-CN" altLang="en-US" sz="1400" dirty="0" smtClean="0">
                          <a:solidFill>
                            <a:prstClr val="black"/>
                          </a:solidFill>
                          <a:latin typeface="微软雅黑" panose="020B0503020204020204" pitchFamily="34" charset="-122"/>
                          <a:ea typeface="微软雅黑" panose="020B0503020204020204" pitchFamily="34" charset="-122"/>
                        </a:rPr>
                        <a:t>套一起评估）</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tc>
              </a:tr>
              <a:tr h="477877">
                <a:tc rowSpan="5">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kumimoji="1" lang="zh-CN" altLang="en-US" sz="1400" b="1" dirty="0" smtClean="0">
                          <a:solidFill>
                            <a:prstClr val="black"/>
                          </a:solidFill>
                          <a:latin typeface="微软雅黑" panose="020B0503020204020204" pitchFamily="34" charset="-122"/>
                          <a:ea typeface="微软雅黑" panose="020B0503020204020204" pitchFamily="34" charset="-122"/>
                        </a:rPr>
                        <a:t>应用迁移</a:t>
                      </a: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数据库迁移</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kumimoji="1" lang="zh-CN" altLang="en-US" sz="1400" dirty="0" smtClean="0">
                          <a:solidFill>
                            <a:prstClr val="black"/>
                          </a:solidFill>
                          <a:latin typeface="微软雅黑" panose="020B0503020204020204" pitchFamily="34" charset="-122"/>
                          <a:ea typeface="微软雅黑" panose="020B0503020204020204" pitchFamily="34" charset="-122"/>
                        </a:rPr>
                        <a:t>完成</a:t>
                      </a:r>
                      <a:r>
                        <a:rPr kumimoji="1" lang="en-US" altLang="zh-CN" sz="1400" dirty="0" err="1" smtClean="0">
                          <a:solidFill>
                            <a:prstClr val="black"/>
                          </a:solidFill>
                          <a:latin typeface="微软雅黑" panose="020B0503020204020204" pitchFamily="34" charset="-122"/>
                          <a:ea typeface="微软雅黑" panose="020B0503020204020204" pitchFamily="34" charset="-122"/>
                        </a:rPr>
                        <a:t>mysql</a:t>
                      </a:r>
                      <a:r>
                        <a:rPr kumimoji="1" lang="zh-CN" altLang="en-US" sz="1400" dirty="0" smtClean="0">
                          <a:solidFill>
                            <a:prstClr val="black"/>
                          </a:solidFill>
                          <a:latin typeface="微软雅黑" panose="020B0503020204020204" pitchFamily="34" charset="-122"/>
                          <a:ea typeface="微软雅黑" panose="020B0503020204020204" pitchFamily="34" charset="-122"/>
                        </a:rPr>
                        <a:t> 主备安装</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r>
              <a:tr h="477877">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调度迁移</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kumimoji="1" lang="zh-CN" altLang="en-US" sz="1400" dirty="0" smtClean="0">
                          <a:solidFill>
                            <a:prstClr val="black"/>
                          </a:solidFill>
                          <a:latin typeface="微软雅黑" panose="020B0503020204020204" pitchFamily="34" charset="-122"/>
                          <a:ea typeface="微软雅黑" panose="020B0503020204020204" pitchFamily="34" charset="-122"/>
                        </a:rPr>
                        <a:t>完成</a:t>
                      </a:r>
                      <a:r>
                        <a:rPr kumimoji="1" lang="en-US" altLang="zh-CN" sz="1400" dirty="0" err="1" smtClean="0">
                          <a:solidFill>
                            <a:prstClr val="black"/>
                          </a:solidFill>
                          <a:latin typeface="微软雅黑" panose="020B0503020204020204" pitchFamily="34" charset="-122"/>
                          <a:ea typeface="微软雅黑" panose="020B0503020204020204" pitchFamily="34" charset="-122"/>
                        </a:rPr>
                        <a:t>azkaban</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datax</a:t>
                      </a:r>
                      <a:r>
                        <a:rPr kumimoji="1" lang="zh-CN" altLang="en-US" sz="1400" dirty="0" smtClean="0">
                          <a:solidFill>
                            <a:prstClr val="black"/>
                          </a:solidFill>
                          <a:latin typeface="微软雅黑" panose="020B0503020204020204" pitchFamily="34" charset="-122"/>
                          <a:ea typeface="微软雅黑" panose="020B0503020204020204" pitchFamily="34" charset="-122"/>
                        </a:rPr>
                        <a:t>组件安装</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r>
              <a:tr h="477877">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应用节点迁移</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完成</a:t>
                      </a:r>
                      <a:r>
                        <a:rPr kumimoji="1" lang="en-US" altLang="zh-CN" sz="1400" dirty="0" smtClean="0">
                          <a:solidFill>
                            <a:prstClr val="black"/>
                          </a:solidFill>
                          <a:latin typeface="微软雅黑" panose="020B0503020204020204" pitchFamily="34" charset="-122"/>
                          <a:ea typeface="微软雅黑" panose="020B0503020204020204" pitchFamily="34" charset="-122"/>
                        </a:rPr>
                        <a:t>HDSP</a:t>
                      </a:r>
                      <a:r>
                        <a:rPr kumimoji="1" lang="zh-CN" altLang="en-US" sz="1400" dirty="0" smtClean="0">
                          <a:solidFill>
                            <a:prstClr val="black"/>
                          </a:solidFill>
                          <a:latin typeface="微软雅黑" panose="020B0503020204020204" pitchFamily="34" charset="-122"/>
                          <a:ea typeface="微软雅黑" panose="020B0503020204020204" pitchFamily="34" charset="-122"/>
                        </a:rPr>
                        <a:t>服务、应用组件高可用的安装</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12</a:t>
                      </a:r>
                      <a:endParaRPr lang="zh-CN" altLang="en-US" sz="1400" dirty="0">
                        <a:latin typeface="微软雅黑" panose="020B0503020204020204" pitchFamily="34" charset="-122"/>
                        <a:ea typeface="微软雅黑" panose="020B0503020204020204" pitchFamily="34" charset="-122"/>
                      </a:endParaRPr>
                    </a:p>
                  </a:txBody>
                  <a:tcPr/>
                </a:tc>
              </a:tr>
              <a:tr h="477877">
                <a:tc vMerge="1">
                  <a:tcPr/>
                </a:tc>
                <a:tc>
                  <a:txBody>
                    <a:bodyPr/>
                    <a:lstStyle/>
                    <a:p>
                      <a:r>
                        <a:rPr lang="zh-CN" altLang="en-US" sz="1400" dirty="0" smtClean="0">
                          <a:latin typeface="微软雅黑" panose="020B0503020204020204" pitchFamily="34" charset="-122"/>
                          <a:ea typeface="微软雅黑" panose="020B0503020204020204" pitchFamily="34" charset="-122"/>
                        </a:rPr>
                        <a:t>大数据集群</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完成大数据集群组件、安全组件的安装和配置</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5</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15</a:t>
                      </a:r>
                      <a:endParaRPr lang="zh-CN" altLang="en-US" sz="1400" dirty="0">
                        <a:latin typeface="微软雅黑" panose="020B0503020204020204" pitchFamily="34" charset="-122"/>
                        <a:ea typeface="微软雅黑" panose="020B0503020204020204" pitchFamily="34" charset="-122"/>
                      </a:endParaRPr>
                    </a:p>
                  </a:txBody>
                  <a:tcPr/>
                </a:tc>
              </a:tr>
              <a:tr h="477877">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1400" dirty="0" smtClean="0">
                          <a:solidFill>
                            <a:prstClr val="black"/>
                          </a:solidFill>
                          <a:latin typeface="微软雅黑" panose="020B0503020204020204" pitchFamily="34" charset="-122"/>
                          <a:ea typeface="微软雅黑" panose="020B0503020204020204" pitchFamily="34" charset="-122"/>
                        </a:rPr>
                        <a:t>Doris</a:t>
                      </a:r>
                      <a:r>
                        <a:rPr kumimoji="1" lang="zh-CN" altLang="en-US" sz="1400" dirty="0" smtClean="0">
                          <a:solidFill>
                            <a:prstClr val="black"/>
                          </a:solidFill>
                          <a:latin typeface="微软雅黑" panose="020B0503020204020204" pitchFamily="34" charset="-122"/>
                          <a:ea typeface="微软雅黑" panose="020B0503020204020204" pitchFamily="34" charset="-122"/>
                        </a:rPr>
                        <a:t>安装</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完成</a:t>
                      </a:r>
                      <a:r>
                        <a:rPr kumimoji="1" lang="en-US" altLang="zh-CN" sz="1400" dirty="0" smtClean="0">
                          <a:solidFill>
                            <a:prstClr val="black"/>
                          </a:solidFill>
                          <a:latin typeface="微软雅黑" panose="020B0503020204020204" pitchFamily="34" charset="-122"/>
                          <a:ea typeface="微软雅黑" panose="020B0503020204020204" pitchFamily="34" charset="-122"/>
                        </a:rPr>
                        <a:t>Doris</a:t>
                      </a:r>
                      <a:r>
                        <a:rPr kumimoji="1" lang="zh-CN" altLang="en-US" sz="1400" dirty="0" smtClean="0">
                          <a:solidFill>
                            <a:prstClr val="black"/>
                          </a:solidFill>
                          <a:latin typeface="微软雅黑" panose="020B0503020204020204" pitchFamily="34" charset="-122"/>
                          <a:ea typeface="微软雅黑" panose="020B0503020204020204" pitchFamily="34" charset="-122"/>
                        </a:rPr>
                        <a:t>组件的安装</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r>
              <a:tr h="66771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1" lang="zh-CN" altLang="en-US" sz="1400" b="1" dirty="0" smtClean="0">
                          <a:solidFill>
                            <a:prstClr val="black"/>
                          </a:solidFill>
                          <a:latin typeface="微软雅黑" panose="020B0503020204020204" pitchFamily="34" charset="-122"/>
                          <a:ea typeface="微软雅黑" panose="020B0503020204020204" pitchFamily="34" charset="-122"/>
                        </a:rPr>
                        <a:t>数据迁移</a:t>
                      </a: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完成数据迁移</a:t>
                      </a:r>
                      <a:r>
                        <a:rPr kumimoji="1" lang="en-US" altLang="zh-CN" sz="1400" dirty="0" smtClean="0">
                          <a:solidFill>
                            <a:prstClr val="black"/>
                          </a:solidFill>
                          <a:latin typeface="微软雅黑" panose="020B0503020204020204" pitchFamily="34" charset="-122"/>
                          <a:ea typeface="微软雅黑" panose="020B0503020204020204" pitchFamily="34" charset="-122"/>
                        </a:rPr>
                        <a:t>(Hive</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mysql</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doris</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elasticsearch</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mongdb</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clickhouse</a:t>
                      </a:r>
                      <a:r>
                        <a:rPr kumimoji="1" lang="zh-CN" altLang="en-US" sz="1400" dirty="0" smtClean="0">
                          <a:solidFill>
                            <a:prstClr val="black"/>
                          </a:solidFill>
                          <a:latin typeface="微软雅黑" panose="020B0503020204020204" pitchFamily="34" charset="-122"/>
                          <a:ea typeface="微软雅黑" panose="020B0503020204020204" pitchFamily="34" charset="-122"/>
                        </a:rPr>
                        <a:t>，</a:t>
                      </a:r>
                      <a:r>
                        <a:rPr kumimoji="1" lang="en-US" altLang="zh-CN" sz="1400" dirty="0" err="1" smtClean="0">
                          <a:solidFill>
                            <a:prstClr val="black"/>
                          </a:solidFill>
                          <a:latin typeface="微软雅黑" panose="020B0503020204020204" pitchFamily="34" charset="-122"/>
                          <a:ea typeface="微软雅黑" panose="020B0503020204020204" pitchFamily="34" charset="-122"/>
                        </a:rPr>
                        <a:t>minio</a:t>
                      </a:r>
                      <a:r>
                        <a:rPr kumimoji="1" lang="zh-CN" altLang="en-US" sz="1400" dirty="0" smtClean="0">
                          <a:solidFill>
                            <a:prstClr val="black"/>
                          </a:solidFill>
                          <a:latin typeface="微软雅黑" panose="020B0503020204020204" pitchFamily="34" charset="-122"/>
                          <a:ea typeface="微软雅黑" panose="020B0503020204020204" pitchFamily="34" charset="-122"/>
                        </a:rPr>
                        <a:t>等</a:t>
                      </a:r>
                      <a:r>
                        <a:rPr kumimoji="1" lang="en-US" altLang="zh-CN" sz="1400" dirty="0" smtClean="0">
                          <a:solidFill>
                            <a:prstClr val="black"/>
                          </a:solidFill>
                          <a:latin typeface="微软雅黑" panose="020B0503020204020204" pitchFamily="34" charset="-122"/>
                          <a:ea typeface="微软雅黑" panose="020B0503020204020204" pitchFamily="34" charset="-122"/>
                        </a:rPr>
                        <a:t>)</a:t>
                      </a:r>
                      <a:endParaRPr kumimoji="1"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30</a:t>
                      </a:r>
                      <a:endParaRPr lang="zh-CN" altLang="en-US" sz="1400" dirty="0">
                        <a:latin typeface="微软雅黑" panose="020B0503020204020204" pitchFamily="34" charset="-122"/>
                        <a:ea typeface="微软雅黑" panose="020B0503020204020204" pitchFamily="34" charset="-122"/>
                      </a:endParaRPr>
                    </a:p>
                  </a:txBody>
                  <a:tcPr/>
                </a:tc>
              </a:tr>
              <a:tr h="47787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1" lang="zh-CN" altLang="en-US" sz="1400" b="1" dirty="0" smtClean="0">
                          <a:solidFill>
                            <a:prstClr val="black"/>
                          </a:solidFill>
                          <a:latin typeface="微软雅黑" panose="020B0503020204020204" pitchFamily="34" charset="-122"/>
                          <a:ea typeface="微软雅黑" panose="020B0503020204020204" pitchFamily="34" charset="-122"/>
                        </a:rPr>
                        <a:t>迁移后测试</a:t>
                      </a: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400" dirty="0" smtClean="0">
                          <a:solidFill>
                            <a:prstClr val="black"/>
                          </a:solidFill>
                          <a:latin typeface="微软雅黑" panose="020B0503020204020204" pitchFamily="34" charset="-122"/>
                          <a:ea typeface="微软雅黑" panose="020B0503020204020204" pitchFamily="34" charset="-122"/>
                        </a:rPr>
                        <a:t>完成测试，试运行工作</a:t>
                      </a:r>
                      <a:endParaRPr lang="en-US" altLang="zh-CN" sz="1400"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5</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15</a:t>
                      </a:r>
                      <a:endParaRPr lang="zh-CN" altLang="en-US" sz="1400" dirty="0">
                        <a:latin typeface="微软雅黑" panose="020B0503020204020204" pitchFamily="34" charset="-122"/>
                        <a:ea typeface="微软雅黑" panose="020B0503020204020204" pitchFamily="34" charset="-122"/>
                      </a:endParaRPr>
                    </a:p>
                  </a:txBody>
                  <a:tcPr/>
                </a:tc>
              </a:tr>
              <a:tr h="47787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kumimoji="1"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zh-CN" altLang="en-US" sz="1400" b="1" dirty="0" smtClean="0">
                          <a:solidFill>
                            <a:prstClr val="black"/>
                          </a:solidFill>
                          <a:latin typeface="微软雅黑" panose="020B0503020204020204" pitchFamily="34" charset="-122"/>
                          <a:ea typeface="微软雅黑" panose="020B0503020204020204" pitchFamily="34" charset="-122"/>
                        </a:rPr>
                        <a:t>合计人天</a:t>
                      </a:r>
                      <a:endParaRPr lang="en-US" altLang="zh-CN" sz="1400" b="1" dirty="0" smtClean="0">
                        <a:solidFill>
                          <a:prstClr val="black"/>
                        </a:solidFill>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29</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smtClean="0">
                          <a:latin typeface="微软雅黑" panose="020B0503020204020204" pitchFamily="34" charset="-122"/>
                          <a:ea typeface="微软雅黑" panose="020B0503020204020204" pitchFamily="34" charset="-122"/>
                        </a:rPr>
                        <a:t>83</a:t>
                      </a:r>
                      <a:endParaRPr lang="zh-CN" altLang="en-US" sz="14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2.4</a:t>
            </a:r>
            <a:endParaRPr lang="en-US" altLang="zh-CN"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cs typeface="+mn-ea"/>
                <a:sym typeface="+mn-lt"/>
              </a:rPr>
              <a:t>专项建设方案</a:t>
            </a:r>
            <a:endParaRPr lang="zh-CN" altLang="en-US" dirty="0">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368040"/>
            <a:ext cx="677545" cy="360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2.4.1</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367817"/>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人资专项建设方案</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35400" y="3830320"/>
            <a:ext cx="677545" cy="360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2.4.2</a:t>
            </a:r>
            <a:endPar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797478" y="3830138"/>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多基地集群共享迁移方案</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2.4.3</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外网访问专项建设方案</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2.4.3 </a:t>
            </a:r>
            <a:r>
              <a:rPr lang="zh-CN" altLang="en-US" b="1" dirty="0"/>
              <a:t>外部访问方案</a:t>
            </a:r>
            <a:endParaRPr lang="zh-CN" altLang="en-US" b="1" dirty="0"/>
          </a:p>
        </p:txBody>
      </p:sp>
      <p:cxnSp>
        <p:nvCxnSpPr>
          <p:cNvPr id="32" name="直接连接符 31"/>
          <p:cNvCxnSpPr/>
          <p:nvPr/>
        </p:nvCxnSpPr>
        <p:spPr>
          <a:xfrm>
            <a:off x="3265280" y="949009"/>
            <a:ext cx="4651039"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4" name="圆角矩形 306"/>
          <p:cNvSpPr/>
          <p:nvPr/>
        </p:nvSpPr>
        <p:spPr bwMode="auto">
          <a:xfrm>
            <a:off x="5603703" y="735161"/>
            <a:ext cx="1006114" cy="422020"/>
          </a:xfrm>
          <a:prstGeom prst="roundRect">
            <a:avLst/>
          </a:prstGeom>
          <a:solidFill>
            <a:schemeClr val="tx2">
              <a:lumMod val="20000"/>
              <a:lumOff val="80000"/>
            </a:schemeClr>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176" name="Object 3"/>
          <p:cNvGraphicFramePr>
            <a:graphicFrameLocks noChangeAspect="1"/>
          </p:cNvGraphicFramePr>
          <p:nvPr/>
        </p:nvGraphicFramePr>
        <p:xfrm>
          <a:off x="5747672" y="783053"/>
          <a:ext cx="371373" cy="351852"/>
        </p:xfrm>
        <a:graphic>
          <a:graphicData uri="http://schemas.openxmlformats.org/presentationml/2006/ole">
            <mc:AlternateContent xmlns:mc="http://schemas.openxmlformats.org/markup-compatibility/2006">
              <mc:Choice xmlns:v="urn:schemas-microsoft-com:vml" Requires="v">
                <p:oleObj spid="_x0000_s38676" name="Visio" r:id="rId1" imgW="367665" imgH="466090" progId="Visio.Drawing.11">
                  <p:embed/>
                </p:oleObj>
              </mc:Choice>
              <mc:Fallback>
                <p:oleObj name="Visio" r:id="rId1" imgW="367665" imgH="466090" progId="Visio.Drawing.11">
                  <p:embed/>
                  <p:pic>
                    <p:nvPicPr>
                      <p:cNvPr id="0" name="图片 29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672" y="783053"/>
                        <a:ext cx="371373" cy="351852"/>
                      </a:xfrm>
                      <a:prstGeom prst="rect">
                        <a:avLst/>
                      </a:prstGeom>
                      <a:noFill/>
                      <a:ln>
                        <a:noFill/>
                      </a:ln>
                      <a:effectLst/>
                    </p:spPr>
                  </p:pic>
                </p:oleObj>
              </mc:Fallback>
            </mc:AlternateContent>
          </a:graphicData>
        </a:graphic>
      </p:graphicFrame>
      <p:graphicFrame>
        <p:nvGraphicFramePr>
          <p:cNvPr id="177" name="Object 3"/>
          <p:cNvGraphicFramePr>
            <a:graphicFrameLocks noChangeAspect="1"/>
          </p:cNvGraphicFramePr>
          <p:nvPr/>
        </p:nvGraphicFramePr>
        <p:xfrm>
          <a:off x="6151369" y="781800"/>
          <a:ext cx="371373" cy="351852"/>
        </p:xfrm>
        <a:graphic>
          <a:graphicData uri="http://schemas.openxmlformats.org/presentationml/2006/ole">
            <mc:AlternateContent xmlns:mc="http://schemas.openxmlformats.org/markup-compatibility/2006">
              <mc:Choice xmlns:v="urn:schemas-microsoft-com:vml" Requires="v">
                <p:oleObj spid="_x0000_s38677" name="Visio" r:id="rId3" imgW="367665" imgH="466090" progId="Visio.Drawing.11">
                  <p:embed/>
                </p:oleObj>
              </mc:Choice>
              <mc:Fallback>
                <p:oleObj name="Visio" r:id="rId3" imgW="367665" imgH="466090" progId="Visio.Drawing.11">
                  <p:embed/>
                  <p:pic>
                    <p:nvPicPr>
                      <p:cNvPr id="0" name="图片 29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369" y="781800"/>
                        <a:ext cx="371373" cy="351852"/>
                      </a:xfrm>
                      <a:prstGeom prst="rect">
                        <a:avLst/>
                      </a:prstGeom>
                      <a:noFill/>
                      <a:ln>
                        <a:noFill/>
                      </a:ln>
                      <a:effectLst/>
                    </p:spPr>
                  </p:pic>
                </p:oleObj>
              </mc:Fallback>
            </mc:AlternateContent>
          </a:graphicData>
        </a:graphic>
      </p:graphicFrame>
      <p:cxnSp>
        <p:nvCxnSpPr>
          <p:cNvPr id="34" name="直接连接符 33"/>
          <p:cNvCxnSpPr/>
          <p:nvPr/>
        </p:nvCxnSpPr>
        <p:spPr>
          <a:xfrm>
            <a:off x="7779612" y="870397"/>
            <a:ext cx="0" cy="5253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bwMode="auto">
          <a:xfrm>
            <a:off x="1859738" y="5570410"/>
            <a:ext cx="10209430" cy="1088168"/>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126" name="矩形 125"/>
          <p:cNvSpPr/>
          <p:nvPr/>
        </p:nvSpPr>
        <p:spPr bwMode="auto">
          <a:xfrm>
            <a:off x="1859738" y="1390943"/>
            <a:ext cx="10209430" cy="4113846"/>
          </a:xfrm>
          <a:prstGeom prst="rect">
            <a:avLst/>
          </a:prstGeom>
          <a:solidFill>
            <a:schemeClr val="accent6">
              <a:lumMod val="40000"/>
              <a:lumOff val="6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3" name="Rounded Rectangle 177"/>
          <p:cNvSpPr/>
          <p:nvPr/>
        </p:nvSpPr>
        <p:spPr>
          <a:xfrm>
            <a:off x="2502436" y="5639808"/>
            <a:ext cx="9442908" cy="852431"/>
          </a:xfrm>
          <a:prstGeom prst="roundRect">
            <a:avLst>
              <a:gd name="adj" fmla="val 1908"/>
            </a:avLst>
          </a:prstGeom>
          <a:solidFill>
            <a:schemeClr val="accent5">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4" name="Text Box 39"/>
          <p:cNvSpPr txBox="1">
            <a:spLocks noChangeArrowheads="1"/>
          </p:cNvSpPr>
          <p:nvPr/>
        </p:nvSpPr>
        <p:spPr bwMode="auto">
          <a:xfrm>
            <a:off x="2465876" y="5907647"/>
            <a:ext cx="1679177"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数据源</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431840" y="2936218"/>
            <a:ext cx="9412355" cy="655955"/>
            <a:chOff x="2165461" y="2485664"/>
            <a:chExt cx="9645957" cy="655955"/>
          </a:xfrm>
        </p:grpSpPr>
        <p:sp>
          <p:nvSpPr>
            <p:cNvPr id="6" name="Rounded Rectangle 177"/>
            <p:cNvSpPr/>
            <p:nvPr/>
          </p:nvSpPr>
          <p:spPr>
            <a:xfrm>
              <a:off x="2200565" y="2485664"/>
              <a:ext cx="9610853" cy="655955"/>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7" name="Text Box 39"/>
            <p:cNvSpPr txBox="1">
              <a:spLocks noChangeArrowheads="1"/>
            </p:cNvSpPr>
            <p:nvPr/>
          </p:nvSpPr>
          <p:spPr bwMode="auto">
            <a:xfrm>
              <a:off x="2165461" y="2545761"/>
              <a:ext cx="1042273" cy="502573"/>
            </a:xfrm>
            <a:prstGeom prst="rect">
              <a:avLst/>
            </a:prstGeom>
            <a:noFill/>
            <a:ln w="9525">
              <a:noFill/>
              <a:miter lim="800000"/>
            </a:ln>
            <a:effectLst/>
          </p:spPr>
          <p:txBody>
            <a:bodyPr wrap="non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HDSP</a:t>
              </a:r>
              <a:r>
                <a:rPr lang="zh-CN" altLang="en-US" sz="1335" dirty="0">
                  <a:solidFill>
                    <a:prstClr val="black"/>
                  </a:solidFill>
                  <a:latin typeface="微软雅黑" panose="020B0503020204020204" pitchFamily="34" charset="-122"/>
                  <a:ea typeface="微软雅黑" panose="020B0503020204020204" pitchFamily="34" charset="-122"/>
                </a:rPr>
                <a:t>后端</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服务器集群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8" name="圆角矩形 306"/>
            <p:cNvSpPr/>
            <p:nvPr/>
          </p:nvSpPr>
          <p:spPr bwMode="auto">
            <a:xfrm>
              <a:off x="4090281" y="2559704"/>
              <a:ext cx="5066764" cy="508631"/>
            </a:xfrm>
            <a:prstGeom prst="roundRect">
              <a:avLst/>
            </a:prstGeom>
            <a:solidFill>
              <a:srgbClr val="FFCC00"/>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pSp>
          <p:nvGrpSpPr>
            <p:cNvPr id="9" name="组合 8"/>
            <p:cNvGrpSpPr/>
            <p:nvPr/>
          </p:nvGrpSpPr>
          <p:grpSpPr>
            <a:xfrm>
              <a:off x="5055400" y="2614944"/>
              <a:ext cx="1606183" cy="414025"/>
              <a:chOff x="3431236" y="2248848"/>
              <a:chExt cx="1310473" cy="401528"/>
            </a:xfrm>
          </p:grpSpPr>
          <p:graphicFrame>
            <p:nvGraphicFramePr>
              <p:cNvPr id="15" name="Object 65"/>
              <p:cNvGraphicFramePr>
                <a:graphicFrameLocks noChangeAspect="1"/>
              </p:cNvGraphicFramePr>
              <p:nvPr/>
            </p:nvGraphicFramePr>
            <p:xfrm>
              <a:off x="3431236" y="2248848"/>
              <a:ext cx="402167" cy="385233"/>
            </p:xfrm>
            <a:graphic>
              <a:graphicData uri="http://schemas.openxmlformats.org/presentationml/2006/ole">
                <mc:AlternateContent xmlns:mc="http://schemas.openxmlformats.org/markup-compatibility/2006">
                  <mc:Choice xmlns:v="urn:schemas-microsoft-com:vml" Requires="v">
                    <p:oleObj spid="_x0000_s38678" name="Visio" r:id="rId4" imgW="367665" imgH="466090" progId="Visio.Drawing.11">
                      <p:embed/>
                    </p:oleObj>
                  </mc:Choice>
                  <mc:Fallback>
                    <p:oleObj name="Visio" r:id="rId4" imgW="367665" imgH="466090" progId="Visio.Drawing.11">
                      <p:embed/>
                      <p:pic>
                        <p:nvPicPr>
                          <p:cNvPr id="0" name="图片 29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236" y="2248848"/>
                            <a:ext cx="402167"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6"/>
              <p:cNvGraphicFramePr>
                <a:graphicFrameLocks noChangeAspect="1"/>
              </p:cNvGraphicFramePr>
              <p:nvPr/>
            </p:nvGraphicFramePr>
            <p:xfrm>
              <a:off x="4339542" y="2265143"/>
              <a:ext cx="402167" cy="385233"/>
            </p:xfrm>
            <a:graphic>
              <a:graphicData uri="http://schemas.openxmlformats.org/presentationml/2006/ole">
                <mc:AlternateContent xmlns:mc="http://schemas.openxmlformats.org/markup-compatibility/2006">
                  <mc:Choice xmlns:v="urn:schemas-microsoft-com:vml" Requires="v">
                    <p:oleObj spid="_x0000_s38679" name="Visio" r:id="rId5" imgW="367665" imgH="466090" progId="Visio.Drawing.11">
                      <p:embed/>
                    </p:oleObj>
                  </mc:Choice>
                  <mc:Fallback>
                    <p:oleObj name="Visio" r:id="rId5" imgW="367665" imgH="466090" progId="Visio.Drawing.11">
                      <p:embed/>
                      <p:pic>
                        <p:nvPicPr>
                          <p:cNvPr id="0" name="图片 29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542" y="2265143"/>
                            <a:ext cx="402167"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 name="Text Box 39"/>
            <p:cNvSpPr txBox="1">
              <a:spLocks noChangeArrowheads="1"/>
            </p:cNvSpPr>
            <p:nvPr/>
          </p:nvSpPr>
          <p:spPr bwMode="auto">
            <a:xfrm>
              <a:off x="4145079" y="2693532"/>
              <a:ext cx="505383" cy="276999"/>
            </a:xfrm>
            <a:prstGeom prst="rect">
              <a:avLst/>
            </a:prstGeom>
            <a:noFill/>
            <a:ln w="9525">
              <a:noFill/>
              <a:miter lim="800000"/>
            </a:ln>
            <a:effectLst/>
          </p:spPr>
          <p:txBody>
            <a:bodyPr wrap="squar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后端</a:t>
              </a:r>
              <a:endParaRPr lang="en-US" altLang="zh-CN" sz="1200" dirty="0">
                <a:solidFill>
                  <a:prstClr val="black"/>
                </a:solidFill>
                <a:latin typeface="微软雅黑" panose="020B0503020204020204" pitchFamily="34" charset="-122"/>
                <a:ea typeface="微软雅黑" panose="020B0503020204020204" pitchFamily="34" charset="-122"/>
              </a:endParaRPr>
            </a:p>
          </p:txBody>
        </p:sp>
      </p:grpSp>
      <p:sp>
        <p:nvSpPr>
          <p:cNvPr id="36" name="Rounded Rectangle 177"/>
          <p:cNvSpPr/>
          <p:nvPr/>
        </p:nvSpPr>
        <p:spPr>
          <a:xfrm>
            <a:off x="2437550" y="1762974"/>
            <a:ext cx="9378876" cy="244836"/>
          </a:xfrm>
          <a:prstGeom prst="roundRect">
            <a:avLst>
              <a:gd name="adj" fmla="val 1908"/>
            </a:avLst>
          </a:prstGeom>
          <a:solidFill>
            <a:srgbClr val="F79646">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pic>
        <p:nvPicPr>
          <p:cNvPr id="37" name="Picture 4"/>
          <p:cNvPicPr>
            <a:picLocks noChangeAspect="1" noChangeArrowheads="1"/>
          </p:cNvPicPr>
          <p:nvPr/>
        </p:nvPicPr>
        <p:blipFill>
          <a:blip r:embed="rId6" cstate="print"/>
          <a:srcRect/>
          <a:stretch>
            <a:fillRect/>
          </a:stretch>
        </p:blipFill>
        <p:spPr bwMode="auto">
          <a:xfrm>
            <a:off x="5171265" y="1743647"/>
            <a:ext cx="313309" cy="192000"/>
          </a:xfrm>
          <a:prstGeom prst="rect">
            <a:avLst/>
          </a:prstGeom>
          <a:noFill/>
          <a:ln w="9525">
            <a:noFill/>
            <a:miter lim="800000"/>
            <a:headEnd/>
            <a:tailEnd/>
          </a:ln>
        </p:spPr>
      </p:pic>
      <p:graphicFrame>
        <p:nvGraphicFramePr>
          <p:cNvPr id="38" name="Object 32"/>
          <p:cNvGraphicFramePr>
            <a:graphicFrameLocks noChangeAspect="1"/>
          </p:cNvGraphicFramePr>
          <p:nvPr/>
        </p:nvGraphicFramePr>
        <p:xfrm>
          <a:off x="3817925" y="1401574"/>
          <a:ext cx="6276930" cy="268899"/>
        </p:xfrm>
        <a:graphic>
          <a:graphicData uri="http://schemas.openxmlformats.org/presentationml/2006/ole">
            <mc:AlternateContent xmlns:mc="http://schemas.openxmlformats.org/markup-compatibility/2006">
              <mc:Choice xmlns:v="urn:schemas-microsoft-com:vml" Requires="v">
                <p:oleObj spid="_x0000_s38680" name="Visio" r:id="rId7" imgW="4652645" imgH="672465" progId="Visio.Drawing.11">
                  <p:embed/>
                </p:oleObj>
              </mc:Choice>
              <mc:Fallback>
                <p:oleObj name="Visio" r:id="rId7" imgW="4652645" imgH="672465" progId="Visio.Drawing.11">
                  <p:embed/>
                  <p:pic>
                    <p:nvPicPr>
                      <p:cNvPr id="0" name="图片 29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7925" y="1401574"/>
                        <a:ext cx="6276930" cy="268899"/>
                      </a:xfrm>
                      <a:prstGeom prst="rect">
                        <a:avLst/>
                      </a:prstGeom>
                      <a:noFill/>
                      <a:ln>
                        <a:noFill/>
                      </a:ln>
                      <a:effectLst/>
                    </p:spPr>
                  </p:pic>
                </p:oleObj>
              </mc:Fallback>
            </mc:AlternateContent>
          </a:graphicData>
        </a:graphic>
      </p:graphicFrame>
      <p:sp>
        <p:nvSpPr>
          <p:cNvPr id="42" name="Text Box 39"/>
          <p:cNvSpPr txBox="1">
            <a:spLocks noChangeArrowheads="1"/>
          </p:cNvSpPr>
          <p:nvPr/>
        </p:nvSpPr>
        <p:spPr bwMode="auto">
          <a:xfrm>
            <a:off x="2441369" y="1750799"/>
            <a:ext cx="849664" cy="297454"/>
          </a:xfrm>
          <a:prstGeom prst="rect">
            <a:avLst/>
          </a:prstGeom>
          <a:noFill/>
          <a:ln w="9525">
            <a:noFill/>
            <a:miter lim="800000"/>
          </a:ln>
          <a:effectLst/>
        </p:spPr>
        <p:txBody>
          <a:bodyPr wrap="non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负载均衡</a:t>
            </a:r>
            <a:endParaRPr lang="zh-CN" altLang="en-US" sz="1335" dirty="0">
              <a:solidFill>
                <a:prstClr val="black"/>
              </a:solidFill>
              <a:latin typeface="微软雅黑" panose="020B0503020204020204" pitchFamily="34" charset="-122"/>
              <a:ea typeface="微软雅黑" panose="020B0503020204020204" pitchFamily="34" charset="-122"/>
            </a:endParaRPr>
          </a:p>
        </p:txBody>
      </p:sp>
      <p:pic>
        <p:nvPicPr>
          <p:cNvPr id="48" name="Picture 4"/>
          <p:cNvPicPr>
            <a:picLocks noChangeAspect="1" noChangeArrowheads="1"/>
          </p:cNvPicPr>
          <p:nvPr/>
        </p:nvPicPr>
        <p:blipFill>
          <a:blip r:embed="rId6" cstate="print"/>
          <a:srcRect/>
          <a:stretch>
            <a:fillRect/>
          </a:stretch>
        </p:blipFill>
        <p:spPr bwMode="auto">
          <a:xfrm>
            <a:off x="5697946" y="1743647"/>
            <a:ext cx="313309" cy="192000"/>
          </a:xfrm>
          <a:prstGeom prst="rect">
            <a:avLst/>
          </a:prstGeom>
          <a:noFill/>
          <a:ln w="9525">
            <a:noFill/>
            <a:miter lim="800000"/>
            <a:headEnd/>
            <a:tailEnd/>
          </a:ln>
        </p:spPr>
      </p:pic>
      <p:pic>
        <p:nvPicPr>
          <p:cNvPr id="49" name="Picture 15"/>
          <p:cNvPicPr>
            <a:picLocks noChangeAspect="1" noChangeArrowheads="1"/>
          </p:cNvPicPr>
          <p:nvPr/>
        </p:nvPicPr>
        <p:blipFill>
          <a:blip r:embed="rId9" cstate="print"/>
          <a:srcRect/>
          <a:stretch>
            <a:fillRect/>
          </a:stretch>
        </p:blipFill>
        <p:spPr bwMode="auto">
          <a:xfrm>
            <a:off x="5890404" y="1602198"/>
            <a:ext cx="235831" cy="168000"/>
          </a:xfrm>
          <a:prstGeom prst="rect">
            <a:avLst/>
          </a:prstGeom>
          <a:noFill/>
          <a:ln w="9525">
            <a:noFill/>
            <a:miter lim="800000"/>
            <a:headEnd/>
            <a:tailEnd/>
          </a:ln>
        </p:spPr>
      </p:pic>
      <p:cxnSp>
        <p:nvCxnSpPr>
          <p:cNvPr id="50" name="直接箭头连接符 49"/>
          <p:cNvCxnSpPr/>
          <p:nvPr/>
        </p:nvCxnSpPr>
        <p:spPr>
          <a:xfrm>
            <a:off x="6002826" y="1558287"/>
            <a:ext cx="3450" cy="230439"/>
          </a:xfrm>
          <a:prstGeom prst="straightConnector1">
            <a:avLst/>
          </a:prstGeom>
          <a:noFill/>
          <a:ln w="25400" cap="flat" cmpd="sng" algn="ctr">
            <a:solidFill>
              <a:srgbClr val="4F81BD">
                <a:shade val="95000"/>
                <a:satMod val="105000"/>
              </a:srgbClr>
            </a:solidFill>
            <a:prstDash val="solid"/>
            <a:headEnd type="triangle"/>
            <a:tailEnd type="triangle"/>
          </a:ln>
          <a:effectLst/>
        </p:spPr>
      </p:cxnSp>
      <p:pic>
        <p:nvPicPr>
          <p:cNvPr id="51" name="Picture 15"/>
          <p:cNvPicPr>
            <a:picLocks noChangeAspect="1" noChangeArrowheads="1"/>
          </p:cNvPicPr>
          <p:nvPr/>
        </p:nvPicPr>
        <p:blipFill>
          <a:blip r:embed="rId9" cstate="print"/>
          <a:srcRect/>
          <a:stretch>
            <a:fillRect/>
          </a:stretch>
        </p:blipFill>
        <p:spPr bwMode="auto">
          <a:xfrm>
            <a:off x="6430096" y="1558825"/>
            <a:ext cx="235831" cy="168000"/>
          </a:xfrm>
          <a:prstGeom prst="rect">
            <a:avLst/>
          </a:prstGeom>
          <a:noFill/>
          <a:ln w="9525">
            <a:noFill/>
            <a:miter lim="800000"/>
            <a:headEnd/>
            <a:tailEnd/>
          </a:ln>
        </p:spPr>
      </p:pic>
      <p:grpSp>
        <p:nvGrpSpPr>
          <p:cNvPr id="52" name="组合 51"/>
          <p:cNvGrpSpPr/>
          <p:nvPr/>
        </p:nvGrpSpPr>
        <p:grpSpPr>
          <a:xfrm>
            <a:off x="2431840" y="2113748"/>
            <a:ext cx="9384585" cy="656896"/>
            <a:chOff x="2193920" y="1852089"/>
            <a:chExt cx="9617498" cy="656896"/>
          </a:xfrm>
        </p:grpSpPr>
        <p:sp>
          <p:nvSpPr>
            <p:cNvPr id="53" name="Rounded Rectangle 177"/>
            <p:cNvSpPr/>
            <p:nvPr/>
          </p:nvSpPr>
          <p:spPr>
            <a:xfrm>
              <a:off x="2193920" y="1853785"/>
              <a:ext cx="9617498"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54" name="Text Box 39"/>
            <p:cNvSpPr txBox="1">
              <a:spLocks noChangeArrowheads="1"/>
            </p:cNvSpPr>
            <p:nvPr/>
          </p:nvSpPr>
          <p:spPr bwMode="auto">
            <a:xfrm>
              <a:off x="2198506" y="1852089"/>
              <a:ext cx="1042273" cy="502573"/>
            </a:xfrm>
            <a:prstGeom prst="rect">
              <a:avLst/>
            </a:prstGeom>
            <a:noFill/>
            <a:ln w="9525">
              <a:noFill/>
              <a:miter lim="800000"/>
            </a:ln>
            <a:effectLst/>
          </p:spPr>
          <p:txBody>
            <a:bodyPr wrap="non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HDSP</a:t>
              </a:r>
              <a:r>
                <a:rPr lang="zh-CN" altLang="en-US" sz="1335" dirty="0">
                  <a:solidFill>
                    <a:prstClr val="black"/>
                  </a:solidFill>
                  <a:latin typeface="微软雅黑" panose="020B0503020204020204" pitchFamily="34" charset="-122"/>
                  <a:ea typeface="微软雅黑" panose="020B0503020204020204" pitchFamily="34" charset="-122"/>
                </a:rPr>
                <a:t>前端</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服务器集群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55" name="组合 388"/>
            <p:cNvGrpSpPr/>
            <p:nvPr/>
          </p:nvGrpSpPr>
          <p:grpSpPr>
            <a:xfrm>
              <a:off x="5562772" y="1912693"/>
              <a:ext cx="2176333" cy="422020"/>
              <a:chOff x="3753263" y="2492970"/>
              <a:chExt cx="1272838" cy="460798"/>
            </a:xfrm>
          </p:grpSpPr>
          <p:sp>
            <p:nvSpPr>
              <p:cNvPr id="56" name="圆角矩形 306"/>
              <p:cNvSpPr/>
              <p:nvPr/>
            </p:nvSpPr>
            <p:spPr bwMode="auto">
              <a:xfrm>
                <a:off x="3753263" y="2492970"/>
                <a:ext cx="1272838" cy="460798"/>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57" name="Object 14"/>
              <p:cNvGraphicFramePr>
                <a:graphicFrameLocks noChangeAspect="1"/>
              </p:cNvGraphicFramePr>
              <p:nvPr/>
            </p:nvGraphicFramePr>
            <p:xfrm>
              <a:off x="4550567" y="2545263"/>
              <a:ext cx="301625" cy="384176"/>
            </p:xfrm>
            <a:graphic>
              <a:graphicData uri="http://schemas.openxmlformats.org/presentationml/2006/ole">
                <mc:AlternateContent xmlns:mc="http://schemas.openxmlformats.org/markup-compatibility/2006">
                  <mc:Choice xmlns:v="urn:schemas-microsoft-com:vml" Requires="v">
                    <p:oleObj spid="_x0000_s38681" name="Visio" r:id="rId10" imgW="367665" imgH="466090" progId="Visio.Drawing.11">
                      <p:embed/>
                    </p:oleObj>
                  </mc:Choice>
                  <mc:Fallback>
                    <p:oleObj name="Visio" r:id="rId10" imgW="367665" imgH="466090" progId="Visio.Drawing.11">
                      <p:embed/>
                      <p:pic>
                        <p:nvPicPr>
                          <p:cNvPr id="0" name="图片 29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567" y="2545263"/>
                            <a:ext cx="301625"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3"/>
              <p:cNvGraphicFramePr>
                <a:graphicFrameLocks noChangeAspect="1"/>
              </p:cNvGraphicFramePr>
              <p:nvPr/>
            </p:nvGraphicFramePr>
            <p:xfrm>
              <a:off x="3980022" y="2545263"/>
              <a:ext cx="302017" cy="384182"/>
            </p:xfrm>
            <a:graphic>
              <a:graphicData uri="http://schemas.openxmlformats.org/presentationml/2006/ole">
                <mc:AlternateContent xmlns:mc="http://schemas.openxmlformats.org/markup-compatibility/2006">
                  <mc:Choice xmlns:v="urn:schemas-microsoft-com:vml" Requires="v">
                    <p:oleObj spid="_x0000_s38682" name="Visio" r:id="rId11" imgW="367665" imgH="466090" progId="Visio.Drawing.11">
                      <p:embed/>
                    </p:oleObj>
                  </mc:Choice>
                  <mc:Fallback>
                    <p:oleObj name="Visio" r:id="rId11" imgW="367665" imgH="466090" progId="Visio.Drawing.11">
                      <p:embed/>
                      <p:pic>
                        <p:nvPicPr>
                          <p:cNvPr id="0" name="图片 29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022" y="2545263"/>
                            <a:ext cx="302017" cy="38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cxnSp>
        <p:nvCxnSpPr>
          <p:cNvPr id="59" name="直接箭头连接符 58"/>
          <p:cNvCxnSpPr/>
          <p:nvPr/>
        </p:nvCxnSpPr>
        <p:spPr>
          <a:xfrm>
            <a:off x="6544728" y="1541593"/>
            <a:ext cx="0" cy="264000"/>
          </a:xfrm>
          <a:prstGeom prst="straightConnector1">
            <a:avLst/>
          </a:prstGeom>
          <a:noFill/>
          <a:ln w="25400" cap="flat" cmpd="sng" algn="ctr">
            <a:solidFill>
              <a:srgbClr val="4F81BD">
                <a:shade val="95000"/>
                <a:satMod val="105000"/>
              </a:srgbClr>
            </a:solidFill>
            <a:prstDash val="solid"/>
            <a:headEnd type="triangle"/>
            <a:tailEnd type="triangle"/>
          </a:ln>
          <a:effectLst/>
        </p:spPr>
      </p:cxnSp>
      <p:pic>
        <p:nvPicPr>
          <p:cNvPr id="60" name="Picture 4"/>
          <p:cNvPicPr>
            <a:picLocks noChangeAspect="1" noChangeArrowheads="1"/>
          </p:cNvPicPr>
          <p:nvPr/>
        </p:nvPicPr>
        <p:blipFill>
          <a:blip r:embed="rId6" cstate="print"/>
          <a:srcRect/>
          <a:stretch>
            <a:fillRect/>
          </a:stretch>
        </p:blipFill>
        <p:spPr bwMode="auto">
          <a:xfrm>
            <a:off x="6224628" y="1743647"/>
            <a:ext cx="313309" cy="192000"/>
          </a:xfrm>
          <a:prstGeom prst="rect">
            <a:avLst/>
          </a:prstGeom>
          <a:noFill/>
          <a:ln w="9525">
            <a:noFill/>
            <a:miter lim="800000"/>
            <a:headEnd/>
            <a:tailEnd/>
          </a:ln>
        </p:spPr>
      </p:pic>
      <p:pic>
        <p:nvPicPr>
          <p:cNvPr id="61" name="Picture 4"/>
          <p:cNvPicPr>
            <a:picLocks noChangeAspect="1" noChangeArrowheads="1"/>
          </p:cNvPicPr>
          <p:nvPr/>
        </p:nvPicPr>
        <p:blipFill>
          <a:blip r:embed="rId6" cstate="print"/>
          <a:srcRect/>
          <a:stretch>
            <a:fillRect/>
          </a:stretch>
        </p:blipFill>
        <p:spPr bwMode="auto">
          <a:xfrm>
            <a:off x="6751311" y="1743647"/>
            <a:ext cx="313309" cy="192000"/>
          </a:xfrm>
          <a:prstGeom prst="rect">
            <a:avLst/>
          </a:prstGeom>
          <a:noFill/>
          <a:ln w="9525">
            <a:noFill/>
            <a:miter lim="800000"/>
            <a:headEnd/>
            <a:tailEnd/>
          </a:ln>
        </p:spPr>
      </p:pic>
      <p:cxnSp>
        <p:nvCxnSpPr>
          <p:cNvPr id="62" name="直接箭头连接符 61"/>
          <p:cNvCxnSpPr/>
          <p:nvPr/>
        </p:nvCxnSpPr>
        <p:spPr>
          <a:xfrm>
            <a:off x="7238832" y="2794149"/>
            <a:ext cx="1891" cy="284696"/>
          </a:xfrm>
          <a:prstGeom prst="straightConnector1">
            <a:avLst/>
          </a:prstGeom>
          <a:noFill/>
          <a:ln w="25400" cap="flat" cmpd="sng" algn="ctr">
            <a:solidFill>
              <a:srgbClr val="4F81BD">
                <a:shade val="95000"/>
                <a:satMod val="105000"/>
              </a:srgbClr>
            </a:solidFill>
            <a:prstDash val="solid"/>
            <a:headEnd type="triangle"/>
            <a:tailEnd type="triangle"/>
          </a:ln>
          <a:effectLst/>
        </p:spPr>
      </p:cxnSp>
      <p:sp>
        <p:nvSpPr>
          <p:cNvPr id="64" name="Rounded Rectangle 177"/>
          <p:cNvSpPr/>
          <p:nvPr/>
        </p:nvSpPr>
        <p:spPr>
          <a:xfrm>
            <a:off x="2456007" y="4752375"/>
            <a:ext cx="6242187"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65" name="Text Box 39"/>
          <p:cNvSpPr txBox="1">
            <a:spLocks noChangeArrowheads="1"/>
          </p:cNvSpPr>
          <p:nvPr/>
        </p:nvSpPr>
        <p:spPr bwMode="auto">
          <a:xfrm>
            <a:off x="2431840" y="4815708"/>
            <a:ext cx="1679177" cy="50321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数据仓库</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集群（</a:t>
            </a:r>
            <a:r>
              <a:rPr lang="en-US" altLang="zh-CN" sz="1335" dirty="0">
                <a:solidFill>
                  <a:prstClr val="black"/>
                </a:solidFill>
                <a:latin typeface="微软雅黑" panose="020B0503020204020204" pitchFamily="34" charset="-122"/>
                <a:ea typeface="微软雅黑" panose="020B0503020204020204" pitchFamily="34" charset="-122"/>
              </a:rPr>
              <a:t>Hadoop</a:t>
            </a:r>
            <a:r>
              <a:rPr lang="zh-CN" altLang="en-US" sz="1335" dirty="0">
                <a:solidFill>
                  <a:prstClr val="black"/>
                </a:solidFill>
                <a:latin typeface="微软雅黑" panose="020B0503020204020204" pitchFamily="34" charset="-122"/>
                <a:ea typeface="微软雅黑" panose="020B0503020204020204" pitchFamily="34" charset="-122"/>
              </a:rPr>
              <a:t>）</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3918587" y="4865973"/>
            <a:ext cx="4091088" cy="428005"/>
            <a:chOff x="3546482" y="4701333"/>
            <a:chExt cx="4192623" cy="428005"/>
          </a:xfrm>
        </p:grpSpPr>
        <p:sp>
          <p:nvSpPr>
            <p:cNvPr id="74" name="圆角矩形 306"/>
            <p:cNvSpPr/>
            <p:nvPr/>
          </p:nvSpPr>
          <p:spPr bwMode="auto">
            <a:xfrm>
              <a:off x="3546482" y="4701333"/>
              <a:ext cx="4192623" cy="428005"/>
            </a:xfrm>
            <a:prstGeom prst="roundRect">
              <a:avLst/>
            </a:prstGeom>
            <a:solidFill>
              <a:srgbClr val="9A3836"/>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75" name="Object 3"/>
            <p:cNvGraphicFramePr>
              <a:graphicFrameLocks noChangeAspect="1"/>
            </p:cNvGraphicFramePr>
            <p:nvPr/>
          </p:nvGraphicFramePr>
          <p:xfrm>
            <a:off x="4576429" y="4736045"/>
            <a:ext cx="391027" cy="358580"/>
          </p:xfrm>
          <a:graphic>
            <a:graphicData uri="http://schemas.openxmlformats.org/presentationml/2006/ole">
              <mc:AlternateContent xmlns:mc="http://schemas.openxmlformats.org/markup-compatibility/2006">
                <mc:Choice xmlns:v="urn:schemas-microsoft-com:vml" Requires="v">
                  <p:oleObj spid="_x0000_s38683" name="Visio" r:id="rId12" imgW="367665" imgH="466090" progId="Visio.Drawing.11">
                    <p:embed/>
                  </p:oleObj>
                </mc:Choice>
                <mc:Fallback>
                  <p:oleObj name="Visio" r:id="rId12" imgW="367665" imgH="466090" progId="Visio.Drawing.11">
                    <p:embed/>
                    <p:pic>
                      <p:nvPicPr>
                        <p:cNvPr id="0" name="图片 29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429"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4"/>
            <p:cNvGraphicFramePr>
              <a:graphicFrameLocks noChangeAspect="1"/>
            </p:cNvGraphicFramePr>
            <p:nvPr/>
          </p:nvGraphicFramePr>
          <p:xfrm>
            <a:off x="5050706" y="4736049"/>
            <a:ext cx="390520" cy="358572"/>
          </p:xfrm>
          <a:graphic>
            <a:graphicData uri="http://schemas.openxmlformats.org/presentationml/2006/ole">
              <mc:AlternateContent xmlns:mc="http://schemas.openxmlformats.org/markup-compatibility/2006">
                <mc:Choice xmlns:v="urn:schemas-microsoft-com:vml" Requires="v">
                  <p:oleObj spid="_x0000_s38684" name="Visio" r:id="rId13" imgW="367665" imgH="466090" progId="Visio.Drawing.11">
                    <p:embed/>
                  </p:oleObj>
                </mc:Choice>
                <mc:Fallback>
                  <p:oleObj name="Visio" r:id="rId13" imgW="367665" imgH="466090" progId="Visio.Drawing.11">
                    <p:embed/>
                    <p:pic>
                      <p:nvPicPr>
                        <p:cNvPr id="0" name="图片 29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706"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14"/>
            <p:cNvGraphicFramePr>
              <a:graphicFrameLocks noChangeAspect="1"/>
            </p:cNvGraphicFramePr>
            <p:nvPr/>
          </p:nvGraphicFramePr>
          <p:xfrm>
            <a:off x="5537175" y="4736049"/>
            <a:ext cx="390520" cy="358572"/>
          </p:xfrm>
          <a:graphic>
            <a:graphicData uri="http://schemas.openxmlformats.org/presentationml/2006/ole">
              <mc:AlternateContent xmlns:mc="http://schemas.openxmlformats.org/markup-compatibility/2006">
                <mc:Choice xmlns:v="urn:schemas-microsoft-com:vml" Requires="v">
                  <p:oleObj spid="_x0000_s38685" name="Visio" r:id="rId14" imgW="367665" imgH="466090" progId="Visio.Drawing.11">
                    <p:embed/>
                  </p:oleObj>
                </mc:Choice>
                <mc:Fallback>
                  <p:oleObj name="Visio" r:id="rId14" imgW="367665" imgH="466090" progId="Visio.Drawing.11">
                    <p:embed/>
                    <p:pic>
                      <p:nvPicPr>
                        <p:cNvPr id="0" name="图片 29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175"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3"/>
            <p:cNvGraphicFramePr>
              <a:graphicFrameLocks noChangeAspect="1"/>
            </p:cNvGraphicFramePr>
            <p:nvPr/>
          </p:nvGraphicFramePr>
          <p:xfrm>
            <a:off x="3627876" y="4736045"/>
            <a:ext cx="391027" cy="358580"/>
          </p:xfrm>
          <a:graphic>
            <a:graphicData uri="http://schemas.openxmlformats.org/presentationml/2006/ole">
              <mc:AlternateContent xmlns:mc="http://schemas.openxmlformats.org/markup-compatibility/2006">
                <mc:Choice xmlns:v="urn:schemas-microsoft-com:vml" Requires="v">
                  <p:oleObj spid="_x0000_s38686" name="Visio" r:id="rId15" imgW="367665" imgH="466090" progId="Visio.Drawing.11">
                    <p:embed/>
                  </p:oleObj>
                </mc:Choice>
                <mc:Fallback>
                  <p:oleObj name="Visio" r:id="rId15" imgW="367665" imgH="466090" progId="Visio.Drawing.11">
                    <p:embed/>
                    <p:pic>
                      <p:nvPicPr>
                        <p:cNvPr id="0" name="图片 29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876"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3"/>
            <p:cNvGraphicFramePr>
              <a:graphicFrameLocks noChangeAspect="1"/>
            </p:cNvGraphicFramePr>
            <p:nvPr/>
          </p:nvGraphicFramePr>
          <p:xfrm>
            <a:off x="4102152" y="4736045"/>
            <a:ext cx="391027" cy="358580"/>
          </p:xfrm>
          <a:graphic>
            <a:graphicData uri="http://schemas.openxmlformats.org/presentationml/2006/ole">
              <mc:AlternateContent xmlns:mc="http://schemas.openxmlformats.org/markup-compatibility/2006">
                <mc:Choice xmlns:v="urn:schemas-microsoft-com:vml" Requires="v">
                  <p:oleObj spid="_x0000_s38687" name="Visio" r:id="rId16" imgW="367665" imgH="466090" progId="Visio.Drawing.11">
                    <p:embed/>
                  </p:oleObj>
                </mc:Choice>
                <mc:Fallback>
                  <p:oleObj name="Visio" r:id="rId16" imgW="367665" imgH="466090" progId="Visio.Drawing.11">
                    <p:embed/>
                    <p:pic>
                      <p:nvPicPr>
                        <p:cNvPr id="0" name="图片 29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52"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0" name="直接连接符 79"/>
            <p:cNvCxnSpPr/>
            <p:nvPr/>
          </p:nvCxnSpPr>
          <p:spPr bwMode="auto">
            <a:xfrm>
              <a:off x="7085986" y="4894163"/>
              <a:ext cx="372880" cy="0"/>
            </a:xfrm>
            <a:prstGeom prst="line">
              <a:avLst/>
            </a:prstGeom>
            <a:solidFill>
              <a:srgbClr val="CDB7B9"/>
            </a:solidFill>
            <a:ln w="50800" cap="flat" cmpd="sng" algn="ctr">
              <a:solidFill>
                <a:sysClr val="windowText" lastClr="000000"/>
              </a:solidFill>
              <a:prstDash val="sysDot"/>
              <a:round/>
              <a:headEnd type="none" w="med" len="med"/>
              <a:tailEnd type="none" w="med" len="med"/>
            </a:ln>
            <a:effectLst/>
          </p:spPr>
        </p:cxnSp>
        <p:graphicFrame>
          <p:nvGraphicFramePr>
            <p:cNvPr id="81" name="Object 14"/>
            <p:cNvGraphicFramePr>
              <a:graphicFrameLocks noChangeAspect="1"/>
            </p:cNvGraphicFramePr>
            <p:nvPr/>
          </p:nvGraphicFramePr>
          <p:xfrm>
            <a:off x="6045175" y="4736049"/>
            <a:ext cx="390520" cy="358572"/>
          </p:xfrm>
          <a:graphic>
            <a:graphicData uri="http://schemas.openxmlformats.org/presentationml/2006/ole">
              <mc:AlternateContent xmlns:mc="http://schemas.openxmlformats.org/markup-compatibility/2006">
                <mc:Choice xmlns:v="urn:schemas-microsoft-com:vml" Requires="v">
                  <p:oleObj spid="_x0000_s38688" name="Visio" r:id="rId17" imgW="367665" imgH="466090" progId="Visio.Drawing.11">
                    <p:embed/>
                  </p:oleObj>
                </mc:Choice>
                <mc:Fallback>
                  <p:oleObj name="Visio" r:id="rId17" imgW="367665" imgH="466090" progId="Visio.Drawing.11">
                    <p:embed/>
                    <p:pic>
                      <p:nvPicPr>
                        <p:cNvPr id="0" name="图片 29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175"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14"/>
            <p:cNvGraphicFramePr>
              <a:graphicFrameLocks noChangeAspect="1"/>
            </p:cNvGraphicFramePr>
            <p:nvPr/>
          </p:nvGraphicFramePr>
          <p:xfrm>
            <a:off x="6550000" y="4736049"/>
            <a:ext cx="390520" cy="358572"/>
          </p:xfrm>
          <a:graphic>
            <a:graphicData uri="http://schemas.openxmlformats.org/presentationml/2006/ole">
              <mc:AlternateContent xmlns:mc="http://schemas.openxmlformats.org/markup-compatibility/2006">
                <mc:Choice xmlns:v="urn:schemas-microsoft-com:vml" Requires="v">
                  <p:oleObj spid="_x0000_s38689" name="Visio" r:id="rId18" imgW="367665" imgH="466090" progId="Visio.Drawing.11">
                    <p:embed/>
                  </p:oleObj>
                </mc:Choice>
                <mc:Fallback>
                  <p:oleObj name="Visio" r:id="rId18" imgW="367665" imgH="466090" progId="Visio.Drawing.11">
                    <p:embed/>
                    <p:pic>
                      <p:nvPicPr>
                        <p:cNvPr id="0" name="图片 29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000"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83" name="直接箭头连接符 82"/>
          <p:cNvCxnSpPr/>
          <p:nvPr/>
        </p:nvCxnSpPr>
        <p:spPr>
          <a:xfrm flipH="1" flipV="1">
            <a:off x="5527732" y="5313725"/>
            <a:ext cx="9294" cy="354965"/>
          </a:xfrm>
          <a:prstGeom prst="straightConnector1">
            <a:avLst/>
          </a:prstGeom>
          <a:ln w="25400">
            <a:tailEnd type="arrow" w="med" len="med"/>
          </a:ln>
        </p:spPr>
        <p:style>
          <a:lnRef idx="3">
            <a:schemeClr val="accent1"/>
          </a:lnRef>
          <a:fillRef idx="0">
            <a:schemeClr val="accent1"/>
          </a:fillRef>
          <a:effectRef idx="2">
            <a:schemeClr val="accent1"/>
          </a:effectRef>
          <a:fontRef idx="minor">
            <a:schemeClr val="tx1"/>
          </a:fontRef>
        </p:style>
      </p:cxnSp>
      <p:grpSp>
        <p:nvGrpSpPr>
          <p:cNvPr id="86" name="组合 85"/>
          <p:cNvGrpSpPr/>
          <p:nvPr/>
        </p:nvGrpSpPr>
        <p:grpSpPr>
          <a:xfrm>
            <a:off x="2431839" y="3769162"/>
            <a:ext cx="9385821" cy="672363"/>
            <a:chOff x="2192654" y="3507080"/>
            <a:chExt cx="9618764" cy="672363"/>
          </a:xfrm>
        </p:grpSpPr>
        <p:grpSp>
          <p:nvGrpSpPr>
            <p:cNvPr id="87" name="组合 86"/>
            <p:cNvGrpSpPr/>
            <p:nvPr/>
          </p:nvGrpSpPr>
          <p:grpSpPr>
            <a:xfrm>
              <a:off x="2192654" y="3507080"/>
              <a:ext cx="6216997" cy="672359"/>
              <a:chOff x="5641974" y="3691849"/>
              <a:chExt cx="4968929" cy="634391"/>
            </a:xfrm>
          </p:grpSpPr>
          <p:sp>
            <p:nvSpPr>
              <p:cNvPr id="101" name="Rounded Rectangle 177"/>
              <p:cNvSpPr/>
              <p:nvPr/>
            </p:nvSpPr>
            <p:spPr>
              <a:xfrm>
                <a:off x="5641974" y="3708039"/>
                <a:ext cx="4968929" cy="618201"/>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02" name="Text Box 39"/>
              <p:cNvSpPr txBox="1">
                <a:spLocks noChangeArrowheads="1"/>
              </p:cNvSpPr>
              <p:nvPr/>
            </p:nvSpPr>
            <p:spPr bwMode="auto">
              <a:xfrm>
                <a:off x="5672075" y="3691849"/>
                <a:ext cx="1408989" cy="47479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数据集市集群（</a:t>
                </a:r>
                <a:r>
                  <a:rPr lang="en-US" altLang="zh-CN" sz="1335" dirty="0">
                    <a:solidFill>
                      <a:prstClr val="black"/>
                    </a:solidFill>
                    <a:latin typeface="微软雅黑" panose="020B0503020204020204" pitchFamily="34" charset="-122"/>
                    <a:ea typeface="微软雅黑" panose="020B0503020204020204" pitchFamily="34" charset="-122"/>
                  </a:rPr>
                  <a:t>Doris</a:t>
                </a:r>
                <a:r>
                  <a:rPr lang="zh-CN" altLang="en-US" sz="1335" dirty="0">
                    <a:solidFill>
                      <a:prstClr val="black"/>
                    </a:solidFill>
                    <a:latin typeface="微软雅黑" panose="020B0503020204020204" pitchFamily="34" charset="-122"/>
                    <a:ea typeface="微软雅黑" panose="020B0503020204020204" pitchFamily="34" charset="-122"/>
                  </a:rPr>
                  <a:t>）</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03" name="圆角矩形 306"/>
              <p:cNvSpPr/>
              <p:nvPr/>
            </p:nvSpPr>
            <p:spPr bwMode="auto">
              <a:xfrm>
                <a:off x="6920310" y="3791224"/>
                <a:ext cx="3089829" cy="443230"/>
              </a:xfrm>
              <a:prstGeom prst="roundRect">
                <a:avLst/>
              </a:prstGeom>
              <a:solidFill>
                <a:srgbClr val="92D050"/>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104" name="Object 3"/>
              <p:cNvGraphicFramePr>
                <a:graphicFrameLocks noChangeAspect="1"/>
              </p:cNvGraphicFramePr>
              <p:nvPr/>
            </p:nvGraphicFramePr>
            <p:xfrm>
              <a:off x="7873977" y="3826541"/>
              <a:ext cx="402689" cy="384184"/>
            </p:xfrm>
            <a:graphic>
              <a:graphicData uri="http://schemas.openxmlformats.org/presentationml/2006/ole">
                <mc:AlternateContent xmlns:mc="http://schemas.openxmlformats.org/markup-compatibility/2006">
                  <mc:Choice xmlns:v="urn:schemas-microsoft-com:vml" Requires="v">
                    <p:oleObj spid="_x0000_s38690" name="Visio" r:id="rId19" imgW="367665" imgH="466090" progId="Visio.Drawing.11">
                      <p:embed/>
                    </p:oleObj>
                  </mc:Choice>
                  <mc:Fallback>
                    <p:oleObj name="Visio" r:id="rId19" imgW="367665" imgH="466090" progId="Visio.Drawing.11">
                      <p:embed/>
                      <p:pic>
                        <p:nvPicPr>
                          <p:cNvPr id="0" name="图片 29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77" y="3826541"/>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 name="Object 14"/>
              <p:cNvGraphicFramePr>
                <a:graphicFrameLocks noChangeAspect="1"/>
              </p:cNvGraphicFramePr>
              <p:nvPr/>
            </p:nvGraphicFramePr>
            <p:xfrm>
              <a:off x="8626364" y="3820191"/>
              <a:ext cx="402167" cy="384176"/>
            </p:xfrm>
            <a:graphic>
              <a:graphicData uri="http://schemas.openxmlformats.org/presentationml/2006/ole">
                <mc:AlternateContent xmlns:mc="http://schemas.openxmlformats.org/markup-compatibility/2006">
                  <mc:Choice xmlns:v="urn:schemas-microsoft-com:vml" Requires="v">
                    <p:oleObj spid="_x0000_s38691" name="Visio" r:id="rId20" imgW="367665" imgH="466090" progId="Visio.Drawing.11">
                      <p:embed/>
                    </p:oleObj>
                  </mc:Choice>
                  <mc:Fallback>
                    <p:oleObj name="Visio" r:id="rId20" imgW="367665" imgH="466090" progId="Visio.Drawing.11">
                      <p:embed/>
                      <p:pic>
                        <p:nvPicPr>
                          <p:cNvPr id="0" name="图片 29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364" y="3820191"/>
                            <a:ext cx="402167"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 name="Object 14"/>
              <p:cNvGraphicFramePr>
                <a:graphicFrameLocks noChangeAspect="1"/>
              </p:cNvGraphicFramePr>
              <p:nvPr/>
            </p:nvGraphicFramePr>
            <p:xfrm>
              <a:off x="9378229" y="3819154"/>
              <a:ext cx="402167" cy="384176"/>
            </p:xfrm>
            <a:graphic>
              <a:graphicData uri="http://schemas.openxmlformats.org/presentationml/2006/ole">
                <mc:AlternateContent xmlns:mc="http://schemas.openxmlformats.org/markup-compatibility/2006">
                  <mc:Choice xmlns:v="urn:schemas-microsoft-com:vml" Requires="v">
                    <p:oleObj spid="_x0000_s38692" name="Visio" r:id="rId21" imgW="367665" imgH="466090" progId="Visio.Drawing.11">
                      <p:embed/>
                    </p:oleObj>
                  </mc:Choice>
                  <mc:Fallback>
                    <p:oleObj name="Visio" r:id="rId21" imgW="367665" imgH="466090" progId="Visio.Drawing.11">
                      <p:embed/>
                      <p:pic>
                        <p:nvPicPr>
                          <p:cNvPr id="0" name="图片 29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229" y="3819154"/>
                            <a:ext cx="402167"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 name="Object 3"/>
              <p:cNvGraphicFramePr>
                <a:graphicFrameLocks noChangeAspect="1"/>
              </p:cNvGraphicFramePr>
              <p:nvPr/>
            </p:nvGraphicFramePr>
            <p:xfrm>
              <a:off x="7121590" y="3804316"/>
              <a:ext cx="402689" cy="384184"/>
            </p:xfrm>
            <a:graphic>
              <a:graphicData uri="http://schemas.openxmlformats.org/presentationml/2006/ole">
                <mc:AlternateContent xmlns:mc="http://schemas.openxmlformats.org/markup-compatibility/2006">
                  <mc:Choice xmlns:v="urn:schemas-microsoft-com:vml" Requires="v">
                    <p:oleObj spid="_x0000_s38693" name="Visio" r:id="rId22" imgW="367665" imgH="466090" progId="Visio.Drawing.11">
                      <p:embed/>
                    </p:oleObj>
                  </mc:Choice>
                  <mc:Fallback>
                    <p:oleObj name="Visio" r:id="rId22" imgW="367665" imgH="466090" progId="Visio.Drawing.11">
                      <p:embed/>
                      <p:pic>
                        <p:nvPicPr>
                          <p:cNvPr id="0" name="图片 29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590" y="3804316"/>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8" name="组合 87"/>
            <p:cNvGrpSpPr/>
            <p:nvPr/>
          </p:nvGrpSpPr>
          <p:grpSpPr>
            <a:xfrm>
              <a:off x="8492763" y="3524243"/>
              <a:ext cx="1590040" cy="655200"/>
              <a:chOff x="8492763" y="3570279"/>
              <a:chExt cx="1590040" cy="655200"/>
            </a:xfrm>
          </p:grpSpPr>
          <p:sp>
            <p:nvSpPr>
              <p:cNvPr id="96" name="Rounded Rectangle 177"/>
              <p:cNvSpPr/>
              <p:nvPr/>
            </p:nvSpPr>
            <p:spPr>
              <a:xfrm>
                <a:off x="8492763" y="3570279"/>
                <a:ext cx="1590040" cy="65520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Calibri" panose="020F0502020204030204"/>
                </a:endParaRPr>
              </a:p>
            </p:txBody>
          </p:sp>
          <p:sp>
            <p:nvSpPr>
              <p:cNvPr id="97" name="圆角矩形 339"/>
              <p:cNvSpPr/>
              <p:nvPr/>
            </p:nvSpPr>
            <p:spPr bwMode="auto">
              <a:xfrm>
                <a:off x="9287809" y="3606827"/>
                <a:ext cx="700111" cy="490551"/>
              </a:xfrm>
              <a:prstGeom prst="roundRect">
                <a:avLst/>
              </a:prstGeom>
              <a:solidFill>
                <a:schemeClr val="bg1">
                  <a:lumMod val="95000"/>
                </a:schemeClr>
              </a:solidFill>
              <a:ln w="9525" cap="flat" cmpd="sng" algn="ctr">
                <a:solidFill>
                  <a:sysClr val="windowText" lastClr="000000"/>
                </a:solidFill>
                <a:prstDash val="sysDot"/>
                <a:headEnd type="none" w="med" len="med"/>
                <a:tailEnd type="none" w="med" len="med"/>
              </a:ln>
              <a:effectLst/>
            </p:spPr>
            <p:txBody>
              <a:bodyPr vert="horz" wrap="none" lIns="91440" tIns="45720" rIns="91440" bIns="45720" numCol="1" rtlCol="0" anchor="ctr" anchorCtr="0" compatLnSpc="1"/>
              <a:lstStyle/>
              <a:p>
                <a:pPr algn="ctr">
                  <a:defRPr/>
                </a:pP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aphicFrame>
            <p:nvGraphicFramePr>
              <p:cNvPr id="98" name="Object 372"/>
              <p:cNvGraphicFramePr>
                <a:graphicFrameLocks noChangeAspect="1"/>
              </p:cNvGraphicFramePr>
              <p:nvPr/>
            </p:nvGraphicFramePr>
            <p:xfrm>
              <a:off x="9330124" y="3613391"/>
              <a:ext cx="381207" cy="453288"/>
            </p:xfrm>
            <a:graphic>
              <a:graphicData uri="http://schemas.openxmlformats.org/presentationml/2006/ole">
                <mc:AlternateContent xmlns:mc="http://schemas.openxmlformats.org/markup-compatibility/2006">
                  <mc:Choice xmlns:v="urn:schemas-microsoft-com:vml" Requires="v">
                    <p:oleObj spid="_x0000_s38694" name="Visio" r:id="rId23" imgW="367665" imgH="466090" progId="Visio.Drawing.11">
                      <p:embed/>
                    </p:oleObj>
                  </mc:Choice>
                  <mc:Fallback>
                    <p:oleObj name="Visio" r:id="rId23" imgW="367665" imgH="466090" progId="Visio.Drawing.11">
                      <p:embed/>
                      <p:pic>
                        <p:nvPicPr>
                          <p:cNvPr id="0" name="图片 29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124" y="3613391"/>
                            <a:ext cx="381207" cy="45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Text Box 39"/>
              <p:cNvSpPr txBox="1">
                <a:spLocks noChangeArrowheads="1"/>
              </p:cNvSpPr>
              <p:nvPr/>
            </p:nvSpPr>
            <p:spPr bwMode="auto">
              <a:xfrm>
                <a:off x="8497209" y="3624277"/>
                <a:ext cx="687030" cy="502920"/>
              </a:xfrm>
              <a:prstGeom prst="rect">
                <a:avLst/>
              </a:prstGeom>
              <a:noFill/>
              <a:ln w="9525">
                <a:noFill/>
                <a:miter lim="800000"/>
              </a:ln>
              <a:effectLst/>
            </p:spPr>
            <p:txBody>
              <a:bodyPr wrap="square">
                <a:spAutoFit/>
              </a:bodyPr>
              <a:lstStyle/>
              <a:p>
                <a:r>
                  <a:rPr lang="en-US" altLang="zh-CN" sz="1335" dirty="0" err="1">
                    <a:solidFill>
                      <a:prstClr val="black"/>
                    </a:solidFill>
                    <a:latin typeface="微软雅黑" panose="020B0503020204020204" pitchFamily="34" charset="-122"/>
                    <a:ea typeface="微软雅黑" panose="020B0503020204020204" pitchFamily="34" charset="-122"/>
                  </a:rPr>
                  <a:t>Mysql</a:t>
                </a:r>
                <a:endParaRPr lang="en-US" altLang="zh-CN" sz="1335" dirty="0" err="1">
                  <a:solidFill>
                    <a:prstClr val="black"/>
                  </a:solidFill>
                  <a:latin typeface="微软雅黑" panose="020B0503020204020204" pitchFamily="34" charset="-122"/>
                  <a:ea typeface="微软雅黑" panose="020B0503020204020204" pitchFamily="34" charset="-122"/>
                </a:endParaRPr>
              </a:p>
              <a:p>
                <a:r>
                  <a:rPr lang="zh-CN" altLang="en-US" sz="1335" dirty="0" err="1">
                    <a:solidFill>
                      <a:prstClr val="black"/>
                    </a:solidFill>
                    <a:latin typeface="微软雅黑" panose="020B0503020204020204" pitchFamily="34" charset="-122"/>
                    <a:ea typeface="微软雅黑" panose="020B0503020204020204" pitchFamily="34" charset="-122"/>
                  </a:rPr>
                  <a:t>集群</a:t>
                </a:r>
                <a:endParaRPr lang="zh-CN" altLang="en-US" sz="1335" dirty="0" err="1">
                  <a:solidFill>
                    <a:prstClr val="black"/>
                  </a:solidFill>
                  <a:latin typeface="微软雅黑" panose="020B0503020204020204" pitchFamily="34" charset="-122"/>
                  <a:ea typeface="微软雅黑" panose="020B0503020204020204" pitchFamily="34" charset="-122"/>
                </a:endParaRPr>
              </a:p>
            </p:txBody>
          </p:sp>
          <p:graphicFrame>
            <p:nvGraphicFramePr>
              <p:cNvPr id="100" name="Object 372"/>
              <p:cNvGraphicFramePr>
                <a:graphicFrameLocks noChangeAspect="1"/>
              </p:cNvGraphicFramePr>
              <p:nvPr/>
            </p:nvGraphicFramePr>
            <p:xfrm>
              <a:off x="9555526" y="3642976"/>
              <a:ext cx="372773" cy="475354"/>
            </p:xfrm>
            <a:graphic>
              <a:graphicData uri="http://schemas.openxmlformats.org/presentationml/2006/ole">
                <mc:AlternateContent xmlns:mc="http://schemas.openxmlformats.org/markup-compatibility/2006">
                  <mc:Choice xmlns:v="urn:schemas-microsoft-com:vml" Requires="v">
                    <p:oleObj spid="_x0000_s38695" name="Visio" r:id="rId24" imgW="367665" imgH="466090" progId="Visio.Drawing.11">
                      <p:embed/>
                    </p:oleObj>
                  </mc:Choice>
                  <mc:Fallback>
                    <p:oleObj name="Visio" r:id="rId24" imgW="367665" imgH="466090" progId="Visio.Drawing.11">
                      <p:embed/>
                      <p:pic>
                        <p:nvPicPr>
                          <p:cNvPr id="0" name="图片 29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526" y="3642976"/>
                            <a:ext cx="372773" cy="47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9" name="组合 88"/>
            <p:cNvGrpSpPr/>
            <p:nvPr/>
          </p:nvGrpSpPr>
          <p:grpSpPr>
            <a:xfrm>
              <a:off x="10301080" y="3524243"/>
              <a:ext cx="1510338" cy="655200"/>
              <a:chOff x="10301080" y="3546234"/>
              <a:chExt cx="1510338" cy="655200"/>
            </a:xfrm>
          </p:grpSpPr>
          <p:sp>
            <p:nvSpPr>
              <p:cNvPr id="90" name="Rounded Rectangle 177"/>
              <p:cNvSpPr/>
              <p:nvPr/>
            </p:nvSpPr>
            <p:spPr>
              <a:xfrm>
                <a:off x="10301080" y="3546234"/>
                <a:ext cx="1510338"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1" name="Text Box 39"/>
              <p:cNvSpPr txBox="1">
                <a:spLocks noChangeArrowheads="1"/>
              </p:cNvSpPr>
              <p:nvPr/>
            </p:nvSpPr>
            <p:spPr bwMode="auto">
              <a:xfrm>
                <a:off x="10301336" y="3609048"/>
                <a:ext cx="621902" cy="502573"/>
              </a:xfrm>
              <a:prstGeom prst="rect">
                <a:avLst/>
              </a:prstGeom>
              <a:noFill/>
              <a:ln w="9525">
                <a:noFill/>
                <a:miter lim="800000"/>
              </a:ln>
              <a:effectLst/>
            </p:spPr>
            <p:txBody>
              <a:bodyPr wrap="none">
                <a:spAutoFit/>
              </a:bodyPr>
              <a:lstStyle/>
              <a:p>
                <a:r>
                  <a:rPr lang="en-US" altLang="zh-CN" sz="1335" dirty="0" err="1">
                    <a:solidFill>
                      <a:prstClr val="black"/>
                    </a:solidFill>
                    <a:latin typeface="微软雅黑" panose="020B0503020204020204" pitchFamily="34" charset="-122"/>
                    <a:ea typeface="微软雅黑" panose="020B0503020204020204" pitchFamily="34" charset="-122"/>
                  </a:rPr>
                  <a:t>Redis</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0948129" y="3599444"/>
                <a:ext cx="711327" cy="526467"/>
                <a:chOff x="4342426" y="4147145"/>
                <a:chExt cx="711327" cy="526467"/>
              </a:xfrm>
            </p:grpSpPr>
            <p:sp>
              <p:nvSpPr>
                <p:cNvPr id="93" name="圆角矩形 230"/>
                <p:cNvSpPr/>
                <p:nvPr/>
              </p:nvSpPr>
              <p:spPr bwMode="auto">
                <a:xfrm>
                  <a:off x="4342426" y="4147145"/>
                  <a:ext cx="706789" cy="526467"/>
                </a:xfrm>
                <a:prstGeom prst="roundRect">
                  <a:avLst/>
                </a:prstGeom>
                <a:solidFill>
                  <a:schemeClr val="accent1">
                    <a:lumMod val="20000"/>
                    <a:lumOff val="80000"/>
                  </a:schemeClr>
                </a:solidFill>
                <a:ln w="9525" cap="flat" cmpd="sng" algn="ctr">
                  <a:solidFill>
                    <a:sysClr val="windowText" lastClr="000000"/>
                  </a:solidFill>
                  <a:prstDash val="sysDot"/>
                  <a:headEnd type="none" w="med" len="med"/>
                  <a:tailEnd type="none" w="med" len="med"/>
                </a:ln>
                <a:effectLst/>
              </p:spPr>
              <p:txBody>
                <a:bodyPr vert="horz" wrap="none" lIns="91440" tIns="45720" rIns="91440" bIns="45720" numCol="1" rtlCol="0" anchor="ctr" anchorCtr="0" compatLnSpc="1"/>
                <a:lstStyle/>
                <a:p>
                  <a:pPr algn="ctr">
                    <a:defRPr/>
                  </a:pPr>
                  <a:endParaRPr lang="zh-CN" altLang="en-US" sz="1400" b="1" kern="0">
                    <a:solidFill>
                      <a:srgbClr val="800000"/>
                    </a:solidFill>
                    <a:latin typeface="Arial" panose="020B0604020202020204" pitchFamily="34" charset="0"/>
                    <a:ea typeface="宋体" pitchFamily="2" charset="-122"/>
                  </a:endParaRPr>
                </a:p>
              </p:txBody>
            </p:sp>
            <p:graphicFrame>
              <p:nvGraphicFramePr>
                <p:cNvPr id="94" name="Object 14"/>
                <p:cNvGraphicFramePr>
                  <a:graphicFrameLocks noChangeAspect="1"/>
                </p:cNvGraphicFramePr>
                <p:nvPr/>
              </p:nvGraphicFramePr>
              <p:xfrm>
                <a:off x="4377690" y="4200581"/>
                <a:ext cx="402167" cy="397059"/>
              </p:xfrm>
              <a:graphic>
                <a:graphicData uri="http://schemas.openxmlformats.org/presentationml/2006/ole">
                  <mc:AlternateContent xmlns:mc="http://schemas.openxmlformats.org/markup-compatibility/2006">
                    <mc:Choice xmlns:v="urn:schemas-microsoft-com:vml" Requires="v">
                      <p:oleObj spid="_x0000_s38696" name="Visio" r:id="rId25" imgW="367665" imgH="466090" progId="Visio.Drawing.11">
                        <p:embed/>
                      </p:oleObj>
                    </mc:Choice>
                    <mc:Fallback>
                      <p:oleObj name="Visio" r:id="rId25" imgW="367665" imgH="466090" progId="Visio.Drawing.11">
                        <p:embed/>
                        <p:pic>
                          <p:nvPicPr>
                            <p:cNvPr id="0" name="图片 2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690" y="4200581"/>
                              <a:ext cx="402167" cy="39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14"/>
                <p:cNvGraphicFramePr>
                  <a:graphicFrameLocks noChangeAspect="1"/>
                </p:cNvGraphicFramePr>
                <p:nvPr/>
              </p:nvGraphicFramePr>
              <p:xfrm>
                <a:off x="4651586" y="4214872"/>
                <a:ext cx="402167" cy="397059"/>
              </p:xfrm>
              <a:graphic>
                <a:graphicData uri="http://schemas.openxmlformats.org/presentationml/2006/ole">
                  <mc:AlternateContent xmlns:mc="http://schemas.openxmlformats.org/markup-compatibility/2006">
                    <mc:Choice xmlns:v="urn:schemas-microsoft-com:vml" Requires="v">
                      <p:oleObj spid="_x0000_s38697" name="Visio" r:id="rId26" imgW="367665" imgH="466090" progId="Visio.Drawing.11">
                        <p:embed/>
                      </p:oleObj>
                    </mc:Choice>
                    <mc:Fallback>
                      <p:oleObj name="Visio" r:id="rId26" imgW="367665" imgH="466090" progId="Visio.Drawing.11">
                        <p:embed/>
                        <p:pic>
                          <p:nvPicPr>
                            <p:cNvPr id="0" name="图片 29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586" y="4214872"/>
                              <a:ext cx="402167" cy="39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cxnSp>
        <p:nvCxnSpPr>
          <p:cNvPr id="108" name="直接箭头连接符 107"/>
          <p:cNvCxnSpPr/>
          <p:nvPr/>
        </p:nvCxnSpPr>
        <p:spPr>
          <a:xfrm>
            <a:off x="9091477" y="3431618"/>
            <a:ext cx="0" cy="468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09" name="直接箭头连接符 108"/>
          <p:cNvCxnSpPr/>
          <p:nvPr/>
        </p:nvCxnSpPr>
        <p:spPr>
          <a:xfrm>
            <a:off x="10969862" y="3417791"/>
            <a:ext cx="0" cy="468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10" name="直接箭头连接符 109"/>
          <p:cNvCxnSpPr/>
          <p:nvPr/>
        </p:nvCxnSpPr>
        <p:spPr>
          <a:xfrm>
            <a:off x="7294264" y="3384045"/>
            <a:ext cx="0" cy="4896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11" name="直接箭头连接符 110"/>
          <p:cNvCxnSpPr/>
          <p:nvPr/>
        </p:nvCxnSpPr>
        <p:spPr>
          <a:xfrm>
            <a:off x="6369537" y="4343251"/>
            <a:ext cx="0" cy="504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20" name="直接箭头连接符 119"/>
          <p:cNvCxnSpPr/>
          <p:nvPr/>
        </p:nvCxnSpPr>
        <p:spPr>
          <a:xfrm flipH="1" flipV="1">
            <a:off x="8069124" y="4220696"/>
            <a:ext cx="7031" cy="1419016"/>
          </a:xfrm>
          <a:prstGeom prst="straightConnector1">
            <a:avLst/>
          </a:prstGeom>
          <a:ln w="25400">
            <a:solidFill>
              <a:schemeClr val="accent4">
                <a:lumMod val="75000"/>
              </a:schemeClr>
            </a:solidFill>
            <a:tailEnd type="arrow" w="med" len="med"/>
          </a:ln>
        </p:spPr>
        <p:style>
          <a:lnRef idx="3">
            <a:schemeClr val="accent1"/>
          </a:lnRef>
          <a:fillRef idx="0">
            <a:schemeClr val="accent1"/>
          </a:fillRef>
          <a:effectRef idx="2">
            <a:schemeClr val="accent1"/>
          </a:effectRef>
          <a:fontRef idx="minor">
            <a:schemeClr val="tx1"/>
          </a:fontRef>
        </p:style>
      </p:cxnSp>
      <p:sp>
        <p:nvSpPr>
          <p:cNvPr id="121" name="TextBox 44"/>
          <p:cNvSpPr txBox="1"/>
          <p:nvPr/>
        </p:nvSpPr>
        <p:spPr>
          <a:xfrm>
            <a:off x="5288486" y="5428731"/>
            <a:ext cx="624009" cy="228027"/>
          </a:xfrm>
          <a:prstGeom prst="rect">
            <a:avLst/>
          </a:prstGeom>
          <a:noFill/>
        </p:spPr>
        <p:txBody>
          <a:bodyPr wrap="square" lIns="103900" tIns="51951" rIns="103900" bIns="51951" rtlCol="0">
            <a:spAutoFit/>
          </a:bodyPr>
          <a:lstStyle/>
          <a:p>
            <a:r>
              <a:rPr lang="zh-CN" altLang="en-US" sz="800" dirty="0">
                <a:solidFill>
                  <a:prstClr val="black"/>
                </a:solidFill>
                <a:latin typeface="微软雅黑" panose="020B0503020204020204" pitchFamily="34" charset="-122"/>
                <a:ea typeface="微软雅黑" panose="020B0503020204020204" pitchFamily="34" charset="-122"/>
              </a:rPr>
              <a:t>批处理</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122" name="TextBox 44"/>
          <p:cNvSpPr txBox="1"/>
          <p:nvPr/>
        </p:nvSpPr>
        <p:spPr>
          <a:xfrm>
            <a:off x="7784940" y="5424732"/>
            <a:ext cx="624009" cy="228027"/>
          </a:xfrm>
          <a:prstGeom prst="rect">
            <a:avLst/>
          </a:prstGeom>
          <a:noFill/>
        </p:spPr>
        <p:txBody>
          <a:bodyPr wrap="square" lIns="103900" tIns="51951" rIns="103900" bIns="51951" rtlCol="0">
            <a:spAutoFit/>
          </a:bodyPr>
          <a:lstStyle/>
          <a:p>
            <a:r>
              <a:rPr lang="zh-CN" altLang="en-US" sz="800" dirty="0">
                <a:solidFill>
                  <a:prstClr val="black"/>
                </a:solidFill>
                <a:latin typeface="微软雅黑" panose="020B0503020204020204" pitchFamily="34" charset="-122"/>
                <a:ea typeface="微软雅黑" panose="020B0503020204020204" pitchFamily="34" charset="-122"/>
              </a:rPr>
              <a:t>流处理</a:t>
            </a:r>
            <a:endParaRPr lang="zh-CN" altLang="en-US" sz="800" dirty="0">
              <a:solidFill>
                <a:prstClr val="black"/>
              </a:solidFill>
              <a:latin typeface="微软雅黑" panose="020B0503020204020204" pitchFamily="34" charset="-122"/>
              <a:ea typeface="微软雅黑" panose="020B0503020204020204" pitchFamily="34" charset="-122"/>
            </a:endParaRPr>
          </a:p>
        </p:txBody>
      </p:sp>
      <p:cxnSp>
        <p:nvCxnSpPr>
          <p:cNvPr id="123" name="直接箭头连接符 122"/>
          <p:cNvCxnSpPr/>
          <p:nvPr/>
        </p:nvCxnSpPr>
        <p:spPr>
          <a:xfrm flipH="1" flipV="1">
            <a:off x="8503690" y="3365527"/>
            <a:ext cx="27077" cy="2310468"/>
          </a:xfrm>
          <a:prstGeom prst="straightConnector1">
            <a:avLst/>
          </a:prstGeom>
          <a:ln w="25400">
            <a:solidFill>
              <a:schemeClr val="accent6">
                <a:lumMod val="75000"/>
              </a:schemeClr>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125" name="直接箭头连接符 124"/>
          <p:cNvCxnSpPr/>
          <p:nvPr/>
        </p:nvCxnSpPr>
        <p:spPr>
          <a:xfrm>
            <a:off x="7855481" y="3384045"/>
            <a:ext cx="5665" cy="1419480"/>
          </a:xfrm>
          <a:prstGeom prst="straightConnector1">
            <a:avLst/>
          </a:prstGeom>
          <a:noFill/>
          <a:ln w="25400" cap="flat" cmpd="sng" algn="ctr">
            <a:solidFill>
              <a:srgbClr val="4F81BD">
                <a:shade val="95000"/>
                <a:satMod val="105000"/>
              </a:srgbClr>
            </a:solidFill>
            <a:prstDash val="solid"/>
            <a:headEnd type="triangle"/>
            <a:tailEnd type="triangle"/>
          </a:ln>
          <a:effectLst/>
        </p:spPr>
      </p:cxnSp>
      <p:sp>
        <p:nvSpPr>
          <p:cNvPr id="131" name="TextBox 44"/>
          <p:cNvSpPr txBox="1"/>
          <p:nvPr/>
        </p:nvSpPr>
        <p:spPr>
          <a:xfrm>
            <a:off x="8492767" y="5414198"/>
            <a:ext cx="973377" cy="228027"/>
          </a:xfrm>
          <a:prstGeom prst="rect">
            <a:avLst/>
          </a:prstGeom>
          <a:noFill/>
        </p:spPr>
        <p:txBody>
          <a:bodyPr wrap="square" lIns="103900" tIns="51951" rIns="103900" bIns="51951" rtlCol="0">
            <a:spAutoFit/>
          </a:bodyPr>
          <a:lstStyle/>
          <a:p>
            <a:r>
              <a:rPr lang="zh-CN" altLang="en-US" sz="800" dirty="0">
                <a:solidFill>
                  <a:prstClr val="black"/>
                </a:solidFill>
                <a:latin typeface="微软雅黑" panose="020B0503020204020204" pitchFamily="34" charset="-122"/>
                <a:ea typeface="微软雅黑" panose="020B0503020204020204" pitchFamily="34" charset="-122"/>
              </a:rPr>
              <a:t>元数据信息</a:t>
            </a:r>
            <a:endParaRPr lang="zh-CN" altLang="en-US" sz="800" dirty="0">
              <a:solidFill>
                <a:prstClr val="black"/>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3166227" y="5682839"/>
            <a:ext cx="2746268" cy="728167"/>
            <a:chOff x="2945268" y="5682839"/>
            <a:chExt cx="2814427" cy="728167"/>
          </a:xfrm>
        </p:grpSpPr>
        <p:sp>
          <p:nvSpPr>
            <p:cNvPr id="19"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20" name="TextBox 112"/>
            <p:cNvSpPr txBox="1"/>
            <p:nvPr/>
          </p:nvSpPr>
          <p:spPr>
            <a:xfrm>
              <a:off x="3571991" y="5714700"/>
              <a:ext cx="349927" cy="276999"/>
            </a:xfrm>
            <a:prstGeom prst="rect">
              <a:avLst/>
            </a:prstGeom>
            <a:noFill/>
          </p:spPr>
          <p:txBody>
            <a:bodyPr wrap="none" rtlCol="0">
              <a:spAutoFit/>
            </a:bodyPr>
            <a:lstStyle/>
            <a:p>
              <a:r>
                <a:rPr lang="en-US" sz="1200" dirty="0">
                  <a:solidFill>
                    <a:prstClr val="black"/>
                  </a:solidFill>
                  <a:latin typeface="微软雅黑" panose="020B0503020204020204" pitchFamily="34" charset="-122"/>
                  <a:ea typeface="微软雅黑" panose="020B0503020204020204" pitchFamily="34" charset="-122"/>
                </a:rPr>
                <a:t>ERP</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1" name="TextBox 112"/>
            <p:cNvSpPr txBox="1"/>
            <p:nvPr/>
          </p:nvSpPr>
          <p:spPr>
            <a:xfrm>
              <a:off x="4376873" y="5695739"/>
              <a:ext cx="404278" cy="276999"/>
            </a:xfrm>
            <a:prstGeom prst="rect">
              <a:avLst/>
            </a:prstGeom>
            <a:noFill/>
          </p:spPr>
          <p:txBody>
            <a:bodyPr wrap="none" rtlCol="0">
              <a:spAutoFit/>
            </a:bodyPr>
            <a:lstStyle/>
            <a:p>
              <a:r>
                <a:rPr lang="en-US" sz="1200" dirty="0">
                  <a:solidFill>
                    <a:prstClr val="black"/>
                  </a:solidFill>
                  <a:latin typeface="微软雅黑" panose="020B0503020204020204" pitchFamily="34" charset="-122"/>
                  <a:ea typeface="微软雅黑" panose="020B0503020204020204" pitchFamily="34" charset="-122"/>
                </a:rPr>
                <a:t>HR</a:t>
              </a:r>
              <a:endParaRPr lang="en-US" sz="1200" dirty="0">
                <a:solidFill>
                  <a:prstClr val="black"/>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957657" y="5956941"/>
              <a:ext cx="749623" cy="389486"/>
              <a:chOff x="6719819" y="5943293"/>
              <a:chExt cx="996546" cy="389486"/>
            </a:xfrm>
          </p:grpSpPr>
          <p:sp>
            <p:nvSpPr>
              <p:cNvPr id="23"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4"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5"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26" name="TextBox 112"/>
            <p:cNvSpPr txBox="1"/>
            <p:nvPr/>
          </p:nvSpPr>
          <p:spPr>
            <a:xfrm>
              <a:off x="5204638" y="5682839"/>
              <a:ext cx="232963" cy="276999"/>
            </a:xfrm>
            <a:prstGeom prst="rect">
              <a:avLst/>
            </a:prstGeom>
            <a:noFill/>
          </p:spPr>
          <p:txBody>
            <a:bodyPr wrap="non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sym typeface="+mn-ea"/>
                </a:rPr>
                <a:t>…</a:t>
              </a:r>
              <a:endParaRPr lang="zh-CN" altLang="en-US" sz="1200" dirty="0">
                <a:solidFill>
                  <a:prstClr val="black"/>
                </a:solidFill>
                <a:latin typeface="微软雅黑" panose="020B0503020204020204" pitchFamily="34" charset="-122"/>
                <a:ea typeface="微软雅黑" panose="020B0503020204020204" pitchFamily="34" charset="-122"/>
                <a:sym typeface="+mn-ea"/>
              </a:endParaRPr>
            </a:p>
          </p:txBody>
        </p:sp>
        <p:grpSp>
          <p:nvGrpSpPr>
            <p:cNvPr id="112" name="组合 111"/>
            <p:cNvGrpSpPr/>
            <p:nvPr/>
          </p:nvGrpSpPr>
          <p:grpSpPr>
            <a:xfrm>
              <a:off x="4162893" y="5957802"/>
              <a:ext cx="749623" cy="389486"/>
              <a:chOff x="6719819" y="5943293"/>
              <a:chExt cx="996546" cy="389486"/>
            </a:xfrm>
          </p:grpSpPr>
          <p:sp>
            <p:nvSpPr>
              <p:cNvPr id="113"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14"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115"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116" name="组合 115"/>
            <p:cNvGrpSpPr/>
            <p:nvPr/>
          </p:nvGrpSpPr>
          <p:grpSpPr>
            <a:xfrm>
              <a:off x="3357867" y="5952937"/>
              <a:ext cx="749623" cy="389486"/>
              <a:chOff x="6719819" y="5943293"/>
              <a:chExt cx="996546" cy="389486"/>
            </a:xfrm>
          </p:grpSpPr>
          <p:sp>
            <p:nvSpPr>
              <p:cNvPr id="117"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18"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119"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grpSp>
        <p:nvGrpSpPr>
          <p:cNvPr id="189" name="组合 188"/>
          <p:cNvGrpSpPr/>
          <p:nvPr/>
        </p:nvGrpSpPr>
        <p:grpSpPr>
          <a:xfrm>
            <a:off x="6068277" y="5682839"/>
            <a:ext cx="2746268" cy="728167"/>
            <a:chOff x="2945268" y="5682839"/>
            <a:chExt cx="2814427" cy="728167"/>
          </a:xfrm>
        </p:grpSpPr>
        <p:sp>
          <p:nvSpPr>
            <p:cNvPr id="190"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91" name="TextBox 112"/>
            <p:cNvSpPr txBox="1"/>
            <p:nvPr/>
          </p:nvSpPr>
          <p:spPr>
            <a:xfrm>
              <a:off x="3571991" y="5714700"/>
              <a:ext cx="508473" cy="276999"/>
            </a:xfrm>
            <a:prstGeom prst="rect">
              <a:avLst/>
            </a:prstGeom>
            <a:noFill/>
          </p:spPr>
          <p:txBody>
            <a:bodyPr wrap="none" rtlCol="0">
              <a:spAutoFit/>
            </a:bodyPr>
            <a:lstStyle/>
            <a:p>
              <a:r>
                <a:rPr lang="en-US" sz="1200" dirty="0">
                  <a:solidFill>
                    <a:prstClr val="black"/>
                  </a:solidFill>
                  <a:latin typeface="微软雅黑" panose="020B0503020204020204" pitchFamily="34" charset="-122"/>
                  <a:ea typeface="微软雅黑" panose="020B0503020204020204" pitchFamily="34" charset="-122"/>
                </a:rPr>
                <a:t>EMS</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192" name="TextBox 112"/>
            <p:cNvSpPr txBox="1"/>
            <p:nvPr/>
          </p:nvSpPr>
          <p:spPr>
            <a:xfrm>
              <a:off x="4376873" y="5695739"/>
              <a:ext cx="524503" cy="276999"/>
            </a:xfrm>
            <a:prstGeom prst="rect">
              <a:avLst/>
            </a:prstGeom>
            <a:noFill/>
          </p:spPr>
          <p:txBody>
            <a:bodyPr wrap="non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rPr>
                <a:t>SRM</a:t>
              </a:r>
              <a:endParaRPr lang="en-US" sz="1200" dirty="0">
                <a:solidFill>
                  <a:prstClr val="black"/>
                </a:solidFill>
                <a:latin typeface="微软雅黑" panose="020B0503020204020204" pitchFamily="34" charset="-122"/>
                <a:ea typeface="微软雅黑" panose="020B0503020204020204" pitchFamily="34" charset="-122"/>
              </a:endParaRPr>
            </a:p>
          </p:txBody>
        </p:sp>
        <p:grpSp>
          <p:nvGrpSpPr>
            <p:cNvPr id="193" name="组合 192"/>
            <p:cNvGrpSpPr/>
            <p:nvPr/>
          </p:nvGrpSpPr>
          <p:grpSpPr>
            <a:xfrm>
              <a:off x="4957657" y="5956941"/>
              <a:ext cx="749623" cy="389486"/>
              <a:chOff x="6719819" y="5943293"/>
              <a:chExt cx="996546" cy="389486"/>
            </a:xfrm>
          </p:grpSpPr>
          <p:sp>
            <p:nvSpPr>
              <p:cNvPr id="204"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05"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6"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194" name="TextBox 112"/>
            <p:cNvSpPr txBox="1"/>
            <p:nvPr/>
          </p:nvSpPr>
          <p:spPr>
            <a:xfrm>
              <a:off x="5204638" y="5682839"/>
              <a:ext cx="232963" cy="276999"/>
            </a:xfrm>
            <a:prstGeom prst="rect">
              <a:avLst/>
            </a:prstGeom>
            <a:noFill/>
          </p:spPr>
          <p:txBody>
            <a:bodyPr wrap="non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sym typeface="+mn-ea"/>
                </a:rPr>
                <a:t>…</a:t>
              </a:r>
              <a:endParaRPr lang="zh-CN" altLang="en-US" sz="1200" dirty="0">
                <a:solidFill>
                  <a:prstClr val="black"/>
                </a:solidFill>
                <a:latin typeface="微软雅黑" panose="020B0503020204020204" pitchFamily="34" charset="-122"/>
                <a:ea typeface="微软雅黑" panose="020B0503020204020204" pitchFamily="34" charset="-122"/>
                <a:sym typeface="+mn-ea"/>
              </a:endParaRPr>
            </a:p>
          </p:txBody>
        </p:sp>
        <p:grpSp>
          <p:nvGrpSpPr>
            <p:cNvPr id="195" name="组合 194"/>
            <p:cNvGrpSpPr/>
            <p:nvPr/>
          </p:nvGrpSpPr>
          <p:grpSpPr>
            <a:xfrm>
              <a:off x="4162893" y="5957802"/>
              <a:ext cx="749623" cy="389486"/>
              <a:chOff x="6719819" y="5943293"/>
              <a:chExt cx="996546" cy="389486"/>
            </a:xfrm>
          </p:grpSpPr>
          <p:sp>
            <p:nvSpPr>
              <p:cNvPr id="201"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02"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3"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196" name="组合 195"/>
            <p:cNvGrpSpPr/>
            <p:nvPr/>
          </p:nvGrpSpPr>
          <p:grpSpPr>
            <a:xfrm>
              <a:off x="3357867" y="5952937"/>
              <a:ext cx="749623" cy="389486"/>
              <a:chOff x="6719819" y="5943293"/>
              <a:chExt cx="996546" cy="389486"/>
            </a:xfrm>
          </p:grpSpPr>
          <p:sp>
            <p:nvSpPr>
              <p:cNvPr id="198"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99"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0"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grpSp>
        <p:nvGrpSpPr>
          <p:cNvPr id="207" name="组合 206"/>
          <p:cNvGrpSpPr/>
          <p:nvPr/>
        </p:nvGrpSpPr>
        <p:grpSpPr>
          <a:xfrm>
            <a:off x="8970327" y="5682839"/>
            <a:ext cx="2746268" cy="728167"/>
            <a:chOff x="2945268" y="5682839"/>
            <a:chExt cx="2814427" cy="728167"/>
          </a:xfrm>
        </p:grpSpPr>
        <p:sp>
          <p:nvSpPr>
            <p:cNvPr id="208"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209" name="TextBox 112"/>
            <p:cNvSpPr txBox="1"/>
            <p:nvPr/>
          </p:nvSpPr>
          <p:spPr>
            <a:xfrm>
              <a:off x="3571991" y="5714700"/>
              <a:ext cx="457176" cy="276999"/>
            </a:xfrm>
            <a:prstGeom prst="rect">
              <a:avLst/>
            </a:prstGeom>
            <a:noFill/>
          </p:spPr>
          <p:txBody>
            <a:bodyPr wrap="none" rtlCol="0">
              <a:spAutoFit/>
            </a:bodyPr>
            <a:lstStyle/>
            <a:p>
              <a:r>
                <a:rPr lang="en-US" sz="1200" dirty="0">
                  <a:solidFill>
                    <a:prstClr val="black"/>
                  </a:solidFill>
                  <a:latin typeface="微软雅黑" panose="020B0503020204020204" pitchFamily="34" charset="-122"/>
                  <a:ea typeface="微软雅黑" panose="020B0503020204020204" pitchFamily="34" charset="-122"/>
                </a:rPr>
                <a:t>SFC</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10" name="TextBox 112"/>
            <p:cNvSpPr txBox="1"/>
            <p:nvPr/>
          </p:nvSpPr>
          <p:spPr>
            <a:xfrm>
              <a:off x="4376873" y="5695739"/>
              <a:ext cx="580608" cy="276999"/>
            </a:xfrm>
            <a:prstGeom prst="rect">
              <a:avLst/>
            </a:prstGeom>
            <a:noFill/>
          </p:spPr>
          <p:txBody>
            <a:bodyPr wrap="none" rtlCol="0">
              <a:spAutoFit/>
            </a:bodyPr>
            <a:lstStyle/>
            <a:p>
              <a:r>
                <a:rPr lang="en-US" sz="1200" dirty="0">
                  <a:solidFill>
                    <a:prstClr val="black"/>
                  </a:solidFill>
                  <a:latin typeface="微软雅黑" panose="020B0503020204020204" pitchFamily="34" charset="-122"/>
                  <a:ea typeface="微软雅黑" panose="020B0503020204020204" pitchFamily="34" charset="-122"/>
                </a:rPr>
                <a:t>WMS</a:t>
              </a:r>
              <a:endParaRPr lang="en-US" sz="1200" dirty="0">
                <a:solidFill>
                  <a:prstClr val="black"/>
                </a:solidFill>
                <a:latin typeface="微软雅黑" panose="020B0503020204020204" pitchFamily="34" charset="-122"/>
                <a:ea typeface="微软雅黑" panose="020B0503020204020204" pitchFamily="34" charset="-122"/>
              </a:endParaRPr>
            </a:p>
          </p:txBody>
        </p:sp>
        <p:grpSp>
          <p:nvGrpSpPr>
            <p:cNvPr id="211" name="组合 210"/>
            <p:cNvGrpSpPr/>
            <p:nvPr/>
          </p:nvGrpSpPr>
          <p:grpSpPr>
            <a:xfrm>
              <a:off x="4957657" y="5956941"/>
              <a:ext cx="749623" cy="389486"/>
              <a:chOff x="6719819" y="5943293"/>
              <a:chExt cx="996546" cy="389486"/>
            </a:xfrm>
          </p:grpSpPr>
          <p:sp>
            <p:nvSpPr>
              <p:cNvPr id="222"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23"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24"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212" name="TextBox 112"/>
            <p:cNvSpPr txBox="1"/>
            <p:nvPr/>
          </p:nvSpPr>
          <p:spPr>
            <a:xfrm>
              <a:off x="5204638" y="5682839"/>
              <a:ext cx="232963" cy="276999"/>
            </a:xfrm>
            <a:prstGeom prst="rect">
              <a:avLst/>
            </a:prstGeom>
            <a:noFill/>
          </p:spPr>
          <p:txBody>
            <a:bodyPr wrap="non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sym typeface="+mn-ea"/>
                </a:rPr>
                <a:t>…</a:t>
              </a:r>
              <a:endParaRPr lang="zh-CN" altLang="en-US" sz="1200" dirty="0">
                <a:solidFill>
                  <a:prstClr val="black"/>
                </a:solidFill>
                <a:latin typeface="微软雅黑" panose="020B0503020204020204" pitchFamily="34" charset="-122"/>
                <a:ea typeface="微软雅黑" panose="020B0503020204020204" pitchFamily="34" charset="-122"/>
                <a:sym typeface="+mn-ea"/>
              </a:endParaRPr>
            </a:p>
          </p:txBody>
        </p:sp>
        <p:grpSp>
          <p:nvGrpSpPr>
            <p:cNvPr id="213" name="组合 212"/>
            <p:cNvGrpSpPr/>
            <p:nvPr/>
          </p:nvGrpSpPr>
          <p:grpSpPr>
            <a:xfrm>
              <a:off x="4162893" y="5957802"/>
              <a:ext cx="749623" cy="389486"/>
              <a:chOff x="6719819" y="5943293"/>
              <a:chExt cx="996546" cy="389486"/>
            </a:xfrm>
          </p:grpSpPr>
          <p:sp>
            <p:nvSpPr>
              <p:cNvPr id="219"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20"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21"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214" name="组合 213"/>
            <p:cNvGrpSpPr/>
            <p:nvPr/>
          </p:nvGrpSpPr>
          <p:grpSpPr>
            <a:xfrm>
              <a:off x="3357867" y="5952937"/>
              <a:ext cx="749623" cy="389486"/>
              <a:chOff x="6719819" y="5943293"/>
              <a:chExt cx="996546" cy="389486"/>
            </a:xfrm>
          </p:grpSpPr>
          <p:sp>
            <p:nvSpPr>
              <p:cNvPr id="216"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17"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18" name="Picture 10" descr="enterprise_storage_arra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graphicFrame>
        <p:nvGraphicFramePr>
          <p:cNvPr id="143" name="Object 65"/>
          <p:cNvGraphicFramePr>
            <a:graphicFrameLocks noChangeAspect="1"/>
          </p:cNvGraphicFramePr>
          <p:nvPr/>
        </p:nvGraphicFramePr>
        <p:xfrm>
          <a:off x="8321311" y="3061558"/>
          <a:ext cx="480979" cy="397223"/>
        </p:xfrm>
        <a:graphic>
          <a:graphicData uri="http://schemas.openxmlformats.org/presentationml/2006/ole">
            <mc:AlternateContent xmlns:mc="http://schemas.openxmlformats.org/markup-compatibility/2006">
              <mc:Choice xmlns:v="urn:schemas-microsoft-com:vml" Requires="v">
                <p:oleObj spid="_x0000_s38698" name="Visio" r:id="rId28" imgW="367665" imgH="466090" progId="Visio.Drawing.11">
                  <p:embed/>
                </p:oleObj>
              </mc:Choice>
              <mc:Fallback>
                <p:oleObj name="Visio" r:id="rId28" imgW="367665" imgH="466090" progId="Visio.Drawing.11">
                  <p:embed/>
                  <p:pic>
                    <p:nvPicPr>
                      <p:cNvPr id="0" name="图片 29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311" y="3061558"/>
                        <a:ext cx="480979" cy="39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 name="Object 66"/>
          <p:cNvGraphicFramePr>
            <a:graphicFrameLocks noChangeAspect="1"/>
          </p:cNvGraphicFramePr>
          <p:nvPr/>
        </p:nvGraphicFramePr>
        <p:xfrm>
          <a:off x="7293963" y="3061558"/>
          <a:ext cx="480979" cy="397223"/>
        </p:xfrm>
        <a:graphic>
          <a:graphicData uri="http://schemas.openxmlformats.org/presentationml/2006/ole">
            <mc:AlternateContent xmlns:mc="http://schemas.openxmlformats.org/markup-compatibility/2006">
              <mc:Choice xmlns:v="urn:schemas-microsoft-com:vml" Requires="v">
                <p:oleObj spid="_x0000_s38699" name="Visio" r:id="rId29" imgW="367665" imgH="466090" progId="Visio.Drawing.11">
                  <p:embed/>
                </p:oleObj>
              </mc:Choice>
              <mc:Fallback>
                <p:oleObj name="Visio" r:id="rId29" imgW="367665" imgH="466090" progId="Visio.Drawing.11">
                  <p:embed/>
                  <p:pic>
                    <p:nvPicPr>
                      <p:cNvPr id="0" name="图片 29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963" y="3061558"/>
                        <a:ext cx="480979" cy="39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 name="Rounded Rectangle 177"/>
          <p:cNvSpPr/>
          <p:nvPr/>
        </p:nvSpPr>
        <p:spPr>
          <a:xfrm>
            <a:off x="9247623" y="4663723"/>
            <a:ext cx="2154492" cy="655200"/>
          </a:xfrm>
          <a:prstGeom prst="roundRect">
            <a:avLst>
              <a:gd name="adj" fmla="val 1908"/>
            </a:avLst>
          </a:prstGeom>
          <a:solidFill>
            <a:schemeClr val="accent1">
              <a:lumMod val="20000"/>
              <a:lumOff val="8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Calibri" panose="020F0502020204030204"/>
            </a:endParaRPr>
          </a:p>
        </p:txBody>
      </p:sp>
      <p:sp>
        <p:nvSpPr>
          <p:cNvPr id="146" name="圆角矩形 339"/>
          <p:cNvSpPr/>
          <p:nvPr/>
        </p:nvSpPr>
        <p:spPr bwMode="auto">
          <a:xfrm>
            <a:off x="10309384" y="4737273"/>
            <a:ext cx="997018" cy="490551"/>
          </a:xfrm>
          <a:prstGeom prst="roundRect">
            <a:avLst/>
          </a:prstGeom>
          <a:solidFill>
            <a:schemeClr val="bg1">
              <a:lumMod val="95000"/>
            </a:schemeClr>
          </a:solidFill>
          <a:ln w="9525" cap="flat" cmpd="sng" algn="ctr">
            <a:solidFill>
              <a:sysClr val="windowText" lastClr="000000"/>
            </a:solidFill>
            <a:prstDash val="sysDot"/>
            <a:headEnd type="none" w="med" len="med"/>
            <a:tailEnd type="none" w="med" len="med"/>
          </a:ln>
          <a:effectLst/>
        </p:spPr>
        <p:txBody>
          <a:bodyPr vert="horz" wrap="none" lIns="91440" tIns="45720" rIns="91440" bIns="45720" numCol="1" rtlCol="0" anchor="ctr" anchorCtr="0" compatLnSpc="1"/>
          <a:lstStyle/>
          <a:p>
            <a:pPr algn="ctr">
              <a:defRPr/>
            </a:pP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aphicFrame>
        <p:nvGraphicFramePr>
          <p:cNvPr id="147" name="Object 372"/>
          <p:cNvGraphicFramePr>
            <a:graphicFrameLocks noChangeAspect="1"/>
          </p:cNvGraphicFramePr>
          <p:nvPr/>
        </p:nvGraphicFramePr>
        <p:xfrm>
          <a:off x="10333142" y="4770246"/>
          <a:ext cx="371975" cy="453288"/>
        </p:xfrm>
        <a:graphic>
          <a:graphicData uri="http://schemas.openxmlformats.org/presentationml/2006/ole">
            <mc:AlternateContent xmlns:mc="http://schemas.openxmlformats.org/markup-compatibility/2006">
              <mc:Choice xmlns:v="urn:schemas-microsoft-com:vml" Requires="v">
                <p:oleObj spid="_x0000_s38700" name="Visio" r:id="rId30" imgW="367665" imgH="466090" progId="Visio.Drawing.11">
                  <p:embed/>
                </p:oleObj>
              </mc:Choice>
              <mc:Fallback>
                <p:oleObj name="Visio" r:id="rId30" imgW="367665" imgH="466090" progId="Visio.Drawing.11">
                  <p:embed/>
                  <p:pic>
                    <p:nvPicPr>
                      <p:cNvPr id="0" name="图片 29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142" y="4770246"/>
                        <a:ext cx="371975" cy="453288"/>
                      </a:xfrm>
                      <a:prstGeom prst="rect">
                        <a:avLst/>
                      </a:prstGeom>
                      <a:noFill/>
                      <a:ln>
                        <a:noFill/>
                      </a:ln>
                      <a:effectLst/>
                    </p:spPr>
                  </p:pic>
                </p:oleObj>
              </mc:Fallback>
            </mc:AlternateContent>
          </a:graphicData>
        </a:graphic>
      </p:graphicFrame>
      <p:graphicFrame>
        <p:nvGraphicFramePr>
          <p:cNvPr id="148" name="Object 372"/>
          <p:cNvGraphicFramePr>
            <a:graphicFrameLocks noChangeAspect="1"/>
          </p:cNvGraphicFramePr>
          <p:nvPr/>
        </p:nvGraphicFramePr>
        <p:xfrm>
          <a:off x="10620188" y="4748180"/>
          <a:ext cx="363745" cy="475354"/>
        </p:xfrm>
        <a:graphic>
          <a:graphicData uri="http://schemas.openxmlformats.org/presentationml/2006/ole">
            <mc:AlternateContent xmlns:mc="http://schemas.openxmlformats.org/markup-compatibility/2006">
              <mc:Choice xmlns:v="urn:schemas-microsoft-com:vml" Requires="v">
                <p:oleObj spid="_x0000_s38701" name="Visio" r:id="rId31" imgW="367665" imgH="466090" progId="Visio.Drawing.11">
                  <p:embed/>
                </p:oleObj>
              </mc:Choice>
              <mc:Fallback>
                <p:oleObj name="Visio" r:id="rId31" imgW="367665" imgH="466090" progId="Visio.Drawing.11">
                  <p:embed/>
                  <p:pic>
                    <p:nvPicPr>
                      <p:cNvPr id="0" name="图片 29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188" y="4748180"/>
                        <a:ext cx="363745" cy="47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 name="Object 372"/>
          <p:cNvGraphicFramePr>
            <a:graphicFrameLocks noChangeAspect="1"/>
          </p:cNvGraphicFramePr>
          <p:nvPr/>
        </p:nvGraphicFramePr>
        <p:xfrm>
          <a:off x="10869029" y="4748180"/>
          <a:ext cx="363745" cy="475354"/>
        </p:xfrm>
        <a:graphic>
          <a:graphicData uri="http://schemas.openxmlformats.org/presentationml/2006/ole">
            <mc:AlternateContent xmlns:mc="http://schemas.openxmlformats.org/markup-compatibility/2006">
              <mc:Choice xmlns:v="urn:schemas-microsoft-com:vml" Requires="v">
                <p:oleObj spid="_x0000_s38702" name="Visio" r:id="rId32" imgW="367665" imgH="466090" progId="Visio.Drawing.11">
                  <p:embed/>
                </p:oleObj>
              </mc:Choice>
              <mc:Fallback>
                <p:oleObj name="Visio" r:id="rId32" imgW="367665" imgH="466090" progId="Visio.Drawing.11">
                  <p:embed/>
                  <p:pic>
                    <p:nvPicPr>
                      <p:cNvPr id="0" name="图片 29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9029" y="4748180"/>
                        <a:ext cx="363745" cy="47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 name="Text Box 39"/>
          <p:cNvSpPr txBox="1">
            <a:spLocks noChangeArrowheads="1"/>
          </p:cNvSpPr>
          <p:nvPr/>
        </p:nvSpPr>
        <p:spPr bwMode="auto">
          <a:xfrm>
            <a:off x="9241635" y="4609308"/>
            <a:ext cx="1235030" cy="914096"/>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应用组件</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集群</a:t>
            </a:r>
            <a:r>
              <a:rPr lang="en-US" altLang="zh-CN" sz="1200" dirty="0">
                <a:solidFill>
                  <a:prstClr val="black"/>
                </a:solidFill>
                <a:latin typeface="微软雅黑" panose="020B0503020204020204" pitchFamily="34" charset="-122"/>
                <a:ea typeface="微软雅黑" panose="020B0503020204020204" pitchFamily="34" charset="-122"/>
              </a:rPr>
              <a:t>(es,</a:t>
            </a:r>
            <a:endParaRPr lang="en-US" altLang="zh-CN" sz="1200" dirty="0">
              <a:solidFill>
                <a:prstClr val="black"/>
              </a:solidFill>
              <a:latin typeface="微软雅黑" panose="020B0503020204020204" pitchFamily="34" charset="-122"/>
              <a:ea typeface="微软雅黑" panose="020B0503020204020204" pitchFamily="34" charset="-122"/>
            </a:endParaRPr>
          </a:p>
          <a:p>
            <a:r>
              <a:rPr lang="en-US" altLang="zh-CN" sz="1200" dirty="0" err="1">
                <a:solidFill>
                  <a:prstClr val="black"/>
                </a:solidFill>
                <a:latin typeface="微软雅黑" panose="020B0503020204020204" pitchFamily="34" charset="-122"/>
                <a:ea typeface="微软雅黑" panose="020B0503020204020204" pitchFamily="34" charset="-122"/>
              </a:rPr>
              <a:t>Mongodb</a:t>
            </a:r>
            <a:r>
              <a:rPr lang="zh-CN" altLang="en-US" sz="1200" dirty="0">
                <a:solidFill>
                  <a:prstClr val="black"/>
                </a:solidFill>
                <a:latin typeface="微软雅黑" panose="020B0503020204020204" pitchFamily="34" charset="-122"/>
                <a:ea typeface="微软雅黑" panose="020B0503020204020204" pitchFamily="34" charset="-122"/>
              </a:rPr>
              <a:t>等</a:t>
            </a:r>
            <a:r>
              <a:rPr lang="en-US" altLang="zh-CN" sz="1335" dirty="0">
                <a:solidFill>
                  <a:prstClr val="black"/>
                </a:solidFill>
                <a:latin typeface="微软雅黑" panose="020B0503020204020204" pitchFamily="34" charset="-122"/>
                <a:ea typeface="微软雅黑" panose="020B0503020204020204" pitchFamily="34" charset="-122"/>
              </a:rPr>
              <a:t>)</a:t>
            </a:r>
            <a:endParaRPr lang="en-US" altLang="zh-CN" sz="1335" dirty="0">
              <a:solidFill>
                <a:prstClr val="black"/>
              </a:solidFill>
              <a:latin typeface="微软雅黑" panose="020B0503020204020204" pitchFamily="34" charset="-122"/>
              <a:ea typeface="微软雅黑" panose="020B0503020204020204" pitchFamily="34" charset="-122"/>
            </a:endParaRPr>
          </a:p>
          <a:p>
            <a:endParaRPr lang="zh-CN" altLang="en-US" sz="1335" dirty="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p:cNvCxnSpPr/>
          <p:nvPr/>
        </p:nvCxnSpPr>
        <p:spPr>
          <a:xfrm>
            <a:off x="10266759" y="3535162"/>
            <a:ext cx="0" cy="1128561"/>
          </a:xfrm>
          <a:prstGeom prst="straightConnector1">
            <a:avLst/>
          </a:prstGeom>
          <a:noFill/>
          <a:ln w="25400" cap="flat" cmpd="sng" algn="ctr">
            <a:solidFill>
              <a:srgbClr val="4F81BD">
                <a:shade val="95000"/>
                <a:satMod val="105000"/>
              </a:srgbClr>
            </a:solidFill>
            <a:prstDash val="solid"/>
            <a:headEnd type="triangle"/>
            <a:tailEnd type="triangle"/>
          </a:ln>
          <a:effectLst/>
        </p:spPr>
      </p:cxnSp>
      <p:sp>
        <p:nvSpPr>
          <p:cNvPr id="152" name="角丸四角形 16"/>
          <p:cNvSpPr>
            <a:spLocks noChangeArrowheads="1"/>
          </p:cNvSpPr>
          <p:nvPr/>
        </p:nvSpPr>
        <p:spPr bwMode="auto">
          <a:xfrm>
            <a:off x="1902917" y="1424296"/>
            <a:ext cx="403993" cy="366458"/>
          </a:xfrm>
          <a:prstGeom prst="roundRect">
            <a:avLst>
              <a:gd name="adj" fmla="val 4017"/>
            </a:avLst>
          </a:prstGeom>
          <a:solidFill>
            <a:srgbClr val="55ADDD">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内网</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sp>
        <p:nvSpPr>
          <p:cNvPr id="153" name="角丸四角形 16"/>
          <p:cNvSpPr>
            <a:spLocks noChangeArrowheads="1"/>
          </p:cNvSpPr>
          <p:nvPr/>
        </p:nvSpPr>
        <p:spPr bwMode="auto">
          <a:xfrm>
            <a:off x="1893689" y="5624110"/>
            <a:ext cx="403993" cy="366458"/>
          </a:xfrm>
          <a:prstGeom prst="roundRect">
            <a:avLst>
              <a:gd name="adj" fmla="val 4017"/>
            </a:avLst>
          </a:prstGeom>
          <a:solidFill>
            <a:srgbClr val="55ADDD">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内网</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428056" y="528757"/>
            <a:ext cx="748923" cy="635077"/>
            <a:chOff x="439049" y="694531"/>
            <a:chExt cx="954697" cy="773599"/>
          </a:xfrm>
        </p:grpSpPr>
        <p:pic>
          <p:nvPicPr>
            <p:cNvPr id="17" name="图形 16"/>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71654" y="694531"/>
              <a:ext cx="482600" cy="482600"/>
            </a:xfrm>
            <a:prstGeom prst="rect">
              <a:avLst/>
            </a:prstGeom>
          </p:spPr>
        </p:pic>
        <p:sp>
          <p:nvSpPr>
            <p:cNvPr id="18" name="文本框 17"/>
            <p:cNvSpPr txBox="1"/>
            <p:nvPr/>
          </p:nvSpPr>
          <p:spPr>
            <a:xfrm>
              <a:off x="439049" y="1149458"/>
              <a:ext cx="954697" cy="318672"/>
            </a:xfrm>
            <a:prstGeom prst="rect">
              <a:avLst/>
            </a:prstGeom>
            <a:noFill/>
          </p:spPr>
          <p:txBody>
            <a:bodyPr wrap="none" rtlCol="0">
              <a:spAutoFit/>
            </a:bodyPr>
            <a:lstStyle/>
            <a:p>
              <a:r>
                <a:rPr lang="zh-CN" altLang="en-US" sz="1100" dirty="0">
                  <a:solidFill>
                    <a:prstClr val="black">
                      <a:lumMod val="75000"/>
                      <a:lumOff val="25000"/>
                    </a:prstClr>
                  </a:solidFill>
                </a:rPr>
                <a:t>外网用户</a:t>
              </a:r>
              <a:endParaRPr lang="zh-CN" altLang="en-US" sz="1100" dirty="0">
                <a:solidFill>
                  <a:prstClr val="black">
                    <a:lumMod val="75000"/>
                    <a:lumOff val="25000"/>
                  </a:prstClr>
                </a:solidFill>
              </a:endParaRPr>
            </a:p>
          </p:txBody>
        </p:sp>
      </p:grpSp>
      <p:pic>
        <p:nvPicPr>
          <p:cNvPr id="157" name="Picture 15"/>
          <p:cNvPicPr>
            <a:picLocks noChangeAspect="1" noChangeArrowheads="1"/>
          </p:cNvPicPr>
          <p:nvPr/>
        </p:nvPicPr>
        <p:blipFill>
          <a:blip r:embed="rId9" cstate="print"/>
          <a:srcRect/>
          <a:stretch>
            <a:fillRect/>
          </a:stretch>
        </p:blipFill>
        <p:spPr bwMode="auto">
          <a:xfrm rot="21383861">
            <a:off x="4211151" y="758254"/>
            <a:ext cx="406851" cy="395992"/>
          </a:xfrm>
          <a:prstGeom prst="rect">
            <a:avLst/>
          </a:prstGeom>
          <a:noFill/>
          <a:ln w="9525">
            <a:noFill/>
            <a:miter lim="800000"/>
            <a:headEnd/>
            <a:tailEnd/>
          </a:ln>
        </p:spPr>
      </p:pic>
      <p:grpSp>
        <p:nvGrpSpPr>
          <p:cNvPr id="30" name="组合 29"/>
          <p:cNvGrpSpPr/>
          <p:nvPr/>
        </p:nvGrpSpPr>
        <p:grpSpPr>
          <a:xfrm>
            <a:off x="2391049" y="1135710"/>
            <a:ext cx="748923" cy="616604"/>
            <a:chOff x="688301" y="1382153"/>
            <a:chExt cx="767510" cy="616604"/>
          </a:xfrm>
        </p:grpSpPr>
        <p:pic>
          <p:nvPicPr>
            <p:cNvPr id="29" name="图形 28"/>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87438" y="1382153"/>
              <a:ext cx="373271" cy="373271"/>
            </a:xfrm>
            <a:prstGeom prst="rect">
              <a:avLst/>
            </a:prstGeom>
          </p:spPr>
        </p:pic>
        <p:sp>
          <p:nvSpPr>
            <p:cNvPr id="160" name="文本框 159"/>
            <p:cNvSpPr txBox="1"/>
            <p:nvPr/>
          </p:nvSpPr>
          <p:spPr>
            <a:xfrm>
              <a:off x="688301" y="1737147"/>
              <a:ext cx="767510" cy="261610"/>
            </a:xfrm>
            <a:prstGeom prst="rect">
              <a:avLst/>
            </a:prstGeom>
            <a:noFill/>
          </p:spPr>
          <p:txBody>
            <a:bodyPr wrap="none" rtlCol="0">
              <a:spAutoFit/>
            </a:bodyPr>
            <a:lstStyle/>
            <a:p>
              <a:r>
                <a:rPr lang="zh-CN" altLang="en-US" sz="1100" dirty="0">
                  <a:solidFill>
                    <a:prstClr val="black">
                      <a:lumMod val="75000"/>
                      <a:lumOff val="25000"/>
                    </a:prstClr>
                  </a:solidFill>
                </a:rPr>
                <a:t>内网用户</a:t>
              </a:r>
              <a:endParaRPr lang="zh-CN" altLang="en-US" sz="1100" dirty="0">
                <a:solidFill>
                  <a:prstClr val="black">
                    <a:lumMod val="75000"/>
                    <a:lumOff val="25000"/>
                  </a:prstClr>
                </a:solidFill>
              </a:endParaRPr>
            </a:p>
          </p:txBody>
        </p:sp>
      </p:grpSp>
      <p:pic>
        <p:nvPicPr>
          <p:cNvPr id="167" name="Picture 15"/>
          <p:cNvPicPr>
            <a:picLocks noChangeAspect="1" noChangeArrowheads="1"/>
          </p:cNvPicPr>
          <p:nvPr/>
        </p:nvPicPr>
        <p:blipFill>
          <a:blip r:embed="rId9" cstate="print"/>
          <a:srcRect/>
          <a:stretch>
            <a:fillRect/>
          </a:stretch>
        </p:blipFill>
        <p:spPr bwMode="auto">
          <a:xfrm rot="21383861">
            <a:off x="7545335" y="780464"/>
            <a:ext cx="406851" cy="395992"/>
          </a:xfrm>
          <a:prstGeom prst="rect">
            <a:avLst/>
          </a:prstGeom>
          <a:noFill/>
          <a:ln w="9525">
            <a:noFill/>
            <a:miter lim="800000"/>
            <a:headEnd/>
            <a:tailEnd/>
          </a:ln>
        </p:spPr>
      </p:pic>
      <p:pic>
        <p:nvPicPr>
          <p:cNvPr id="67" name="图形 66"/>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76562" y="680431"/>
            <a:ext cx="462513" cy="541513"/>
          </a:xfrm>
          <a:prstGeom prst="rect">
            <a:avLst/>
          </a:prstGeom>
        </p:spPr>
      </p:pic>
      <p:sp>
        <p:nvSpPr>
          <p:cNvPr id="68" name="文本框 67"/>
          <p:cNvSpPr txBox="1"/>
          <p:nvPr/>
        </p:nvSpPr>
        <p:spPr>
          <a:xfrm>
            <a:off x="5694051" y="1157074"/>
            <a:ext cx="478953" cy="261610"/>
          </a:xfrm>
          <a:prstGeom prst="rect">
            <a:avLst/>
          </a:prstGeom>
          <a:noFill/>
        </p:spPr>
        <p:txBody>
          <a:bodyPr wrap="none" rtlCol="0">
            <a:spAutoFit/>
          </a:bodyPr>
          <a:lstStyle/>
          <a:p>
            <a:r>
              <a:rPr lang="en-US" altLang="zh-CN" sz="1050" dirty="0">
                <a:solidFill>
                  <a:prstClr val="black"/>
                </a:solidFill>
              </a:rPr>
              <a:t>DMZ</a:t>
            </a:r>
            <a:endParaRPr lang="zh-CN" altLang="en-US" sz="1050" dirty="0">
              <a:solidFill>
                <a:prstClr val="black"/>
              </a:solidFill>
            </a:endParaRPr>
          </a:p>
        </p:txBody>
      </p:sp>
      <p:cxnSp>
        <p:nvCxnSpPr>
          <p:cNvPr id="171" name="直接连接符 170"/>
          <p:cNvCxnSpPr/>
          <p:nvPr/>
        </p:nvCxnSpPr>
        <p:spPr>
          <a:xfrm>
            <a:off x="3037414" y="1530682"/>
            <a:ext cx="822916"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4" name="TextBox 263"/>
          <p:cNvSpPr txBox="1"/>
          <p:nvPr/>
        </p:nvSpPr>
        <p:spPr>
          <a:xfrm>
            <a:off x="91045" y="712259"/>
            <a:ext cx="1720787" cy="3937681"/>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关键点</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marL="381000" indent="-381000">
              <a:lnSpc>
                <a:spcPct val="150000"/>
              </a:lnSpc>
              <a:buFont typeface="Wingdings" panose="05000000000000000000" pitchFamily="2" charset="2"/>
              <a:buChar char="ü"/>
            </a:pPr>
            <a:r>
              <a:rPr lang="zh-CN" altLang="en-US" sz="1200" dirty="0">
                <a:solidFill>
                  <a:prstClr val="black"/>
                </a:solidFill>
                <a:latin typeface="微软雅黑" panose="020B0503020204020204" pitchFamily="34" charset="-122"/>
                <a:ea typeface="微软雅黑" panose="020B0503020204020204" pitchFamily="34" charset="-122"/>
              </a:rPr>
              <a:t>在</a:t>
            </a:r>
            <a:r>
              <a:rPr lang="en-US" altLang="zh-CN" sz="1200" dirty="0" err="1">
                <a:solidFill>
                  <a:prstClr val="black"/>
                </a:solidFill>
                <a:latin typeface="微软雅黑" panose="020B0503020204020204" pitchFamily="34" charset="-122"/>
                <a:ea typeface="微软雅黑" panose="020B0503020204020204" pitchFamily="34" charset="-122"/>
              </a:rPr>
              <a:t>dmz</a:t>
            </a:r>
            <a:r>
              <a:rPr lang="zh-CN" altLang="en-US" sz="1200" dirty="0">
                <a:solidFill>
                  <a:prstClr val="black"/>
                </a:solidFill>
                <a:latin typeface="微软雅黑" panose="020B0503020204020204" pitchFamily="34" charset="-122"/>
                <a:ea typeface="微软雅黑" panose="020B0503020204020204" pitchFamily="34" charset="-122"/>
              </a:rPr>
              <a:t>区部署两台</a:t>
            </a:r>
            <a:r>
              <a:rPr lang="en-US" altLang="zh-CN" sz="1200" dirty="0">
                <a:solidFill>
                  <a:prstClr val="black"/>
                </a:solidFill>
                <a:latin typeface="微软雅黑" panose="020B0503020204020204" pitchFamily="34" charset="-122"/>
                <a:ea typeface="微软雅黑" panose="020B0503020204020204" pitchFamily="34" charset="-122"/>
              </a:rPr>
              <a:t>Nginx</a:t>
            </a:r>
            <a:r>
              <a:rPr lang="zh-CN" altLang="en-US" sz="1200" dirty="0">
                <a:solidFill>
                  <a:prstClr val="black"/>
                </a:solidFill>
                <a:latin typeface="微软雅黑" panose="020B0503020204020204" pitchFamily="34" charset="-122"/>
                <a:ea typeface="微软雅黑" panose="020B0503020204020204" pitchFamily="34" charset="-122"/>
              </a:rPr>
              <a:t>代理，公网域名映射到对应的</a:t>
            </a:r>
            <a:r>
              <a:rPr lang="en-US" altLang="zh-CN" sz="1200" dirty="0">
                <a:solidFill>
                  <a:prstClr val="black"/>
                </a:solidFill>
                <a:latin typeface="微软雅黑" panose="020B0503020204020204" pitchFamily="34" charset="-122"/>
                <a:ea typeface="微软雅黑" panose="020B0503020204020204" pitchFamily="34" charset="-122"/>
              </a:rPr>
              <a:t>VIP</a:t>
            </a:r>
            <a:r>
              <a:rPr lang="zh-CN" altLang="en-US" sz="1200" dirty="0">
                <a:solidFill>
                  <a:prstClr val="black"/>
                </a:solidFill>
                <a:latin typeface="微软雅黑" panose="020B0503020204020204" pitchFamily="34" charset="-122"/>
                <a:ea typeface="微软雅黑" panose="020B0503020204020204" pitchFamily="34" charset="-122"/>
              </a:rPr>
              <a:t>，公网请求访问公网域名，内部通过</a:t>
            </a:r>
            <a:r>
              <a:rPr lang="en-US" altLang="zh-CN" sz="1200" dirty="0" err="1">
                <a:solidFill>
                  <a:prstClr val="black"/>
                </a:solidFill>
                <a:latin typeface="微软雅黑" panose="020B0503020204020204" pitchFamily="34" charset="-122"/>
                <a:ea typeface="微软雅黑" panose="020B0503020204020204" pitchFamily="34" charset="-122"/>
              </a:rPr>
              <a:t>nginx</a:t>
            </a:r>
            <a:r>
              <a:rPr lang="zh-CN" altLang="en-US" sz="1200" dirty="0">
                <a:solidFill>
                  <a:prstClr val="black"/>
                </a:solidFill>
                <a:latin typeface="微软雅黑" panose="020B0503020204020204" pitchFamily="34" charset="-122"/>
                <a:ea typeface="微软雅黑" panose="020B0503020204020204" pitchFamily="34" charset="-122"/>
              </a:rPr>
              <a:t>代理转发到内网提供服务</a:t>
            </a:r>
            <a:endParaRPr lang="en-US" altLang="zh-CN" sz="1200" dirty="0">
              <a:solidFill>
                <a:prstClr val="black"/>
              </a:solidFill>
              <a:latin typeface="微软雅黑" panose="020B0503020204020204" pitchFamily="34" charset="-122"/>
              <a:ea typeface="微软雅黑" panose="020B0503020204020204" pitchFamily="34" charset="-122"/>
            </a:endParaRPr>
          </a:p>
          <a:p>
            <a:pPr marL="381000" indent="-381000">
              <a:lnSpc>
                <a:spcPct val="150000"/>
              </a:lnSpc>
              <a:buFont typeface="Wingdings" panose="05000000000000000000" pitchFamily="2" charset="2"/>
              <a:buChar char="ü"/>
            </a:pPr>
            <a:r>
              <a:rPr lang="en-US" altLang="zh-CN" sz="1200" dirty="0" err="1">
                <a:solidFill>
                  <a:prstClr val="black"/>
                </a:solidFill>
                <a:latin typeface="微软雅黑" panose="020B0503020204020204" pitchFamily="34" charset="-122"/>
                <a:ea typeface="微软雅黑" panose="020B0503020204020204" pitchFamily="34" charset="-122"/>
              </a:rPr>
              <a:t>dmz</a:t>
            </a:r>
            <a:r>
              <a:rPr lang="zh-CN" altLang="en-US" sz="1200" dirty="0">
                <a:solidFill>
                  <a:prstClr val="black"/>
                </a:solidFill>
                <a:latin typeface="微软雅黑" panose="020B0503020204020204" pitchFamily="34" charset="-122"/>
                <a:ea typeface="微软雅黑" panose="020B0503020204020204" pitchFamily="34" charset="-122"/>
              </a:rPr>
              <a:t>区部署独立的前端服务，对非外网功能做代码级别的屏蔽，不展示相关功能</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139726"/>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3</a:t>
            </a:r>
            <a:endParaRPr lang="en-US" altLang="zh-CN" b="1" dirty="0">
              <a:solidFill>
                <a:schemeClr val="bg1"/>
              </a:solidFill>
              <a:cs typeface="+mn-ea"/>
              <a:sym typeface="+mn-lt"/>
            </a:endParaRPr>
          </a:p>
        </p:txBody>
      </p:sp>
      <p:sp>
        <p:nvSpPr>
          <p:cNvPr id="7" name="矩形 6"/>
          <p:cNvSpPr/>
          <p:nvPr/>
        </p:nvSpPr>
        <p:spPr>
          <a:xfrm>
            <a:off x="4797479" y="5139726"/>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cs typeface="+mn-ea"/>
                <a:sym typeface="+mn-lt"/>
              </a:rPr>
              <a:t>实施策略与演进路线</a:t>
            </a:r>
            <a:endParaRPr lang="zh-CN" altLang="en-US" b="1" dirty="0">
              <a:solidFill>
                <a:schemeClr val="bg1"/>
              </a:solidFill>
              <a:cs typeface="+mn-ea"/>
              <a:sym typeface="+mn-lt"/>
            </a:endParaRPr>
          </a:p>
        </p:txBody>
      </p:sp>
      <p:sp>
        <p:nvSpPr>
          <p:cNvPr id="8" name="矩形 7"/>
          <p:cNvSpPr/>
          <p:nvPr/>
        </p:nvSpPr>
        <p:spPr>
          <a:xfrm>
            <a:off x="3835455" y="133648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1</a:t>
            </a:r>
            <a:endParaRPr lang="zh-CN" altLang="en-US" dirty="0">
              <a:solidFill>
                <a:schemeClr val="accent5">
                  <a:lumMod val="75000"/>
                </a:schemeClr>
              </a:solidFill>
              <a:cs typeface="+mn-ea"/>
              <a:sym typeface="+mn-lt"/>
            </a:endParaRPr>
          </a:p>
        </p:txBody>
      </p:sp>
      <p:sp>
        <p:nvSpPr>
          <p:cNvPr id="10" name="矩形 9"/>
          <p:cNvSpPr/>
          <p:nvPr/>
        </p:nvSpPr>
        <p:spPr>
          <a:xfrm>
            <a:off x="4797479" y="133648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项目背景</a:t>
            </a:r>
            <a:endParaRPr lang="zh-CN" altLang="en-US" dirty="0">
              <a:solidFill>
                <a:schemeClr val="accent5">
                  <a:lumMod val="75000"/>
                </a:schemeClr>
              </a:solidFill>
              <a:cs typeface="+mn-ea"/>
              <a:sym typeface="+mn-lt"/>
            </a:endParaRPr>
          </a:p>
        </p:txBody>
      </p:sp>
      <p:sp>
        <p:nvSpPr>
          <p:cNvPr id="11" name="矩形 10"/>
          <p:cNvSpPr/>
          <p:nvPr/>
        </p:nvSpPr>
        <p:spPr>
          <a:xfrm>
            <a:off x="3924935" y="2729865"/>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2.1</a:t>
            </a:r>
            <a:endParaRPr lang="zh-CN" altLang="en-US" dirty="0">
              <a:solidFill>
                <a:schemeClr val="accent5">
                  <a:lumMod val="75000"/>
                </a:schemeClr>
              </a:solidFill>
              <a:cs typeface="+mn-ea"/>
              <a:sym typeface="+mn-lt"/>
            </a:endParaRPr>
          </a:p>
        </p:txBody>
      </p:sp>
      <p:sp>
        <p:nvSpPr>
          <p:cNvPr id="12" name="矩形 11"/>
          <p:cNvSpPr/>
          <p:nvPr/>
        </p:nvSpPr>
        <p:spPr>
          <a:xfrm>
            <a:off x="4797425" y="2729865"/>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cs typeface="+mn-ea"/>
                <a:sym typeface="+mn-lt"/>
              </a:rPr>
              <a:t>数据</a:t>
            </a:r>
            <a:r>
              <a:rPr lang="zh-CN" altLang="en-US" dirty="0">
                <a:solidFill>
                  <a:schemeClr val="accent5">
                    <a:lumMod val="75000"/>
                  </a:schemeClr>
                </a:solidFill>
                <a:cs typeface="+mn-ea"/>
                <a:sym typeface="+mn-lt"/>
              </a:rPr>
              <a:t>底座</a:t>
            </a:r>
            <a:r>
              <a:rPr lang="zh-CN" altLang="en-US" dirty="0" smtClean="0">
                <a:solidFill>
                  <a:schemeClr val="accent5">
                    <a:lumMod val="75000"/>
                  </a:schemeClr>
                </a:solidFill>
                <a:cs typeface="+mn-ea"/>
                <a:sym typeface="+mn-lt"/>
              </a:rPr>
              <a:t>搭建</a:t>
            </a:r>
            <a:r>
              <a:rPr lang="zh-CN" altLang="en-US" dirty="0">
                <a:solidFill>
                  <a:schemeClr val="accent5">
                    <a:lumMod val="75000"/>
                  </a:schemeClr>
                </a:solidFill>
                <a:cs typeface="+mn-ea"/>
                <a:sym typeface="+mn-lt"/>
              </a:rPr>
              <a:t>方案</a:t>
            </a:r>
            <a:endParaRPr lang="zh-CN" altLang="en-US" dirty="0">
              <a:solidFill>
                <a:schemeClr val="accent5">
                  <a:lumMod val="75000"/>
                </a:schemeClr>
              </a:solidFill>
              <a:cs typeface="+mn-ea"/>
              <a:sym typeface="+mn-lt"/>
            </a:endParaRPr>
          </a:p>
        </p:txBody>
      </p:sp>
      <p:sp>
        <p:nvSpPr>
          <p:cNvPr id="16" name="矩形 15"/>
          <p:cNvSpPr/>
          <p:nvPr/>
        </p:nvSpPr>
        <p:spPr>
          <a:xfrm>
            <a:off x="4797425" y="331216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cs typeface="+mn-ea"/>
                <a:sym typeface="+mn-lt"/>
              </a:rPr>
              <a:t>数据</a:t>
            </a:r>
            <a:r>
              <a:rPr lang="zh-CN" altLang="en-US" dirty="0">
                <a:solidFill>
                  <a:schemeClr val="accent5">
                    <a:lumMod val="75000"/>
                  </a:schemeClr>
                </a:solidFill>
                <a:cs typeface="+mn-ea"/>
                <a:sym typeface="+mn-lt"/>
              </a:rPr>
              <a:t>治理建设方案</a:t>
            </a:r>
            <a:endParaRPr lang="zh-CN" altLang="en-US" dirty="0">
              <a:solidFill>
                <a:schemeClr val="accent5">
                  <a:lumMod val="75000"/>
                </a:schemeClr>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1216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2.2</a:t>
            </a:r>
            <a:endParaRPr lang="zh-CN" altLang="en-US" dirty="0">
              <a:solidFill>
                <a:schemeClr val="accent5">
                  <a:lumMod val="75000"/>
                </a:schemeClr>
              </a:solidFill>
              <a:cs typeface="+mn-ea"/>
              <a:sym typeface="+mn-lt"/>
            </a:endParaRPr>
          </a:p>
        </p:txBody>
      </p:sp>
      <p:sp>
        <p:nvSpPr>
          <p:cNvPr id="13" name="矩形 12"/>
          <p:cNvSpPr/>
          <p:nvPr/>
        </p:nvSpPr>
        <p:spPr>
          <a:xfrm>
            <a:off x="4797478" y="2034854"/>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dirty="0">
                <a:solidFill>
                  <a:schemeClr val="accent5">
                    <a:lumMod val="75000"/>
                  </a:schemeClr>
                </a:solidFill>
                <a:cs typeface="+mn-ea"/>
                <a:sym typeface="+mn-lt"/>
              </a:rPr>
              <a:t>总体</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14" name="矩形 13"/>
          <p:cNvSpPr/>
          <p:nvPr/>
        </p:nvSpPr>
        <p:spPr>
          <a:xfrm>
            <a:off x="3835455" y="2034854"/>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a:t>
            </a:r>
            <a:endParaRPr lang="zh-CN" altLang="en-US" dirty="0">
              <a:solidFill>
                <a:schemeClr val="accent5">
                  <a:lumMod val="75000"/>
                </a:schemeClr>
              </a:solidFill>
              <a:cs typeface="+mn-ea"/>
              <a:sym typeface="+mn-lt"/>
            </a:endParaRPr>
          </a:p>
        </p:txBody>
      </p:sp>
      <p:sp>
        <p:nvSpPr>
          <p:cNvPr id="20" name="矩形 19"/>
          <p:cNvSpPr/>
          <p:nvPr/>
        </p:nvSpPr>
        <p:spPr>
          <a:xfrm>
            <a:off x="4797425" y="389382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数据应用</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sp>
        <p:nvSpPr>
          <p:cNvPr id="21" name="矩形 20"/>
          <p:cNvSpPr/>
          <p:nvPr/>
        </p:nvSpPr>
        <p:spPr>
          <a:xfrm>
            <a:off x="3924935" y="389382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2.3</a:t>
            </a:r>
            <a:endParaRPr lang="zh-CN" altLang="en-US" dirty="0">
              <a:solidFill>
                <a:schemeClr val="accent5">
                  <a:lumMod val="75000"/>
                </a:schemeClr>
              </a:solidFill>
              <a:cs typeface="+mn-ea"/>
              <a:sym typeface="+mn-lt"/>
            </a:endParaRPr>
          </a:p>
        </p:txBody>
      </p:sp>
      <p:sp>
        <p:nvSpPr>
          <p:cNvPr id="9" name="矩形 8"/>
          <p:cNvSpPr/>
          <p:nvPr>
            <p:custDataLst>
              <p:tags r:id="rId3"/>
            </p:custDataLst>
          </p:nvPr>
        </p:nvSpPr>
        <p:spPr>
          <a:xfrm>
            <a:off x="4797425" y="447548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dirty="0">
                <a:solidFill>
                  <a:schemeClr val="accent5">
                    <a:lumMod val="75000"/>
                  </a:schemeClr>
                </a:solidFill>
                <a:cs typeface="+mn-ea"/>
                <a:sym typeface="+mn-lt"/>
              </a:rPr>
              <a:t>专项</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22" name="矩形 21"/>
          <p:cNvSpPr/>
          <p:nvPr>
            <p:custDataLst>
              <p:tags r:id="rId4"/>
            </p:custDataLst>
          </p:nvPr>
        </p:nvSpPr>
        <p:spPr>
          <a:xfrm>
            <a:off x="3924935" y="447548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75000"/>
                  </a:schemeClr>
                </a:solidFill>
                <a:cs typeface="+mn-ea"/>
                <a:sym typeface="+mn-lt"/>
              </a:rPr>
              <a:t>2.4</a:t>
            </a: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3.1.1 </a:t>
            </a:r>
            <a:r>
              <a:rPr lang="zh-CN" altLang="en-US" b="1" dirty="0"/>
              <a:t>项目组织架构</a:t>
            </a:r>
            <a:endParaRPr lang="zh-CN" altLang="en-US" b="1" dirty="0"/>
          </a:p>
        </p:txBody>
      </p:sp>
      <p:sp>
        <p:nvSpPr>
          <p:cNvPr id="43" name="文本框 42"/>
          <p:cNvSpPr txBox="1"/>
          <p:nvPr/>
        </p:nvSpPr>
        <p:spPr>
          <a:xfrm>
            <a:off x="247650" y="827874"/>
            <a:ext cx="11512550" cy="583565"/>
          </a:xfrm>
          <a:prstGeom prst="rect">
            <a:avLst/>
          </a:prstGeom>
          <a:noFill/>
        </p:spPr>
        <p:txBody>
          <a:bodyPr wrap="square" rtlCol="0">
            <a:spAutoFit/>
          </a:bodyPr>
          <a:lstStyle/>
          <a:p>
            <a:r>
              <a:rPr lang="zh-CN" altLang="en-US" sz="1600">
                <a:solidFill>
                  <a:prstClr val="black"/>
                </a:solidFill>
                <a:latin typeface="微软雅黑" panose="020B0503020204020204" pitchFamily="34" charset="-122"/>
                <a:ea typeface="微软雅黑" panose="020B0503020204020204" pitchFamily="34" charset="-122"/>
                <a:cs typeface="Songti SC Regular" panose="02010600040101010101" charset="-122"/>
              </a:rPr>
              <a:t>为保证项目计划的有序进行，项目组将建立项目管理委员会，</a:t>
            </a:r>
            <a:r>
              <a:rPr lang="zh-CN" altLang="en-US" sz="1600">
                <a:solidFill>
                  <a:prstClr val="black"/>
                </a:solidFill>
                <a:latin typeface="微软雅黑" panose="020B0503020204020204" pitchFamily="34" charset="-122"/>
                <a:ea typeface="微软雅黑" panose="020B0503020204020204" pitchFamily="34" charset="-122"/>
                <a:sym typeface="+mn-ea"/>
              </a:rPr>
              <a:t>总体由立讯和顾问组成项目管理委员会，下属顾问、立讯中央以及基地各小组。</a:t>
            </a:r>
            <a:endParaRPr lang="zh-CN" altLang="en-US" sz="1600">
              <a:solidFill>
                <a:prstClr val="black"/>
              </a:solidFill>
              <a:latin typeface="微软雅黑" panose="020B0503020204020204" pitchFamily="34" charset="-122"/>
              <a:ea typeface="微软雅黑" panose="020B0503020204020204" pitchFamily="34" charset="-122"/>
              <a:cs typeface="Songti SC Regular" panose="02010600040101010101" charset="-122"/>
            </a:endParaRPr>
          </a:p>
        </p:txBody>
      </p:sp>
      <p:sp>
        <p:nvSpPr>
          <p:cNvPr id="44" name="Rectangle 3"/>
          <p:cNvSpPr txBox="1">
            <a:spLocks noChangeArrowheads="1"/>
          </p:cNvSpPr>
          <p:nvPr/>
        </p:nvSpPr>
        <p:spPr bwMode="auto">
          <a:xfrm>
            <a:off x="343323" y="1471128"/>
            <a:ext cx="3147060" cy="104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177800" indent="-177800">
              <a:buClr>
                <a:prstClr val="black"/>
              </a:buClr>
              <a:buSzPct val="100000"/>
            </a:pPr>
            <a:r>
              <a:rPr lang="zh-CN" altLang="en-US" sz="1200" dirty="0" smtClean="0">
                <a:solidFill>
                  <a:prstClr val="black"/>
                </a:solidFill>
                <a:latin typeface="Microsoft JhengHei" panose="020B0604030504040204" pitchFamily="34" charset="-120"/>
                <a:ea typeface="Microsoft JhengHei" panose="020B0604030504040204" pitchFamily="34" charset="-120"/>
              </a:rPr>
              <a:t>总体由立讯和</a:t>
            </a:r>
            <a:r>
              <a:rPr lang="zh-TW" altLang="en-US" sz="1200" dirty="0" smtClean="0">
                <a:solidFill>
                  <a:prstClr val="black"/>
                </a:solidFill>
                <a:latin typeface="Microsoft JhengHei" panose="020B0604030504040204" pitchFamily="34" charset="-120"/>
                <a:ea typeface="Microsoft JhengHei" panose="020B0604030504040204" pitchFamily="34" charset="-120"/>
              </a:rPr>
              <a:t>顾问</a:t>
            </a:r>
            <a:r>
              <a:rPr lang="zh-CN" altLang="en-US" sz="1200" dirty="0" smtClean="0">
                <a:solidFill>
                  <a:prstClr val="black"/>
                </a:solidFill>
                <a:latin typeface="Microsoft JhengHei" panose="020B0604030504040204" pitchFamily="34" charset="-120"/>
                <a:ea typeface="Microsoft JhengHei" panose="020B0604030504040204" pitchFamily="34" charset="-120"/>
              </a:rPr>
              <a:t>组成项目管理委员会，下属</a:t>
            </a:r>
            <a:r>
              <a:rPr lang="zh-TW" altLang="en-US" sz="1200" dirty="0" smtClean="0">
                <a:solidFill>
                  <a:prstClr val="black"/>
                </a:solidFill>
                <a:latin typeface="Microsoft JhengHei" panose="020B0604030504040204" pitchFamily="34" charset="-120"/>
                <a:ea typeface="Microsoft JhengHei" panose="020B0604030504040204" pitchFamily="34" charset="-120"/>
              </a:rPr>
              <a:t>顾问、</a:t>
            </a:r>
            <a:r>
              <a:rPr lang="zh-CN" altLang="en-US" sz="1200" dirty="0" smtClean="0">
                <a:solidFill>
                  <a:prstClr val="black"/>
                </a:solidFill>
                <a:latin typeface="Microsoft JhengHei" panose="020B0604030504040204" pitchFamily="34" charset="-120"/>
                <a:ea typeface="Microsoft JhengHei" panose="020B0604030504040204" pitchFamily="34" charset="-120"/>
              </a:rPr>
              <a:t>立讯中央以及基地各小组</a:t>
            </a:r>
            <a:endParaRPr lang="zh-CN" altLang="en-US" sz="1200" dirty="0">
              <a:solidFill>
                <a:prstClr val="black"/>
              </a:solidFill>
              <a:latin typeface="Microsoft JhengHei" panose="020B0604030504040204" pitchFamily="34" charset="-120"/>
              <a:ea typeface="Microsoft JhengHei" panose="020B0604030504040204" pitchFamily="34" charset="-120"/>
            </a:endParaRPr>
          </a:p>
          <a:p>
            <a:pPr marL="177800" indent="-177800">
              <a:buClr>
                <a:prstClr val="black"/>
              </a:buClr>
              <a:buSzPct val="100000"/>
            </a:pPr>
            <a:r>
              <a:rPr lang="zh-TW" altLang="en-US" sz="1200" dirty="0" smtClean="0">
                <a:solidFill>
                  <a:prstClr val="black"/>
                </a:solidFill>
                <a:latin typeface="Microsoft JhengHei" panose="020B0604030504040204" pitchFamily="34" charset="-120"/>
                <a:ea typeface="Microsoft JhengHei" panose="020B0604030504040204" pitchFamily="34" charset="-120"/>
              </a:rPr>
              <a:t>顾问团队，</a:t>
            </a:r>
            <a:r>
              <a:rPr lang="zh-CN" altLang="en-US" sz="1200" dirty="0" smtClean="0">
                <a:solidFill>
                  <a:prstClr val="black"/>
                </a:solidFill>
                <a:latin typeface="Microsoft JhengHei" panose="020B0604030504040204" pitchFamily="34" charset="-120"/>
                <a:ea typeface="Microsoft JhengHei" panose="020B0604030504040204" pitchFamily="34" charset="-120"/>
              </a:rPr>
              <a:t>同时兼顾中央和各基地小组，汉得对各个小组的资源投入根据各基地的建设内容和基地自有资源情况灵活安排</a:t>
            </a:r>
            <a:endParaRPr lang="zh-CN" altLang="en-US" sz="1200" dirty="0">
              <a:solidFill>
                <a:prstClr val="black"/>
              </a:solidFill>
              <a:latin typeface="Microsoft JhengHei" panose="020B0604030504040204" pitchFamily="34" charset="-120"/>
              <a:ea typeface="Microsoft JhengHei" panose="020B0604030504040204" pitchFamily="34" charset="-120"/>
            </a:endParaRPr>
          </a:p>
        </p:txBody>
      </p:sp>
      <p:grpSp>
        <p:nvGrpSpPr>
          <p:cNvPr id="45" name="组合 44"/>
          <p:cNvGrpSpPr/>
          <p:nvPr/>
        </p:nvGrpSpPr>
        <p:grpSpPr>
          <a:xfrm>
            <a:off x="984567" y="1563685"/>
            <a:ext cx="9711690" cy="4584700"/>
            <a:chOff x="1341755" y="1533130"/>
            <a:chExt cx="9711690" cy="4584700"/>
          </a:xfrm>
        </p:grpSpPr>
        <p:sp>
          <p:nvSpPr>
            <p:cNvPr id="46" name="矩形 45"/>
            <p:cNvSpPr/>
            <p:nvPr/>
          </p:nvSpPr>
          <p:spPr>
            <a:xfrm>
              <a:off x="3232455" y="4043744"/>
              <a:ext cx="758414" cy="258893"/>
            </a:xfrm>
            <a:prstGeom prst="rect">
              <a:avLst/>
            </a:prstGeom>
            <a:solidFill>
              <a:srgbClr val="7AB80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rPr>
                <a:t>中央</a:t>
              </a:r>
              <a:endPar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endParaRPr>
            </a:p>
          </p:txBody>
        </p:sp>
        <p:sp>
          <p:nvSpPr>
            <p:cNvPr id="47" name="矩形 46"/>
            <p:cNvSpPr/>
            <p:nvPr/>
          </p:nvSpPr>
          <p:spPr>
            <a:xfrm>
              <a:off x="4885584" y="4043744"/>
              <a:ext cx="757555" cy="258893"/>
            </a:xfrm>
            <a:prstGeom prst="rect">
              <a:avLst/>
            </a:prstGeom>
            <a:solidFill>
              <a:srgbClr val="0070C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rPr>
                <a:t>立臻</a:t>
              </a:r>
              <a:endPar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endParaRPr>
            </a:p>
          </p:txBody>
        </p:sp>
        <p:sp>
          <p:nvSpPr>
            <p:cNvPr id="48" name="矩形 47"/>
            <p:cNvSpPr/>
            <p:nvPr/>
          </p:nvSpPr>
          <p:spPr>
            <a:xfrm>
              <a:off x="6537854" y="4043744"/>
              <a:ext cx="758190" cy="258893"/>
            </a:xfrm>
            <a:prstGeom prst="rect">
              <a:avLst/>
            </a:prstGeom>
            <a:solidFill>
              <a:srgbClr val="0070C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rPr>
                <a:t>嘉善</a:t>
              </a:r>
              <a:endPar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endParaRPr>
            </a:p>
          </p:txBody>
        </p:sp>
        <p:sp>
          <p:nvSpPr>
            <p:cNvPr id="49" name="矩形 48"/>
            <p:cNvSpPr/>
            <p:nvPr/>
          </p:nvSpPr>
          <p:spPr>
            <a:xfrm>
              <a:off x="8190759" y="4043744"/>
              <a:ext cx="758190" cy="258893"/>
            </a:xfrm>
            <a:prstGeom prst="rect">
              <a:avLst/>
            </a:prstGeom>
            <a:solidFill>
              <a:srgbClr val="0070C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rPr>
                <a:t>CPBG</a:t>
              </a:r>
              <a:endPar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endParaRPr>
            </a:p>
          </p:txBody>
        </p:sp>
        <p:sp>
          <p:nvSpPr>
            <p:cNvPr id="50" name="矩形 49"/>
            <p:cNvSpPr/>
            <p:nvPr/>
          </p:nvSpPr>
          <p:spPr>
            <a:xfrm>
              <a:off x="9843664" y="4043744"/>
              <a:ext cx="758190" cy="258893"/>
            </a:xfrm>
            <a:prstGeom prst="rect">
              <a:avLst/>
            </a:prstGeom>
            <a:solidFill>
              <a:srgbClr val="0070C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rPr>
                <a:t>华东</a:t>
              </a:r>
              <a:endParaRPr kumimoji="0" lang="en-US" altLang="zh-CN"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endParaRPr>
            </a:p>
          </p:txBody>
        </p:sp>
        <p:sp>
          <p:nvSpPr>
            <p:cNvPr id="51" name="Rectangle 40"/>
            <p:cNvSpPr>
              <a:spLocks noChangeArrowheads="1"/>
            </p:cNvSpPr>
            <p:nvPr/>
          </p:nvSpPr>
          <p:spPr bwMode="auto">
            <a:xfrm>
              <a:off x="4437380" y="4883785"/>
              <a:ext cx="1655445" cy="1233805"/>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项目经理：贺君锋</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业务：高原</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杨清杰</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数据治理：</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Terry Cui</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产品技术：陈晓伟</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大数据库</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&amp;Infra</a:t>
              </a: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吴洽艳</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2" name="Rectangle 40"/>
            <p:cNvSpPr>
              <a:spLocks noChangeArrowheads="1"/>
            </p:cNvSpPr>
            <p:nvPr/>
          </p:nvSpPr>
          <p:spPr bwMode="auto">
            <a:xfrm>
              <a:off x="6090920" y="4883785"/>
              <a:ext cx="1655445" cy="1233805"/>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项目经理：董必晓</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业务：陈季云</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数据治理：董必晓</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产品技术：汪旋旋</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大数据库</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&amp;Infra</a:t>
              </a: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邵春峰</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3" name="Rectangle 40"/>
            <p:cNvSpPr>
              <a:spLocks noChangeArrowheads="1"/>
            </p:cNvSpPr>
            <p:nvPr/>
          </p:nvSpPr>
          <p:spPr bwMode="auto">
            <a:xfrm>
              <a:off x="7744460" y="4883785"/>
              <a:ext cx="1655445" cy="1233805"/>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项目经理：谢炳堂</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业务：顾玲玲</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数据治理：赵科</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产品技术：贺捷伟</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大数据库</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&amp;Infra</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rPr>
                <a:t>：刘海斌</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Microsoft Himalaya" panose="01010100010101010101" pitchFamily="2" charset="0"/>
              </a:endParaRPr>
            </a:p>
          </p:txBody>
        </p:sp>
        <p:sp>
          <p:nvSpPr>
            <p:cNvPr id="54" name="Rectangle 40"/>
            <p:cNvSpPr>
              <a:spLocks noChangeArrowheads="1"/>
            </p:cNvSpPr>
            <p:nvPr/>
          </p:nvSpPr>
          <p:spPr bwMode="auto">
            <a:xfrm>
              <a:off x="9398000" y="4883785"/>
              <a:ext cx="1655445" cy="1233805"/>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项目经理：魏东东</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业务：张春元</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李平</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数据治理：张李斯奇</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产品技术：张李斯奇</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大数据库</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&amp;Infra</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：石冰璞</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5" name="矩形 54"/>
            <p:cNvSpPr/>
            <p:nvPr/>
          </p:nvSpPr>
          <p:spPr>
            <a:xfrm>
              <a:off x="1840690" y="3113232"/>
              <a:ext cx="720000" cy="258893"/>
            </a:xfrm>
            <a:prstGeom prst="rect">
              <a:avLst/>
            </a:prstGeom>
            <a:solidFill>
              <a:srgbClr val="FFC00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TW" altLang="en-US" sz="10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rPr>
                <a:t>顾问团队</a:t>
              </a:r>
              <a:endParaRPr kumimoji="0" lang="en-US" altLang="zh-CN" sz="10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endParaRPr>
            </a:p>
          </p:txBody>
        </p:sp>
        <p:sp>
          <p:nvSpPr>
            <p:cNvPr id="56" name="Rectangle 40"/>
            <p:cNvSpPr>
              <a:spLocks noChangeArrowheads="1"/>
            </p:cNvSpPr>
            <p:nvPr/>
          </p:nvSpPr>
          <p:spPr bwMode="auto">
            <a:xfrm>
              <a:off x="1341755" y="3427335"/>
              <a:ext cx="1699260" cy="949960"/>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平台顾问：何存宇</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产品经理：蒲越鸿</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数据分析</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&amp;</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治理</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顾问：</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朱凤</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王富城、毕婷婷、范海媚</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技术经理：余永超</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开发工程师：邓亨达、</a:t>
              </a:r>
              <a:r>
                <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刘洋</a:t>
              </a:r>
              <a:endPar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endParaRPr>
            </a:p>
            <a:p>
              <a:pPr marL="217805" marR="0" lvl="0" indent="-217805" defTabSz="914400" eaLnBrk="0" fontAlgn="auto" latinLnBrk="0" hangingPunct="0">
                <a:lnSpc>
                  <a:spcPct val="100000"/>
                </a:lnSpc>
                <a:spcBef>
                  <a:spcPts val="0"/>
                </a:spcBef>
                <a:spcAft>
                  <a:spcPts val="0"/>
                </a:spcAft>
                <a:buClrTx/>
                <a:buSzTx/>
                <a:buFontTx/>
                <a:buNone/>
                <a:defRPr/>
              </a:pPr>
              <a:r>
                <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 </a:t>
              </a:r>
              <a:r>
                <a:rPr lang="en-US" altLang="zh-CN"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                       </a:t>
              </a:r>
              <a:r>
                <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贺振飞、</a:t>
              </a:r>
              <a:r>
                <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李锐</a:t>
              </a:r>
              <a:endPar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endParaRPr>
            </a:p>
          </p:txBody>
        </p:sp>
        <p:sp>
          <p:nvSpPr>
            <p:cNvPr id="57" name="Rectangle 40"/>
            <p:cNvSpPr>
              <a:spLocks noChangeArrowheads="1"/>
            </p:cNvSpPr>
            <p:nvPr/>
          </p:nvSpPr>
          <p:spPr bwMode="auto">
            <a:xfrm>
              <a:off x="2724150" y="4884025"/>
              <a:ext cx="1715135" cy="1233805"/>
            </a:xfrm>
            <a:prstGeom prst="rect">
              <a:avLst/>
            </a:prstGeom>
            <a:solidFill>
              <a:sysClr val="window" lastClr="FFFFFF">
                <a:lumMod val="95000"/>
              </a:sysClr>
            </a:solidFill>
            <a:ln w="19050">
              <a:solidFill>
                <a:srgbClr val="000000"/>
              </a:solidFill>
              <a:miter lim="800000"/>
            </a:ln>
          </p:spPr>
          <p:txBody>
            <a:bodyPr/>
            <a:lstStyle/>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项目经理：彭丽薇</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业务顾问</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刘迪迪</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黄仁彬</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                    柯华松</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(QMS),</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	            </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郑大军</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人流</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数据治理：韩雪</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颜娜</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石春叶</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	           Susan(HR)</a:t>
              </a:r>
              <a:r>
                <a:rPr lang="en-US" altLang="zh-CN"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a:t>
              </a:r>
              <a:r>
                <a:rPr lang="zh-CN" altLang="en-US" sz="800" b="1" kern="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sym typeface="+mn-ea"/>
                </a:rPr>
                <a:t>曾勇</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产品技术：</a:t>
              </a: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钟永全</a:t>
              </a:r>
              <a:r>
                <a:rPr kumimoji="0" lang="en-US" altLang="zh-TW"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吴金富</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唐富家</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大数据库</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&amp;Infra</a:t>
              </a: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查吾喜</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邓国华</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cxnSp>
          <p:nvCxnSpPr>
            <p:cNvPr id="58" name="肘形连接符 47"/>
            <p:cNvCxnSpPr>
              <a:endCxn id="46" idx="0"/>
            </p:cNvCxnSpPr>
            <p:nvPr/>
          </p:nvCxnSpPr>
          <p:spPr>
            <a:xfrm rot="5400000">
              <a:off x="4547870" y="2119630"/>
              <a:ext cx="987425" cy="2860675"/>
            </a:xfrm>
            <a:prstGeom prst="bentConnector3">
              <a:avLst>
                <a:gd name="adj1" fmla="val 50032"/>
              </a:avLst>
            </a:prstGeom>
            <a:noFill/>
            <a:ln w="19050" cap="flat" cmpd="sng" algn="ctr">
              <a:solidFill>
                <a:srgbClr val="00B050"/>
              </a:solidFill>
              <a:prstDash val="solid"/>
              <a:miter lim="800000"/>
            </a:ln>
            <a:effectLst/>
          </p:spPr>
        </p:cxnSp>
        <p:cxnSp>
          <p:nvCxnSpPr>
            <p:cNvPr id="59" name="肘形连接符 50"/>
            <p:cNvCxnSpPr>
              <a:endCxn id="47" idx="0"/>
            </p:cNvCxnSpPr>
            <p:nvPr/>
          </p:nvCxnSpPr>
          <p:spPr>
            <a:xfrm rot="5400000">
              <a:off x="5374640" y="2946400"/>
              <a:ext cx="987425" cy="1207135"/>
            </a:xfrm>
            <a:prstGeom prst="bentConnector3">
              <a:avLst>
                <a:gd name="adj1" fmla="val 50032"/>
              </a:avLst>
            </a:prstGeom>
            <a:noFill/>
            <a:ln w="19050" cap="flat" cmpd="sng" algn="ctr">
              <a:solidFill>
                <a:srgbClr val="5B9BD5"/>
              </a:solidFill>
              <a:prstDash val="solid"/>
              <a:miter lim="800000"/>
            </a:ln>
            <a:effectLst/>
          </p:spPr>
        </p:cxnSp>
        <p:cxnSp>
          <p:nvCxnSpPr>
            <p:cNvPr id="60" name="肘形连接符 53"/>
            <p:cNvCxnSpPr>
              <a:endCxn id="48" idx="0"/>
            </p:cNvCxnSpPr>
            <p:nvPr/>
          </p:nvCxnSpPr>
          <p:spPr>
            <a:xfrm rot="5400000" flipV="1">
              <a:off x="6200775" y="3327400"/>
              <a:ext cx="987425" cy="445135"/>
            </a:xfrm>
            <a:prstGeom prst="bentConnector3">
              <a:avLst>
                <a:gd name="adj1" fmla="val 50032"/>
              </a:avLst>
            </a:prstGeom>
            <a:noFill/>
            <a:ln w="19050" cap="flat" cmpd="sng" algn="ctr">
              <a:solidFill>
                <a:srgbClr val="5B9BD5"/>
              </a:solidFill>
              <a:prstDash val="solid"/>
              <a:miter lim="800000"/>
            </a:ln>
            <a:effectLst/>
          </p:spPr>
        </p:cxnSp>
        <p:cxnSp>
          <p:nvCxnSpPr>
            <p:cNvPr id="61" name="肘形连接符 56"/>
            <p:cNvCxnSpPr>
              <a:endCxn id="49" idx="0"/>
            </p:cNvCxnSpPr>
            <p:nvPr/>
          </p:nvCxnSpPr>
          <p:spPr>
            <a:xfrm rot="5400000" flipV="1">
              <a:off x="7027228" y="2500948"/>
              <a:ext cx="987425" cy="2098040"/>
            </a:xfrm>
            <a:prstGeom prst="bentConnector3">
              <a:avLst>
                <a:gd name="adj1" fmla="val 50000"/>
              </a:avLst>
            </a:prstGeom>
            <a:noFill/>
            <a:ln w="19050" cap="flat" cmpd="sng" algn="ctr">
              <a:solidFill>
                <a:srgbClr val="5B9BD5"/>
              </a:solidFill>
              <a:prstDash val="solid"/>
              <a:miter lim="800000"/>
            </a:ln>
            <a:effectLst/>
          </p:spPr>
        </p:cxnSp>
        <p:cxnSp>
          <p:nvCxnSpPr>
            <p:cNvPr id="62" name="肘形连接符 59"/>
            <p:cNvCxnSpPr>
              <a:endCxn id="50" idx="0"/>
            </p:cNvCxnSpPr>
            <p:nvPr/>
          </p:nvCxnSpPr>
          <p:spPr>
            <a:xfrm rot="5400000" flipV="1">
              <a:off x="7853680" y="1674495"/>
              <a:ext cx="987425" cy="3750945"/>
            </a:xfrm>
            <a:prstGeom prst="bentConnector3">
              <a:avLst>
                <a:gd name="adj1" fmla="val 50032"/>
              </a:avLst>
            </a:prstGeom>
            <a:noFill/>
            <a:ln w="19050" cap="flat" cmpd="sng" algn="ctr">
              <a:solidFill>
                <a:srgbClr val="5B9BD5"/>
              </a:solidFill>
              <a:prstDash val="solid"/>
              <a:miter lim="800000"/>
            </a:ln>
            <a:effectLst/>
          </p:spPr>
        </p:cxnSp>
        <p:cxnSp>
          <p:nvCxnSpPr>
            <p:cNvPr id="63" name="直接连接符 65"/>
            <p:cNvCxnSpPr>
              <a:stCxn id="46" idx="2"/>
              <a:endCxn id="57" idx="0"/>
            </p:cNvCxnSpPr>
            <p:nvPr/>
          </p:nvCxnSpPr>
          <p:spPr>
            <a:xfrm flipH="1">
              <a:off x="3581817" y="4302637"/>
              <a:ext cx="29845" cy="581025"/>
            </a:xfrm>
            <a:prstGeom prst="line">
              <a:avLst/>
            </a:prstGeom>
            <a:noFill/>
            <a:ln w="19050" cap="flat" cmpd="sng" algn="ctr">
              <a:solidFill>
                <a:srgbClr val="00B050"/>
              </a:solidFill>
              <a:prstDash val="solid"/>
              <a:miter lim="800000"/>
            </a:ln>
            <a:effectLst/>
          </p:spPr>
        </p:cxnSp>
        <p:cxnSp>
          <p:nvCxnSpPr>
            <p:cNvPr id="64" name="直接连接符 69"/>
            <p:cNvCxnSpPr>
              <a:stCxn id="47" idx="2"/>
              <a:endCxn id="51" idx="0"/>
            </p:cNvCxnSpPr>
            <p:nvPr/>
          </p:nvCxnSpPr>
          <p:spPr>
            <a:xfrm>
              <a:off x="5264647" y="4302637"/>
              <a:ext cx="635" cy="581025"/>
            </a:xfrm>
            <a:prstGeom prst="line">
              <a:avLst/>
            </a:prstGeom>
            <a:noFill/>
            <a:ln w="19050" cap="flat" cmpd="sng" algn="ctr">
              <a:solidFill>
                <a:srgbClr val="5B9BD5"/>
              </a:solidFill>
              <a:prstDash val="solid"/>
              <a:miter lim="800000"/>
            </a:ln>
            <a:effectLst/>
          </p:spPr>
        </p:cxnSp>
        <p:cxnSp>
          <p:nvCxnSpPr>
            <p:cNvPr id="65" name="直接连接符 70"/>
            <p:cNvCxnSpPr>
              <a:stCxn id="48" idx="2"/>
              <a:endCxn id="52" idx="0"/>
            </p:cNvCxnSpPr>
            <p:nvPr/>
          </p:nvCxnSpPr>
          <p:spPr>
            <a:xfrm>
              <a:off x="6917348" y="4302637"/>
              <a:ext cx="1905" cy="581025"/>
            </a:xfrm>
            <a:prstGeom prst="line">
              <a:avLst/>
            </a:prstGeom>
            <a:noFill/>
            <a:ln w="19050" cap="flat" cmpd="sng" algn="ctr">
              <a:solidFill>
                <a:srgbClr val="5B9BD5"/>
              </a:solidFill>
              <a:prstDash val="solid"/>
              <a:miter lim="800000"/>
            </a:ln>
            <a:effectLst/>
          </p:spPr>
        </p:cxnSp>
        <p:cxnSp>
          <p:nvCxnSpPr>
            <p:cNvPr id="66" name="直接连接符 73"/>
            <p:cNvCxnSpPr>
              <a:stCxn id="49" idx="2"/>
            </p:cNvCxnSpPr>
            <p:nvPr/>
          </p:nvCxnSpPr>
          <p:spPr>
            <a:xfrm>
              <a:off x="8570098" y="4302637"/>
              <a:ext cx="2540" cy="581025"/>
            </a:xfrm>
            <a:prstGeom prst="line">
              <a:avLst/>
            </a:prstGeom>
            <a:noFill/>
            <a:ln w="19050" cap="flat" cmpd="sng" algn="ctr">
              <a:solidFill>
                <a:srgbClr val="5B9BD5"/>
              </a:solidFill>
              <a:prstDash val="solid"/>
              <a:miter lim="800000"/>
            </a:ln>
            <a:effectLst/>
          </p:spPr>
        </p:cxnSp>
        <p:cxnSp>
          <p:nvCxnSpPr>
            <p:cNvPr id="67" name="直接连接符 77"/>
            <p:cNvCxnSpPr>
              <a:stCxn id="50" idx="2"/>
            </p:cNvCxnSpPr>
            <p:nvPr/>
          </p:nvCxnSpPr>
          <p:spPr>
            <a:xfrm>
              <a:off x="10222508" y="4302637"/>
              <a:ext cx="3175" cy="581025"/>
            </a:xfrm>
            <a:prstGeom prst="line">
              <a:avLst/>
            </a:prstGeom>
            <a:noFill/>
            <a:ln w="19050" cap="flat" cmpd="sng" algn="ctr">
              <a:solidFill>
                <a:srgbClr val="5B9BD5"/>
              </a:solidFill>
              <a:prstDash val="solid"/>
              <a:miter lim="800000"/>
            </a:ln>
            <a:effectLst/>
          </p:spPr>
        </p:cxnSp>
        <p:cxnSp>
          <p:nvCxnSpPr>
            <p:cNvPr id="68" name="肘形连接符 41"/>
            <p:cNvCxnSpPr>
              <a:stCxn id="77" idx="2"/>
              <a:endCxn id="55" idx="3"/>
            </p:cNvCxnSpPr>
            <p:nvPr/>
          </p:nvCxnSpPr>
          <p:spPr>
            <a:xfrm rot="5400000">
              <a:off x="4269423" y="1040524"/>
              <a:ext cx="493395" cy="3910965"/>
            </a:xfrm>
            <a:prstGeom prst="bentConnector2">
              <a:avLst/>
            </a:prstGeom>
            <a:noFill/>
            <a:ln w="19050" cap="flat" cmpd="sng" algn="ctr">
              <a:solidFill>
                <a:srgbClr val="FFC000"/>
              </a:solidFill>
              <a:prstDash val="solid"/>
              <a:miter lim="800000"/>
            </a:ln>
            <a:effectLst/>
          </p:spPr>
        </p:cxnSp>
        <p:cxnSp>
          <p:nvCxnSpPr>
            <p:cNvPr id="69" name="直接连接符 42"/>
            <p:cNvCxnSpPr>
              <a:stCxn id="55" idx="2"/>
              <a:endCxn id="56" idx="0"/>
            </p:cNvCxnSpPr>
            <p:nvPr/>
          </p:nvCxnSpPr>
          <p:spPr>
            <a:xfrm flipH="1">
              <a:off x="2191165" y="3372125"/>
              <a:ext cx="9525" cy="54610"/>
            </a:xfrm>
            <a:prstGeom prst="line">
              <a:avLst/>
            </a:prstGeom>
            <a:noFill/>
            <a:ln w="19050" cap="flat" cmpd="sng" algn="ctr">
              <a:solidFill>
                <a:srgbClr val="FFC000"/>
              </a:solidFill>
              <a:prstDash val="solid"/>
              <a:miter lim="800000"/>
            </a:ln>
            <a:effectLst/>
          </p:spPr>
        </p:cxnSp>
        <p:cxnSp>
          <p:nvCxnSpPr>
            <p:cNvPr id="70" name="肘形连接符 20"/>
            <p:cNvCxnSpPr>
              <a:stCxn id="56" idx="2"/>
              <a:endCxn id="57" idx="0"/>
            </p:cNvCxnSpPr>
            <p:nvPr/>
          </p:nvCxnSpPr>
          <p:spPr>
            <a:xfrm rot="5400000" flipV="1">
              <a:off x="2633028" y="3935020"/>
              <a:ext cx="506730" cy="1390650"/>
            </a:xfrm>
            <a:prstGeom prst="bentConnector3">
              <a:avLst>
                <a:gd name="adj1" fmla="val 49938"/>
              </a:avLst>
            </a:prstGeom>
            <a:noFill/>
            <a:ln w="19050" cap="flat" cmpd="sng" algn="ctr">
              <a:solidFill>
                <a:srgbClr val="00B050"/>
              </a:solidFill>
              <a:prstDash val="dashDot"/>
              <a:miter lim="800000"/>
              <a:tailEnd type="triangle"/>
            </a:ln>
            <a:effectLst/>
          </p:spPr>
        </p:cxnSp>
        <p:cxnSp>
          <p:nvCxnSpPr>
            <p:cNvPr id="71" name="肘形连接符 48"/>
            <p:cNvCxnSpPr>
              <a:stCxn id="56" idx="2"/>
              <a:endCxn id="51" idx="0"/>
            </p:cNvCxnSpPr>
            <p:nvPr/>
          </p:nvCxnSpPr>
          <p:spPr>
            <a:xfrm rot="5400000" flipV="1">
              <a:off x="3474721" y="3093328"/>
              <a:ext cx="506730" cy="3074035"/>
            </a:xfrm>
            <a:prstGeom prst="bentConnector3">
              <a:avLst>
                <a:gd name="adj1" fmla="val 49875"/>
              </a:avLst>
            </a:prstGeom>
            <a:noFill/>
            <a:ln w="19050" cap="flat" cmpd="sng" algn="ctr">
              <a:solidFill>
                <a:srgbClr val="00B050"/>
              </a:solidFill>
              <a:prstDash val="dashDot"/>
              <a:miter lim="800000"/>
              <a:tailEnd type="triangle"/>
            </a:ln>
            <a:effectLst/>
          </p:spPr>
        </p:cxnSp>
        <p:cxnSp>
          <p:nvCxnSpPr>
            <p:cNvPr id="72" name="肘形连接符 54"/>
            <p:cNvCxnSpPr>
              <a:stCxn id="56" idx="2"/>
              <a:endCxn id="52" idx="0"/>
            </p:cNvCxnSpPr>
            <p:nvPr/>
          </p:nvCxnSpPr>
          <p:spPr>
            <a:xfrm rot="5400000" flipV="1">
              <a:off x="4301491" y="2266558"/>
              <a:ext cx="506730" cy="4727575"/>
            </a:xfrm>
            <a:prstGeom prst="bentConnector3">
              <a:avLst>
                <a:gd name="adj1" fmla="val 49875"/>
              </a:avLst>
            </a:prstGeom>
            <a:noFill/>
            <a:ln w="19050" cap="flat" cmpd="sng" algn="ctr">
              <a:solidFill>
                <a:srgbClr val="00B050"/>
              </a:solidFill>
              <a:prstDash val="dashDot"/>
              <a:miter lim="800000"/>
              <a:tailEnd type="triangle"/>
            </a:ln>
            <a:effectLst/>
          </p:spPr>
        </p:cxnSp>
        <p:cxnSp>
          <p:nvCxnSpPr>
            <p:cNvPr id="73" name="肘形连接符 57"/>
            <p:cNvCxnSpPr>
              <a:stCxn id="56" idx="2"/>
              <a:endCxn id="53" idx="0"/>
            </p:cNvCxnSpPr>
            <p:nvPr/>
          </p:nvCxnSpPr>
          <p:spPr>
            <a:xfrm rot="5400000" flipV="1">
              <a:off x="5128261" y="1439788"/>
              <a:ext cx="506730" cy="6381115"/>
            </a:xfrm>
            <a:prstGeom prst="bentConnector3">
              <a:avLst>
                <a:gd name="adj1" fmla="val 49875"/>
              </a:avLst>
            </a:prstGeom>
            <a:noFill/>
            <a:ln w="19050" cap="flat" cmpd="sng" algn="ctr">
              <a:solidFill>
                <a:srgbClr val="00B050"/>
              </a:solidFill>
              <a:prstDash val="dashDot"/>
              <a:miter lim="800000"/>
              <a:tailEnd type="triangle"/>
            </a:ln>
            <a:effectLst/>
          </p:spPr>
        </p:cxnSp>
        <p:cxnSp>
          <p:nvCxnSpPr>
            <p:cNvPr id="74" name="肘形连接符 60"/>
            <p:cNvCxnSpPr>
              <a:stCxn id="56" idx="2"/>
              <a:endCxn id="54" idx="0"/>
            </p:cNvCxnSpPr>
            <p:nvPr/>
          </p:nvCxnSpPr>
          <p:spPr>
            <a:xfrm rot="5400000" flipV="1">
              <a:off x="5955031" y="613018"/>
              <a:ext cx="506730" cy="8034655"/>
            </a:xfrm>
            <a:prstGeom prst="bentConnector3">
              <a:avLst>
                <a:gd name="adj1" fmla="val 49875"/>
              </a:avLst>
            </a:prstGeom>
            <a:noFill/>
            <a:ln w="19050" cap="flat" cmpd="sng" algn="ctr">
              <a:solidFill>
                <a:srgbClr val="00B050"/>
              </a:solidFill>
              <a:prstDash val="dashDot"/>
              <a:miter lim="800000"/>
              <a:tailEnd type="triangle"/>
            </a:ln>
            <a:effectLst/>
          </p:spPr>
        </p:cxnSp>
        <p:sp>
          <p:nvSpPr>
            <p:cNvPr id="75" name="Rectangle 8"/>
            <p:cNvSpPr>
              <a:spLocks noChangeArrowheads="1"/>
            </p:cNvSpPr>
            <p:nvPr/>
          </p:nvSpPr>
          <p:spPr bwMode="auto">
            <a:xfrm>
              <a:off x="8053478" y="2432932"/>
              <a:ext cx="1273917" cy="598837"/>
            </a:xfrm>
            <a:prstGeom prst="rect">
              <a:avLst/>
            </a:prstGeom>
            <a:solidFill>
              <a:srgbClr val="FFC000">
                <a:lumMod val="20000"/>
                <a:lumOff val="80000"/>
              </a:srgbClr>
            </a:solidFill>
            <a:ln w="19050">
              <a:solidFill>
                <a:srgbClr val="000000"/>
              </a:solidFill>
              <a:miter lim="800000"/>
            </a:ln>
          </p:spPr>
          <p:txBody>
            <a:bodyP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QA</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Echo,</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Katherine, Hans,</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Chester, Arthur</a:t>
              </a:r>
              <a:endParaRPr kumimoji="0" lang="zh-CN" altLang="en-US" sz="105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cxnSp>
          <p:nvCxnSpPr>
            <p:cNvPr id="76" name="肘形连接符 75"/>
            <p:cNvCxnSpPr>
              <a:stCxn id="77" idx="2"/>
              <a:endCxn id="75" idx="2"/>
            </p:cNvCxnSpPr>
            <p:nvPr/>
          </p:nvCxnSpPr>
          <p:spPr>
            <a:xfrm rot="16200000" flipH="1">
              <a:off x="7440179" y="1781511"/>
              <a:ext cx="281998" cy="2218517"/>
            </a:xfrm>
            <a:prstGeom prst="bentConnector3">
              <a:avLst>
                <a:gd name="adj1" fmla="val 175659"/>
              </a:avLst>
            </a:prstGeom>
            <a:noFill/>
            <a:ln w="19050" cap="flat" cmpd="sng" algn="ctr">
              <a:solidFill>
                <a:srgbClr val="5B9BD5"/>
              </a:solidFill>
              <a:prstDash val="solid"/>
              <a:miter lim="800000"/>
              <a:tailEnd type="triangle"/>
            </a:ln>
            <a:effectLst/>
          </p:spPr>
        </p:cxnSp>
        <p:sp>
          <p:nvSpPr>
            <p:cNvPr id="77" name="矩形 76"/>
            <p:cNvSpPr/>
            <p:nvPr/>
          </p:nvSpPr>
          <p:spPr>
            <a:xfrm>
              <a:off x="6235700" y="2448614"/>
              <a:ext cx="472440" cy="301157"/>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78" name="Rectangle 7"/>
            <p:cNvSpPr>
              <a:spLocks noChangeArrowheads="1"/>
            </p:cNvSpPr>
            <p:nvPr/>
          </p:nvSpPr>
          <p:spPr bwMode="auto">
            <a:xfrm>
              <a:off x="6444677" y="2422449"/>
              <a:ext cx="1224000" cy="455295"/>
            </a:xfrm>
            <a:prstGeom prst="rect">
              <a:avLst/>
            </a:prstGeom>
            <a:solidFill>
              <a:srgbClr val="99CCFF"/>
            </a:solidFill>
            <a:ln w="19050">
              <a:solidFill>
                <a:srgbClr val="000000"/>
              </a:solidFill>
              <a:miter lim="800000"/>
            </a:ln>
          </p:spPr>
          <p:txBody>
            <a:bodyP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顾问</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竺鑫露</a:t>
              </a:r>
              <a:r>
                <a:rPr kumimoji="0" lang="en-US" altLang="zh-TW"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佘伟萍</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9" name="Rectangle 8"/>
            <p:cNvSpPr>
              <a:spLocks noChangeArrowheads="1"/>
            </p:cNvSpPr>
            <p:nvPr/>
          </p:nvSpPr>
          <p:spPr bwMode="auto">
            <a:xfrm>
              <a:off x="5134323" y="2429514"/>
              <a:ext cx="1343834" cy="448230"/>
            </a:xfrm>
            <a:prstGeom prst="rect">
              <a:avLst/>
            </a:prstGeom>
            <a:solidFill>
              <a:srgbClr val="A5A5A5">
                <a:lumMod val="20000"/>
                <a:lumOff val="80000"/>
              </a:srgbClr>
            </a:solidFill>
            <a:ln w="19050">
              <a:solidFill>
                <a:srgbClr val="000000"/>
              </a:solidFill>
              <a:miter lim="800000"/>
            </a:ln>
          </p:spPr>
          <p:txBody>
            <a:bodyP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立讯</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项目经理</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彭丽薇</a:t>
              </a: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刘迪迪</a:t>
              </a:r>
              <a:endParaRPr kumimoji="0" lang="zh-CN" altLang="en-US" sz="105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0" name="Rectangle 17"/>
            <p:cNvSpPr>
              <a:spLocks noChangeArrowheads="1"/>
            </p:cNvSpPr>
            <p:nvPr/>
          </p:nvSpPr>
          <p:spPr bwMode="auto">
            <a:xfrm>
              <a:off x="5105400" y="1533130"/>
              <a:ext cx="2598420" cy="236494"/>
            </a:xfrm>
            <a:prstGeom prst="rect">
              <a:avLst/>
            </a:prstGeom>
            <a:solidFill>
              <a:srgbClr val="00B050"/>
            </a:solidFill>
            <a:ln w="19050">
              <a:solidFill>
                <a:sysClr val="window" lastClr="FFFFFF"/>
              </a:solidFill>
              <a:miter lim="800000"/>
            </a:ln>
          </p:spPr>
          <p:txBody>
            <a:bodyPr anchor="ct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项目管理委员会</a:t>
              </a:r>
              <a:endParaRPr kumimoji="0" lang="zh-CN" altLang="en-US" sz="1200" b="1" i="0" u="none" strike="noStrike" kern="0" cap="none" spc="0" normalizeH="0" baseline="0" noProof="0" dirty="0" smtClean="0">
                <a:ln>
                  <a:noFill/>
                </a:ln>
                <a:solidFill>
                  <a:prstClr val="white"/>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1" name="Rectangle 22"/>
            <p:cNvSpPr>
              <a:spLocks noChangeArrowheads="1"/>
            </p:cNvSpPr>
            <p:nvPr/>
          </p:nvSpPr>
          <p:spPr bwMode="auto">
            <a:xfrm>
              <a:off x="6444677" y="1794305"/>
              <a:ext cx="1224000" cy="635086"/>
            </a:xfrm>
            <a:prstGeom prst="rect">
              <a:avLst/>
            </a:prstGeom>
            <a:solidFill>
              <a:srgbClr val="99CCFF"/>
            </a:solidFill>
            <a:ln w="19050">
              <a:solidFill>
                <a:srgbClr val="000000"/>
              </a:solidFill>
              <a:miter lim="800000"/>
            </a:ln>
          </p:spPr>
          <p:txBody>
            <a:bodyPr anchor="ct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顾问</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决策委员会</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TW"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熊禹</a:t>
              </a:r>
              <a:r>
                <a:rPr kumimoji="0" lang="en-US" altLang="zh-TW"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a:t>
              </a: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曹正炎</a:t>
              </a:r>
              <a:endParaRPr kumimoji="0" lang="zh-CN" altLang="en-US" sz="105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2" name="Rectangle 22"/>
            <p:cNvSpPr>
              <a:spLocks noChangeArrowheads="1"/>
            </p:cNvSpPr>
            <p:nvPr/>
          </p:nvSpPr>
          <p:spPr bwMode="auto">
            <a:xfrm>
              <a:off x="5134323" y="1792210"/>
              <a:ext cx="1343834" cy="630239"/>
            </a:xfrm>
            <a:prstGeom prst="rect">
              <a:avLst/>
            </a:prstGeom>
            <a:solidFill>
              <a:srgbClr val="A5A5A5">
                <a:lumMod val="20000"/>
                <a:lumOff val="80000"/>
              </a:srgbClr>
            </a:solidFill>
            <a:ln w="19050">
              <a:solidFill>
                <a:srgbClr val="000000"/>
              </a:solidFill>
              <a:miter lim="800000"/>
            </a:ln>
          </p:spPr>
          <p:txBody>
            <a:bodyPr/>
            <a:lstStyle/>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立讯</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决策委员会</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Rentao, Amily,</a:t>
              </a:r>
              <a:endPar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a:p>
              <a:pPr marL="217805" marR="0" lvl="0" indent="-217805" algn="ctr" defTabSz="914400" eaLnBrk="0" fontAlgn="auto" latinLnBrk="0" hangingPunct="0">
                <a:lnSpc>
                  <a:spcPct val="100000"/>
                </a:lnSpc>
                <a:spcBef>
                  <a:spcPts val="0"/>
                </a:spcBef>
                <a:spcAft>
                  <a:spcPts val="0"/>
                </a:spcAft>
                <a:buClrTx/>
                <a:buSzTx/>
                <a:buFontTx/>
                <a:buNone/>
                <a:defRPr/>
              </a:pPr>
              <a:r>
                <a:rPr kumimoji="0" lang="en-US" altLang="zh-CN"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rPr>
                <a:t>Roy, Windy</a:t>
              </a:r>
              <a:endParaRPr kumimoji="0" lang="zh-CN" altLang="en-US" sz="800" b="1" i="0" u="none" strike="noStrike" kern="0" cap="none" spc="0" normalizeH="0" baseline="0" noProof="0" dirty="0" smtClean="0">
                <a:ln>
                  <a:noFill/>
                </a:ln>
                <a:solidFill>
                  <a:prstClr val="black"/>
                </a:solidFill>
                <a:effectLst/>
                <a:uLnTx/>
                <a:uFillTx/>
                <a:latin typeface="Microsoft JhengHei" panose="020B0604030504040204" pitchFamily="34" charset="-120"/>
                <a:ea typeface="Microsoft JhengHei" panose="020B0604030504040204" pitchFamily="34" charset="-12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2.1</a:t>
            </a:r>
            <a:endParaRPr lang="en-US" altLang="zh-CN" b="1"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数据底座搭建</a:t>
            </a:r>
            <a:r>
              <a:rPr lang="zh-CN" altLang="en-US" b="1" dirty="0">
                <a:latin typeface="微软雅黑" panose="020B0503020204020204" pitchFamily="34" charset="-122"/>
                <a:ea typeface="微软雅黑" panose="020B0503020204020204" pitchFamily="34" charset="-122"/>
                <a:cs typeface="+mn-ea"/>
                <a:sym typeface="+mn-lt"/>
              </a:rPr>
              <a:t>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837305"/>
            <a:ext cx="677545" cy="360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2.1.2</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837082"/>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底座数据流向</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336867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2.1.1</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3368493"/>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一中四基地</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整体架构</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底座部署架构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35400" y="47745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797478" y="477434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底座系统管理</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3.1.2 </a:t>
            </a:r>
            <a:r>
              <a:rPr lang="zh-CN" altLang="en-US" b="1" dirty="0"/>
              <a:t>项目组织架构职责说明</a:t>
            </a:r>
            <a:endParaRPr lang="zh-CN" altLang="en-US" b="1" dirty="0"/>
          </a:p>
        </p:txBody>
      </p:sp>
      <p:sp>
        <p:nvSpPr>
          <p:cNvPr id="10" name="文本框 9"/>
          <p:cNvSpPr txBox="1"/>
          <p:nvPr/>
        </p:nvSpPr>
        <p:spPr>
          <a:xfrm>
            <a:off x="247650" y="920640"/>
            <a:ext cx="11512550" cy="337185"/>
          </a:xfrm>
          <a:prstGeom prst="rect">
            <a:avLst/>
          </a:prstGeom>
          <a:noFill/>
        </p:spPr>
        <p:txBody>
          <a:bodyPr wrap="square" rtlCol="0">
            <a:spAutoFit/>
          </a:bodyPr>
          <a:lstStyle/>
          <a:p>
            <a:r>
              <a:rPr lang="zh-CN" altLang="en-US" sz="1600">
                <a:solidFill>
                  <a:prstClr val="black"/>
                </a:solidFill>
                <a:latin typeface="微软雅黑" panose="020B0503020204020204" pitchFamily="34" charset="-122"/>
                <a:ea typeface="微软雅黑" panose="020B0503020204020204" pitchFamily="34" charset="-122"/>
                <a:cs typeface="Songti SC Regular" panose="02010600040101010101" charset="-122"/>
              </a:rPr>
              <a:t>为保证项目计划的有序进行，项目组对各方职责进行以下说明：</a:t>
            </a:r>
            <a:endParaRPr lang="zh-CN" altLang="en-US" sz="1600">
              <a:solidFill>
                <a:prstClr val="black"/>
              </a:solidFill>
              <a:latin typeface="微软雅黑" panose="020B0503020204020204" pitchFamily="34" charset="-122"/>
              <a:ea typeface="微软雅黑" panose="020B0503020204020204" pitchFamily="34" charset="-122"/>
              <a:cs typeface="Songti SC Regular" panose="02010600040101010101" charset="-122"/>
            </a:endParaRPr>
          </a:p>
        </p:txBody>
      </p:sp>
      <p:grpSp>
        <p:nvGrpSpPr>
          <p:cNvPr id="11" name="组合 10"/>
          <p:cNvGrpSpPr/>
          <p:nvPr/>
        </p:nvGrpSpPr>
        <p:grpSpPr>
          <a:xfrm>
            <a:off x="584619" y="1546424"/>
            <a:ext cx="5028781" cy="4473300"/>
            <a:chOff x="1370" y="2391"/>
            <a:chExt cx="7919" cy="7045"/>
          </a:xfrm>
        </p:grpSpPr>
        <p:sp>
          <p:nvSpPr>
            <p:cNvPr id="12" name="文本框 11"/>
            <p:cNvSpPr txBox="1"/>
            <p:nvPr/>
          </p:nvSpPr>
          <p:spPr>
            <a:xfrm>
              <a:off x="1370" y="3185"/>
              <a:ext cx="7919" cy="6251"/>
            </a:xfrm>
            <a:prstGeom prst="rect">
              <a:avLst/>
            </a:prstGeom>
            <a:solidFill>
              <a:srgbClr val="70AD47">
                <a:lumMod val="20000"/>
                <a:lumOff val="80000"/>
              </a:srgbClr>
            </a:solidFill>
            <a:ln>
              <a:noFill/>
            </a:ln>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决策委员会：</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总设计师, 总体项目理解，指导项目实施。</a:t>
              </a:r>
              <a:endPar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项目经理：</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总项目经理, 整体项目控制, 中央与基地协调，基地项目经理负责基地项目管控推进。</a:t>
              </a:r>
              <a:endPar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业务顾问：</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梳理内部业务需求和数据，蓝图规划, 对接内部数据分析</a:t>
              </a:r>
              <a:r>
                <a:rPr kumimoji="0"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&amp;</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治理</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顾问</a:t>
              </a: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数据开发工程师：</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共同进行日常任务开发，要求核心技术JAVA、SQL。</a:t>
              </a: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数据治理顾问：</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共同进行数据资产盘点、数据标准体系、数据治理方案设计、文档编写等。</a:t>
              </a: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大数据库&amp;Infra：</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大数据集群的日常运维、问题诊断、优化, 硬件准备、硬件部署、硬件运维等。</a:t>
              </a: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1370" y="2391"/>
              <a:ext cx="2721" cy="794"/>
            </a:xfrm>
            <a:prstGeom prst="rect">
              <a:avLst/>
            </a:prstGeom>
            <a:solidFill>
              <a:srgbClr val="70AD47"/>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立讯方职责说明</a:t>
              </a:r>
              <a:endPar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040755" y="1546115"/>
            <a:ext cx="5125720" cy="4473575"/>
            <a:chOff x="9962" y="2391"/>
            <a:chExt cx="8072" cy="7045"/>
          </a:xfrm>
        </p:grpSpPr>
        <p:sp>
          <p:nvSpPr>
            <p:cNvPr id="15" name="文本框 14"/>
            <p:cNvSpPr txBox="1"/>
            <p:nvPr/>
          </p:nvSpPr>
          <p:spPr>
            <a:xfrm>
              <a:off x="9962" y="3185"/>
              <a:ext cx="8072" cy="6251"/>
            </a:xfrm>
            <a:prstGeom prst="rect">
              <a:avLst/>
            </a:prstGeom>
            <a:solidFill>
              <a:srgbClr val="5B9BD5">
                <a:lumMod val="20000"/>
                <a:lumOff val="80000"/>
              </a:srgbClr>
            </a:solidFill>
            <a:ln>
              <a:noFill/>
            </a:ln>
          </p:spPr>
          <p:txBody>
            <a:bodyPr wrap="square" rtlCol="0">
              <a:noAutofit/>
            </a:bodyPr>
            <a:lstStyle/>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汉得决策委员会</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：负责项目整体方向把控，关键问题确认，高层意图、项目意图对接，总体项目理解，并指导项目实施。</a:t>
              </a:r>
              <a:endPar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0"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汉得项目经理</a:t>
              </a: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：负责整体项目推进，业务需求调研、场景讨论等。</a:t>
              </a:r>
              <a:endParaRPr kumimoji="1"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平台顾问</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a:t>
              </a:r>
              <a:r>
                <a:rPr kumimoji="1"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Hadoop</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集群、</a:t>
              </a:r>
              <a:r>
                <a:rPr kumimoji="1"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HDSP</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集群等基础架构的搭建、运维、调优。</a:t>
              </a: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产品经理</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a:t>
              </a:r>
              <a:r>
                <a:rPr kumimoji="1" lang="en-US" altLang="zh-CN"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HDSP</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平台的培训赋能以及立讯个性化需求对接设计。</a:t>
              </a: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数据分析</a:t>
              </a:r>
              <a:r>
                <a:rPr kumimoji="1" lang="en-US" altLang="zh-CN"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&amp;</a:t>
              </a: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治理顾问：</a:t>
              </a:r>
              <a:r>
                <a:rPr kumimoji="1" lang="zh-CN" altLang="en-US" sz="1400" kern="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需求调研、</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数据资产盘点、数据标准体系、数据治理方案设计、功能</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设计、文档编写等。</a:t>
              </a: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技术经理</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：对接需求，整体数据架构的设计和落地等；技术资源管理、核心技术实现、数据开发等。</a:t>
              </a: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r>
                <a:rPr kumimoji="1" lang="zh-CN" altLang="en-US" sz="1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数据开发工程师：</a:t>
              </a:r>
              <a:r>
                <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rPr>
                <a:t>场景落地和需求持续迭代实现。</a:t>
              </a: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a:p>
              <a:pPr marL="285750" marR="0" lvl="0" indent="-285750" defTabSz="914400" eaLnBrk="1" fontAlgn="auto" latinLnBrk="0" hangingPunct="1">
                <a:lnSpc>
                  <a:spcPct val="130000"/>
                </a:lnSpc>
                <a:spcBef>
                  <a:spcPts val="0"/>
                </a:spcBef>
                <a:spcAft>
                  <a:spcPts val="0"/>
                </a:spcAft>
                <a:buClrTx/>
                <a:buSzTx/>
                <a:buFont typeface="Wingdings" panose="05000000000000000000" pitchFamily="2" charset="2"/>
                <a:buChar char="n"/>
                <a:defRPr/>
              </a:pPr>
              <a:endParaRPr kumimoji="1"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宋体" pitchFamily="2" charset="-122"/>
                <a:sym typeface="+mn-ea"/>
              </a:endParaRPr>
            </a:p>
          </p:txBody>
        </p:sp>
        <p:sp>
          <p:nvSpPr>
            <p:cNvPr id="16" name="文本框 15"/>
            <p:cNvSpPr txBox="1"/>
            <p:nvPr/>
          </p:nvSpPr>
          <p:spPr>
            <a:xfrm>
              <a:off x="9962" y="2391"/>
              <a:ext cx="2721" cy="794"/>
            </a:xfrm>
            <a:prstGeom prst="rect">
              <a:avLst/>
            </a:prstGeom>
            <a:solidFill>
              <a:srgbClr val="0070C0"/>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汉得方职责说明</a:t>
              </a:r>
              <a:endPar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58"/>
          <p:cNvSpPr/>
          <p:nvPr>
            <p:custDataLst>
              <p:tags r:id="rId1"/>
            </p:custDataLst>
          </p:nvPr>
        </p:nvSpPr>
        <p:spPr>
          <a:xfrm>
            <a:off x="6177280" y="5531485"/>
            <a:ext cx="2086610" cy="323850"/>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功能研发：</a:t>
            </a:r>
            <a:r>
              <a:rPr lang="zh-CN" altLang="en-US" sz="935" b="1">
                <a:solidFill>
                  <a:prstClr val="black"/>
                </a:solidFill>
                <a:latin typeface="微软雅黑" panose="020B0503020204020204" pitchFamily="34" charset="-122"/>
                <a:ea typeface="微软雅黑" panose="020B0503020204020204" pitchFamily="34" charset="-122"/>
                <a:sym typeface="+mn-ea"/>
              </a:rPr>
              <a:t>基地资产超市</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35" b="1">
                <a:solidFill>
                  <a:prstClr val="black"/>
                </a:solidFill>
                <a:latin typeface="微软雅黑" panose="020B0503020204020204" pitchFamily="34" charset="-122"/>
                <a:ea typeface="微软雅黑" panose="020B0503020204020204" pitchFamily="34" charset="-122"/>
                <a:sym typeface="+mn-ea"/>
              </a:rPr>
              <a:t>资产共享中心&amp;需求管理中心、</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4" name="Title 1"/>
          <p:cNvSpPr>
            <a:spLocks noGrp="1"/>
          </p:cNvSpPr>
          <p:nvPr/>
        </p:nvSpPr>
        <p:spPr>
          <a:xfrm>
            <a:off x="304800" y="130810"/>
            <a:ext cx="11587480" cy="436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b="1" kern="1200">
                <a:solidFill>
                  <a:schemeClr val="tx1"/>
                </a:solidFill>
                <a:latin typeface="楷体" panose="02010609060101010101" pitchFamily="49" charset="-122"/>
                <a:ea typeface="楷体" panose="02010609060101010101" pitchFamily="49" charset="-122"/>
                <a:cs typeface="+mj-cs"/>
                <a:sym typeface="华文楷体" panose="02010600040101010101" charset="-122"/>
              </a:defRPr>
            </a:lvl1pPr>
          </a:lstStyle>
          <a:p>
            <a:r>
              <a:rPr lang="en-US" altLang="zh-CN" sz="2100" dirty="0">
                <a:solidFill>
                  <a:schemeClr val="accent5">
                    <a:lumMod val="75000"/>
                  </a:schemeClr>
                </a:solidFill>
                <a:latin typeface="微软雅黑" panose="020B0503020204020204" pitchFamily="34" charset="-122"/>
                <a:ea typeface="微软雅黑" panose="020B0503020204020204" pitchFamily="34" charset="-122"/>
                <a:cs typeface="+mn-cs"/>
              </a:rPr>
              <a:t>3.2 项目实施</a:t>
            </a:r>
            <a:r>
              <a:rPr lang="zh-CN" altLang="en-US" sz="2100" dirty="0">
                <a:solidFill>
                  <a:schemeClr val="accent5">
                    <a:lumMod val="75000"/>
                  </a:schemeClr>
                </a:solidFill>
                <a:latin typeface="微软雅黑" panose="020B0503020204020204" pitchFamily="34" charset="-122"/>
                <a:ea typeface="微软雅黑" panose="020B0503020204020204" pitchFamily="34" charset="-122"/>
                <a:cs typeface="+mn-cs"/>
              </a:rPr>
              <a:t>整体计划</a:t>
            </a:r>
            <a:endParaRPr lang="zh-CN" altLang="en-US" sz="2100" dirty="0">
              <a:solidFill>
                <a:schemeClr val="accent5">
                  <a:lumMod val="75000"/>
                </a:schemeClr>
              </a:solidFill>
              <a:latin typeface="微软雅黑" panose="020B0503020204020204" pitchFamily="34" charset="-122"/>
              <a:ea typeface="微软雅黑" panose="020B0503020204020204" pitchFamily="34" charset="-122"/>
              <a:cs typeface="+mn-cs"/>
            </a:endParaRPr>
          </a:p>
        </p:txBody>
      </p:sp>
      <p:cxnSp>
        <p:nvCxnSpPr>
          <p:cNvPr id="3" name="Straight Connector 339"/>
          <p:cNvCxnSpPr/>
          <p:nvPr/>
        </p:nvCxnSpPr>
        <p:spPr>
          <a:xfrm flipH="1">
            <a:off x="9719333" y="1300215"/>
            <a:ext cx="11848" cy="5525699"/>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333"/>
          <p:cNvCxnSpPr/>
          <p:nvPr/>
        </p:nvCxnSpPr>
        <p:spPr>
          <a:xfrm>
            <a:off x="8101900" y="1284204"/>
            <a:ext cx="0" cy="555694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33"/>
          <p:cNvCxnSpPr/>
          <p:nvPr/>
        </p:nvCxnSpPr>
        <p:spPr>
          <a:xfrm>
            <a:off x="6477993" y="1284204"/>
            <a:ext cx="0" cy="555694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3"/>
          <p:cNvCxnSpPr/>
          <p:nvPr/>
        </p:nvCxnSpPr>
        <p:spPr>
          <a:xfrm>
            <a:off x="4844773" y="1284204"/>
            <a:ext cx="0" cy="555694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33"/>
          <p:cNvCxnSpPr/>
          <p:nvPr/>
        </p:nvCxnSpPr>
        <p:spPr>
          <a:xfrm>
            <a:off x="3220867" y="1284204"/>
            <a:ext cx="0" cy="5556948"/>
          </a:xfrm>
          <a:prstGeom prst="line">
            <a:avLst/>
          </a:prstGeom>
          <a:ln w="9525">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31" name="Rectangle 458"/>
          <p:cNvSpPr/>
          <p:nvPr/>
        </p:nvSpPr>
        <p:spPr>
          <a:xfrm>
            <a:off x="2399453" y="5904653"/>
            <a:ext cx="7995073" cy="672000"/>
          </a:xfrm>
          <a:prstGeom prst="rect">
            <a:avLst/>
          </a:prstGeom>
          <a:solidFill>
            <a:schemeClr val="accent3">
              <a:lumMod val="60000"/>
              <a:lumOff val="40000"/>
              <a:alpha val="55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l"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                                                                                     </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持续答疑</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                                                                                                         </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持续答疑</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55" name="Rectangle 9"/>
          <p:cNvSpPr/>
          <p:nvPr/>
        </p:nvSpPr>
        <p:spPr>
          <a:xfrm>
            <a:off x="1606973" y="870373"/>
            <a:ext cx="1604433" cy="423333"/>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7</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56" name="Rectangle 9"/>
          <p:cNvSpPr/>
          <p:nvPr/>
        </p:nvSpPr>
        <p:spPr>
          <a:xfrm>
            <a:off x="3230880" y="870373"/>
            <a:ext cx="1604433" cy="424180"/>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8</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57" name="Rectangle 9"/>
          <p:cNvSpPr/>
          <p:nvPr/>
        </p:nvSpPr>
        <p:spPr>
          <a:xfrm>
            <a:off x="4859020" y="870373"/>
            <a:ext cx="1604433" cy="420793"/>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9</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58" name="Rectangle 9"/>
          <p:cNvSpPr/>
          <p:nvPr/>
        </p:nvSpPr>
        <p:spPr>
          <a:xfrm>
            <a:off x="6477847" y="866140"/>
            <a:ext cx="1604433" cy="427567"/>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10</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59" name="Rectangle 9"/>
          <p:cNvSpPr/>
          <p:nvPr/>
        </p:nvSpPr>
        <p:spPr>
          <a:xfrm>
            <a:off x="8101753" y="866140"/>
            <a:ext cx="1604433" cy="428413"/>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11</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60" name="Rectangle 9"/>
          <p:cNvSpPr/>
          <p:nvPr/>
        </p:nvSpPr>
        <p:spPr>
          <a:xfrm>
            <a:off x="9719733" y="866987"/>
            <a:ext cx="1604433" cy="424180"/>
          </a:xfrm>
          <a:prstGeom prst="rect">
            <a:avLst/>
          </a:prstGeom>
          <a:solidFill>
            <a:srgbClr val="024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35" b="1" dirty="0">
                <a:solidFill>
                  <a:schemeClr val="bg1"/>
                </a:solidFill>
                <a:latin typeface="Times New Roman" panose="02020603050405020304" charset="0"/>
                <a:ea typeface="微软雅黑" panose="020B0503020204020204" pitchFamily="34" charset="-122"/>
                <a:cs typeface="Times New Roman" panose="02020603050405020304" charset="0"/>
              </a:rPr>
              <a:t>12</a:t>
            </a:r>
            <a:r>
              <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rPr>
              <a:t>月</a:t>
            </a:r>
            <a:endParaRPr lang="zh-CN" altLang="en-US" sz="1335" b="1" dirty="0">
              <a:solidFill>
                <a:schemeClr val="bg1"/>
              </a:solidFill>
              <a:latin typeface="Times New Roman" panose="02020603050405020304" charset="0"/>
              <a:ea typeface="微软雅黑" panose="020B0503020204020204" pitchFamily="34" charset="-122"/>
              <a:cs typeface="Times New Roman" panose="02020603050405020304" charset="0"/>
            </a:endParaRPr>
          </a:p>
        </p:txBody>
      </p:sp>
      <p:sp>
        <p:nvSpPr>
          <p:cNvPr id="63" name="Rectangle 9"/>
          <p:cNvSpPr/>
          <p:nvPr/>
        </p:nvSpPr>
        <p:spPr>
          <a:xfrm>
            <a:off x="786553" y="870373"/>
            <a:ext cx="687493" cy="4233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45" b="1" dirty="0">
              <a:solidFill>
                <a:schemeClr val="tx1"/>
              </a:solidFill>
            </a:endParaRPr>
          </a:p>
        </p:txBody>
      </p:sp>
      <p:cxnSp>
        <p:nvCxnSpPr>
          <p:cNvPr id="64" name="直接连接符 63"/>
          <p:cNvCxnSpPr/>
          <p:nvPr/>
        </p:nvCxnSpPr>
        <p:spPr>
          <a:xfrm>
            <a:off x="795844" y="880164"/>
            <a:ext cx="653301" cy="404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674793" y="1097280"/>
            <a:ext cx="756073" cy="213995"/>
          </a:xfrm>
          <a:prstGeom prst="rect">
            <a:avLst/>
          </a:prstGeom>
          <a:noFill/>
        </p:spPr>
        <p:txBody>
          <a:bodyPr wrap="square" rtlCol="0">
            <a:spAutoFit/>
          </a:bodyPr>
          <a:lstStyle/>
          <a:p>
            <a:r>
              <a:rPr lang="zh-CN" altLang="en-US" sz="800" b="1" dirty="0">
                <a:solidFill>
                  <a:schemeClr val="bg1"/>
                </a:solidFill>
              </a:rPr>
              <a:t>工作任务</a:t>
            </a:r>
            <a:endParaRPr lang="zh-CN" altLang="en-US" sz="800" b="1" dirty="0">
              <a:solidFill>
                <a:schemeClr val="bg1"/>
              </a:solidFill>
            </a:endParaRPr>
          </a:p>
        </p:txBody>
      </p:sp>
      <p:sp>
        <p:nvSpPr>
          <p:cNvPr id="67" name="Rectangle 458"/>
          <p:cNvSpPr/>
          <p:nvPr/>
        </p:nvSpPr>
        <p:spPr>
          <a:xfrm>
            <a:off x="786532" y="1340597"/>
            <a:ext cx="681684" cy="521167"/>
          </a:xfrm>
          <a:prstGeom prst="rect">
            <a:avLst/>
          </a:prstGeom>
          <a:solidFill>
            <a:srgbClr val="A6A6A6"/>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现状调研</a:t>
            </a:r>
            <a:endParaRPr kumimoji="0" lang="en-US" altLang="zh-CN"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000" b="1" kern="0" dirty="0">
                <a:solidFill>
                  <a:schemeClr val="bg1"/>
                </a:solidFill>
                <a:latin typeface="微软雅黑" panose="020B0503020204020204" pitchFamily="34" charset="-122"/>
                <a:ea typeface="微软雅黑" panose="020B0503020204020204" pitchFamily="34" charset="-122"/>
                <a:sym typeface="+mn-lt"/>
              </a:rPr>
              <a:t>蓝图规划</a:t>
            </a:r>
            <a:endParaRPr kumimoji="0" lang="zh-CN" alt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68" name="Rectangle 458"/>
          <p:cNvSpPr/>
          <p:nvPr/>
        </p:nvSpPr>
        <p:spPr>
          <a:xfrm>
            <a:off x="786553" y="1944793"/>
            <a:ext cx="681567" cy="392853"/>
          </a:xfrm>
          <a:prstGeom prst="rect">
            <a:avLst/>
          </a:prstGeom>
          <a:solidFill>
            <a:srgbClr val="00B0F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数据资产盘点</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69" name="Rectangle 458"/>
          <p:cNvSpPr/>
          <p:nvPr/>
        </p:nvSpPr>
        <p:spPr>
          <a:xfrm>
            <a:off x="774700" y="3090333"/>
            <a:ext cx="696807" cy="710353"/>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系统实施</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73" name="Rectangle 458"/>
          <p:cNvSpPr/>
          <p:nvPr/>
        </p:nvSpPr>
        <p:spPr>
          <a:xfrm>
            <a:off x="781473" y="3892973"/>
            <a:ext cx="696807" cy="558800"/>
          </a:xfrm>
          <a:prstGeom prst="rect">
            <a:avLst/>
          </a:prstGeom>
          <a:solidFill>
            <a:srgbClr val="FA694E"/>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测试</a:t>
            </a:r>
            <a:r>
              <a:rPr kumimoji="0" lang="en-US" altLang="zh-CN"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&amp;</a:t>
            </a:r>
            <a:endParaRPr kumimoji="0" lang="en-US" altLang="zh-CN"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问题跟踪</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74" name="Rectangle 458"/>
          <p:cNvSpPr/>
          <p:nvPr/>
        </p:nvSpPr>
        <p:spPr>
          <a:xfrm>
            <a:off x="776393" y="4549140"/>
            <a:ext cx="720513" cy="521547"/>
          </a:xfrm>
          <a:prstGeom prst="rect">
            <a:avLst/>
          </a:prstGeom>
          <a:solidFill>
            <a:srgbClr val="00B05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上线支持</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75" name="5-Point Star 118"/>
          <p:cNvSpPr/>
          <p:nvPr/>
        </p:nvSpPr>
        <p:spPr>
          <a:xfrm>
            <a:off x="2148181" y="1274044"/>
            <a:ext cx="251869" cy="251869"/>
          </a:xfrm>
          <a:prstGeom prst="star5">
            <a:avLst/>
          </a:prstGeom>
          <a:solidFill>
            <a:srgbClr val="FFC000"/>
          </a:solidFill>
          <a:ln w="12700" cap="flat" cmpd="sng" algn="ctr">
            <a:noFill/>
            <a:prstDash val="solid"/>
            <a:miter lim="800000"/>
          </a:ln>
          <a:effectLst/>
        </p:spPr>
        <p:txBody>
          <a:bodyPr wrap="none" lIns="45696" rIns="45696"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dirty="0">
              <a:ln>
                <a:noFill/>
              </a:ln>
              <a:solidFill>
                <a:srgbClr val="646464">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76" name="Text Placeholder 46"/>
          <p:cNvSpPr txBox="1"/>
          <p:nvPr/>
        </p:nvSpPr>
        <p:spPr>
          <a:xfrm>
            <a:off x="1606973" y="1293707"/>
            <a:ext cx="548640" cy="231987"/>
          </a:xfrm>
          <a:prstGeom prst="rect">
            <a:avLst/>
          </a:prstGeom>
        </p:spPr>
        <p:txBody>
          <a:bodyPr vert="horz" wrap="none" lIns="0" tIns="0" rIns="0" bIns="0" rtlCol="0" anchor="ctr" anchorCtr="0">
            <a:noAutofit/>
          </a:bodyPr>
          <a:lstStyle>
            <a:lvl1pPr marL="356870" indent="-356870" algn="l" defTabSz="914400" rtl="0" eaLnBrk="1" latinLnBrk="0" hangingPunct="1">
              <a:spcBef>
                <a:spcPct val="20000"/>
              </a:spcBef>
              <a:buClr>
                <a:schemeClr val="accent2"/>
              </a:buClr>
              <a:buSzPct val="70000"/>
              <a:buFont typeface="Arial" panose="020B0604020202020204" pitchFamily="34" charset="0"/>
              <a:buChar char="►"/>
              <a:defRPr sz="2400" kern="1200">
                <a:solidFill>
                  <a:schemeClr val="bg1"/>
                </a:solidFill>
                <a:latin typeface="+mn-lt"/>
                <a:ea typeface="+mn-ea"/>
                <a:cs typeface="+mn-cs"/>
              </a:defRPr>
            </a:lvl1pPr>
            <a:lvl2pPr marL="713105" indent="-356870" algn="l" defTabSz="914400" rtl="0" eaLnBrk="1" latinLnBrk="0" hangingPunct="1">
              <a:spcBef>
                <a:spcPct val="20000"/>
              </a:spcBef>
              <a:buClr>
                <a:schemeClr val="accent2"/>
              </a:buClr>
              <a:buSzPct val="70000"/>
              <a:buFont typeface="Arial" panose="020B0604020202020204" pitchFamily="34" charset="0"/>
              <a:buChar char="►"/>
              <a:defRPr sz="2000" kern="1200">
                <a:solidFill>
                  <a:schemeClr val="bg1"/>
                </a:solidFill>
                <a:latin typeface="+mn-lt"/>
                <a:ea typeface="+mn-ea"/>
                <a:cs typeface="+mn-cs"/>
              </a:defRPr>
            </a:lvl2pPr>
            <a:lvl3pPr marL="1069975" indent="-356870" algn="l" defTabSz="914400" rtl="0" eaLnBrk="1" latinLnBrk="0" hangingPunct="1">
              <a:spcBef>
                <a:spcPct val="20000"/>
              </a:spcBef>
              <a:buClr>
                <a:schemeClr val="accent2"/>
              </a:buClr>
              <a:buSzPct val="70000"/>
              <a:buFont typeface="Arial" panose="020B0604020202020204" pitchFamily="34" charset="0"/>
              <a:buChar char="►"/>
              <a:defRPr sz="1800" kern="1200">
                <a:solidFill>
                  <a:schemeClr val="bg1"/>
                </a:solidFill>
                <a:latin typeface="+mn-lt"/>
                <a:ea typeface="+mn-ea"/>
                <a:cs typeface="+mn-cs"/>
              </a:defRPr>
            </a:lvl3pPr>
            <a:lvl4pPr marL="1426210" indent="-356870" algn="l" defTabSz="914400" rtl="0" eaLnBrk="1" latinLnBrk="0" hangingPunct="1">
              <a:spcBef>
                <a:spcPct val="20000"/>
              </a:spcBef>
              <a:buClr>
                <a:schemeClr val="accent2"/>
              </a:buClr>
              <a:buSzPct val="70000"/>
              <a:buFont typeface="Arial" panose="020B0604020202020204" pitchFamily="34" charset="0"/>
              <a:buChar char="►"/>
              <a:defRPr sz="1600" kern="1200">
                <a:solidFill>
                  <a:schemeClr val="bg1"/>
                </a:solidFill>
                <a:latin typeface="+mn-lt"/>
                <a:ea typeface="+mn-ea"/>
                <a:cs typeface="+mn-cs"/>
              </a:defRPr>
            </a:lvl4pPr>
            <a:lvl5pPr marL="1783080" indent="-356870" algn="l" defTabSz="914400" rtl="0" eaLnBrk="1" latinLnBrk="0" hangingPunct="1">
              <a:spcBef>
                <a:spcPct val="20000"/>
              </a:spcBef>
              <a:buClr>
                <a:schemeClr val="accent2"/>
              </a:buClr>
              <a:buSzPct val="70000"/>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27ACAA"/>
              </a:buClr>
              <a:buSzPct val="70000"/>
              <a:buFont typeface="Arial" panose="020B0604020202020204" pitchFamily="34" charset="0"/>
              <a:buNone/>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项目启动</a:t>
            </a:r>
            <a:endParaRPr kumimoji="0" lang="en-US" sz="1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7" name="Rectangle 458"/>
          <p:cNvSpPr/>
          <p:nvPr/>
        </p:nvSpPr>
        <p:spPr>
          <a:xfrm>
            <a:off x="2682240" y="1547707"/>
            <a:ext cx="1888913" cy="296333"/>
          </a:xfrm>
          <a:prstGeom prst="rect">
            <a:avLst/>
          </a:prstGeom>
          <a:solidFill>
            <a:srgbClr val="A6A6A6"/>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数据现状调研、应用需求调研</a:t>
            </a:r>
            <a:endPar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损益、经营监控、采购</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78" name="Rectangle 458"/>
          <p:cNvSpPr/>
          <p:nvPr/>
        </p:nvSpPr>
        <p:spPr>
          <a:xfrm>
            <a:off x="3197860" y="1944793"/>
            <a:ext cx="1605280" cy="392853"/>
          </a:xfrm>
          <a:prstGeom prst="rect">
            <a:avLst/>
          </a:prstGeom>
          <a:solidFill>
            <a:srgbClr val="00B0F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资产盘点</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(SAP/MES)</a:t>
            </a:r>
            <a:endPar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技术</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业务</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管理元数据</a:t>
            </a:r>
            <a:endPar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81" name="Rectangle 458"/>
          <p:cNvSpPr/>
          <p:nvPr/>
        </p:nvSpPr>
        <p:spPr>
          <a:xfrm>
            <a:off x="4575387" y="3374813"/>
            <a:ext cx="4491567" cy="425873"/>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元数据采集、数据按需入湖、数据治理项配置、</a:t>
            </a:r>
            <a:r>
              <a:rPr lang="zh-CN" altLang="en-US" sz="900" b="1" kern="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lt"/>
              </a:rPr>
              <a:t>模型开发</a:t>
            </a:r>
            <a:r>
              <a:rPr lang="en-US" altLang="zh-CN" sz="900" b="1" kern="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lt"/>
              </a:rPr>
              <a:t>&amp;</a:t>
            </a:r>
            <a:r>
              <a:rPr lang="zh-CN" altLang="en-US" sz="900" b="1" kern="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lt"/>
              </a:rPr>
              <a:t>任务流配置、</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环境配置</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用户角色权限</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&amp;</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其他初始化配置）、</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SIT</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测试</a:t>
            </a:r>
            <a:endPar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83" name="Rectangle 458"/>
          <p:cNvSpPr/>
          <p:nvPr/>
        </p:nvSpPr>
        <p:spPr>
          <a:xfrm>
            <a:off x="4014047" y="3082713"/>
            <a:ext cx="840740" cy="264160"/>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MES</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注册</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华东</a:t>
            </a:r>
            <a:endPar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88" name="Rectangle 458"/>
          <p:cNvSpPr/>
          <p:nvPr/>
        </p:nvSpPr>
        <p:spPr>
          <a:xfrm>
            <a:off x="773007" y="5913967"/>
            <a:ext cx="701040" cy="672253"/>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培训宣贯</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91" name="Rectangle 458"/>
          <p:cNvSpPr/>
          <p:nvPr/>
        </p:nvSpPr>
        <p:spPr>
          <a:xfrm>
            <a:off x="6493933" y="5950373"/>
            <a:ext cx="934720" cy="240000"/>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UAT</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培训</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业务</a:t>
            </a:r>
            <a:endParaRPr lang="en-US" altLang="zh-CN"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93" name="Rectangle 458"/>
          <p:cNvSpPr/>
          <p:nvPr/>
        </p:nvSpPr>
        <p:spPr>
          <a:xfrm>
            <a:off x="6176433" y="4176607"/>
            <a:ext cx="1361440"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测试用例、操作手册编写</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94" name="Rectangle 458"/>
          <p:cNvSpPr/>
          <p:nvPr/>
        </p:nvSpPr>
        <p:spPr>
          <a:xfrm>
            <a:off x="7377853" y="4547447"/>
            <a:ext cx="693420" cy="263313"/>
          </a:xfrm>
          <a:prstGeom prst="rect">
            <a:avLst/>
          </a:prstGeom>
          <a:solidFill>
            <a:srgbClr val="00B05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10.18</a:t>
            </a:r>
            <a:r>
              <a:rPr kumimoji="0" lang="zh-CN" altLang="en-US"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上线</a:t>
            </a:r>
            <a:endParaRPr kumimoji="0" lang="en-US" altLang="zh-CN"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96" name="Rectangle 458"/>
          <p:cNvSpPr/>
          <p:nvPr/>
        </p:nvSpPr>
        <p:spPr>
          <a:xfrm>
            <a:off x="7378700" y="4839547"/>
            <a:ext cx="3015827" cy="231140"/>
          </a:xfrm>
          <a:prstGeom prst="rect">
            <a:avLst/>
          </a:prstGeom>
          <a:solidFill>
            <a:srgbClr val="00B05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上线后持续运营监测和优化</a:t>
            </a:r>
            <a:endParaRPr kumimoji="0" lang="en-US" altLang="zh-CN" sz="9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1" name="Rectangle 458"/>
          <p:cNvSpPr/>
          <p:nvPr/>
        </p:nvSpPr>
        <p:spPr>
          <a:xfrm>
            <a:off x="2399453" y="1341967"/>
            <a:ext cx="1253067" cy="184573"/>
          </a:xfrm>
          <a:prstGeom prst="rect">
            <a:avLst/>
          </a:prstGeom>
          <a:solidFill>
            <a:srgbClr val="A6A6A6"/>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人员进场</a:t>
            </a:r>
            <a:endPar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3" name="Rectangle 458"/>
          <p:cNvSpPr/>
          <p:nvPr/>
        </p:nvSpPr>
        <p:spPr>
          <a:xfrm>
            <a:off x="5823373" y="1538393"/>
            <a:ext cx="2005753" cy="303953"/>
          </a:xfrm>
          <a:prstGeom prst="rect">
            <a:avLst/>
          </a:prstGeom>
          <a:solidFill>
            <a:srgbClr val="A6A6A6"/>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数据现状调研、</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应用需求调研</a:t>
            </a:r>
            <a:endPar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(MES</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应用、</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IP-Guard</a:t>
            </a: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、闲置资产</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4" name="Rectangle 458"/>
          <p:cNvSpPr/>
          <p:nvPr/>
        </p:nvSpPr>
        <p:spPr>
          <a:xfrm>
            <a:off x="6445673" y="1944793"/>
            <a:ext cx="1910927" cy="392853"/>
          </a:xfrm>
          <a:prstGeom prst="rect">
            <a:avLst/>
          </a:prstGeom>
          <a:solidFill>
            <a:srgbClr val="00B0F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资产盘点</a:t>
            </a:r>
            <a:r>
              <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rPr>
              <a:t>(MES/IP-Guard/IAMS)</a:t>
            </a:r>
            <a:endPar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a:t>
            </a:r>
            <a:r>
              <a:rPr lang="zh-CN" altLang="en-US"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技术</a:t>
            </a:r>
            <a:r>
              <a:rPr lang="en-US" altLang="zh-CN"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a:t>
            </a:r>
            <a:r>
              <a:rPr lang="zh-CN" altLang="en-US"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业务</a:t>
            </a:r>
            <a:r>
              <a:rPr lang="en-US" altLang="zh-CN"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a:t>
            </a:r>
            <a:r>
              <a:rPr lang="zh-CN" altLang="en-US" sz="900" b="1" kern="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管理元数据</a:t>
            </a:r>
            <a:endParaRPr kumimoji="0" lang="en-US" altLang="zh-CN" sz="9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8" name="Rectangle 458"/>
          <p:cNvSpPr/>
          <p:nvPr/>
        </p:nvSpPr>
        <p:spPr>
          <a:xfrm>
            <a:off x="784860" y="5195993"/>
            <a:ext cx="695960" cy="642620"/>
          </a:xfrm>
          <a:prstGeom prst="rect">
            <a:avLst/>
          </a:prstGeom>
          <a:solidFill>
            <a:srgbClr val="92D05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底座搭建</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22" name="Rectangle 458"/>
          <p:cNvSpPr/>
          <p:nvPr/>
        </p:nvSpPr>
        <p:spPr>
          <a:xfrm>
            <a:off x="5217160" y="5531273"/>
            <a:ext cx="897467" cy="30818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正式环境搭建</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t>
            </a:r>
            <a:r>
              <a:rPr lang="zh-CN" altLang="en-US" sz="935" b="1" kern="0" noProof="0" dirty="0">
                <a:ln>
                  <a:noFill/>
                </a:ln>
                <a:effectLst/>
                <a:uLnTx/>
                <a:uFillTx/>
                <a:latin typeface="微软雅黑" panose="020B0503020204020204" pitchFamily="34" charset="-122"/>
                <a:ea typeface="微软雅黑" panose="020B0503020204020204" pitchFamily="34" charset="-122"/>
                <a:sym typeface="+mn-lt"/>
              </a:rPr>
              <a:t>中央</a:t>
            </a:r>
            <a:endPar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17" name="Rectangle 458"/>
          <p:cNvSpPr/>
          <p:nvPr/>
        </p:nvSpPr>
        <p:spPr>
          <a:xfrm>
            <a:off x="4361180" y="5187527"/>
            <a:ext cx="868680" cy="30818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正式环境搭建</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t>
            </a:r>
            <a:r>
              <a:rPr lang="zh-CN" altLang="en-US" sz="935" b="1" kern="0" noProof="0" dirty="0">
                <a:ln>
                  <a:noFill/>
                </a:ln>
                <a:effectLst/>
                <a:uLnTx/>
                <a:uFillTx/>
                <a:latin typeface="微软雅黑" panose="020B0503020204020204" pitchFamily="34" charset="-122"/>
                <a:ea typeface="微软雅黑" panose="020B0503020204020204" pitchFamily="34" charset="-122"/>
                <a:sym typeface="+mn-lt"/>
              </a:rPr>
              <a:t>立臻</a:t>
            </a:r>
            <a:endPar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24" name="Rectangle 458"/>
          <p:cNvSpPr/>
          <p:nvPr/>
        </p:nvSpPr>
        <p:spPr>
          <a:xfrm>
            <a:off x="5251027" y="5187527"/>
            <a:ext cx="1201420" cy="30818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正式环境搭建</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t>
            </a:r>
            <a:r>
              <a:rPr lang="zh-CN" altLang="en-US" sz="935" b="1" kern="0" noProof="0" dirty="0">
                <a:ln>
                  <a:noFill/>
                </a:ln>
                <a:effectLst/>
                <a:uLnTx/>
                <a:uFillTx/>
                <a:latin typeface="微软雅黑" panose="020B0503020204020204" pitchFamily="34" charset="-122"/>
                <a:ea typeface="微软雅黑" panose="020B0503020204020204" pitchFamily="34" charset="-122"/>
                <a:sym typeface="+mn-lt"/>
              </a:rPr>
              <a:t>华东</a:t>
            </a:r>
            <a:r>
              <a:rPr lang="en-US" altLang="zh-CN" sz="935" b="1" kern="0" noProof="0" dirty="0">
                <a:ln>
                  <a:noFill/>
                </a:ln>
                <a:effectLst/>
                <a:uLnTx/>
                <a:uFillTx/>
                <a:latin typeface="微软雅黑" panose="020B0503020204020204" pitchFamily="34" charset="-122"/>
                <a:ea typeface="微软雅黑" panose="020B0503020204020204" pitchFamily="34" charset="-122"/>
                <a:sym typeface="+mn-lt"/>
              </a:rPr>
              <a:t>/CPBG/</a:t>
            </a:r>
            <a:r>
              <a:rPr lang="zh-CN" altLang="en-US" sz="935" b="1" kern="0" noProof="0" dirty="0">
                <a:ln>
                  <a:noFill/>
                </a:ln>
                <a:effectLst/>
                <a:uLnTx/>
                <a:uFillTx/>
                <a:latin typeface="微软雅黑" panose="020B0503020204020204" pitchFamily="34" charset="-122"/>
                <a:ea typeface="微软雅黑" panose="020B0503020204020204" pitchFamily="34" charset="-122"/>
                <a:sym typeface="+mn-lt"/>
              </a:rPr>
              <a:t>嘉善</a:t>
            </a:r>
            <a:endPar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25" name="Rectangle 458"/>
          <p:cNvSpPr/>
          <p:nvPr/>
        </p:nvSpPr>
        <p:spPr>
          <a:xfrm>
            <a:off x="2253827" y="5195147"/>
            <a:ext cx="941493" cy="644313"/>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测试环境搭建</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中央</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立臻、嘉善</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华东</a:t>
            </a: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/CPBG</a:t>
            </a:r>
            <a:endPar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27" name="Rectangle 458"/>
          <p:cNvSpPr/>
          <p:nvPr/>
        </p:nvSpPr>
        <p:spPr>
          <a:xfrm>
            <a:off x="8354907" y="5512647"/>
            <a:ext cx="1095587" cy="326813"/>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HDSP</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产品升级</a:t>
            </a: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&amp;</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测试</a:t>
            </a:r>
            <a:r>
              <a:rPr kumimoji="0" lang="en-US" altLang="zh-CN"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--8.0</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版本</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28" name="Rectangle 458"/>
          <p:cNvSpPr/>
          <p:nvPr/>
        </p:nvSpPr>
        <p:spPr>
          <a:xfrm>
            <a:off x="3448473" y="5978313"/>
            <a:ext cx="1120140" cy="240000"/>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HDSP</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功能培训</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(8</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场</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a:t>
            </a:r>
            <a:endParaRPr lang="en-US" altLang="zh-CN"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29" name="Rectangle 458"/>
          <p:cNvSpPr/>
          <p:nvPr/>
        </p:nvSpPr>
        <p:spPr>
          <a:xfrm>
            <a:off x="3713480" y="6254327"/>
            <a:ext cx="1120140" cy="240000"/>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en-US" sz="900" b="1" kern="0" dirty="0">
                <a:solidFill>
                  <a:srgbClr val="000000"/>
                </a:solidFill>
                <a:latin typeface="微软雅黑" panose="020B0503020204020204" pitchFamily="34" charset="-122"/>
                <a:ea typeface="微软雅黑" panose="020B0503020204020204" pitchFamily="34" charset="-122"/>
                <a:sym typeface="+mn-lt"/>
              </a:rPr>
              <a:t>Infra</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专场培训</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(3</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场</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a:t>
            </a:r>
            <a:endParaRPr lang="en-US" altLang="zh-CN"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30" name="Rectangle 458"/>
          <p:cNvSpPr/>
          <p:nvPr/>
        </p:nvSpPr>
        <p:spPr>
          <a:xfrm>
            <a:off x="6493933" y="6254327"/>
            <a:ext cx="1165860" cy="239607"/>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功能配置实操培训</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-IT</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32" name="Rectangle 458"/>
          <p:cNvSpPr/>
          <p:nvPr/>
        </p:nvSpPr>
        <p:spPr>
          <a:xfrm>
            <a:off x="8110855" y="5944235"/>
            <a:ext cx="1219835" cy="549275"/>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应用开发实操带教</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33" name="Rectangle 458"/>
          <p:cNvSpPr/>
          <p:nvPr/>
        </p:nvSpPr>
        <p:spPr>
          <a:xfrm>
            <a:off x="2459567" y="6090073"/>
            <a:ext cx="552027" cy="298873"/>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通识培训</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34" name="Rectangle 458"/>
          <p:cNvSpPr/>
          <p:nvPr/>
        </p:nvSpPr>
        <p:spPr>
          <a:xfrm>
            <a:off x="7691120" y="5944235"/>
            <a:ext cx="379095" cy="549275"/>
          </a:xfrm>
          <a:prstGeom prst="rect">
            <a:avLst/>
          </a:prstGeom>
          <a:solidFill>
            <a:schemeClr val="accent3">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专题培训</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37" name="Rectangle 458"/>
          <p:cNvSpPr/>
          <p:nvPr/>
        </p:nvSpPr>
        <p:spPr>
          <a:xfrm>
            <a:off x="777240" y="2421467"/>
            <a:ext cx="696807" cy="572347"/>
          </a:xfrm>
          <a:prstGeom prst="rect">
            <a:avLst/>
          </a:prstGeom>
          <a:solidFill>
            <a:schemeClr val="accent4">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功能设计</a:t>
            </a:r>
            <a:endParaRPr kumimoji="0" lang="zh-CN" altLang="en-US" sz="1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38" name="Rectangle 458"/>
          <p:cNvSpPr/>
          <p:nvPr/>
        </p:nvSpPr>
        <p:spPr>
          <a:xfrm>
            <a:off x="3652520" y="2421467"/>
            <a:ext cx="1951567" cy="572347"/>
          </a:xfrm>
          <a:prstGeom prst="rect">
            <a:avLst/>
          </a:prstGeom>
          <a:solidFill>
            <a:schemeClr val="accent4">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第</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1</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进程应用</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&amp;</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相关数据</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治理：损益、采购、经营监控</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库存</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耗料）</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9" name="Rectangle 458"/>
          <p:cNvSpPr/>
          <p:nvPr/>
        </p:nvSpPr>
        <p:spPr>
          <a:xfrm>
            <a:off x="4859020" y="3082713"/>
            <a:ext cx="928793" cy="264160"/>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3765"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MES</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注册</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-CPBG</a:t>
            </a:r>
            <a:endPar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0" name="Rectangle 458"/>
          <p:cNvSpPr/>
          <p:nvPr/>
        </p:nvSpPr>
        <p:spPr>
          <a:xfrm>
            <a:off x="7246620" y="3082713"/>
            <a:ext cx="860213" cy="264160"/>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3765"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MES</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注册</a:t>
            </a:r>
            <a:r>
              <a:rPr kumimoji="0" lang="en-US" altLang="zh-CN"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rPr>
              <a:t>嘉善</a:t>
            </a:r>
            <a:endParaRPr kumimoji="0" lang="zh-CN" altLang="en-US" sz="9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1" name="Rectangle 458"/>
          <p:cNvSpPr/>
          <p:nvPr/>
        </p:nvSpPr>
        <p:spPr>
          <a:xfrm>
            <a:off x="6905413" y="2421467"/>
            <a:ext cx="1951567" cy="572347"/>
          </a:xfrm>
          <a:prstGeom prst="rect">
            <a:avLst/>
          </a:prstGeom>
          <a:solidFill>
            <a:schemeClr val="accent4">
              <a:lumMod val="20000"/>
              <a:lumOff val="8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4400" rtl="0" eaLnBrk="1" fontAlgn="auto" latinLnBrk="0" hangingPunct="1">
              <a:lnSpc>
                <a:spcPct val="100000"/>
              </a:lnSpc>
              <a:spcBef>
                <a:spcPts val="0"/>
              </a:spcBef>
              <a:spcAft>
                <a:spcPts val="0"/>
              </a:spcAft>
              <a:buClrTx/>
              <a:buSzTx/>
              <a:buFontTx/>
              <a:buNone/>
              <a:defRPr/>
            </a:pPr>
            <a:r>
              <a:rPr lang="zh-CN" altLang="en-US" sz="900" b="1" kern="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mn-lt"/>
              </a:rPr>
              <a:t>第</a:t>
            </a:r>
            <a:r>
              <a:rPr lang="en-US" altLang="zh-CN" sz="900" b="1" kern="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mn-lt"/>
              </a:rPr>
              <a:t>2</a:t>
            </a:r>
            <a:r>
              <a:rPr lang="zh-CN" altLang="en-US" sz="900" b="1" kern="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mn-lt"/>
              </a:rPr>
              <a:t>进程：</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模型设计、应用设计</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报表</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大屏</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/API)</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、注册清单、入湖清单、资源目录、资产目录、数据密级、明确数据</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owner</a:t>
            </a:r>
            <a:r>
              <a:rPr kumimoji="0" lang="zh-CN" altLang="en-US"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、字段标准</a:t>
            </a:r>
            <a:r>
              <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rPr>
              <a:t>……</a:t>
            </a:r>
            <a:endParaRPr kumimoji="0" lang="en-US" altLang="zh-CN" sz="9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2" name="Rectangle 458"/>
          <p:cNvSpPr/>
          <p:nvPr/>
        </p:nvSpPr>
        <p:spPr>
          <a:xfrm>
            <a:off x="6497320" y="5185833"/>
            <a:ext cx="696807" cy="30818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LUXLINK</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集成</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43" name="Rectangle 458"/>
          <p:cNvSpPr/>
          <p:nvPr/>
        </p:nvSpPr>
        <p:spPr>
          <a:xfrm>
            <a:off x="8120380" y="5185833"/>
            <a:ext cx="696807" cy="30818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LUXLINK</a:t>
            </a: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签核流程</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44" name="Rectangle 458"/>
          <p:cNvSpPr/>
          <p:nvPr/>
        </p:nvSpPr>
        <p:spPr>
          <a:xfrm>
            <a:off x="8886613" y="5183293"/>
            <a:ext cx="811107" cy="310727"/>
          </a:xfrm>
          <a:prstGeom prst="rect">
            <a:avLst/>
          </a:prstGeom>
          <a:solidFill>
            <a:srgbClr val="92D050"/>
          </a:solidFill>
          <a:ln w="9525" cap="flat" cmpd="sng" algn="ctr">
            <a:noFill/>
            <a:prstDash val="solid"/>
          </a:ln>
          <a:effectLst/>
        </p:spPr>
        <p:txBody>
          <a:bodyPr rot="0" spcFirstLastPara="0" vertOverflow="overflow" horzOverflow="overflow" vert="horz" wrap="square" lIns="47974" tIns="60928" rIns="47974" bIns="60928"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新功能上线</a:t>
            </a:r>
            <a:endParaRPr kumimoji="0" lang="zh-CN" altLang="en-US" sz="935"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46" name="Rectangle 458"/>
          <p:cNvSpPr/>
          <p:nvPr/>
        </p:nvSpPr>
        <p:spPr>
          <a:xfrm>
            <a:off x="8128847" y="4176607"/>
            <a:ext cx="1361440"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测试用例、操作手册编写</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47" name="Rectangle 458"/>
          <p:cNvSpPr/>
          <p:nvPr/>
        </p:nvSpPr>
        <p:spPr>
          <a:xfrm>
            <a:off x="3660140" y="3864187"/>
            <a:ext cx="2127673"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zh-CN" altLang="en-US" sz="900" b="1" kern="0" dirty="0">
                <a:solidFill>
                  <a:srgbClr val="000000"/>
                </a:solidFill>
                <a:latin typeface="微软雅黑" panose="020B0503020204020204" pitchFamily="34" charset="-122"/>
                <a:ea typeface="微软雅黑" panose="020B0503020204020204" pitchFamily="34" charset="-122"/>
                <a:sym typeface="+mn-lt"/>
              </a:rPr>
              <a:t>产品功能问题清单记录</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&amp;</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问题跟踪解决</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48" name="Rectangle 458"/>
          <p:cNvSpPr/>
          <p:nvPr/>
        </p:nvSpPr>
        <p:spPr>
          <a:xfrm>
            <a:off x="7205133" y="3864187"/>
            <a:ext cx="1692487"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UAT</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测试问题清单记录</a:t>
            </a:r>
            <a:r>
              <a:rPr lang="en-US" altLang="zh-CN" sz="900" b="1" kern="0" dirty="0">
                <a:solidFill>
                  <a:srgbClr val="000000"/>
                </a:solidFill>
                <a:latin typeface="微软雅黑" panose="020B0503020204020204" pitchFamily="34" charset="-122"/>
                <a:ea typeface="微软雅黑" panose="020B0503020204020204" pitchFamily="34" charset="-122"/>
                <a:sym typeface="+mn-lt"/>
              </a:rPr>
              <a:t>&amp;</a:t>
            </a:r>
            <a:r>
              <a:rPr lang="zh-CN" altLang="en-US" sz="900" b="1" kern="0" dirty="0">
                <a:solidFill>
                  <a:srgbClr val="000000"/>
                </a:solidFill>
                <a:latin typeface="微软雅黑" panose="020B0503020204020204" pitchFamily="34" charset="-122"/>
                <a:ea typeface="微软雅黑" panose="020B0503020204020204" pitchFamily="34" charset="-122"/>
                <a:sym typeface="+mn-lt"/>
              </a:rPr>
              <a:t>跟踪</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51" name="Rectangle 458"/>
          <p:cNvSpPr/>
          <p:nvPr/>
        </p:nvSpPr>
        <p:spPr>
          <a:xfrm>
            <a:off x="6594687" y="3864187"/>
            <a:ext cx="479213"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UAT 1</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145" name="Rectangle 458"/>
          <p:cNvSpPr/>
          <p:nvPr/>
        </p:nvSpPr>
        <p:spPr>
          <a:xfrm>
            <a:off x="8947573" y="3864187"/>
            <a:ext cx="564727" cy="275167"/>
          </a:xfrm>
          <a:prstGeom prst="rect">
            <a:avLst/>
          </a:prstGeom>
          <a:solidFill>
            <a:schemeClr val="accent5">
              <a:lumMod val="60000"/>
              <a:lumOff val="40000"/>
            </a:schemeClr>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algn="ctr" defTabSz="913765" rtl="0" eaLnBrk="1" fontAlgn="auto" latinLnBrk="0" hangingPunct="1">
              <a:lnSpc>
                <a:spcPct val="100000"/>
              </a:lnSpc>
              <a:spcBef>
                <a:spcPts val="0"/>
              </a:spcBef>
              <a:spcAft>
                <a:spcPts val="0"/>
              </a:spcAft>
              <a:buClrTx/>
              <a:buSzTx/>
              <a:buFontTx/>
              <a:buNone/>
              <a:defRPr/>
            </a:pPr>
            <a:r>
              <a:rPr lang="en-US" altLang="zh-CN" sz="900" b="1" kern="0" dirty="0">
                <a:solidFill>
                  <a:srgbClr val="000000"/>
                </a:solidFill>
                <a:latin typeface="微软雅黑" panose="020B0503020204020204" pitchFamily="34" charset="-122"/>
                <a:ea typeface="微软雅黑" panose="020B0503020204020204" pitchFamily="34" charset="-122"/>
                <a:sym typeface="+mn-lt"/>
              </a:rPr>
              <a:t>UAT 2</a:t>
            </a:r>
            <a:endParaRPr lang="zh-CN" altLang="en-US" sz="900" b="1" kern="0" dirty="0">
              <a:solidFill>
                <a:srgbClr val="000000"/>
              </a:solidFill>
              <a:latin typeface="微软雅黑" panose="020B0503020204020204" pitchFamily="34" charset="-122"/>
              <a:ea typeface="微软雅黑" panose="020B0503020204020204" pitchFamily="34" charset="-122"/>
              <a:sym typeface="+mn-lt"/>
            </a:endParaRPr>
          </a:p>
        </p:txBody>
      </p:sp>
      <p:sp>
        <p:nvSpPr>
          <p:cNvPr id="175" name="5-Point Star 118"/>
          <p:cNvSpPr/>
          <p:nvPr/>
        </p:nvSpPr>
        <p:spPr>
          <a:xfrm>
            <a:off x="7201088" y="4537944"/>
            <a:ext cx="251869" cy="251869"/>
          </a:xfrm>
          <a:prstGeom prst="star5">
            <a:avLst/>
          </a:prstGeom>
          <a:solidFill>
            <a:srgbClr val="FFC000"/>
          </a:solidFill>
          <a:ln w="12700" cap="flat" cmpd="sng" algn="ctr">
            <a:noFill/>
            <a:prstDash val="solid"/>
            <a:miter lim="800000"/>
          </a:ln>
          <a:effectLst/>
        </p:spPr>
        <p:txBody>
          <a:bodyPr wrap="none" lIns="45696" rIns="45696"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dirty="0">
              <a:ln>
                <a:noFill/>
              </a:ln>
              <a:solidFill>
                <a:srgbClr val="646464">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76" name="Rectangle 458"/>
          <p:cNvSpPr/>
          <p:nvPr/>
        </p:nvSpPr>
        <p:spPr>
          <a:xfrm>
            <a:off x="9012767" y="4547447"/>
            <a:ext cx="693420" cy="263313"/>
          </a:xfrm>
          <a:prstGeom prst="rect">
            <a:avLst/>
          </a:prstGeom>
          <a:solidFill>
            <a:srgbClr val="00B050"/>
          </a:solidFill>
          <a:ln w="9525" cap="flat" cmpd="sng" algn="ctr">
            <a:noFill/>
            <a:prstDash val="solid"/>
          </a:ln>
          <a:effectLst/>
        </p:spPr>
        <p:txBody>
          <a:bodyPr rot="0" spcFirstLastPara="0" vertOverflow="overflow" horzOverflow="overflow" vert="horz" wrap="square" lIns="35961" tIns="45672" rIns="35961" bIns="45672" numCol="1" spcCol="0" rtlCol="0" fromWordArt="0" anchor="ctr" anchorCtr="0" forceAA="0" compatLnSpc="1">
            <a:no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11.30</a:t>
            </a:r>
            <a:r>
              <a:rPr kumimoji="0" lang="zh-CN" altLang="en-US"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上线</a:t>
            </a:r>
            <a:endParaRPr kumimoji="0" lang="en-US" altLang="zh-CN" sz="9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endParaRPr>
          </a:p>
        </p:txBody>
      </p:sp>
      <p:sp>
        <p:nvSpPr>
          <p:cNvPr id="177" name="5-Point Star 118"/>
          <p:cNvSpPr/>
          <p:nvPr/>
        </p:nvSpPr>
        <p:spPr>
          <a:xfrm>
            <a:off x="8836001" y="4537944"/>
            <a:ext cx="251869" cy="251869"/>
          </a:xfrm>
          <a:prstGeom prst="star5">
            <a:avLst/>
          </a:prstGeom>
          <a:solidFill>
            <a:srgbClr val="FFC000"/>
          </a:solidFill>
          <a:ln w="12700" cap="flat" cmpd="sng" algn="ctr">
            <a:noFill/>
            <a:prstDash val="solid"/>
            <a:miter lim="800000"/>
          </a:ln>
          <a:effectLst/>
        </p:spPr>
        <p:txBody>
          <a:bodyPr wrap="none" lIns="45696" rIns="45696"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dirty="0">
              <a:ln>
                <a:noFill/>
              </a:ln>
              <a:solidFill>
                <a:srgbClr val="646464">
                  <a:lumMod val="50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304800" y="130810"/>
            <a:ext cx="11587480" cy="436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b="1" kern="1200">
                <a:solidFill>
                  <a:schemeClr val="tx1"/>
                </a:solidFill>
                <a:latin typeface="楷体" panose="02010609060101010101" pitchFamily="49" charset="-122"/>
                <a:ea typeface="楷体" panose="02010609060101010101" pitchFamily="49" charset="-122"/>
                <a:cs typeface="+mj-cs"/>
                <a:sym typeface="华文楷体" panose="02010600040101010101" charset="-122"/>
              </a:defRPr>
            </a:lvl1pPr>
          </a:lstStyle>
          <a:p>
            <a:endParaRPr lang="zh-CN" altLang="en-US" sz="2100" dirty="0">
              <a:solidFill>
                <a:schemeClr val="accent5">
                  <a:lumMod val="75000"/>
                </a:schemeClr>
              </a:solidFill>
              <a:latin typeface="微软雅黑" panose="020B0503020204020204" pitchFamily="34" charset="-122"/>
              <a:ea typeface="微软雅黑" panose="020B0503020204020204" pitchFamily="34" charset="-122"/>
              <a:cs typeface="+mn-cs"/>
            </a:endParaRPr>
          </a:p>
        </p:txBody>
      </p:sp>
      <p:sp>
        <p:nvSpPr>
          <p:cNvPr id="5" name="Title 1"/>
          <p:cNvSpPr>
            <a:spLocks noGrp="1"/>
          </p:cNvSpPr>
          <p:nvPr>
            <p:custDataLst>
              <p:tags r:id="rId1"/>
            </p:custDataLst>
          </p:nvPr>
        </p:nvSpPr>
        <p:spPr>
          <a:xfrm>
            <a:off x="304800" y="130810"/>
            <a:ext cx="11587480" cy="436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b="1" kern="1200">
                <a:solidFill>
                  <a:schemeClr val="tx1"/>
                </a:solidFill>
                <a:latin typeface="楷体" panose="02010609060101010101" pitchFamily="49" charset="-122"/>
                <a:ea typeface="楷体" panose="02010609060101010101" pitchFamily="49" charset="-122"/>
                <a:cs typeface="+mj-cs"/>
                <a:sym typeface="华文楷体" panose="02010600040101010101" charset="-122"/>
              </a:defRPr>
            </a:lvl1pPr>
          </a:lstStyle>
          <a:p>
            <a:pPr algn="ctr"/>
            <a:r>
              <a:rPr lang="en-US" altLang="zh-CN" sz="2100" dirty="0">
                <a:solidFill>
                  <a:schemeClr val="accent5">
                    <a:lumMod val="75000"/>
                  </a:schemeClr>
                </a:solidFill>
                <a:latin typeface="微软雅黑" panose="020B0503020204020204" pitchFamily="34" charset="-122"/>
                <a:ea typeface="微软雅黑" panose="020B0503020204020204" pitchFamily="34" charset="-122"/>
                <a:cs typeface="+mn-cs"/>
              </a:rPr>
              <a:t>项目</a:t>
            </a:r>
            <a:r>
              <a:rPr lang="zh-CN" sz="2100" dirty="0">
                <a:solidFill>
                  <a:schemeClr val="accent5">
                    <a:lumMod val="75000"/>
                  </a:schemeClr>
                </a:solidFill>
                <a:latin typeface="微软雅黑" panose="020B0503020204020204" pitchFamily="34" charset="-122"/>
                <a:ea typeface="微软雅黑" panose="020B0503020204020204" pitchFamily="34" charset="-122"/>
                <a:cs typeface="+mn-cs"/>
              </a:rPr>
              <a:t>方案确认</a:t>
            </a:r>
            <a:endParaRPr lang="zh-CN" sz="2100" dirty="0">
              <a:solidFill>
                <a:schemeClr val="accent5">
                  <a:lumMod val="75000"/>
                </a:schemeClr>
              </a:solidFill>
              <a:latin typeface="微软雅黑" panose="020B0503020204020204" pitchFamily="34" charset="-122"/>
              <a:ea typeface="微软雅黑" panose="020B0503020204020204" pitchFamily="34" charset="-122"/>
              <a:cs typeface="+mn-cs"/>
            </a:endParaRPr>
          </a:p>
        </p:txBody>
      </p:sp>
      <p:sp>
        <p:nvSpPr>
          <p:cNvPr id="6" name="îšľïḓè"/>
          <p:cNvSpPr txBox="1"/>
          <p:nvPr>
            <p:custDataLst>
              <p:tags r:id="rId2"/>
            </p:custDataLst>
          </p:nvPr>
        </p:nvSpPr>
        <p:spPr bwMode="auto">
          <a:xfrm>
            <a:off x="1278890" y="2029460"/>
            <a:ext cx="4817745" cy="243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sz="2000" b="1" dirty="0">
                <a:latin typeface="微软雅黑" panose="020B0503020204020204" pitchFamily="34" charset="-122"/>
                <a:ea typeface="微软雅黑" panose="020B0503020204020204" pitchFamily="34" charset="-122"/>
              </a:rPr>
              <a:t>立讯精密</a:t>
            </a:r>
            <a:endParaRPr 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项目经理</a:t>
            </a:r>
            <a:r>
              <a:rPr lang="en-US"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日期</a:t>
            </a:r>
            <a:endParaRPr lang="en-US" altLang="zh-CN" sz="2000" b="1" dirty="0">
              <a:latin typeface="微软雅黑" panose="020B0503020204020204" pitchFamily="34" charset="-122"/>
              <a:ea typeface="微软雅黑" panose="020B0503020204020204" pitchFamily="34" charset="-122"/>
            </a:endParaRPr>
          </a:p>
        </p:txBody>
      </p:sp>
      <p:sp>
        <p:nvSpPr>
          <p:cNvPr id="7" name="îšľïḓè"/>
          <p:cNvSpPr txBox="1"/>
          <p:nvPr>
            <p:custDataLst>
              <p:tags r:id="rId3"/>
            </p:custDataLst>
          </p:nvPr>
        </p:nvSpPr>
        <p:spPr bwMode="auto">
          <a:xfrm>
            <a:off x="6694170" y="2029460"/>
            <a:ext cx="4157980" cy="243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汉得</a:t>
            </a: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项目经理</a:t>
            </a:r>
            <a:r>
              <a:rPr lang="en-US"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en-US" altLang="zh-CN" sz="20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日期</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3.2.1.1 </a:t>
            </a:r>
            <a:r>
              <a:rPr lang="zh-CN" altLang="en-US" b="1" dirty="0" smtClean="0"/>
              <a:t>数据</a:t>
            </a:r>
            <a:r>
              <a:rPr lang="zh-CN" altLang="en-US" b="1" dirty="0"/>
              <a:t>调研</a:t>
            </a:r>
            <a:endParaRPr lang="zh-CN" altLang="en-US" b="1" dirty="0"/>
          </a:p>
        </p:txBody>
      </p:sp>
      <p:sp>
        <p:nvSpPr>
          <p:cNvPr id="4" name="文本框 3"/>
          <p:cNvSpPr txBox="1"/>
          <p:nvPr/>
        </p:nvSpPr>
        <p:spPr>
          <a:xfrm>
            <a:off x="337185" y="706120"/>
            <a:ext cx="11625580" cy="1060450"/>
          </a:xfrm>
          <a:prstGeom prst="rect">
            <a:avLst/>
          </a:prstGeom>
          <a:noFill/>
        </p:spPr>
        <p:txBody>
          <a:bodyPr wrap="square" rtlCol="0">
            <a:spAutoFit/>
          </a:bodyPr>
          <a:p>
            <a:pPr indent="0" fontAlgn="auto">
              <a:lnSpc>
                <a:spcPct val="150000"/>
              </a:lnSpc>
            </a:pPr>
            <a:r>
              <a:rPr lang="en-US" altLang="zh-CN" sz="1400">
                <a:solidFill>
                  <a:schemeClr val="tx1"/>
                </a:solidFill>
                <a:uFillTx/>
                <a:latin typeface="Times New Roman" panose="02020603050405020304" charset="0"/>
                <a:ea typeface="微软雅黑" panose="020B0503020204020204" pitchFamily="34" charset="-122"/>
              </a:rPr>
              <a:t>    </a:t>
            </a:r>
            <a:r>
              <a:rPr lang="zh-CN" altLang="en-US" sz="1400">
                <a:solidFill>
                  <a:schemeClr val="tx1"/>
                </a:solidFill>
                <a:uFillTx/>
                <a:latin typeface="Times New Roman" panose="02020603050405020304" charset="0"/>
                <a:ea typeface="微软雅黑" panose="020B0503020204020204" pitchFamily="34" charset="-122"/>
              </a:rPr>
              <a:t>在数据治理的实际操作中，只有先发现数据，对数据进行有效的分级、分类，才能避免一刀切的控制方式，才能对数据的安全管理采用更加精细的措施，使数据在共享使用和安全使用之间获得平衡。</a:t>
            </a:r>
            <a:endParaRPr lang="zh-CN" altLang="en-US" sz="1400">
              <a:solidFill>
                <a:schemeClr val="tx1"/>
              </a:solidFill>
              <a:uFillTx/>
              <a:latin typeface="Times New Roman" panose="02020603050405020304" charset="0"/>
              <a:ea typeface="微软雅黑" panose="020B0503020204020204" pitchFamily="34" charset="-122"/>
            </a:endParaRPr>
          </a:p>
          <a:p>
            <a:pPr indent="0" fontAlgn="auto">
              <a:lnSpc>
                <a:spcPct val="150000"/>
              </a:lnSpc>
            </a:pPr>
            <a:r>
              <a:rPr lang="en-US" altLang="zh-CN" sz="1400">
                <a:solidFill>
                  <a:schemeClr val="tx1"/>
                </a:solidFill>
                <a:uFillTx/>
                <a:latin typeface="Times New Roman" panose="02020603050405020304" charset="0"/>
                <a:ea typeface="微软雅黑" panose="020B0503020204020204" pitchFamily="34" charset="-122"/>
              </a:rPr>
              <a:t>    </a:t>
            </a:r>
            <a:r>
              <a:rPr lang="zh-CN" altLang="en-US" sz="1400">
                <a:solidFill>
                  <a:schemeClr val="tx1"/>
                </a:solidFill>
                <a:uFillTx/>
                <a:latin typeface="Times New Roman" panose="02020603050405020304" charset="0"/>
                <a:ea typeface="微软雅黑" panose="020B0503020204020204" pitchFamily="34" charset="-122"/>
              </a:rPr>
              <a:t>汉得经过大量的案例时间，总结出了数据分级分类的方式：</a:t>
            </a:r>
            <a:endParaRPr lang="zh-CN" altLang="en-US" sz="1400">
              <a:solidFill>
                <a:schemeClr val="tx1"/>
              </a:solidFill>
              <a:uFillTx/>
              <a:latin typeface="Times New Roman" panose="02020603050405020304" charset="0"/>
              <a:ea typeface="微软雅黑" panose="020B0503020204020204" pitchFamily="34" charset="-122"/>
            </a:endParaRPr>
          </a:p>
        </p:txBody>
      </p:sp>
      <p:sp>
        <p:nvSpPr>
          <p:cNvPr id="14" name="圆角矩形 13"/>
          <p:cNvSpPr/>
          <p:nvPr>
            <p:custDataLst>
              <p:tags r:id="rId1"/>
            </p:custDataLst>
          </p:nvPr>
        </p:nvSpPr>
        <p:spPr>
          <a:xfrm>
            <a:off x="480695" y="247523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业务系统调研</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250" name="右箭头 249"/>
          <p:cNvSpPr/>
          <p:nvPr>
            <p:custDataLst>
              <p:tags r:id="rId2"/>
            </p:custDataLst>
          </p:nvPr>
        </p:nvSpPr>
        <p:spPr>
          <a:xfrm>
            <a:off x="1156970" y="2223135"/>
            <a:ext cx="3560445" cy="36000"/>
          </a:xfrm>
          <a:prstGeom prst="rightArrow">
            <a:avLst/>
          </a:prstGeom>
          <a:solidFill>
            <a:srgbClr val="00B050"/>
          </a:solidFill>
          <a:ln w="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custDataLst>
              <p:tags r:id="rId3"/>
            </p:custDataLst>
          </p:nvPr>
        </p:nvSpPr>
        <p:spPr>
          <a:xfrm>
            <a:off x="4812665" y="247523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业务流程梳理</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6" name="右箭头 5"/>
          <p:cNvSpPr/>
          <p:nvPr>
            <p:custDataLst>
              <p:tags r:id="rId4"/>
            </p:custDataLst>
          </p:nvPr>
        </p:nvSpPr>
        <p:spPr>
          <a:xfrm>
            <a:off x="5657850" y="2223135"/>
            <a:ext cx="3489960" cy="36000"/>
          </a:xfrm>
          <a:prstGeom prst="rightArrow">
            <a:avLst>
              <a:gd name="adj1" fmla="val 83333"/>
              <a:gd name="adj2" fmla="val 50000"/>
            </a:avLst>
          </a:prstGeom>
          <a:solidFill>
            <a:srgbClr val="00B050"/>
          </a:solidFill>
          <a:ln w="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7" name="圆角矩形 6"/>
          <p:cNvSpPr/>
          <p:nvPr>
            <p:custDataLst>
              <p:tags r:id="rId5"/>
            </p:custDataLst>
          </p:nvPr>
        </p:nvSpPr>
        <p:spPr>
          <a:xfrm>
            <a:off x="9144635" y="247523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业务流程分解</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8160" y="196215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01</a:t>
            </a:r>
            <a:endParaRPr lang="en-US" altLang="zh-CN" sz="2800" b="1">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4815205" y="196215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02</a:t>
            </a:r>
            <a:endParaRPr lang="en-US" altLang="zh-CN" sz="2800" b="1">
              <a:latin typeface="微软雅黑" panose="020B0503020204020204" pitchFamily="34" charset="-122"/>
              <a:ea typeface="微软雅黑" panose="020B0503020204020204" pitchFamily="34" charset="-122"/>
            </a:endParaRPr>
          </a:p>
        </p:txBody>
      </p:sp>
      <p:sp>
        <p:nvSpPr>
          <p:cNvPr id="10" name="文本框 9"/>
          <p:cNvSpPr txBox="1"/>
          <p:nvPr>
            <p:custDataLst>
              <p:tags r:id="rId7"/>
            </p:custDataLst>
          </p:nvPr>
        </p:nvSpPr>
        <p:spPr>
          <a:xfrm>
            <a:off x="9145270" y="196215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03</a:t>
            </a:r>
            <a:endParaRPr lang="en-US" altLang="zh-CN" sz="2800" b="1">
              <a:latin typeface="微软雅黑" panose="020B0503020204020204" pitchFamily="34" charset="-122"/>
              <a:ea typeface="微软雅黑" panose="020B0503020204020204" pitchFamily="34" charset="-122"/>
            </a:endParaRPr>
          </a:p>
        </p:txBody>
      </p:sp>
      <p:sp>
        <p:nvSpPr>
          <p:cNvPr id="11" name="圆角矩形 10"/>
          <p:cNvSpPr/>
          <p:nvPr>
            <p:custDataLst>
              <p:tags r:id="rId8"/>
            </p:custDataLst>
          </p:nvPr>
        </p:nvSpPr>
        <p:spPr>
          <a:xfrm>
            <a:off x="483235" y="455422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数据</a:t>
            </a:r>
            <a:r>
              <a:rPr kumimoji="1" lang="zh-CN" altLang="en-US" sz="1400" b="1" dirty="0">
                <a:solidFill>
                  <a:prstClr val="white"/>
                </a:solidFill>
                <a:latin typeface="微软雅黑" panose="020B0503020204020204" pitchFamily="34" charset="-122"/>
                <a:ea typeface="微软雅黑" panose="020B0503020204020204" pitchFamily="34" charset="-122"/>
              </a:rPr>
              <a:t>分级分类</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2" name="圆角矩形 11"/>
          <p:cNvSpPr/>
          <p:nvPr>
            <p:custDataLst>
              <p:tags r:id="rId9"/>
            </p:custDataLst>
          </p:nvPr>
        </p:nvSpPr>
        <p:spPr>
          <a:xfrm>
            <a:off x="4815205" y="455422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业务关系</a:t>
            </a:r>
            <a:r>
              <a:rPr kumimoji="1" lang="zh-CN" altLang="en-US" sz="1400" b="1" dirty="0">
                <a:solidFill>
                  <a:prstClr val="white"/>
                </a:solidFill>
                <a:latin typeface="微软雅黑" panose="020B0503020204020204" pitchFamily="34" charset="-122"/>
                <a:ea typeface="微软雅黑" panose="020B0503020204020204" pitchFamily="34" charset="-122"/>
              </a:rPr>
              <a:t>梳理</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9147175" y="4554220"/>
            <a:ext cx="1453515" cy="368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b="1" dirty="0">
                <a:solidFill>
                  <a:prstClr val="white"/>
                </a:solidFill>
                <a:latin typeface="微软雅黑" panose="020B0503020204020204" pitchFamily="34" charset="-122"/>
                <a:ea typeface="微软雅黑" panose="020B0503020204020204" pitchFamily="34" charset="-122"/>
              </a:rPr>
              <a:t>数据标准</a:t>
            </a:r>
            <a:r>
              <a:rPr kumimoji="1" lang="zh-CN" altLang="en-US" sz="1400" b="1" dirty="0">
                <a:solidFill>
                  <a:prstClr val="white"/>
                </a:solidFill>
                <a:latin typeface="微软雅黑" panose="020B0503020204020204" pitchFamily="34" charset="-122"/>
                <a:ea typeface="微软雅黑" panose="020B0503020204020204" pitchFamily="34" charset="-122"/>
              </a:rPr>
              <a:t>梳理</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1"/>
            </p:custDataLst>
          </p:nvPr>
        </p:nvSpPr>
        <p:spPr>
          <a:xfrm>
            <a:off x="520700" y="404114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06</a:t>
            </a:r>
            <a:endParaRPr lang="en-US" altLang="zh-CN" sz="2800" b="1">
              <a:latin typeface="微软雅黑" panose="020B0503020204020204" pitchFamily="34" charset="-122"/>
              <a:ea typeface="微软雅黑" panose="020B0503020204020204" pitchFamily="34" charset="-122"/>
            </a:endParaRPr>
          </a:p>
        </p:txBody>
      </p:sp>
      <p:sp>
        <p:nvSpPr>
          <p:cNvPr id="16" name="文本框 15"/>
          <p:cNvSpPr txBox="1"/>
          <p:nvPr>
            <p:custDataLst>
              <p:tags r:id="rId12"/>
            </p:custDataLst>
          </p:nvPr>
        </p:nvSpPr>
        <p:spPr>
          <a:xfrm>
            <a:off x="4817745" y="404114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05</a:t>
            </a:r>
            <a:endParaRPr lang="en-US" altLang="zh-CN" sz="2800" b="1">
              <a:latin typeface="微软雅黑" panose="020B0503020204020204" pitchFamily="34" charset="-122"/>
              <a:ea typeface="微软雅黑" panose="020B0503020204020204" pitchFamily="34" charset="-122"/>
            </a:endParaRPr>
          </a:p>
        </p:txBody>
      </p:sp>
      <p:sp>
        <p:nvSpPr>
          <p:cNvPr id="17" name="文本框 16"/>
          <p:cNvSpPr txBox="1"/>
          <p:nvPr>
            <p:custDataLst>
              <p:tags r:id="rId13"/>
            </p:custDataLst>
          </p:nvPr>
        </p:nvSpPr>
        <p:spPr>
          <a:xfrm>
            <a:off x="9147810" y="4041140"/>
            <a:ext cx="636270" cy="521970"/>
          </a:xfrm>
          <a:prstGeom prst="rect">
            <a:avLst/>
          </a:prstGeom>
          <a:noFill/>
        </p:spPr>
        <p:txBody>
          <a:bodyPr wrap="square" rtlCol="0">
            <a:spAutoFit/>
          </a:bodyPr>
          <a:p>
            <a:pPr algn="ctr"/>
            <a:r>
              <a:rPr lang="en-US" altLang="zh-CN" sz="2800" b="1">
                <a:latin typeface="微软雅黑" panose="020B0503020204020204" pitchFamily="34" charset="-122"/>
                <a:ea typeface="微软雅黑" panose="020B0503020204020204" pitchFamily="34" charset="-122"/>
              </a:rPr>
              <a:t>04</a:t>
            </a:r>
            <a:endParaRPr lang="en-US" altLang="zh-CN" sz="2800" b="1">
              <a:latin typeface="微软雅黑" panose="020B0503020204020204" pitchFamily="34" charset="-122"/>
              <a:ea typeface="微软雅黑" panose="020B0503020204020204" pitchFamily="34" charset="-122"/>
            </a:endParaRPr>
          </a:p>
        </p:txBody>
      </p:sp>
      <p:cxnSp>
        <p:nvCxnSpPr>
          <p:cNvPr id="18" name="肘形连接符 17"/>
          <p:cNvCxnSpPr>
            <a:stCxn id="10" idx="3"/>
            <a:endCxn id="17" idx="3"/>
          </p:cNvCxnSpPr>
          <p:nvPr/>
        </p:nvCxnSpPr>
        <p:spPr>
          <a:xfrm>
            <a:off x="9781540" y="2223135"/>
            <a:ext cx="2540" cy="2078990"/>
          </a:xfrm>
          <a:prstGeom prst="bentConnector3">
            <a:avLst>
              <a:gd name="adj1" fmla="val 80475000"/>
            </a:avLst>
          </a:prstGeom>
          <a:ln w="44450" cmpd="sng">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右箭头 18"/>
          <p:cNvSpPr/>
          <p:nvPr>
            <p:custDataLst>
              <p:tags r:id="rId14"/>
            </p:custDataLst>
          </p:nvPr>
        </p:nvSpPr>
        <p:spPr>
          <a:xfrm rot="10800000">
            <a:off x="5657850" y="4278630"/>
            <a:ext cx="3489960" cy="36000"/>
          </a:xfrm>
          <a:prstGeom prst="rightArrow">
            <a:avLst>
              <a:gd name="adj1" fmla="val 83333"/>
              <a:gd name="adj2" fmla="val 50000"/>
            </a:avLst>
          </a:prstGeom>
          <a:solidFill>
            <a:srgbClr val="00B050"/>
          </a:solidFill>
          <a:ln w="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20" name="右箭头 19"/>
          <p:cNvSpPr/>
          <p:nvPr>
            <p:custDataLst>
              <p:tags r:id="rId15"/>
            </p:custDataLst>
          </p:nvPr>
        </p:nvSpPr>
        <p:spPr>
          <a:xfrm rot="10800000">
            <a:off x="1242695" y="4264025"/>
            <a:ext cx="3489960" cy="36000"/>
          </a:xfrm>
          <a:prstGeom prst="rightArrow">
            <a:avLst>
              <a:gd name="adj1" fmla="val 83333"/>
              <a:gd name="adj2" fmla="val 50000"/>
            </a:avLst>
          </a:prstGeom>
          <a:solidFill>
            <a:srgbClr val="00B050"/>
          </a:solidFill>
          <a:ln w="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94665" y="2893695"/>
            <a:ext cx="2577465" cy="1060450"/>
          </a:xfrm>
          <a:prstGeom prst="rect">
            <a:avLst/>
          </a:prstGeom>
          <a:noFill/>
        </p:spPr>
        <p:txBody>
          <a:bodyPr wrap="square" rtlCol="0">
            <a:spAutoFit/>
          </a:bodyPr>
          <a:p>
            <a:pPr fontAlgn="auto">
              <a:spcBef>
                <a:spcPts val="600"/>
              </a:spcBef>
            </a:pPr>
            <a:r>
              <a:rPr lang="zh-CN" altLang="en-US" sz="1200">
                <a:solidFill>
                  <a:schemeClr val="tx1"/>
                </a:solidFill>
                <a:uFillTx/>
                <a:latin typeface="Times New Roman" panose="02020603050405020304" charset="0"/>
                <a:ea typeface="微软雅黑" panose="020B0503020204020204" pitchFamily="34" charset="-122"/>
              </a:rPr>
              <a:t>调研业务系统情况：</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建设目标、系统类型</a:t>
            </a:r>
            <a:r>
              <a:rPr lang="zh-CN" altLang="en-US" sz="1200">
                <a:solidFill>
                  <a:schemeClr val="tx1"/>
                </a:solidFill>
                <a:uFillTx/>
                <a:latin typeface="Times New Roman" panose="02020603050405020304" charset="0"/>
                <a:ea typeface="微软雅黑" panose="020B0503020204020204" pitchFamily="34" charset="-122"/>
              </a:rPr>
              <a:t>划分；</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系统运行架构、硬件支撑</a:t>
            </a:r>
            <a:r>
              <a:rPr lang="zh-CN" altLang="en-US" sz="1200">
                <a:solidFill>
                  <a:schemeClr val="tx1"/>
                </a:solidFill>
                <a:uFillTx/>
                <a:latin typeface="Times New Roman" panose="02020603050405020304" charset="0"/>
                <a:ea typeface="微软雅黑" panose="020B0503020204020204" pitchFamily="34" charset="-122"/>
              </a:rPr>
              <a:t>情况；</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使用者、用户来源和</a:t>
            </a:r>
            <a:r>
              <a:rPr lang="zh-CN" altLang="en-US" sz="1200">
                <a:solidFill>
                  <a:schemeClr val="tx1"/>
                </a:solidFill>
                <a:uFillTx/>
                <a:latin typeface="Times New Roman" panose="02020603050405020304" charset="0"/>
                <a:ea typeface="微软雅黑" panose="020B0503020204020204" pitchFamily="34" charset="-122"/>
              </a:rPr>
              <a:t>规模。</a:t>
            </a:r>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2" name="文本框 21"/>
          <p:cNvSpPr txBox="1"/>
          <p:nvPr>
            <p:custDataLst>
              <p:tags r:id="rId16"/>
            </p:custDataLst>
          </p:nvPr>
        </p:nvSpPr>
        <p:spPr>
          <a:xfrm>
            <a:off x="4812665" y="2891155"/>
            <a:ext cx="2539365" cy="906780"/>
          </a:xfrm>
          <a:prstGeom prst="rect">
            <a:avLst/>
          </a:prstGeom>
          <a:noFill/>
        </p:spPr>
        <p:txBody>
          <a:bodyPr wrap="square" rtlCol="0">
            <a:spAutoFit/>
          </a:bodyPr>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梳理业务与业务之间的流程关系，业务流程本身的输入输出上下文</a:t>
            </a:r>
            <a:r>
              <a:rPr lang="zh-CN" altLang="en-US" sz="1200">
                <a:solidFill>
                  <a:schemeClr val="tx1"/>
                </a:solidFill>
                <a:uFillTx/>
                <a:latin typeface="Times New Roman" panose="02020603050405020304" charset="0"/>
                <a:ea typeface="微软雅黑" panose="020B0503020204020204" pitchFamily="34" charset="-122"/>
              </a:rPr>
              <a:t>情况；</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补充每个业务流程涉及的</a:t>
            </a:r>
            <a:r>
              <a:rPr lang="zh-CN" altLang="en-US" sz="1200">
                <a:solidFill>
                  <a:schemeClr val="tx1"/>
                </a:solidFill>
                <a:uFillTx/>
                <a:latin typeface="Times New Roman" panose="02020603050405020304" charset="0"/>
                <a:ea typeface="微软雅黑" panose="020B0503020204020204" pitchFamily="34" charset="-122"/>
              </a:rPr>
              <a:t>属性。</a:t>
            </a:r>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3" name="文本框 22"/>
          <p:cNvSpPr txBox="1"/>
          <p:nvPr>
            <p:custDataLst>
              <p:tags r:id="rId17"/>
            </p:custDataLst>
          </p:nvPr>
        </p:nvSpPr>
        <p:spPr>
          <a:xfrm>
            <a:off x="9156065" y="2893695"/>
            <a:ext cx="2539365" cy="1091565"/>
          </a:xfrm>
          <a:prstGeom prst="rect">
            <a:avLst/>
          </a:prstGeom>
          <a:noFill/>
        </p:spPr>
        <p:txBody>
          <a:bodyPr wrap="square" rtlCol="0">
            <a:spAutoFit/>
          </a:bodyPr>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识别个业务环节涉及的人、事、物，输入、输出、组件和数据沉淀；</a:t>
            </a:r>
            <a:r>
              <a:rPr lang="zh-CN" altLang="en-US" sz="1200">
                <a:solidFill>
                  <a:schemeClr val="tx1"/>
                </a:solidFill>
                <a:uFillTx/>
                <a:latin typeface="Times New Roman" panose="02020603050405020304" charset="0"/>
                <a:ea typeface="微软雅黑" panose="020B0503020204020204" pitchFamily="34" charset="-122"/>
              </a:rPr>
              <a:t>梳理业务</a:t>
            </a:r>
            <a:r>
              <a:rPr lang="zh-CN" altLang="en-US" sz="1200">
                <a:solidFill>
                  <a:schemeClr val="tx1"/>
                </a:solidFill>
                <a:uFillTx/>
                <a:latin typeface="Times New Roman" panose="02020603050405020304" charset="0"/>
                <a:ea typeface="微软雅黑" panose="020B0503020204020204" pitchFamily="34" charset="-122"/>
              </a:rPr>
              <a:t>流程；</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根据业务流程，转换成对应的</a:t>
            </a:r>
            <a:r>
              <a:rPr lang="zh-CN" altLang="en-US" sz="1200">
                <a:solidFill>
                  <a:schemeClr val="tx1"/>
                </a:solidFill>
                <a:uFillTx/>
                <a:latin typeface="Times New Roman" panose="02020603050405020304" charset="0"/>
                <a:ea typeface="微软雅黑" panose="020B0503020204020204" pitchFamily="34" charset="-122"/>
              </a:rPr>
              <a:t>数据流。</a:t>
            </a:r>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4" name="文本框 23"/>
          <p:cNvSpPr txBox="1"/>
          <p:nvPr>
            <p:custDataLst>
              <p:tags r:id="rId18"/>
            </p:custDataLst>
          </p:nvPr>
        </p:nvSpPr>
        <p:spPr>
          <a:xfrm>
            <a:off x="9156065" y="4991735"/>
            <a:ext cx="2539365" cy="906780"/>
          </a:xfrm>
          <a:prstGeom prst="rect">
            <a:avLst/>
          </a:prstGeom>
          <a:noFill/>
        </p:spPr>
        <p:txBody>
          <a:bodyPr wrap="square" rtlCol="0">
            <a:spAutoFit/>
          </a:bodyPr>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对于业务数据按照主体、参考、交易、统计进行分类，并梳理出数据的技术标准和业务</a:t>
            </a:r>
            <a:r>
              <a:rPr lang="zh-CN" altLang="en-US" sz="1200">
                <a:solidFill>
                  <a:schemeClr val="tx1"/>
                </a:solidFill>
                <a:uFillTx/>
                <a:latin typeface="Times New Roman" panose="02020603050405020304" charset="0"/>
                <a:ea typeface="微软雅黑" panose="020B0503020204020204" pitchFamily="34" charset="-122"/>
              </a:rPr>
              <a:t>标准；</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补充和整理完整的数据</a:t>
            </a:r>
            <a:r>
              <a:rPr lang="zh-CN" altLang="en-US" sz="1200">
                <a:solidFill>
                  <a:schemeClr val="tx1"/>
                </a:solidFill>
                <a:uFillTx/>
                <a:latin typeface="Times New Roman" panose="02020603050405020304" charset="0"/>
                <a:ea typeface="微软雅黑" panose="020B0503020204020204" pitchFamily="34" charset="-122"/>
              </a:rPr>
              <a:t>字典。</a:t>
            </a:r>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5" name="文本框 24"/>
          <p:cNvSpPr txBox="1"/>
          <p:nvPr>
            <p:custDataLst>
              <p:tags r:id="rId19"/>
            </p:custDataLst>
          </p:nvPr>
        </p:nvSpPr>
        <p:spPr>
          <a:xfrm>
            <a:off x="4817745" y="4991735"/>
            <a:ext cx="2539365" cy="1322070"/>
          </a:xfrm>
          <a:prstGeom prst="rect">
            <a:avLst/>
          </a:prstGeom>
          <a:noFill/>
        </p:spPr>
        <p:txBody>
          <a:bodyPr wrap="square" rtlCol="0">
            <a:spAutoFit/>
          </a:bodyPr>
          <a:p>
            <a:pPr indent="0" fontAlgn="auto">
              <a:spcBef>
                <a:spcPts val="600"/>
              </a:spcBef>
              <a:buNone/>
            </a:pPr>
            <a:r>
              <a:rPr lang="zh-CN" altLang="en-US" sz="1200">
                <a:solidFill>
                  <a:schemeClr val="tx1"/>
                </a:solidFill>
                <a:uFillTx/>
                <a:latin typeface="Times New Roman" panose="02020603050405020304" charset="0"/>
                <a:ea typeface="微软雅黑" panose="020B0503020204020204" pitchFamily="34" charset="-122"/>
              </a:rPr>
              <a:t>梳理业务与业务之间的</a:t>
            </a:r>
            <a:r>
              <a:rPr lang="zh-CN" altLang="en-US" sz="1200">
                <a:solidFill>
                  <a:schemeClr val="tx1"/>
                </a:solidFill>
                <a:uFillTx/>
                <a:latin typeface="Times New Roman" panose="02020603050405020304" charset="0"/>
                <a:ea typeface="微软雅黑" panose="020B0503020204020204" pitchFamily="34" charset="-122"/>
              </a:rPr>
              <a:t>关系</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业务流程逻辑、业务交互</a:t>
            </a:r>
            <a:r>
              <a:rPr lang="zh-CN" altLang="en-US" sz="1200">
                <a:solidFill>
                  <a:schemeClr val="tx1"/>
                </a:solidFill>
                <a:uFillTx/>
                <a:latin typeface="Times New Roman" panose="02020603050405020304" charset="0"/>
                <a:ea typeface="微软雅黑" panose="020B0503020204020204" pitchFamily="34" charset="-122"/>
              </a:rPr>
              <a:t>数据；</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业务权限分配、输入输出</a:t>
            </a:r>
            <a:r>
              <a:rPr lang="zh-CN" altLang="en-US" sz="1200">
                <a:solidFill>
                  <a:schemeClr val="tx1"/>
                </a:solidFill>
                <a:uFillTx/>
                <a:latin typeface="Times New Roman" panose="02020603050405020304" charset="0"/>
                <a:ea typeface="微软雅黑" panose="020B0503020204020204" pitchFamily="34" charset="-122"/>
              </a:rPr>
              <a:t>控制；</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访问权限控制、操作流程</a:t>
            </a:r>
            <a:r>
              <a:rPr lang="zh-CN" altLang="en-US" sz="1200">
                <a:solidFill>
                  <a:schemeClr val="tx1"/>
                </a:solidFill>
                <a:uFillTx/>
                <a:latin typeface="Times New Roman" panose="02020603050405020304" charset="0"/>
                <a:ea typeface="微软雅黑" panose="020B0503020204020204" pitchFamily="34" charset="-122"/>
              </a:rPr>
              <a:t>规范；</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风险规范要求</a:t>
            </a:r>
            <a:r>
              <a:rPr lang="zh-CN" altLang="en-US" sz="1200">
                <a:solidFill>
                  <a:schemeClr val="tx1"/>
                </a:solidFill>
                <a:uFillTx/>
                <a:latin typeface="Times New Roman" panose="02020603050405020304" charset="0"/>
                <a:ea typeface="微软雅黑" panose="020B0503020204020204" pitchFamily="34" charset="-122"/>
              </a:rPr>
              <a:t>等。</a:t>
            </a:r>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6" name="文本框 25"/>
          <p:cNvSpPr txBox="1"/>
          <p:nvPr>
            <p:custDataLst>
              <p:tags r:id="rId20"/>
            </p:custDataLst>
          </p:nvPr>
        </p:nvSpPr>
        <p:spPr>
          <a:xfrm>
            <a:off x="479425" y="4991735"/>
            <a:ext cx="2539365" cy="906780"/>
          </a:xfrm>
          <a:prstGeom prst="rect">
            <a:avLst/>
          </a:prstGeom>
          <a:noFill/>
        </p:spPr>
        <p:txBody>
          <a:bodyPr wrap="square" rtlCol="0">
            <a:spAutoFit/>
          </a:bodyPr>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根据行业标准和特点对数据资产进行</a:t>
            </a:r>
            <a:r>
              <a:rPr lang="zh-CN" altLang="en-US" sz="1200">
                <a:solidFill>
                  <a:schemeClr val="tx1"/>
                </a:solidFill>
                <a:uFillTx/>
                <a:latin typeface="Times New Roman" panose="02020603050405020304" charset="0"/>
                <a:ea typeface="微软雅黑" panose="020B0503020204020204" pitchFamily="34" charset="-122"/>
              </a:rPr>
              <a:t>分类；</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Bef>
                <a:spcPts val="600"/>
              </a:spcBef>
              <a:buFont typeface="Arial" panose="020B0604020202020204" pitchFamily="34" charset="0"/>
              <a:buChar char="•"/>
            </a:pPr>
            <a:r>
              <a:rPr lang="zh-CN" altLang="en-US" sz="1200">
                <a:solidFill>
                  <a:schemeClr val="tx1"/>
                </a:solidFill>
                <a:uFillTx/>
                <a:latin typeface="Times New Roman" panose="02020603050405020304" charset="0"/>
                <a:ea typeface="微软雅黑" panose="020B0503020204020204" pitchFamily="34" charset="-122"/>
              </a:rPr>
              <a:t>将数据资产划分为公开、内部、敏感度不同的数据</a:t>
            </a:r>
            <a:r>
              <a:rPr lang="zh-CN" altLang="en-US" sz="1200">
                <a:solidFill>
                  <a:schemeClr val="tx1"/>
                </a:solidFill>
                <a:uFillTx/>
                <a:latin typeface="Times New Roman" panose="02020603050405020304" charset="0"/>
                <a:ea typeface="微软雅黑" panose="020B0503020204020204" pitchFamily="34" charset="-122"/>
              </a:rPr>
              <a:t>密级。</a:t>
            </a:r>
            <a:endParaRPr lang="zh-CN" altLang="en-US" sz="1200">
              <a:solidFill>
                <a:schemeClr val="tx1"/>
              </a:solidFill>
              <a:uFillTx/>
              <a:latin typeface="Times New Roman" panose="020206030504050203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2.1.1.1 </a:t>
            </a:r>
            <a:r>
              <a:rPr lang="zh-CN" altLang="en-US" b="1" dirty="0"/>
              <a:t>立讯精密数据底座整体架构设计：一中四基地</a:t>
            </a:r>
            <a:endParaRPr lang="zh-CN" altLang="en-US" b="1" dirty="0"/>
          </a:p>
        </p:txBody>
      </p:sp>
      <p:sp>
        <p:nvSpPr>
          <p:cNvPr id="139" name="矩形 138"/>
          <p:cNvSpPr/>
          <p:nvPr/>
        </p:nvSpPr>
        <p:spPr bwMode="auto">
          <a:xfrm>
            <a:off x="1838325" y="1948180"/>
            <a:ext cx="10234930" cy="2932430"/>
          </a:xfrm>
          <a:prstGeom prst="rect">
            <a:avLst/>
          </a:prstGeom>
          <a:solidFill>
            <a:srgbClr val="44546A">
              <a:lumMod val="40000"/>
              <a:lumOff val="6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140" name="矩形 139"/>
          <p:cNvSpPr/>
          <p:nvPr/>
        </p:nvSpPr>
        <p:spPr bwMode="auto">
          <a:xfrm>
            <a:off x="1840230" y="5063490"/>
            <a:ext cx="10232390" cy="1127760"/>
          </a:xfrm>
          <a:prstGeom prst="rect">
            <a:avLst/>
          </a:prstGeom>
          <a:solidFill>
            <a:srgbClr val="4472C4">
              <a:lumMod val="60000"/>
              <a:lumOff val="40000"/>
              <a:alpha val="5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141" name="Text Box 39"/>
          <p:cNvSpPr txBox="1">
            <a:spLocks noChangeArrowheads="1"/>
          </p:cNvSpPr>
          <p:nvPr/>
        </p:nvSpPr>
        <p:spPr bwMode="auto">
          <a:xfrm>
            <a:off x="1911528" y="5281709"/>
            <a:ext cx="340360" cy="708660"/>
          </a:xfrm>
          <a:prstGeom prst="rect">
            <a:avLst/>
          </a:prstGeom>
          <a:noFill/>
          <a:ln w="9525">
            <a:noFill/>
            <a:miter lim="800000"/>
          </a:ln>
          <a:effectLst/>
        </p:spPr>
        <p:txBody>
          <a:bodyPr wrap="square">
            <a:spAutoFit/>
          </a:bodyPr>
          <a:lstStyle/>
          <a:p>
            <a:r>
              <a:rPr lang="zh-CN" altLang="en-US" sz="1335" b="1" dirty="0" smtClean="0">
                <a:solidFill>
                  <a:prstClr val="black"/>
                </a:solidFill>
                <a:latin typeface="微软雅黑" panose="020B0503020204020204" pitchFamily="34" charset="-122"/>
                <a:ea typeface="微软雅黑" panose="020B0503020204020204" pitchFamily="34" charset="-122"/>
              </a:rPr>
              <a:t>数据源</a:t>
            </a:r>
            <a:endParaRPr lang="zh-CN" altLang="en-US" sz="1335" b="1" dirty="0" smtClean="0">
              <a:solidFill>
                <a:prstClr val="black"/>
              </a:solidFill>
              <a:latin typeface="微软雅黑" panose="020B0503020204020204" pitchFamily="34" charset="-122"/>
              <a:ea typeface="微软雅黑" panose="020B0503020204020204" pitchFamily="34" charset="-122"/>
            </a:endParaRPr>
          </a:p>
        </p:txBody>
      </p:sp>
      <p:grpSp>
        <p:nvGrpSpPr>
          <p:cNvPr id="142" name="组合 141"/>
          <p:cNvGrpSpPr/>
          <p:nvPr/>
        </p:nvGrpSpPr>
        <p:grpSpPr>
          <a:xfrm>
            <a:off x="5863133" y="5206144"/>
            <a:ext cx="1440180" cy="852170"/>
            <a:chOff x="4195409" y="5296032"/>
            <a:chExt cx="1334499" cy="828899"/>
          </a:xfrm>
        </p:grpSpPr>
        <p:sp>
          <p:nvSpPr>
            <p:cNvPr id="143" name="Rounded Rectangle 177"/>
            <p:cNvSpPr/>
            <p:nvPr/>
          </p:nvSpPr>
          <p:spPr>
            <a:xfrm>
              <a:off x="4255778" y="5296032"/>
              <a:ext cx="1274130"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44" name="Text Box 39"/>
            <p:cNvSpPr txBox="1">
              <a:spLocks noChangeArrowheads="1"/>
            </p:cNvSpPr>
            <p:nvPr/>
          </p:nvSpPr>
          <p:spPr bwMode="auto">
            <a:xfrm>
              <a:off x="4195409" y="5561594"/>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145" name="矩形 144"/>
            <p:cNvSpPr/>
            <p:nvPr/>
          </p:nvSpPr>
          <p:spPr>
            <a:xfrm>
              <a:off x="4717946" y="5411620"/>
              <a:ext cx="73649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smtClean="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10411003" y="5198524"/>
            <a:ext cx="1440180" cy="852170"/>
            <a:chOff x="5685238" y="5191744"/>
            <a:chExt cx="1474465" cy="828899"/>
          </a:xfrm>
        </p:grpSpPr>
        <p:sp>
          <p:nvSpPr>
            <p:cNvPr id="147" name="Rounded Rectangle 177"/>
            <p:cNvSpPr/>
            <p:nvPr/>
          </p:nvSpPr>
          <p:spPr>
            <a:xfrm>
              <a:off x="5745607" y="5191744"/>
              <a:ext cx="141409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48" name="Text Box 39"/>
            <p:cNvSpPr txBox="1">
              <a:spLocks noChangeArrowheads="1"/>
            </p:cNvSpPr>
            <p:nvPr/>
          </p:nvSpPr>
          <p:spPr bwMode="auto">
            <a:xfrm>
              <a:off x="5685238" y="5457306"/>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立臻</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149" name="矩形 148"/>
            <p:cNvSpPr/>
            <p:nvPr/>
          </p:nvSpPr>
          <p:spPr>
            <a:xfrm>
              <a:off x="6280929" y="5307332"/>
              <a:ext cx="779628"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smtClean="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7408088" y="5206144"/>
            <a:ext cx="1440180" cy="852170"/>
            <a:chOff x="7287782" y="5191744"/>
            <a:chExt cx="1525115" cy="828899"/>
          </a:xfrm>
        </p:grpSpPr>
        <p:sp>
          <p:nvSpPr>
            <p:cNvPr id="151" name="Rounded Rectangle 177"/>
            <p:cNvSpPr/>
            <p:nvPr/>
          </p:nvSpPr>
          <p:spPr>
            <a:xfrm>
              <a:off x="7348151"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52" name="Text Box 39"/>
            <p:cNvSpPr txBox="1">
              <a:spLocks noChangeArrowheads="1"/>
            </p:cNvSpPr>
            <p:nvPr/>
          </p:nvSpPr>
          <p:spPr bwMode="auto">
            <a:xfrm>
              <a:off x="7287782" y="5457306"/>
              <a:ext cx="813737" cy="289065"/>
            </a:xfrm>
            <a:prstGeom prst="rect">
              <a:avLst/>
            </a:prstGeom>
            <a:noFill/>
            <a:ln w="9525">
              <a:noFill/>
              <a:miter lim="800000"/>
            </a:ln>
            <a:effectLst/>
          </p:spPr>
          <p:txBody>
            <a:bodyPr wrap="square">
              <a:spAutoFit/>
            </a:bodyPr>
            <a:lstStyle/>
            <a:p>
              <a:r>
                <a:rPr lang="en-US" altLang="zh-CN" sz="1335" dirty="0" smtClean="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53" name="矩形 152"/>
            <p:cNvSpPr/>
            <p:nvPr/>
          </p:nvSpPr>
          <p:spPr>
            <a:xfrm>
              <a:off x="7934773" y="5307332"/>
              <a:ext cx="71151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smtClean="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8860333" y="5206144"/>
            <a:ext cx="1440180" cy="852170"/>
            <a:chOff x="8947386" y="5191744"/>
            <a:chExt cx="1525115" cy="828899"/>
          </a:xfrm>
        </p:grpSpPr>
        <p:sp>
          <p:nvSpPr>
            <p:cNvPr id="155" name="Rounded Rectangle 177"/>
            <p:cNvSpPr/>
            <p:nvPr/>
          </p:nvSpPr>
          <p:spPr>
            <a:xfrm>
              <a:off x="9007755"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56" name="Text Box 39"/>
            <p:cNvSpPr txBox="1">
              <a:spLocks noChangeArrowheads="1"/>
            </p:cNvSpPr>
            <p:nvPr/>
          </p:nvSpPr>
          <p:spPr bwMode="auto">
            <a:xfrm>
              <a:off x="8947386" y="5457306"/>
              <a:ext cx="813737"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57" name="矩形 156"/>
            <p:cNvSpPr/>
            <p:nvPr/>
          </p:nvSpPr>
          <p:spPr>
            <a:xfrm>
              <a:off x="9594377" y="5307332"/>
              <a:ext cx="71151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smtClean="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sp>
        <p:nvSpPr>
          <p:cNvPr id="158" name="矩形 157"/>
          <p:cNvSpPr/>
          <p:nvPr/>
        </p:nvSpPr>
        <p:spPr bwMode="auto">
          <a:xfrm>
            <a:off x="2279828" y="2007014"/>
            <a:ext cx="3302000" cy="2773045"/>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sp>
        <p:nvSpPr>
          <p:cNvPr id="159" name="矩形 158"/>
          <p:cNvSpPr/>
          <p:nvPr/>
        </p:nvSpPr>
        <p:spPr>
          <a:xfrm>
            <a:off x="3121203" y="3393219"/>
            <a:ext cx="1662430" cy="528320"/>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Doris</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矩形 159"/>
          <p:cNvSpPr/>
          <p:nvPr/>
        </p:nvSpPr>
        <p:spPr>
          <a:xfrm>
            <a:off x="3119755" y="4067175"/>
            <a:ext cx="1663065" cy="483235"/>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Text Box 39"/>
          <p:cNvSpPr txBox="1">
            <a:spLocks noChangeArrowheads="1"/>
          </p:cNvSpPr>
          <p:nvPr/>
        </p:nvSpPr>
        <p:spPr bwMode="auto">
          <a:xfrm>
            <a:off x="1837868" y="2936019"/>
            <a:ext cx="487680" cy="914400"/>
          </a:xfrm>
          <a:prstGeom prst="rect">
            <a:avLst/>
          </a:prstGeom>
          <a:noFill/>
          <a:ln w="9525">
            <a:noFill/>
            <a:miter lim="800000"/>
          </a:ln>
          <a:effectLst/>
        </p:spPr>
        <p:txBody>
          <a:bodyPr wrap="square">
            <a:spAutoFit/>
          </a:bodyPr>
          <a:lstStyle/>
          <a:p>
            <a:r>
              <a:rPr lang="zh-CN" altLang="en-US" sz="1335" b="1" dirty="0" smtClean="0">
                <a:solidFill>
                  <a:prstClr val="black"/>
                </a:solidFill>
                <a:latin typeface="微软雅黑" panose="020B0503020204020204" pitchFamily="34" charset="-122"/>
                <a:ea typeface="微软雅黑" panose="020B0503020204020204" pitchFamily="34" charset="-122"/>
              </a:rPr>
              <a:t>数据底座</a:t>
            </a:r>
            <a:endParaRPr lang="zh-CN" altLang="en-US" sz="1335" b="1" dirty="0" smtClean="0">
              <a:solidFill>
                <a:prstClr val="black"/>
              </a:solidFill>
              <a:latin typeface="微软雅黑" panose="020B0503020204020204" pitchFamily="34" charset="-122"/>
              <a:ea typeface="微软雅黑" panose="020B0503020204020204" pitchFamily="34" charset="-122"/>
            </a:endParaRPr>
          </a:p>
        </p:txBody>
      </p:sp>
      <p:cxnSp>
        <p:nvCxnSpPr>
          <p:cNvPr id="162" name="肘形连接符 161"/>
          <p:cNvCxnSpPr>
            <a:stCxn id="160" idx="0"/>
            <a:endCxn id="159" idx="2"/>
          </p:cNvCxnSpPr>
          <p:nvPr/>
        </p:nvCxnSpPr>
        <p:spPr>
          <a:xfrm rot="16200000">
            <a:off x="3879215" y="3994150"/>
            <a:ext cx="145415" cy="635"/>
          </a:xfrm>
          <a:prstGeom prst="bentConnector3">
            <a:avLst>
              <a:gd name="adj1" fmla="val 49782"/>
            </a:avLst>
          </a:prstGeom>
          <a:noFill/>
          <a:ln w="19050" cap="flat" cmpd="sng" algn="ctr">
            <a:solidFill>
              <a:srgbClr val="00B050"/>
            </a:solidFill>
            <a:prstDash val="solid"/>
            <a:miter lim="800000"/>
            <a:tailEnd type="triangle"/>
          </a:ln>
          <a:effectLst/>
        </p:spPr>
      </p:cxnSp>
      <p:cxnSp>
        <p:nvCxnSpPr>
          <p:cNvPr id="163" name="肘形连接符 162"/>
          <p:cNvCxnSpPr>
            <a:stCxn id="159" idx="0"/>
            <a:endCxn id="254" idx="2"/>
          </p:cNvCxnSpPr>
          <p:nvPr/>
        </p:nvCxnSpPr>
        <p:spPr>
          <a:xfrm rot="16200000" flipV="1">
            <a:off x="3319641" y="2760442"/>
            <a:ext cx="290830" cy="974725"/>
          </a:xfrm>
          <a:prstGeom prst="bentConnector3">
            <a:avLst>
              <a:gd name="adj1" fmla="val 50109"/>
            </a:avLst>
          </a:prstGeom>
          <a:noFill/>
          <a:ln w="19050" cap="flat" cmpd="sng" algn="ctr">
            <a:solidFill>
              <a:srgbClr val="00B050"/>
            </a:solidFill>
            <a:prstDash val="solid"/>
            <a:miter lim="800000"/>
            <a:tailEnd type="triangle"/>
          </a:ln>
          <a:effectLst/>
        </p:spPr>
      </p:cxnSp>
      <p:sp>
        <p:nvSpPr>
          <p:cNvPr id="164" name="矩形 163"/>
          <p:cNvSpPr/>
          <p:nvPr/>
        </p:nvSpPr>
        <p:spPr bwMode="auto">
          <a:xfrm>
            <a:off x="5705475" y="2028190"/>
            <a:ext cx="6251575" cy="2772410"/>
          </a:xfrm>
          <a:prstGeom prst="rect">
            <a:avLst/>
          </a:prstGeom>
          <a:solidFill>
            <a:srgbClr val="44546A">
              <a:lumMod val="20000"/>
              <a:lumOff val="8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165" name="Text Box 39"/>
          <p:cNvSpPr txBox="1">
            <a:spLocks noChangeArrowheads="1"/>
          </p:cNvSpPr>
          <p:nvPr/>
        </p:nvSpPr>
        <p:spPr bwMode="auto">
          <a:xfrm>
            <a:off x="7845603" y="2007014"/>
            <a:ext cx="2182495" cy="502920"/>
          </a:xfrm>
          <a:prstGeom prst="rect">
            <a:avLst/>
          </a:prstGeom>
          <a:noFill/>
          <a:ln w="9525">
            <a:noFill/>
            <a:miter lim="800000"/>
          </a:ln>
          <a:effectLst/>
        </p:spPr>
        <p:txBody>
          <a:bodyPr wrap="square">
            <a:spAutoFit/>
          </a:bodyPr>
          <a:lstStyle/>
          <a:p>
            <a:pPr algn="ctr"/>
            <a:r>
              <a:rPr lang="zh-CN" altLang="en-US" sz="1335" b="1" dirty="0" smtClean="0">
                <a:solidFill>
                  <a:srgbClr val="0000FF"/>
                </a:solidFill>
                <a:latin typeface="微软雅黑" panose="020B0503020204020204" pitchFamily="34" charset="-122"/>
                <a:ea typeface="微软雅黑" panose="020B0503020204020204" pitchFamily="34" charset="-122"/>
              </a:rPr>
              <a:t>“四基地”</a:t>
            </a:r>
            <a:endParaRPr lang="en-US" altLang="zh-CN" sz="1335" b="1" dirty="0" smtClean="0">
              <a:solidFill>
                <a:srgbClr val="0000FF"/>
              </a:solidFill>
              <a:latin typeface="微软雅黑" panose="020B0503020204020204" pitchFamily="34" charset="-122"/>
              <a:ea typeface="微软雅黑" panose="020B0503020204020204" pitchFamily="34" charset="-122"/>
            </a:endParaRPr>
          </a:p>
          <a:p>
            <a:pPr algn="ctr"/>
            <a:r>
              <a:rPr lang="zh-CN" altLang="en-US" sz="1335" b="1" dirty="0" smtClean="0">
                <a:solidFill>
                  <a:srgbClr val="0000FF"/>
                </a:solidFill>
                <a:latin typeface="微软雅黑" panose="020B0503020204020204" pitchFamily="34" charset="-122"/>
                <a:ea typeface="微软雅黑" panose="020B0503020204020204" pitchFamily="34" charset="-122"/>
              </a:rPr>
              <a:t>各基地数仓</a:t>
            </a:r>
            <a:r>
              <a:rPr lang="en-US" altLang="zh-CN" sz="1335" b="1" dirty="0" smtClean="0">
                <a:solidFill>
                  <a:srgbClr val="0000FF"/>
                </a:solidFill>
                <a:latin typeface="微软雅黑" panose="020B0503020204020204" pitchFamily="34" charset="-122"/>
                <a:ea typeface="微软雅黑" panose="020B0503020204020204" pitchFamily="34" charset="-122"/>
              </a:rPr>
              <a:t>/</a:t>
            </a:r>
            <a:r>
              <a:rPr lang="zh-CN" altLang="en-US" sz="1335" b="1" dirty="0" smtClean="0">
                <a:solidFill>
                  <a:srgbClr val="0000FF"/>
                </a:solidFill>
                <a:latin typeface="微软雅黑" panose="020B0503020204020204" pitchFamily="34" charset="-122"/>
                <a:ea typeface="微软雅黑" panose="020B0503020204020204" pitchFamily="34" charset="-122"/>
              </a:rPr>
              <a:t>数据集市</a:t>
            </a:r>
            <a:endParaRPr lang="zh-CN" altLang="en-US" sz="1335" b="1" dirty="0" smtClean="0">
              <a:solidFill>
                <a:srgbClr val="0000FF"/>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a:off x="5845353" y="4053619"/>
            <a:ext cx="1476000" cy="504000"/>
            <a:chOff x="5422181" y="2618462"/>
            <a:chExt cx="1674468" cy="584269"/>
          </a:xfrm>
        </p:grpSpPr>
        <p:sp>
          <p:nvSpPr>
            <p:cNvPr id="167"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68"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嘉善</a:t>
              </a:r>
              <a:endPar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矩形 168"/>
            <p:cNvSpPr/>
            <p:nvPr/>
          </p:nvSpPr>
          <p:spPr>
            <a:xfrm>
              <a:off x="5989895"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70" name="组合 169"/>
          <p:cNvGrpSpPr/>
          <p:nvPr/>
        </p:nvGrpSpPr>
        <p:grpSpPr>
          <a:xfrm>
            <a:off x="10401935" y="4046220"/>
            <a:ext cx="1448435" cy="504050"/>
            <a:chOff x="5422181" y="2618462"/>
            <a:chExt cx="1674468" cy="584269"/>
          </a:xfrm>
        </p:grpSpPr>
        <p:sp>
          <p:nvSpPr>
            <p:cNvPr id="171"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172" name="Text Box 39"/>
            <p:cNvSpPr txBox="1">
              <a:spLocks noChangeArrowheads="1"/>
            </p:cNvSpPr>
            <p:nvPr/>
          </p:nvSpPr>
          <p:spPr bwMode="auto">
            <a:xfrm>
              <a:off x="5422181" y="2770988"/>
              <a:ext cx="626625" cy="344476"/>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立臻</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73" name="矩形 172"/>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kern="0" dirty="0" smtClean="0">
                  <a:solidFill>
                    <a:prstClr val="black"/>
                  </a:solidFill>
                  <a:latin typeface="微软雅黑" panose="020B0503020204020204" pitchFamily="34" charset="-122"/>
                  <a:ea typeface="微软雅黑" panose="020B0503020204020204" pitchFamily="34" charset="-122"/>
                </a:rPr>
                <a:t>数据仓库</a:t>
              </a:r>
              <a:endParaRPr lang="en-US" altLang="zh-CN" sz="1200" kern="0" dirty="0" smtClean="0">
                <a:solidFill>
                  <a:prstClr val="black"/>
                </a:solidFill>
                <a:latin typeface="微软雅黑" panose="020B0503020204020204" pitchFamily="34" charset="-122"/>
                <a:ea typeface="微软雅黑" panose="020B0503020204020204" pitchFamily="34" charset="-122"/>
              </a:endParaRPr>
            </a:p>
            <a:p>
              <a:pPr algn="ctr" defTabSz="1218565"/>
              <a:r>
                <a:rPr lang="en-US" altLang="zh-CN" sz="1200" kern="0" dirty="0">
                  <a:solidFill>
                    <a:prstClr val="black"/>
                  </a:solidFill>
                  <a:latin typeface="微软雅黑" panose="020B0503020204020204" pitchFamily="34" charset="-122"/>
                  <a:ea typeface="微软雅黑" panose="020B0503020204020204" pitchFamily="34" charset="-122"/>
                </a:rPr>
                <a:t>Hadoop</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7390308" y="4053619"/>
            <a:ext cx="1476000" cy="504000"/>
            <a:chOff x="5422181" y="2618462"/>
            <a:chExt cx="1674468" cy="584269"/>
          </a:xfrm>
        </p:grpSpPr>
        <p:sp>
          <p:nvSpPr>
            <p:cNvPr id="175"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76" name="Text Box 39"/>
            <p:cNvSpPr txBox="1">
              <a:spLocks noChangeArrowheads="1"/>
            </p:cNvSpPr>
            <p:nvPr/>
          </p:nvSpPr>
          <p:spPr bwMode="auto">
            <a:xfrm>
              <a:off x="5422181" y="2770862"/>
              <a:ext cx="802184" cy="297180"/>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CPBG</a:t>
              </a:r>
              <a:endParaRPr kumimoji="0" lang="en-US" altLang="zh-CN"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矩形 176"/>
            <p:cNvSpPr/>
            <p:nvPr/>
          </p:nvSpPr>
          <p:spPr>
            <a:xfrm>
              <a:off x="6091493"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78" name="组合 177"/>
          <p:cNvGrpSpPr/>
          <p:nvPr/>
        </p:nvGrpSpPr>
        <p:grpSpPr>
          <a:xfrm>
            <a:off x="8871763" y="4053619"/>
            <a:ext cx="1476000" cy="504000"/>
            <a:chOff x="5422181" y="2618462"/>
            <a:chExt cx="1674468" cy="584269"/>
          </a:xfrm>
        </p:grpSpPr>
        <p:sp>
          <p:nvSpPr>
            <p:cNvPr id="179"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80"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华东</a:t>
              </a:r>
              <a:endPar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矩形 180"/>
            <p:cNvSpPr/>
            <p:nvPr/>
          </p:nvSpPr>
          <p:spPr>
            <a:xfrm>
              <a:off x="5989895"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2" name="组合 181"/>
          <p:cNvGrpSpPr/>
          <p:nvPr/>
        </p:nvGrpSpPr>
        <p:grpSpPr>
          <a:xfrm>
            <a:off x="5845353" y="3261774"/>
            <a:ext cx="1476000" cy="504000"/>
            <a:chOff x="5422181" y="2618462"/>
            <a:chExt cx="1674468" cy="584269"/>
          </a:xfrm>
        </p:grpSpPr>
        <p:sp>
          <p:nvSpPr>
            <p:cNvPr id="183"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84"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嘉善</a:t>
              </a:r>
              <a:endPar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矩形 184"/>
            <p:cNvSpPr/>
            <p:nvPr/>
          </p:nvSpPr>
          <p:spPr>
            <a:xfrm>
              <a:off x="5989895"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10384155" y="3254375"/>
            <a:ext cx="1484630" cy="504050"/>
            <a:chOff x="5422181" y="2618462"/>
            <a:chExt cx="1674468" cy="584269"/>
          </a:xfrm>
        </p:grpSpPr>
        <p:sp>
          <p:nvSpPr>
            <p:cNvPr id="187"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188" name="Text Box 39"/>
            <p:cNvSpPr txBox="1">
              <a:spLocks noChangeArrowheads="1"/>
            </p:cNvSpPr>
            <p:nvPr/>
          </p:nvSpPr>
          <p:spPr bwMode="auto">
            <a:xfrm>
              <a:off x="5422181" y="2770988"/>
              <a:ext cx="626625" cy="344476"/>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立臻</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89" name="矩形 188"/>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kern="0" dirty="0" smtClean="0">
                  <a:solidFill>
                    <a:prstClr val="black"/>
                  </a:solidFill>
                  <a:latin typeface="微软雅黑" panose="020B0503020204020204" pitchFamily="34" charset="-122"/>
                  <a:ea typeface="微软雅黑" panose="020B0503020204020204" pitchFamily="34" charset="-122"/>
                </a:rPr>
                <a:t>数据集市</a:t>
              </a:r>
              <a:endParaRPr lang="en-US" altLang="zh-CN" sz="12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190" name="组合 189"/>
          <p:cNvGrpSpPr/>
          <p:nvPr/>
        </p:nvGrpSpPr>
        <p:grpSpPr>
          <a:xfrm>
            <a:off x="7390308" y="3261774"/>
            <a:ext cx="1476000" cy="504000"/>
            <a:chOff x="5422181" y="2618462"/>
            <a:chExt cx="1674468" cy="584269"/>
          </a:xfrm>
        </p:grpSpPr>
        <p:sp>
          <p:nvSpPr>
            <p:cNvPr id="191"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92" name="Text Box 39"/>
            <p:cNvSpPr txBox="1">
              <a:spLocks noChangeArrowheads="1"/>
            </p:cNvSpPr>
            <p:nvPr/>
          </p:nvSpPr>
          <p:spPr bwMode="auto">
            <a:xfrm>
              <a:off x="5422181" y="2770862"/>
              <a:ext cx="823584" cy="297180"/>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CPBG</a:t>
              </a:r>
              <a:endParaRPr kumimoji="0" lang="en-US" altLang="zh-CN"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3" name="矩形 192"/>
            <p:cNvSpPr/>
            <p:nvPr/>
          </p:nvSpPr>
          <p:spPr>
            <a:xfrm>
              <a:off x="6091493"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94" name="组合 193"/>
          <p:cNvGrpSpPr/>
          <p:nvPr/>
        </p:nvGrpSpPr>
        <p:grpSpPr>
          <a:xfrm>
            <a:off x="8871763" y="3261774"/>
            <a:ext cx="1476000" cy="504000"/>
            <a:chOff x="5422181" y="2618462"/>
            <a:chExt cx="1674468" cy="584269"/>
          </a:xfrm>
        </p:grpSpPr>
        <p:sp>
          <p:nvSpPr>
            <p:cNvPr id="195" name="Rounded Rectangle 177"/>
            <p:cNvSpPr/>
            <p:nvPr/>
          </p:nvSpPr>
          <p:spPr>
            <a:xfrm>
              <a:off x="5482550" y="2618462"/>
              <a:ext cx="1614099" cy="584269"/>
            </a:xfrm>
            <a:prstGeom prst="roundRect">
              <a:avLst>
                <a:gd name="adj" fmla="val 1908"/>
              </a:avLst>
            </a:prstGeom>
            <a:solidFill>
              <a:sysClr val="window" lastClr="FFFFFF">
                <a:lumMod val="75000"/>
              </a:sys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96"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华东</a:t>
              </a:r>
              <a:endPar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7" name="矩形 196"/>
            <p:cNvSpPr/>
            <p:nvPr/>
          </p:nvSpPr>
          <p:spPr>
            <a:xfrm>
              <a:off x="5989895" y="2702271"/>
              <a:ext cx="932948" cy="434704"/>
            </a:xfrm>
            <a:prstGeom prst="rect">
              <a:avLst/>
            </a:prstGeom>
            <a:solidFill>
              <a:sysClr val="window" lastClr="FFFFFF">
                <a:lumMod val="65000"/>
              </a:sysClr>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98" name="组合 197"/>
          <p:cNvGrpSpPr/>
          <p:nvPr/>
        </p:nvGrpSpPr>
        <p:grpSpPr>
          <a:xfrm>
            <a:off x="5845353" y="2605819"/>
            <a:ext cx="1476000" cy="504000"/>
            <a:chOff x="5422181" y="2618462"/>
            <a:chExt cx="1674468" cy="584269"/>
          </a:xfrm>
        </p:grpSpPr>
        <p:sp>
          <p:nvSpPr>
            <p:cNvPr id="199"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00"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201" name="矩形 200"/>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02" name="组合 201"/>
          <p:cNvGrpSpPr/>
          <p:nvPr/>
        </p:nvGrpSpPr>
        <p:grpSpPr>
          <a:xfrm>
            <a:off x="10401935" y="2598420"/>
            <a:ext cx="1448435" cy="504050"/>
            <a:chOff x="5422181" y="2618462"/>
            <a:chExt cx="1674468" cy="584269"/>
          </a:xfrm>
        </p:grpSpPr>
        <p:sp>
          <p:nvSpPr>
            <p:cNvPr id="203"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04" name="Text Box 39"/>
            <p:cNvSpPr txBox="1">
              <a:spLocks noChangeArrowheads="1"/>
            </p:cNvSpPr>
            <p:nvPr/>
          </p:nvSpPr>
          <p:spPr bwMode="auto">
            <a:xfrm>
              <a:off x="5422181" y="2770988"/>
              <a:ext cx="626625" cy="344476"/>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立臻</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205" name="矩形 204"/>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06" name="组合 205"/>
          <p:cNvGrpSpPr/>
          <p:nvPr/>
        </p:nvGrpSpPr>
        <p:grpSpPr>
          <a:xfrm>
            <a:off x="7390308" y="2605819"/>
            <a:ext cx="1476000" cy="504000"/>
            <a:chOff x="5422181" y="2618462"/>
            <a:chExt cx="1674468" cy="584269"/>
          </a:xfrm>
        </p:grpSpPr>
        <p:sp>
          <p:nvSpPr>
            <p:cNvPr id="207"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08" name="Text Box 39"/>
            <p:cNvSpPr txBox="1">
              <a:spLocks noChangeArrowheads="1"/>
            </p:cNvSpPr>
            <p:nvPr/>
          </p:nvSpPr>
          <p:spPr bwMode="auto">
            <a:xfrm>
              <a:off x="5422181" y="2770862"/>
              <a:ext cx="821513" cy="297180"/>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209" name="矩形 208"/>
            <p:cNvSpPr/>
            <p:nvPr/>
          </p:nvSpPr>
          <p:spPr>
            <a:xfrm>
              <a:off x="6091493"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10" name="组合 209"/>
          <p:cNvGrpSpPr/>
          <p:nvPr/>
        </p:nvGrpSpPr>
        <p:grpSpPr>
          <a:xfrm>
            <a:off x="8871763" y="2605819"/>
            <a:ext cx="1476000" cy="504000"/>
            <a:chOff x="5422181" y="2618462"/>
            <a:chExt cx="1674468" cy="584269"/>
          </a:xfrm>
        </p:grpSpPr>
        <p:sp>
          <p:nvSpPr>
            <p:cNvPr id="211"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12"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213" name="矩形 212"/>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sp>
        <p:nvSpPr>
          <p:cNvPr id="214" name="矩形 213"/>
          <p:cNvSpPr/>
          <p:nvPr/>
        </p:nvSpPr>
        <p:spPr bwMode="auto">
          <a:xfrm>
            <a:off x="1840408" y="921164"/>
            <a:ext cx="10116820" cy="881380"/>
          </a:xfrm>
          <a:prstGeom prst="rect">
            <a:avLst/>
          </a:prstGeom>
          <a:solidFill>
            <a:srgbClr val="ED7D31">
              <a:lumMod val="40000"/>
              <a:lumOff val="6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215" name="Text Box 39"/>
          <p:cNvSpPr txBox="1">
            <a:spLocks noChangeArrowheads="1"/>
          </p:cNvSpPr>
          <p:nvPr/>
        </p:nvSpPr>
        <p:spPr bwMode="auto">
          <a:xfrm>
            <a:off x="1840408" y="1012604"/>
            <a:ext cx="246380" cy="708660"/>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业务端</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cxnSp>
        <p:nvCxnSpPr>
          <p:cNvPr id="216" name="肘形连接符 215"/>
          <p:cNvCxnSpPr>
            <a:endCxn id="160" idx="2"/>
          </p:cNvCxnSpPr>
          <p:nvPr/>
        </p:nvCxnSpPr>
        <p:spPr>
          <a:xfrm rot="16200000">
            <a:off x="3368536" y="4574637"/>
            <a:ext cx="607695" cy="558800"/>
          </a:xfrm>
          <a:prstGeom prst="bentConnector3">
            <a:avLst>
              <a:gd name="adj1" fmla="val 50000"/>
            </a:avLst>
          </a:prstGeom>
          <a:noFill/>
          <a:ln w="19050" cap="flat" cmpd="sng" algn="ctr">
            <a:solidFill>
              <a:srgbClr val="00B050"/>
            </a:solidFill>
            <a:prstDash val="solid"/>
            <a:miter lim="800000"/>
            <a:tailEnd type="triangle"/>
          </a:ln>
          <a:effectLst/>
        </p:spPr>
      </p:cxnSp>
      <p:cxnSp>
        <p:nvCxnSpPr>
          <p:cNvPr id="217" name="肘形连接符 216"/>
          <p:cNvCxnSpPr>
            <a:endCxn id="160" idx="2"/>
          </p:cNvCxnSpPr>
          <p:nvPr/>
        </p:nvCxnSpPr>
        <p:spPr>
          <a:xfrm rot="16200000" flipV="1">
            <a:off x="3885108" y="4616864"/>
            <a:ext cx="607695" cy="474345"/>
          </a:xfrm>
          <a:prstGeom prst="bentConnector3">
            <a:avLst>
              <a:gd name="adj1" fmla="val 49948"/>
            </a:avLst>
          </a:prstGeom>
          <a:noFill/>
          <a:ln w="19050" cap="flat" cmpd="sng" algn="ctr">
            <a:solidFill>
              <a:srgbClr val="00B050"/>
            </a:solidFill>
            <a:prstDash val="solid"/>
            <a:miter lim="800000"/>
            <a:tailEnd type="triangle"/>
          </a:ln>
          <a:effectLst/>
        </p:spPr>
      </p:cxnSp>
      <p:cxnSp>
        <p:nvCxnSpPr>
          <p:cNvPr id="218" name="肘形连接符 217"/>
          <p:cNvCxnSpPr/>
          <p:nvPr/>
        </p:nvCxnSpPr>
        <p:spPr>
          <a:xfrm rot="16200000">
            <a:off x="11100296" y="3959322"/>
            <a:ext cx="416560" cy="4445"/>
          </a:xfrm>
          <a:prstGeom prst="bentConnector3">
            <a:avLst>
              <a:gd name="adj1" fmla="val 50076"/>
            </a:avLst>
          </a:prstGeom>
          <a:noFill/>
          <a:ln w="12700" cap="flat" cmpd="sng" algn="ctr">
            <a:solidFill>
              <a:sysClr val="window" lastClr="FFFFFF">
                <a:lumMod val="50000"/>
              </a:sysClr>
            </a:solidFill>
            <a:prstDash val="solid"/>
            <a:miter lim="800000"/>
            <a:tailEnd type="triangle"/>
          </a:ln>
          <a:effectLst/>
        </p:spPr>
      </p:cxnSp>
      <p:cxnSp>
        <p:nvCxnSpPr>
          <p:cNvPr id="219" name="肘形连接符 218"/>
          <p:cNvCxnSpPr/>
          <p:nvPr/>
        </p:nvCxnSpPr>
        <p:spPr>
          <a:xfrm rot="16200000">
            <a:off x="6603543" y="3917729"/>
            <a:ext cx="416560" cy="3175"/>
          </a:xfrm>
          <a:prstGeom prst="bentConnector2">
            <a:avLst/>
          </a:prstGeom>
          <a:noFill/>
          <a:ln w="12700" cap="flat" cmpd="sng" algn="ctr">
            <a:solidFill>
              <a:sysClr val="window" lastClr="FFFFFF">
                <a:lumMod val="50000"/>
              </a:sysClr>
            </a:solidFill>
            <a:prstDash val="solid"/>
            <a:miter lim="800000"/>
            <a:tailEnd type="triangle"/>
          </a:ln>
          <a:effectLst/>
        </p:spPr>
      </p:cxnSp>
      <p:cxnSp>
        <p:nvCxnSpPr>
          <p:cNvPr id="220" name="肘形连接符 219"/>
          <p:cNvCxnSpPr/>
          <p:nvPr/>
        </p:nvCxnSpPr>
        <p:spPr>
          <a:xfrm rot="16200000">
            <a:off x="6671488" y="3193829"/>
            <a:ext cx="280670" cy="3175"/>
          </a:xfrm>
          <a:prstGeom prst="bentConnector2">
            <a:avLst/>
          </a:prstGeom>
          <a:noFill/>
          <a:ln w="12700" cap="flat" cmpd="sng" algn="ctr">
            <a:solidFill>
              <a:sysClr val="window" lastClr="FFFFFF">
                <a:lumMod val="50000"/>
              </a:sysClr>
            </a:solidFill>
            <a:prstDash val="solid"/>
            <a:miter lim="800000"/>
            <a:tailEnd type="triangle"/>
          </a:ln>
          <a:effectLst/>
        </p:spPr>
      </p:cxnSp>
      <p:cxnSp>
        <p:nvCxnSpPr>
          <p:cNvPr id="221" name="肘形连接符 220"/>
          <p:cNvCxnSpPr/>
          <p:nvPr/>
        </p:nvCxnSpPr>
        <p:spPr>
          <a:xfrm rot="16200000" flipV="1">
            <a:off x="11168241" y="3235422"/>
            <a:ext cx="280670" cy="4445"/>
          </a:xfrm>
          <a:prstGeom prst="bentConnector3">
            <a:avLst>
              <a:gd name="adj1" fmla="val 50113"/>
            </a:avLst>
          </a:prstGeom>
          <a:noFill/>
          <a:ln w="12700" cap="flat" cmpd="sng" algn="ctr">
            <a:solidFill>
              <a:sysClr val="window" lastClr="FFFFFF">
                <a:lumMod val="50000"/>
              </a:sysClr>
            </a:solidFill>
            <a:prstDash val="solid"/>
            <a:miter lim="800000"/>
            <a:tailEnd type="triangle"/>
          </a:ln>
          <a:effectLst/>
        </p:spPr>
      </p:cxnSp>
      <p:cxnSp>
        <p:nvCxnSpPr>
          <p:cNvPr id="222" name="肘形连接符 221"/>
          <p:cNvCxnSpPr/>
          <p:nvPr/>
        </p:nvCxnSpPr>
        <p:spPr>
          <a:xfrm rot="16200000">
            <a:off x="8251368" y="3193829"/>
            <a:ext cx="280670" cy="3175"/>
          </a:xfrm>
          <a:prstGeom prst="bentConnector2">
            <a:avLst/>
          </a:prstGeom>
          <a:noFill/>
          <a:ln w="12700" cap="flat" cmpd="sng" algn="ctr">
            <a:solidFill>
              <a:sysClr val="window" lastClr="FFFFFF">
                <a:lumMod val="50000"/>
              </a:sysClr>
            </a:solidFill>
            <a:prstDash val="solid"/>
            <a:miter lim="800000"/>
            <a:tailEnd type="triangle"/>
          </a:ln>
          <a:effectLst/>
        </p:spPr>
      </p:cxnSp>
      <p:cxnSp>
        <p:nvCxnSpPr>
          <p:cNvPr id="223" name="肘形连接符 222"/>
          <p:cNvCxnSpPr/>
          <p:nvPr/>
        </p:nvCxnSpPr>
        <p:spPr>
          <a:xfrm rot="16200000">
            <a:off x="9643288" y="3193829"/>
            <a:ext cx="280670" cy="3175"/>
          </a:xfrm>
          <a:prstGeom prst="bentConnector2">
            <a:avLst/>
          </a:prstGeom>
          <a:noFill/>
          <a:ln w="12700" cap="flat" cmpd="sng" algn="ctr">
            <a:solidFill>
              <a:sysClr val="window" lastClr="FFFFFF">
                <a:lumMod val="50000"/>
              </a:sysClr>
            </a:solidFill>
            <a:prstDash val="solid"/>
            <a:miter lim="800000"/>
            <a:tailEnd type="triangle"/>
          </a:ln>
          <a:effectLst/>
        </p:spPr>
      </p:cxnSp>
      <p:sp>
        <p:nvSpPr>
          <p:cNvPr id="224" name="圆角矩形 223"/>
          <p:cNvSpPr/>
          <p:nvPr/>
        </p:nvSpPr>
        <p:spPr>
          <a:xfrm>
            <a:off x="5788025" y="3209925"/>
            <a:ext cx="6168390" cy="641350"/>
          </a:xfrm>
          <a:prstGeom prst="roundRect">
            <a:avLst/>
          </a:prstGeom>
          <a:noFill/>
          <a:ln w="12700" cap="flat" cmpd="sng" algn="ctr">
            <a:solidFill>
              <a:srgbClr val="00B050"/>
            </a:solidFill>
            <a:prstDash val="solid"/>
            <a:miter lim="800000"/>
          </a:ln>
          <a:effectLst/>
        </p:spPr>
        <p:txBody>
          <a:bodyPr rtlCol="0" anchor="ctr"/>
          <a:lstStyle/>
          <a:p>
            <a:pPr defTabSz="913765">
              <a:defRPr/>
            </a:pPr>
            <a:endParaRPr kumimoji="1" lang="en-US" altLang="zh-CN" sz="1200" kern="0" dirty="0">
              <a:solidFill>
                <a:prstClr val="black"/>
              </a:solidFill>
              <a:latin typeface="微软雅黑" panose="020B0503020204020204" pitchFamily="34" charset="-122"/>
              <a:ea typeface="微软雅黑" panose="020B0503020204020204" pitchFamily="34" charset="-122"/>
            </a:endParaRPr>
          </a:p>
        </p:txBody>
      </p:sp>
      <p:cxnSp>
        <p:nvCxnSpPr>
          <p:cNvPr id="225" name="肘形连接符 224"/>
          <p:cNvCxnSpPr>
            <a:stCxn id="224" idx="1"/>
            <a:endCxn id="160" idx="3"/>
          </p:cNvCxnSpPr>
          <p:nvPr/>
        </p:nvCxnSpPr>
        <p:spPr>
          <a:xfrm rot="10800000" flipV="1">
            <a:off x="4782820" y="3530600"/>
            <a:ext cx="1005205" cy="778510"/>
          </a:xfrm>
          <a:prstGeom prst="bentConnector3">
            <a:avLst>
              <a:gd name="adj1" fmla="val 49968"/>
            </a:avLst>
          </a:prstGeom>
          <a:noFill/>
          <a:ln w="19050" cap="flat" cmpd="sng" algn="ctr">
            <a:solidFill>
              <a:srgbClr val="00B050"/>
            </a:solidFill>
            <a:prstDash val="solid"/>
            <a:miter lim="800000"/>
            <a:tailEnd type="triangle"/>
          </a:ln>
          <a:effectLst/>
        </p:spPr>
      </p:cxnSp>
      <p:sp>
        <p:nvSpPr>
          <p:cNvPr id="226" name="Text Box 39"/>
          <p:cNvSpPr txBox="1">
            <a:spLocks noChangeArrowheads="1"/>
          </p:cNvSpPr>
          <p:nvPr/>
        </p:nvSpPr>
        <p:spPr bwMode="auto">
          <a:xfrm>
            <a:off x="5295443" y="3366549"/>
            <a:ext cx="646430" cy="337185"/>
          </a:xfrm>
          <a:prstGeom prst="rect">
            <a:avLst/>
          </a:prstGeom>
          <a:noFill/>
          <a:ln w="9525">
            <a:noFill/>
            <a:miter lim="800000"/>
          </a:ln>
          <a:effectLst/>
        </p:spPr>
        <p:txBody>
          <a:bodyPr wrap="square">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生产汇总数据</a:t>
            </a:r>
            <a:endParaRPr lang="zh-CN" altLang="en-US" sz="800" dirty="0" smtClean="0">
              <a:solidFill>
                <a:prstClr val="black"/>
              </a:solidFill>
              <a:latin typeface="微软雅黑" panose="020B0503020204020204" pitchFamily="34" charset="-122"/>
              <a:ea typeface="微软雅黑" panose="020B0503020204020204" pitchFamily="34" charset="-122"/>
            </a:endParaRPr>
          </a:p>
        </p:txBody>
      </p:sp>
      <p:sp>
        <p:nvSpPr>
          <p:cNvPr id="227" name="圆角矩形 226"/>
          <p:cNvSpPr/>
          <p:nvPr/>
        </p:nvSpPr>
        <p:spPr>
          <a:xfrm>
            <a:off x="5787390" y="3999230"/>
            <a:ext cx="6169025" cy="653415"/>
          </a:xfrm>
          <a:prstGeom prst="roundRect">
            <a:avLst/>
          </a:prstGeom>
          <a:noFill/>
          <a:ln w="12700" cap="flat" cmpd="sng" algn="ctr">
            <a:solidFill>
              <a:sysClr val="window" lastClr="FFFFFF">
                <a:lumMod val="50000"/>
              </a:sysClr>
            </a:solidFill>
            <a:prstDash val="solid"/>
            <a:miter lim="800000"/>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1"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228" name="肘形连接符 227"/>
          <p:cNvCxnSpPr/>
          <p:nvPr/>
        </p:nvCxnSpPr>
        <p:spPr>
          <a:xfrm flipV="1">
            <a:off x="4831258" y="4340639"/>
            <a:ext cx="1044000" cy="8890"/>
          </a:xfrm>
          <a:prstGeom prst="bentConnector3">
            <a:avLst>
              <a:gd name="adj1" fmla="val 50024"/>
            </a:avLst>
          </a:prstGeom>
          <a:noFill/>
          <a:ln w="12700" cap="flat" cmpd="sng" algn="ctr">
            <a:solidFill>
              <a:sysClr val="window" lastClr="FFFFFF">
                <a:lumMod val="50000"/>
              </a:sysClr>
            </a:solidFill>
            <a:prstDash val="solid"/>
            <a:miter lim="800000"/>
            <a:tailEnd type="triangle"/>
          </a:ln>
          <a:effectLst/>
        </p:spPr>
      </p:cxnSp>
      <p:sp>
        <p:nvSpPr>
          <p:cNvPr id="229" name="Text Box 39"/>
          <p:cNvSpPr txBox="1">
            <a:spLocks noChangeArrowheads="1"/>
          </p:cNvSpPr>
          <p:nvPr/>
        </p:nvSpPr>
        <p:spPr bwMode="auto">
          <a:xfrm>
            <a:off x="4748708" y="4420014"/>
            <a:ext cx="1113790" cy="460375"/>
          </a:xfrm>
          <a:prstGeom prst="rect">
            <a:avLst/>
          </a:prstGeom>
          <a:noFill/>
          <a:ln w="9525">
            <a:noFill/>
            <a:miter lim="800000"/>
          </a:ln>
          <a:effectLst/>
        </p:spPr>
        <p:txBody>
          <a:bodyPr wrap="square">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财经、员工、库存、工单等数据按需由中央下发</a:t>
            </a:r>
            <a:endParaRPr lang="zh-CN" altLang="en-US" sz="800" dirty="0" smtClean="0">
              <a:solidFill>
                <a:prstClr val="black"/>
              </a:solidFill>
              <a:latin typeface="微软雅黑" panose="020B0503020204020204" pitchFamily="34" charset="-122"/>
              <a:ea typeface="微软雅黑" panose="020B0503020204020204" pitchFamily="34" charset="-122"/>
            </a:endParaRPr>
          </a:p>
        </p:txBody>
      </p:sp>
      <p:sp>
        <p:nvSpPr>
          <p:cNvPr id="230" name="Text Box 39"/>
          <p:cNvSpPr txBox="1">
            <a:spLocks noChangeArrowheads="1"/>
          </p:cNvSpPr>
          <p:nvPr/>
        </p:nvSpPr>
        <p:spPr bwMode="auto">
          <a:xfrm>
            <a:off x="2911653" y="2007014"/>
            <a:ext cx="2182495" cy="502920"/>
          </a:xfrm>
          <a:prstGeom prst="rect">
            <a:avLst/>
          </a:prstGeom>
          <a:noFill/>
          <a:ln w="9525">
            <a:noFill/>
            <a:miter lim="800000"/>
          </a:ln>
          <a:effectLst/>
        </p:spPr>
        <p:txBody>
          <a:bodyPr wrap="square">
            <a:spAutoFit/>
          </a:bodyPr>
          <a:lstStyle/>
          <a:p>
            <a:pPr algn="ctr"/>
            <a:r>
              <a:rPr lang="zh-CN" altLang="en-US" sz="1335" b="1" dirty="0" smtClean="0">
                <a:solidFill>
                  <a:srgbClr val="0000FF"/>
                </a:solidFill>
                <a:latin typeface="微软雅黑" panose="020B0503020204020204" pitchFamily="34" charset="-122"/>
                <a:ea typeface="微软雅黑" panose="020B0503020204020204" pitchFamily="34" charset="-122"/>
              </a:rPr>
              <a:t>“一中”</a:t>
            </a:r>
            <a:endParaRPr lang="en-US" altLang="zh-CN" sz="1335" b="1" dirty="0" smtClean="0">
              <a:solidFill>
                <a:srgbClr val="0000FF"/>
              </a:solidFill>
              <a:latin typeface="微软雅黑" panose="020B0503020204020204" pitchFamily="34" charset="-122"/>
              <a:ea typeface="微软雅黑" panose="020B0503020204020204" pitchFamily="34" charset="-122"/>
            </a:endParaRPr>
          </a:p>
          <a:p>
            <a:pPr algn="ctr"/>
            <a:r>
              <a:rPr lang="zh-CN" altLang="en-US" sz="1335" b="1" dirty="0" smtClean="0">
                <a:solidFill>
                  <a:srgbClr val="0000FF"/>
                </a:solidFill>
                <a:latin typeface="微软雅黑" panose="020B0503020204020204" pitchFamily="34" charset="-122"/>
                <a:ea typeface="微软雅黑" panose="020B0503020204020204" pitchFamily="34" charset="-122"/>
              </a:rPr>
              <a:t>中央数仓</a:t>
            </a:r>
            <a:r>
              <a:rPr lang="en-US" altLang="zh-CN" sz="1335" b="1" dirty="0" smtClean="0">
                <a:solidFill>
                  <a:srgbClr val="0000FF"/>
                </a:solidFill>
                <a:latin typeface="微软雅黑" panose="020B0503020204020204" pitchFamily="34" charset="-122"/>
                <a:ea typeface="微软雅黑" panose="020B0503020204020204" pitchFamily="34" charset="-122"/>
              </a:rPr>
              <a:t>/</a:t>
            </a:r>
            <a:r>
              <a:rPr lang="zh-CN" altLang="en-US" sz="1335" b="1" dirty="0" smtClean="0">
                <a:solidFill>
                  <a:srgbClr val="0000FF"/>
                </a:solidFill>
                <a:latin typeface="微软雅黑" panose="020B0503020204020204" pitchFamily="34" charset="-122"/>
                <a:ea typeface="微软雅黑" panose="020B0503020204020204" pitchFamily="34" charset="-122"/>
              </a:rPr>
              <a:t>数据集市</a:t>
            </a:r>
            <a:endParaRPr lang="zh-CN" altLang="en-US" sz="1335" b="1" dirty="0" smtClean="0">
              <a:solidFill>
                <a:srgbClr val="0000FF"/>
              </a:solidFill>
              <a:latin typeface="微软雅黑" panose="020B0503020204020204" pitchFamily="34" charset="-122"/>
              <a:ea typeface="微软雅黑" panose="020B0503020204020204" pitchFamily="34" charset="-122"/>
            </a:endParaRPr>
          </a:p>
        </p:txBody>
      </p:sp>
      <p:cxnSp>
        <p:nvCxnSpPr>
          <p:cNvPr id="231" name="肘形连接符 230"/>
          <p:cNvCxnSpPr>
            <a:stCxn id="159" idx="0"/>
          </p:cNvCxnSpPr>
          <p:nvPr/>
        </p:nvCxnSpPr>
        <p:spPr>
          <a:xfrm rot="16200000">
            <a:off x="4266743" y="2831879"/>
            <a:ext cx="247015" cy="875665"/>
          </a:xfrm>
          <a:prstGeom prst="bentConnector3">
            <a:avLst>
              <a:gd name="adj1" fmla="val 49871"/>
            </a:avLst>
          </a:prstGeom>
          <a:noFill/>
          <a:ln w="19050" cap="flat" cmpd="sng" algn="ctr">
            <a:solidFill>
              <a:srgbClr val="00B050"/>
            </a:solidFill>
            <a:prstDash val="solid"/>
            <a:miter lim="800000"/>
            <a:tailEnd type="triangle"/>
          </a:ln>
          <a:effectLst/>
        </p:spPr>
      </p:cxnSp>
      <p:sp>
        <p:nvSpPr>
          <p:cNvPr id="232" name="矩形 231"/>
          <p:cNvSpPr/>
          <p:nvPr/>
        </p:nvSpPr>
        <p:spPr>
          <a:xfrm>
            <a:off x="620447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3" name="矩形 232"/>
          <p:cNvSpPr/>
          <p:nvPr/>
        </p:nvSpPr>
        <p:spPr>
          <a:xfrm>
            <a:off x="253163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人力</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4" name="矩形 233"/>
          <p:cNvSpPr/>
          <p:nvPr/>
        </p:nvSpPr>
        <p:spPr>
          <a:xfrm>
            <a:off x="712268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仓储</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5" name="矩形 234"/>
          <p:cNvSpPr/>
          <p:nvPr/>
        </p:nvSpPr>
        <p:spPr>
          <a:xfrm>
            <a:off x="804089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物流</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236" name="矩形 235"/>
          <p:cNvSpPr/>
          <p:nvPr/>
        </p:nvSpPr>
        <p:spPr>
          <a:xfrm>
            <a:off x="895910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库存</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7" name="矩形 236"/>
          <p:cNvSpPr/>
          <p:nvPr/>
        </p:nvSpPr>
        <p:spPr>
          <a:xfrm>
            <a:off x="9877318" y="1131349"/>
            <a:ext cx="755015"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运维</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8" name="矩形 237"/>
          <p:cNvSpPr/>
          <p:nvPr/>
        </p:nvSpPr>
        <p:spPr>
          <a:xfrm>
            <a:off x="10794893" y="1131349"/>
            <a:ext cx="865505" cy="467995"/>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资产</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9" name="矩形 238"/>
          <p:cNvSpPr/>
          <p:nvPr/>
        </p:nvSpPr>
        <p:spPr>
          <a:xfrm>
            <a:off x="344984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财务</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0" name="矩形 239"/>
          <p:cNvSpPr/>
          <p:nvPr/>
        </p:nvSpPr>
        <p:spPr>
          <a:xfrm>
            <a:off x="436805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研发</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1" name="矩形 240"/>
          <p:cNvSpPr/>
          <p:nvPr/>
        </p:nvSpPr>
        <p:spPr>
          <a:xfrm>
            <a:off x="5286268" y="1131349"/>
            <a:ext cx="755650" cy="468000"/>
          </a:xfrm>
          <a:prstGeom prst="rect">
            <a:avLst/>
          </a:prstGeom>
          <a:solidFill>
            <a:srgbClr val="ED7D31"/>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242" name="直接箭头连接符 241"/>
          <p:cNvCxnSpPr/>
          <p:nvPr/>
        </p:nvCxnSpPr>
        <p:spPr>
          <a:xfrm flipV="1">
            <a:off x="6724193" y="1807624"/>
            <a:ext cx="0" cy="144000"/>
          </a:xfrm>
          <a:prstGeom prst="straightConnector1">
            <a:avLst/>
          </a:prstGeom>
          <a:noFill/>
          <a:ln w="12700" cap="flat" cmpd="sng" algn="ctr">
            <a:solidFill>
              <a:sysClr val="window" lastClr="FFFFFF">
                <a:lumMod val="50000"/>
              </a:sysClr>
            </a:solidFill>
            <a:prstDash val="solid"/>
            <a:miter lim="800000"/>
            <a:tailEnd type="arrow" w="med" len="med"/>
          </a:ln>
          <a:effectLst/>
        </p:spPr>
      </p:cxnSp>
      <p:sp>
        <p:nvSpPr>
          <p:cNvPr id="243" name="矩形 242"/>
          <p:cNvSpPr/>
          <p:nvPr/>
        </p:nvSpPr>
        <p:spPr>
          <a:xfrm>
            <a:off x="0" y="772795"/>
            <a:ext cx="1911350" cy="5769610"/>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200" b="1" dirty="0" smtClean="0">
                <a:solidFill>
                  <a:srgbClr val="0000FF"/>
                </a:solidFill>
                <a:latin typeface="微软雅黑" panose="020B0503020204020204" pitchFamily="34" charset="-122"/>
                <a:ea typeface="微软雅黑" panose="020B0503020204020204" pitchFamily="34" charset="-122"/>
              </a:rPr>
              <a:t>整体采取联邦制模式</a:t>
            </a:r>
            <a:endParaRPr lang="en-US" altLang="zh-CN" sz="1200" b="1" dirty="0" smtClean="0">
              <a:solidFill>
                <a:srgbClr val="0000FF"/>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100" dirty="0" smtClean="0">
                <a:solidFill>
                  <a:prstClr val="black"/>
                </a:solidFill>
                <a:latin typeface="微软雅黑" panose="020B0503020204020204" pitchFamily="34" charset="-122"/>
                <a:ea typeface="微软雅黑" panose="020B0503020204020204" pitchFamily="34" charset="-122"/>
              </a:rPr>
              <a:t>一期以中央、嘉善、立臻、</a:t>
            </a:r>
            <a:r>
              <a:rPr lang="en-US" altLang="zh-CN" sz="1100" dirty="0" smtClean="0">
                <a:solidFill>
                  <a:prstClr val="black"/>
                </a:solidFill>
                <a:latin typeface="微软雅黑" panose="020B0503020204020204" pitchFamily="34" charset="-122"/>
                <a:ea typeface="微软雅黑" panose="020B0503020204020204" pitchFamily="34" charset="-122"/>
              </a:rPr>
              <a:t>CPBG</a:t>
            </a:r>
            <a:r>
              <a:rPr lang="zh-CN" altLang="en-US" sz="1100" dirty="0" smtClean="0">
                <a:solidFill>
                  <a:prstClr val="black"/>
                </a:solidFill>
                <a:latin typeface="微软雅黑" panose="020B0503020204020204" pitchFamily="34" charset="-122"/>
                <a:ea typeface="微软雅黑" panose="020B0503020204020204" pitchFamily="34" charset="-122"/>
              </a:rPr>
              <a:t>、华东</a:t>
            </a:r>
            <a:r>
              <a:rPr lang="zh-CN" altLang="en-US" sz="1100" b="1" dirty="0" smtClean="0">
                <a:solidFill>
                  <a:srgbClr val="0000FF"/>
                </a:solidFill>
                <a:latin typeface="微软雅黑" panose="020B0503020204020204" pitchFamily="34" charset="-122"/>
                <a:ea typeface="微软雅黑" panose="020B0503020204020204" pitchFamily="34" charset="-122"/>
              </a:rPr>
              <a:t>“一中四基地”</a:t>
            </a:r>
            <a:r>
              <a:rPr lang="zh-CN" altLang="en-US" sz="1100" dirty="0" smtClean="0">
                <a:solidFill>
                  <a:prstClr val="black"/>
                </a:solidFill>
                <a:latin typeface="微软雅黑" panose="020B0503020204020204" pitchFamily="34" charset="-122"/>
                <a:ea typeface="微软雅黑" panose="020B0503020204020204" pitchFamily="34" charset="-122"/>
              </a:rPr>
              <a:t>为实施单位。</a:t>
            </a:r>
            <a:endParaRPr lang="en-US" altLang="zh-CN" sz="1100" dirty="0" smtClean="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en-US" altLang="zh-CN" sz="1100" dirty="0">
                <a:solidFill>
                  <a:prstClr val="black"/>
                </a:solidFill>
                <a:latin typeface="微软雅黑" panose="020B0503020204020204" pitchFamily="34" charset="-122"/>
                <a:ea typeface="微软雅黑" panose="020B0503020204020204" pitchFamily="34" charset="-122"/>
              </a:rPr>
              <a:t> </a:t>
            </a:r>
            <a:r>
              <a:rPr lang="zh-CN" altLang="en-US" sz="1100" dirty="0" smtClean="0">
                <a:solidFill>
                  <a:prstClr val="black"/>
                </a:solidFill>
                <a:latin typeface="微软雅黑" panose="020B0503020204020204" pitchFamily="34" charset="-122"/>
                <a:ea typeface="微软雅黑" panose="020B0503020204020204" pitchFamily="34" charset="-122"/>
              </a:rPr>
              <a:t>中央定制统一的数据中台建设和数据治理规章制度和流程规范。</a:t>
            </a:r>
            <a:endParaRPr lang="en-US" altLang="zh-CN" sz="1100" dirty="0" smtClean="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u"/>
            </a:pPr>
            <a:r>
              <a:rPr lang="zh-CN" altLang="en-US" sz="1200" b="1" dirty="0" smtClean="0">
                <a:solidFill>
                  <a:srgbClr val="0000FF"/>
                </a:solidFill>
                <a:latin typeface="微软雅黑" panose="020B0503020204020204" pitchFamily="34" charset="-122"/>
                <a:ea typeface="微软雅黑" panose="020B0503020204020204" pitchFamily="34" charset="-122"/>
              </a:rPr>
              <a:t>独立租户</a:t>
            </a:r>
            <a:r>
              <a:rPr lang="en-US" altLang="zh-CN" sz="1200" b="1" dirty="0" smtClean="0">
                <a:solidFill>
                  <a:srgbClr val="0000FF"/>
                </a:solidFill>
                <a:latin typeface="微软雅黑" panose="020B0503020204020204" pitchFamily="34" charset="-122"/>
                <a:ea typeface="微软雅黑" panose="020B0503020204020204" pitchFamily="34" charset="-122"/>
              </a:rPr>
              <a:t>/</a:t>
            </a:r>
            <a:r>
              <a:rPr lang="zh-CN" altLang="en-US" sz="1200" b="1" dirty="0" smtClean="0">
                <a:solidFill>
                  <a:srgbClr val="0000FF"/>
                </a:solidFill>
                <a:latin typeface="微软雅黑" panose="020B0503020204020204" pitchFamily="34" charset="-122"/>
                <a:ea typeface="微软雅黑" panose="020B0503020204020204" pitchFamily="34" charset="-122"/>
              </a:rPr>
              <a:t>项目架构支持</a:t>
            </a:r>
            <a:r>
              <a:rPr lang="zh-CN" altLang="en-US" sz="1200" b="1" dirty="0" smtClean="0">
                <a:solidFill>
                  <a:srgbClr val="0000FF"/>
                </a:solidFill>
                <a:latin typeface="微软雅黑" panose="020B0503020204020204" pitchFamily="34" charset="-122"/>
                <a:ea typeface="微软雅黑" panose="020B0503020204020204" pitchFamily="34" charset="-122"/>
              </a:rPr>
              <a:t>数据共享与</a:t>
            </a:r>
            <a:r>
              <a:rPr lang="zh-CN" altLang="en-US" sz="1200" b="1" dirty="0" smtClean="0">
                <a:solidFill>
                  <a:srgbClr val="0000FF"/>
                </a:solidFill>
                <a:latin typeface="微软雅黑" panose="020B0503020204020204" pitchFamily="34" charset="-122"/>
                <a:ea typeface="微软雅黑" panose="020B0503020204020204" pitchFamily="34" charset="-122"/>
              </a:rPr>
              <a:t>隔离</a:t>
            </a:r>
            <a:endParaRPr lang="zh-CN" altLang="en-US" sz="1200" b="1" dirty="0" smtClean="0">
              <a:solidFill>
                <a:srgbClr val="0000FF"/>
              </a:solidFill>
              <a:latin typeface="微软雅黑" panose="020B0503020204020204" pitchFamily="34" charset="-122"/>
              <a:ea typeface="微软雅黑" panose="020B0503020204020204" pitchFamily="34" charset="-122"/>
            </a:endParaRPr>
          </a:p>
          <a:p>
            <a:pPr marL="171450" indent="-171450" algn="l">
              <a:lnSpc>
                <a:spcPct val="150000"/>
              </a:lnSpc>
              <a:buClrTx/>
              <a:buSzTx/>
              <a:buFont typeface="Wingdings" panose="05000000000000000000" pitchFamily="2" charset="2"/>
              <a:buChar char="Ø"/>
            </a:pPr>
            <a:r>
              <a:rPr lang="en-US" altLang="zh-CN" sz="1100" dirty="0">
                <a:solidFill>
                  <a:prstClr val="black"/>
                </a:solidFill>
                <a:latin typeface="微软雅黑" panose="020B0503020204020204" pitchFamily="34" charset="-122"/>
                <a:ea typeface="微软雅黑" panose="020B0503020204020204" pitchFamily="34" charset="-122"/>
              </a:rPr>
              <a:t>同一环境下</a:t>
            </a:r>
            <a:r>
              <a:rPr lang="zh-CN" altLang="en-US" sz="1100" dirty="0">
                <a:solidFill>
                  <a:prstClr val="black"/>
                </a:solidFill>
                <a:latin typeface="微软雅黑" panose="020B0503020204020204" pitchFamily="34" charset="-122"/>
                <a:ea typeface="微软雅黑" panose="020B0503020204020204" pitchFamily="34" charset="-122"/>
              </a:rPr>
              <a:t>可配置租户或启用项目来实现数据隔离；各租户独立管理，各项目独立开发。</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u"/>
            </a:pPr>
            <a:r>
              <a:rPr lang="zh-CN" altLang="en-US" sz="1200" b="1" dirty="0" smtClean="0">
                <a:solidFill>
                  <a:srgbClr val="0000FF"/>
                </a:solidFill>
                <a:latin typeface="微软雅黑" panose="020B0503020204020204" pitchFamily="34" charset="-122"/>
                <a:ea typeface="微软雅黑" panose="020B0503020204020204" pitchFamily="34" charset="-122"/>
              </a:rPr>
              <a:t>中央基地数据交互</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en-US" altLang="zh-CN" sz="1000" dirty="0">
                <a:solidFill>
                  <a:prstClr val="black"/>
                </a:solidFill>
                <a:latin typeface="微软雅黑" panose="020B0503020204020204" pitchFamily="34" charset="-122"/>
                <a:ea typeface="微软雅黑" panose="020B0503020204020204" pitchFamily="34" charset="-122"/>
              </a:rPr>
              <a:t> </a:t>
            </a:r>
            <a:r>
              <a:rPr lang="zh-CN" altLang="en-US" sz="1100" dirty="0">
                <a:solidFill>
                  <a:prstClr val="black"/>
                </a:solidFill>
                <a:latin typeface="微软雅黑" panose="020B0503020204020204" pitchFamily="34" charset="-122"/>
                <a:ea typeface="微软雅黑" panose="020B0503020204020204" pitchFamily="34" charset="-122"/>
              </a:rPr>
              <a:t>财经域由中央统一建设，生产域由各基地自主建设</a:t>
            </a:r>
            <a:r>
              <a:rPr lang="zh-CN" altLang="en-US" sz="1100" dirty="0" smtClean="0">
                <a:solidFill>
                  <a:prstClr val="black"/>
                </a:solidFill>
                <a:latin typeface="微软雅黑" panose="020B0503020204020204" pitchFamily="34" charset="-122"/>
                <a:ea typeface="微软雅黑" panose="020B0503020204020204" pitchFamily="34" charset="-122"/>
              </a:rPr>
              <a:t>。</a:t>
            </a:r>
            <a:endParaRPr lang="en-US" altLang="zh-CN" sz="1100" dirty="0" smtClean="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100" dirty="0" smtClean="0">
                <a:solidFill>
                  <a:prstClr val="black"/>
                </a:solidFill>
                <a:latin typeface="微软雅黑" panose="020B0503020204020204" pitchFamily="34" charset="-122"/>
                <a:ea typeface="微软雅黑" panose="020B0503020204020204" pitchFamily="34" charset="-122"/>
              </a:rPr>
              <a:t>各基地自主建设，如果需要中央财经域的数据，由中央统一按需下发。</a:t>
            </a:r>
            <a:endParaRPr lang="en-US" altLang="zh-CN" sz="1100" dirty="0" smtClean="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Ø"/>
            </a:pPr>
            <a:r>
              <a:rPr lang="zh-CN" altLang="en-US" sz="1100" dirty="0" smtClean="0">
                <a:solidFill>
                  <a:prstClr val="black"/>
                </a:solidFill>
                <a:latin typeface="微软雅黑" panose="020B0503020204020204" pitchFamily="34" charset="-122"/>
                <a:ea typeface="微软雅黑" panose="020B0503020204020204" pitchFamily="34" charset="-122"/>
              </a:rPr>
              <a:t>中央制定统一的规范，按需获取各基地汇总的生产数据。</a:t>
            </a:r>
            <a:endParaRPr lang="en-US" altLang="zh-CN" sz="1100" dirty="0" smtClean="0">
              <a:solidFill>
                <a:prstClr val="black"/>
              </a:solidFill>
              <a:latin typeface="微软雅黑" panose="020B0503020204020204" pitchFamily="34" charset="-122"/>
              <a:ea typeface="微软雅黑" panose="020B0503020204020204" pitchFamily="34" charset="-122"/>
            </a:endParaRPr>
          </a:p>
        </p:txBody>
      </p:sp>
      <p:cxnSp>
        <p:nvCxnSpPr>
          <p:cNvPr id="244" name="直接箭头连接符 243"/>
          <p:cNvCxnSpPr/>
          <p:nvPr/>
        </p:nvCxnSpPr>
        <p:spPr>
          <a:xfrm flipH="1" flipV="1">
            <a:off x="9803943" y="4559714"/>
            <a:ext cx="3175" cy="75600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5" name="直接箭头连接符 244"/>
          <p:cNvCxnSpPr/>
          <p:nvPr/>
        </p:nvCxnSpPr>
        <p:spPr>
          <a:xfrm flipH="1" flipV="1">
            <a:off x="9800768" y="3729769"/>
            <a:ext cx="3175" cy="39600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246" name="直接箭头连接符 245"/>
          <p:cNvCxnSpPr/>
          <p:nvPr/>
        </p:nvCxnSpPr>
        <p:spPr>
          <a:xfrm flipH="1" flipV="1">
            <a:off x="8416468" y="3731674"/>
            <a:ext cx="3175" cy="39600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247" name="直接箭头连接符 246"/>
          <p:cNvCxnSpPr/>
          <p:nvPr/>
        </p:nvCxnSpPr>
        <p:spPr>
          <a:xfrm flipH="1" flipV="1">
            <a:off x="6813728" y="4559714"/>
            <a:ext cx="3175" cy="75600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8" name="直接箭头连接符 247"/>
          <p:cNvCxnSpPr/>
          <p:nvPr/>
        </p:nvCxnSpPr>
        <p:spPr>
          <a:xfrm flipH="1" flipV="1">
            <a:off x="11310798" y="4552094"/>
            <a:ext cx="3175" cy="75600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9" name="直接箭头连接符 248"/>
          <p:cNvCxnSpPr/>
          <p:nvPr/>
        </p:nvCxnSpPr>
        <p:spPr>
          <a:xfrm flipH="1" flipV="1">
            <a:off x="8419643" y="4559714"/>
            <a:ext cx="3175" cy="75600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50" name="肘形连接符 249"/>
          <p:cNvCxnSpPr>
            <a:stCxn id="159" idx="0"/>
          </p:cNvCxnSpPr>
          <p:nvPr/>
        </p:nvCxnSpPr>
        <p:spPr>
          <a:xfrm rot="16200000">
            <a:off x="3833038" y="3265584"/>
            <a:ext cx="247015" cy="8255"/>
          </a:xfrm>
          <a:prstGeom prst="bentConnector3">
            <a:avLst>
              <a:gd name="adj1" fmla="val 49871"/>
            </a:avLst>
          </a:prstGeom>
          <a:noFill/>
          <a:ln w="19050" cap="flat" cmpd="sng" algn="ctr">
            <a:solidFill>
              <a:srgbClr val="00B050"/>
            </a:solidFill>
            <a:prstDash val="solid"/>
            <a:miter lim="800000"/>
            <a:tailEnd type="triangle"/>
          </a:ln>
          <a:effectLst/>
        </p:spPr>
      </p:cxnSp>
      <p:cxnSp>
        <p:nvCxnSpPr>
          <p:cNvPr id="251" name="肘形连接符 250"/>
          <p:cNvCxnSpPr>
            <a:endCxn id="160" idx="2"/>
          </p:cNvCxnSpPr>
          <p:nvPr/>
        </p:nvCxnSpPr>
        <p:spPr>
          <a:xfrm rot="16200000" flipV="1">
            <a:off x="4266743" y="4235229"/>
            <a:ext cx="612775" cy="1242695"/>
          </a:xfrm>
          <a:prstGeom prst="bentConnector3">
            <a:avLst>
              <a:gd name="adj1" fmla="val 49948"/>
            </a:avLst>
          </a:prstGeom>
          <a:noFill/>
          <a:ln w="19050" cap="flat" cmpd="sng" algn="ctr">
            <a:solidFill>
              <a:srgbClr val="00B050"/>
            </a:solidFill>
            <a:prstDash val="solid"/>
            <a:miter lim="800000"/>
            <a:tailEnd type="triangle"/>
          </a:ln>
          <a:effectLst/>
        </p:spPr>
      </p:cxnSp>
      <p:grpSp>
        <p:nvGrpSpPr>
          <p:cNvPr id="252" name="组合 251"/>
          <p:cNvGrpSpPr/>
          <p:nvPr/>
        </p:nvGrpSpPr>
        <p:grpSpPr>
          <a:xfrm>
            <a:off x="2201088" y="2629949"/>
            <a:ext cx="1116965" cy="504190"/>
            <a:chOff x="3438" y="5835"/>
            <a:chExt cx="1759" cy="794"/>
          </a:xfrm>
        </p:grpSpPr>
        <p:grpSp>
          <p:nvGrpSpPr>
            <p:cNvPr id="253" name="组合 252"/>
            <p:cNvGrpSpPr/>
            <p:nvPr/>
          </p:nvGrpSpPr>
          <p:grpSpPr>
            <a:xfrm>
              <a:off x="3438" y="5835"/>
              <a:ext cx="1759" cy="794"/>
              <a:chOff x="3438" y="5835"/>
              <a:chExt cx="1759" cy="794"/>
            </a:xfrm>
          </p:grpSpPr>
          <p:sp>
            <p:nvSpPr>
              <p:cNvPr id="255" name="Rounded Rectangle 177"/>
              <p:cNvSpPr/>
              <p:nvPr/>
            </p:nvSpPr>
            <p:spPr>
              <a:xfrm>
                <a:off x="3533" y="5835"/>
                <a:ext cx="1664" cy="794"/>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56" name="Text Box 39"/>
              <p:cNvSpPr txBox="1">
                <a:spLocks noChangeArrowheads="1"/>
              </p:cNvSpPr>
              <p:nvPr/>
            </p:nvSpPr>
            <p:spPr bwMode="auto">
              <a:xfrm>
                <a:off x="3438" y="5966"/>
                <a:ext cx="870" cy="46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华南</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sp>
          <p:nvSpPr>
            <p:cNvPr id="254" name="矩形 253"/>
            <p:cNvSpPr/>
            <p:nvPr/>
          </p:nvSpPr>
          <p:spPr>
            <a:xfrm>
              <a:off x="4170" y="5888"/>
              <a:ext cx="982" cy="691"/>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生产</a:t>
              </a:r>
              <a:r>
                <a:rPr lang="zh-CN" altLang="en-US" sz="1000" kern="0" dirty="0" smtClean="0">
                  <a:solidFill>
                    <a:prstClr val="black"/>
                  </a:solidFill>
                  <a:latin typeface="微软雅黑" panose="020B0503020204020204" pitchFamily="34" charset="-122"/>
                  <a:ea typeface="微软雅黑" panose="020B0503020204020204" pitchFamily="34" charset="-122"/>
                </a:rPr>
                <a:t>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57" name="组合 256"/>
          <p:cNvGrpSpPr/>
          <p:nvPr/>
        </p:nvGrpSpPr>
        <p:grpSpPr>
          <a:xfrm>
            <a:off x="3304718" y="2629949"/>
            <a:ext cx="1136015" cy="504190"/>
            <a:chOff x="3438" y="5835"/>
            <a:chExt cx="1789" cy="794"/>
          </a:xfrm>
        </p:grpSpPr>
        <p:grpSp>
          <p:nvGrpSpPr>
            <p:cNvPr id="258" name="组合 257"/>
            <p:cNvGrpSpPr/>
            <p:nvPr/>
          </p:nvGrpSpPr>
          <p:grpSpPr>
            <a:xfrm>
              <a:off x="3438" y="5835"/>
              <a:ext cx="1789" cy="794"/>
              <a:chOff x="3438" y="5835"/>
              <a:chExt cx="1789" cy="794"/>
            </a:xfrm>
          </p:grpSpPr>
          <p:sp>
            <p:nvSpPr>
              <p:cNvPr id="260" name="Rounded Rectangle 177"/>
              <p:cNvSpPr/>
              <p:nvPr/>
            </p:nvSpPr>
            <p:spPr>
              <a:xfrm>
                <a:off x="3533" y="5835"/>
                <a:ext cx="1694" cy="794"/>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61" name="Text Box 39"/>
              <p:cNvSpPr txBox="1">
                <a:spLocks noChangeArrowheads="1"/>
              </p:cNvSpPr>
              <p:nvPr/>
            </p:nvSpPr>
            <p:spPr bwMode="auto">
              <a:xfrm>
                <a:off x="3438" y="5966"/>
                <a:ext cx="870" cy="46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中央</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sp>
          <p:nvSpPr>
            <p:cNvPr id="259" name="矩形 258"/>
            <p:cNvSpPr/>
            <p:nvPr/>
          </p:nvSpPr>
          <p:spPr>
            <a:xfrm>
              <a:off x="4170" y="5887"/>
              <a:ext cx="1011" cy="692"/>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运营</a:t>
              </a:r>
              <a:r>
                <a:rPr lang="zh-CN" altLang="en-US" sz="1000" kern="0" dirty="0" smtClean="0">
                  <a:solidFill>
                    <a:prstClr val="black"/>
                  </a:solidFill>
                  <a:latin typeface="微软雅黑" panose="020B0503020204020204" pitchFamily="34" charset="-122"/>
                  <a:ea typeface="微软雅黑" panose="020B0503020204020204" pitchFamily="34" charset="-122"/>
                </a:rPr>
                <a:t>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62" name="组合 261"/>
          <p:cNvGrpSpPr/>
          <p:nvPr/>
        </p:nvGrpSpPr>
        <p:grpSpPr>
          <a:xfrm>
            <a:off x="4427398" y="2629949"/>
            <a:ext cx="1136015" cy="504190"/>
            <a:chOff x="3438" y="5835"/>
            <a:chExt cx="1789" cy="794"/>
          </a:xfrm>
        </p:grpSpPr>
        <p:grpSp>
          <p:nvGrpSpPr>
            <p:cNvPr id="263" name="组合 262"/>
            <p:cNvGrpSpPr/>
            <p:nvPr/>
          </p:nvGrpSpPr>
          <p:grpSpPr>
            <a:xfrm>
              <a:off x="3438" y="5835"/>
              <a:ext cx="1789" cy="794"/>
              <a:chOff x="3438" y="5835"/>
              <a:chExt cx="1789" cy="794"/>
            </a:xfrm>
          </p:grpSpPr>
          <p:sp>
            <p:nvSpPr>
              <p:cNvPr id="265" name="Rounded Rectangle 177"/>
              <p:cNvSpPr/>
              <p:nvPr/>
            </p:nvSpPr>
            <p:spPr>
              <a:xfrm>
                <a:off x="3533" y="5835"/>
                <a:ext cx="1694" cy="794"/>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266" name="Text Box 39"/>
              <p:cNvSpPr txBox="1">
                <a:spLocks noChangeArrowheads="1"/>
              </p:cNvSpPr>
              <p:nvPr/>
            </p:nvSpPr>
            <p:spPr bwMode="auto">
              <a:xfrm>
                <a:off x="3438" y="5966"/>
                <a:ext cx="870" cy="46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中央</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sp>
          <p:nvSpPr>
            <p:cNvPr id="264" name="矩形 263"/>
            <p:cNvSpPr/>
            <p:nvPr/>
          </p:nvSpPr>
          <p:spPr>
            <a:xfrm>
              <a:off x="4170" y="5887"/>
              <a:ext cx="1011" cy="692"/>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财经</a:t>
              </a:r>
              <a:r>
                <a:rPr lang="zh-CN" altLang="en-US" sz="1000" kern="0" dirty="0" smtClean="0">
                  <a:solidFill>
                    <a:prstClr val="black"/>
                  </a:solidFill>
                  <a:latin typeface="微软雅黑" panose="020B0503020204020204" pitchFamily="34" charset="-122"/>
                  <a:ea typeface="微软雅黑" panose="020B0503020204020204" pitchFamily="34" charset="-122"/>
                </a:rPr>
                <a:t>域应用</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67" name="组合 266"/>
          <p:cNvGrpSpPr/>
          <p:nvPr/>
        </p:nvGrpSpPr>
        <p:grpSpPr>
          <a:xfrm>
            <a:off x="2290559" y="5141374"/>
            <a:ext cx="3291904" cy="924560"/>
            <a:chOff x="732997" y="5191744"/>
            <a:chExt cx="3424002" cy="1100855"/>
          </a:xfrm>
        </p:grpSpPr>
        <p:sp>
          <p:nvSpPr>
            <p:cNvPr id="268" name="Rounded Rectangle 177"/>
            <p:cNvSpPr/>
            <p:nvPr/>
          </p:nvSpPr>
          <p:spPr>
            <a:xfrm>
              <a:off x="769390" y="5191744"/>
              <a:ext cx="3387609" cy="1100855"/>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white"/>
                </a:solidFill>
                <a:effectLst/>
                <a:uLnTx/>
                <a:uFillTx/>
                <a:latin typeface="Calibri" panose="020F0502020204030204"/>
              </a:endParaRPr>
            </a:p>
          </p:txBody>
        </p:sp>
        <p:sp>
          <p:nvSpPr>
            <p:cNvPr id="269" name="Text Box 39"/>
            <p:cNvSpPr txBox="1">
              <a:spLocks noChangeArrowheads="1"/>
            </p:cNvSpPr>
            <p:nvPr/>
          </p:nvSpPr>
          <p:spPr bwMode="auto">
            <a:xfrm>
              <a:off x="732997" y="5621259"/>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中央</a:t>
              </a:r>
              <a:endParaRPr kumimoji="0" lang="en-US" altLang="zh-CN" sz="1335"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0" name="矩形 269"/>
            <p:cNvSpPr/>
            <p:nvPr/>
          </p:nvSpPr>
          <p:spPr>
            <a:xfrm>
              <a:off x="2536138" y="5283529"/>
              <a:ext cx="934376" cy="933005"/>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运营域</a:t>
              </a:r>
              <a:endParaRPr kumimoji="0" lang="zh-CN" altLang="en-US" sz="10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SAP-HR、DCS、SAP-PLM、SAP-SD、EDI</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71" name="组合 270"/>
            <p:cNvGrpSpPr/>
            <p:nvPr/>
          </p:nvGrpSpPr>
          <p:grpSpPr>
            <a:xfrm>
              <a:off x="1179880" y="5284583"/>
              <a:ext cx="1333737" cy="924688"/>
              <a:chOff x="1179880" y="5284583"/>
              <a:chExt cx="1333737" cy="924688"/>
            </a:xfrm>
          </p:grpSpPr>
          <p:sp>
            <p:nvSpPr>
              <p:cNvPr id="272" name="Text Box 39"/>
              <p:cNvSpPr txBox="1">
                <a:spLocks noChangeArrowheads="1"/>
              </p:cNvSpPr>
              <p:nvPr/>
            </p:nvSpPr>
            <p:spPr bwMode="auto">
              <a:xfrm>
                <a:off x="1706918" y="5540644"/>
                <a:ext cx="626625" cy="297774"/>
              </a:xfrm>
              <a:prstGeom prst="rect">
                <a:avLst/>
              </a:prstGeom>
              <a:no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东莞</a:t>
                </a:r>
                <a:endParaRPr kumimoji="0" lang="en-US" altLang="zh-CN" sz="1335"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3" name="矩形 272"/>
              <p:cNvSpPr/>
              <p:nvPr/>
            </p:nvSpPr>
            <p:spPr>
              <a:xfrm>
                <a:off x="1179880" y="5284583"/>
                <a:ext cx="1333737" cy="924688"/>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生产域</a:t>
                </a:r>
                <a:endParaRPr kumimoji="0" lang="zh-CN" altLang="en-US" sz="10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defTabSz="1218565"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MES、SFC、WMS、SRM、QMS、EMS、SAP-PP、SAP-MM、</a:t>
                </a:r>
                <a:r>
                  <a:rPr kumimoji="0" lang="en-US" altLang="zh-CN" sz="9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CNC</a:t>
                </a:r>
                <a:endParaRPr kumimoji="0" lang="en-US" altLang="zh-CN" sz="9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grpSp>
      </p:grpSp>
      <p:sp>
        <p:nvSpPr>
          <p:cNvPr id="274" name="矩形 273"/>
          <p:cNvSpPr/>
          <p:nvPr/>
        </p:nvSpPr>
        <p:spPr>
          <a:xfrm>
            <a:off x="4940116" y="5233449"/>
            <a:ext cx="610779" cy="756920"/>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财经域</a:t>
            </a:r>
            <a:endParaRPr kumimoji="0" lang="zh-CN" altLang="en-US" sz="10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SAP-FI、SAP-CO、预算系统、资金系统</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 name="矩形 2"/>
          <p:cNvSpPr/>
          <p:nvPr>
            <p:custDataLst>
              <p:tags r:id="rId1"/>
            </p:custDataLst>
          </p:nvPr>
        </p:nvSpPr>
        <p:spPr bwMode="auto">
          <a:xfrm>
            <a:off x="5862955" y="2578735"/>
            <a:ext cx="4533265" cy="2014220"/>
          </a:xfrm>
          <a:prstGeom prst="rect">
            <a:avLst/>
          </a:prstGeom>
          <a:noFill/>
          <a:ln w="19050" cap="flat" cmpd="sng" algn="ctr">
            <a:solidFill>
              <a:schemeClr val="tx2">
                <a:lumMod val="75000"/>
              </a:schemeClr>
            </a:solidFill>
            <a:prstDash val="solid"/>
            <a:headEnd type="none" w="med" len="med"/>
            <a:tailEnd type="none" w="med" len="med"/>
          </a:ln>
          <a:effectLst/>
          <a:extLst>
            <a:ext uri="{909E8E84-426E-40DD-AFC4-6F175D3DCCD1}">
              <a14:hiddenFill xmlns:a14="http://schemas.microsoft.com/office/drawing/2010/main">
                <a:solidFill>
                  <a:schemeClr val="tx2">
                    <a:lumMod val="40000"/>
                    <a:lumOff val="60000"/>
                  </a:schemeClr>
                </a:solidFill>
              </a14:hiddenFill>
            </a:ext>
          </a:extLst>
        </p:spPr>
        <p:txBody>
          <a:bodyPr vert="horz" wrap="none" lIns="121920" tIns="60960" rIns="121920" bIns="60960" numCol="1" rtlCol="0" anchor="ctr" anchorCtr="0" compatLnSpc="1"/>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bwMode="auto">
          <a:xfrm>
            <a:off x="10438765" y="2578100"/>
            <a:ext cx="1457325" cy="2019935"/>
          </a:xfrm>
          <a:prstGeom prst="rect">
            <a:avLst/>
          </a:prstGeom>
          <a:noFill/>
          <a:ln w="19050" cap="flat" cmpd="sng" algn="ctr">
            <a:solidFill>
              <a:schemeClr val="tx2">
                <a:lumMod val="75000"/>
              </a:schemeClr>
            </a:solidFill>
            <a:prstDash val="solid"/>
            <a:headEnd type="none" w="med" len="med"/>
            <a:tailEnd type="none" w="med" len="med"/>
          </a:ln>
          <a:effectLst/>
          <a:extLst>
            <a:ext uri="{909E8E84-426E-40DD-AFC4-6F175D3DCCD1}">
              <a14:hiddenFill xmlns:a14="http://schemas.microsoft.com/office/drawing/2010/main">
                <a:solidFill>
                  <a:schemeClr val="tx2">
                    <a:lumMod val="40000"/>
                    <a:lumOff val="60000"/>
                  </a:schemeClr>
                </a:solidFill>
              </a14:hiddenFill>
            </a:ext>
          </a:extLst>
        </p:spPr>
        <p:txBody>
          <a:bodyPr vert="horz" wrap="none" lIns="121920" tIns="60960" rIns="121920" bIns="60960" numCol="1" rtlCol="0" anchor="ctr" anchorCtr="0" compatLnSpc="1"/>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bwMode="auto">
          <a:xfrm>
            <a:off x="245746" y="1724660"/>
            <a:ext cx="6472554" cy="3488690"/>
          </a:xfrm>
          <a:prstGeom prst="rect">
            <a:avLst/>
          </a:prstGeom>
          <a:solidFill>
            <a:schemeClr val="tx2">
              <a:lumMod val="40000"/>
              <a:lumOff val="6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147" name="矩形 146"/>
          <p:cNvSpPr/>
          <p:nvPr/>
        </p:nvSpPr>
        <p:spPr bwMode="auto">
          <a:xfrm>
            <a:off x="659130" y="1923504"/>
            <a:ext cx="5957567" cy="3209836"/>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7650" y="112371"/>
            <a:ext cx="10583186" cy="381635"/>
          </a:xfrm>
        </p:spPr>
        <p:txBody>
          <a:bodyPr/>
          <a:lstStyle/>
          <a:p>
            <a:pPr algn="l" defTabSz="914400">
              <a:buClrTx/>
              <a:buSzTx/>
              <a:buFontTx/>
            </a:pPr>
            <a:r>
              <a:rPr lang="en-US" altLang="zh-CN" b="1" smtClean="0">
                <a:sym typeface="+mn-lt"/>
              </a:rPr>
              <a:t>2.1.1.2 底座搭建：</a:t>
            </a:r>
            <a:r>
              <a:rPr lang="en-US" altLang="zh-CN" b="1" smtClean="0"/>
              <a:t>多基地共享底座&amp;租户隔离</a:t>
            </a:r>
            <a:endParaRPr lang="en-US" altLang="zh-CN" b="1" smtClean="0">
              <a:sym typeface="+mn-lt"/>
            </a:endParaRPr>
          </a:p>
        </p:txBody>
      </p:sp>
      <p:sp>
        <p:nvSpPr>
          <p:cNvPr id="86" name="矩形 85"/>
          <p:cNvSpPr/>
          <p:nvPr/>
        </p:nvSpPr>
        <p:spPr bwMode="auto">
          <a:xfrm>
            <a:off x="247650" y="5396230"/>
            <a:ext cx="6470649" cy="1127760"/>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87" name="Text Box 39"/>
          <p:cNvSpPr txBox="1">
            <a:spLocks noChangeArrowheads="1"/>
          </p:cNvSpPr>
          <p:nvPr/>
        </p:nvSpPr>
        <p:spPr bwMode="auto">
          <a:xfrm>
            <a:off x="318770" y="5614670"/>
            <a:ext cx="340360" cy="708660"/>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数据源</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grpSp>
        <p:nvGrpSpPr>
          <p:cNvPr id="88" name="组合 87"/>
          <p:cNvGrpSpPr/>
          <p:nvPr/>
        </p:nvGrpSpPr>
        <p:grpSpPr>
          <a:xfrm>
            <a:off x="1720083" y="5539105"/>
            <a:ext cx="1491712" cy="852170"/>
            <a:chOff x="4147658" y="5296032"/>
            <a:chExt cx="1382250" cy="828899"/>
          </a:xfrm>
        </p:grpSpPr>
        <p:sp>
          <p:nvSpPr>
            <p:cNvPr id="89" name="Rounded Rectangle 177"/>
            <p:cNvSpPr/>
            <p:nvPr/>
          </p:nvSpPr>
          <p:spPr>
            <a:xfrm>
              <a:off x="4147658" y="5296032"/>
              <a:ext cx="1382250"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0" name="Text Box 39"/>
            <p:cNvSpPr txBox="1">
              <a:spLocks noChangeArrowheads="1"/>
            </p:cNvSpPr>
            <p:nvPr/>
          </p:nvSpPr>
          <p:spPr bwMode="auto">
            <a:xfrm>
              <a:off x="4195409" y="5561594"/>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92" name="矩形 91"/>
            <p:cNvSpPr/>
            <p:nvPr/>
          </p:nvSpPr>
          <p:spPr>
            <a:xfrm>
              <a:off x="4717946" y="5411620"/>
              <a:ext cx="73649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3268312" y="5539105"/>
            <a:ext cx="1440180" cy="852170"/>
            <a:chOff x="5685238" y="5191744"/>
            <a:chExt cx="1474465" cy="828899"/>
          </a:xfrm>
        </p:grpSpPr>
        <p:sp>
          <p:nvSpPr>
            <p:cNvPr id="94" name="Rounded Rectangle 177"/>
            <p:cNvSpPr/>
            <p:nvPr/>
          </p:nvSpPr>
          <p:spPr>
            <a:xfrm>
              <a:off x="5745607" y="5191744"/>
              <a:ext cx="141409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5" name="Text Box 39"/>
            <p:cNvSpPr txBox="1">
              <a:spLocks noChangeArrowheads="1"/>
            </p:cNvSpPr>
            <p:nvPr/>
          </p:nvSpPr>
          <p:spPr bwMode="auto">
            <a:xfrm>
              <a:off x="5685238" y="5457306"/>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96" name="矩形 95"/>
            <p:cNvSpPr/>
            <p:nvPr/>
          </p:nvSpPr>
          <p:spPr>
            <a:xfrm>
              <a:off x="6280929" y="5307332"/>
              <a:ext cx="779628"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4774532" y="5539105"/>
            <a:ext cx="1633810" cy="852170"/>
            <a:chOff x="7287782" y="5191744"/>
            <a:chExt cx="1525115" cy="828899"/>
          </a:xfrm>
        </p:grpSpPr>
        <p:sp>
          <p:nvSpPr>
            <p:cNvPr id="98" name="Rounded Rectangle 177"/>
            <p:cNvSpPr/>
            <p:nvPr/>
          </p:nvSpPr>
          <p:spPr>
            <a:xfrm>
              <a:off x="7348151"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06" name="Text Box 39"/>
            <p:cNvSpPr txBox="1">
              <a:spLocks noChangeArrowheads="1"/>
            </p:cNvSpPr>
            <p:nvPr/>
          </p:nvSpPr>
          <p:spPr bwMode="auto">
            <a:xfrm>
              <a:off x="7287782" y="5457306"/>
              <a:ext cx="813737" cy="289065"/>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12" name="矩形 111"/>
            <p:cNvSpPr/>
            <p:nvPr/>
          </p:nvSpPr>
          <p:spPr>
            <a:xfrm>
              <a:off x="7934773" y="5307332"/>
              <a:ext cx="71151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sp>
        <p:nvSpPr>
          <p:cNvPr id="138" name="Text Box 39"/>
          <p:cNvSpPr txBox="1">
            <a:spLocks noChangeArrowheads="1"/>
          </p:cNvSpPr>
          <p:nvPr/>
        </p:nvSpPr>
        <p:spPr bwMode="auto">
          <a:xfrm>
            <a:off x="245110" y="3268980"/>
            <a:ext cx="487680" cy="914400"/>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数据底座</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sp>
        <p:nvSpPr>
          <p:cNvPr id="150" name="Text Box 39"/>
          <p:cNvSpPr txBox="1">
            <a:spLocks noChangeArrowheads="1"/>
          </p:cNvSpPr>
          <p:nvPr/>
        </p:nvSpPr>
        <p:spPr bwMode="auto">
          <a:xfrm>
            <a:off x="2410642" y="1902115"/>
            <a:ext cx="2182495" cy="503215"/>
          </a:xfrm>
          <a:prstGeom prst="rect">
            <a:avLst/>
          </a:prstGeom>
          <a:noFill/>
          <a:ln w="9525">
            <a:noFill/>
            <a:miter lim="800000"/>
          </a:ln>
          <a:effectLst/>
        </p:spPr>
        <p:txBody>
          <a:bodyPr wrap="square">
            <a:spAutoFit/>
          </a:bodyPr>
          <a:lstStyle/>
          <a:p>
            <a:pPr algn="ctr"/>
            <a:r>
              <a:rPr lang="zh-CN" altLang="en-US" sz="1335" b="1" dirty="0">
                <a:solidFill>
                  <a:srgbClr val="0000FF"/>
                </a:solidFill>
                <a:latin typeface="微软雅黑" panose="020B0503020204020204" pitchFamily="34" charset="-122"/>
                <a:ea typeface="微软雅黑" panose="020B0503020204020204" pitchFamily="34" charset="-122"/>
              </a:rPr>
              <a:t>“一套环境”</a:t>
            </a:r>
            <a:endParaRPr lang="en-US" altLang="zh-CN" sz="1335" b="1" dirty="0">
              <a:solidFill>
                <a:srgbClr val="0000FF"/>
              </a:solidFill>
              <a:latin typeface="微软雅黑" panose="020B0503020204020204" pitchFamily="34" charset="-122"/>
              <a:ea typeface="微软雅黑" panose="020B0503020204020204" pitchFamily="34" charset="-122"/>
            </a:endParaRPr>
          </a:p>
          <a:p>
            <a:pPr algn="ctr"/>
            <a:r>
              <a:rPr lang="zh-CN" altLang="en-US" sz="1335" b="1" dirty="0">
                <a:solidFill>
                  <a:srgbClr val="0000FF"/>
                </a:solidFill>
                <a:latin typeface="微软雅黑" panose="020B0503020204020204" pitchFamily="34" charset="-122"/>
                <a:ea typeface="微软雅黑" panose="020B0503020204020204" pitchFamily="34" charset="-122"/>
              </a:rPr>
              <a:t>共享底座</a:t>
            </a:r>
            <a:r>
              <a:rPr lang="en-US" altLang="zh-CN" sz="1335" b="1" dirty="0">
                <a:solidFill>
                  <a:srgbClr val="0000FF"/>
                </a:solidFill>
                <a:latin typeface="微软雅黑" panose="020B0503020204020204" pitchFamily="34" charset="-122"/>
                <a:ea typeface="微软雅黑" panose="020B0503020204020204" pitchFamily="34" charset="-122"/>
              </a:rPr>
              <a:t>&amp;</a:t>
            </a:r>
            <a:r>
              <a:rPr lang="zh-CN" altLang="en-US" sz="1335" b="1" dirty="0">
                <a:solidFill>
                  <a:srgbClr val="0000FF"/>
                </a:solidFill>
                <a:latin typeface="微软雅黑" panose="020B0503020204020204" pitchFamily="34" charset="-122"/>
                <a:ea typeface="微软雅黑" panose="020B0503020204020204" pitchFamily="34" charset="-122"/>
              </a:rPr>
              <a:t>租户数据隔离</a:t>
            </a:r>
            <a:endParaRPr lang="zh-CN" altLang="en-US" sz="1335" b="1" dirty="0">
              <a:solidFill>
                <a:srgbClr val="0000FF"/>
              </a:solidFill>
              <a:latin typeface="微软雅黑" panose="020B0503020204020204" pitchFamily="34" charset="-122"/>
              <a:ea typeface="微软雅黑" panose="020B0503020204020204" pitchFamily="34" charset="-122"/>
            </a:endParaRPr>
          </a:p>
        </p:txBody>
      </p:sp>
      <p:sp>
        <p:nvSpPr>
          <p:cNvPr id="222" name="矩形 221"/>
          <p:cNvSpPr/>
          <p:nvPr/>
        </p:nvSpPr>
        <p:spPr bwMode="auto">
          <a:xfrm>
            <a:off x="247650" y="708025"/>
            <a:ext cx="6470648" cy="806450"/>
          </a:xfrm>
          <a:prstGeom prst="rect">
            <a:avLst/>
          </a:prstGeom>
          <a:solidFill>
            <a:srgbClr val="D4E8C6"/>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223" name="Text Box 39"/>
          <p:cNvSpPr txBox="1">
            <a:spLocks noChangeArrowheads="1"/>
          </p:cNvSpPr>
          <p:nvPr/>
        </p:nvSpPr>
        <p:spPr bwMode="auto">
          <a:xfrm>
            <a:off x="247650" y="799465"/>
            <a:ext cx="246380" cy="708656"/>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客户端</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cxnSp>
        <p:nvCxnSpPr>
          <p:cNvPr id="228" name="肘形连接符 382"/>
          <p:cNvCxnSpPr/>
          <p:nvPr/>
        </p:nvCxnSpPr>
        <p:spPr>
          <a:xfrm rot="16200000">
            <a:off x="2579972" y="3031490"/>
            <a:ext cx="280670" cy="3175"/>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肘形连接符 383"/>
          <p:cNvCxnSpPr/>
          <p:nvPr/>
        </p:nvCxnSpPr>
        <p:spPr>
          <a:xfrm rot="16200000" flipV="1">
            <a:off x="4033170" y="3029268"/>
            <a:ext cx="280670" cy="4445"/>
          </a:xfrm>
          <a:prstGeom prst="bentConnector3">
            <a:avLst>
              <a:gd name="adj1" fmla="val 50113"/>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肘形连接符 384"/>
          <p:cNvCxnSpPr/>
          <p:nvPr/>
        </p:nvCxnSpPr>
        <p:spPr>
          <a:xfrm rot="16200000">
            <a:off x="5617812" y="3031490"/>
            <a:ext cx="280670" cy="3175"/>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2" name="圆角矩形 387"/>
          <p:cNvSpPr/>
          <p:nvPr/>
        </p:nvSpPr>
        <p:spPr>
          <a:xfrm>
            <a:off x="917542" y="3110865"/>
            <a:ext cx="5490800" cy="641350"/>
          </a:xfrm>
          <a:prstGeom prst="roundRect">
            <a:avLst/>
          </a:prstGeom>
          <a:solidFill>
            <a:srgbClr val="BFBFBF"/>
          </a:solidFill>
          <a:ln w="12700" cap="flat" cmpd="sng" algn="ctr">
            <a:solidFill>
              <a:schemeClr val="bg1">
                <a:lumMod val="50000"/>
              </a:schemeClr>
            </a:solidFill>
            <a:prstDash val="solid"/>
            <a:miter lim="800000"/>
          </a:ln>
          <a:effectLst/>
        </p:spPr>
        <p:txBody>
          <a:bodyPr rtlCol="0" anchor="ctr"/>
          <a:lstStyle/>
          <a:p>
            <a:pPr defTabSz="913765">
              <a:defRPr/>
            </a:pPr>
            <a:r>
              <a:rPr kumimoji="1" lang="zh-CN" altLang="en-US" sz="1100" kern="0" dirty="0">
                <a:solidFill>
                  <a:prstClr val="black"/>
                </a:solidFill>
                <a:latin typeface="微软雅黑" panose="020B0503020204020204" pitchFamily="34" charset="-122"/>
                <a:ea typeface="微软雅黑" panose="020B0503020204020204" pitchFamily="34" charset="-122"/>
              </a:rPr>
              <a:t>数据集市</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a:p>
            <a:pPr defTabSz="913765">
              <a:defRPr/>
            </a:pPr>
            <a:r>
              <a:rPr kumimoji="1" lang="en-US" altLang="zh-CN" sz="1100" kern="0" dirty="0">
                <a:solidFill>
                  <a:prstClr val="black"/>
                </a:solidFill>
                <a:latin typeface="微软雅黑" panose="020B0503020204020204" pitchFamily="34" charset="-122"/>
                <a:ea typeface="微软雅黑" panose="020B0503020204020204" pitchFamily="34" charset="-122"/>
              </a:rPr>
              <a:t>Doris</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p:txBody>
      </p:sp>
      <p:sp>
        <p:nvSpPr>
          <p:cNvPr id="236" name="圆角矩形 390"/>
          <p:cNvSpPr/>
          <p:nvPr/>
        </p:nvSpPr>
        <p:spPr>
          <a:xfrm>
            <a:off x="917542" y="3823768"/>
            <a:ext cx="5490800" cy="1117827"/>
          </a:xfrm>
          <a:prstGeom prst="roundRect">
            <a:avLst/>
          </a:prstGeom>
          <a:solidFill>
            <a:schemeClr val="bg1">
              <a:lumMod val="75000"/>
            </a:schemeClr>
          </a:solidFill>
          <a:ln w="12700" cap="flat" cmpd="sng" algn="ctr">
            <a:solidFill>
              <a:schemeClr val="bg1">
                <a:lumMod val="50000"/>
              </a:schemeClr>
            </a:solidFill>
            <a:prstDash val="solid"/>
            <a:miter lim="800000"/>
          </a:ln>
          <a:effectLst/>
        </p:spPr>
        <p:txBody>
          <a:bodyPr rtlCol="0" anchor="ctr"/>
          <a:lstStyle/>
          <a:p>
            <a:pPr defTabSz="913765">
              <a:defRPr/>
            </a:pPr>
            <a:r>
              <a:rPr kumimoji="1" lang="zh-CN" altLang="en-US" sz="1100" kern="0" dirty="0">
                <a:solidFill>
                  <a:prstClr val="black"/>
                </a:solidFill>
                <a:latin typeface="微软雅黑" panose="020B0503020204020204" pitchFamily="34" charset="-122"/>
                <a:ea typeface="微软雅黑" panose="020B0503020204020204" pitchFamily="34" charset="-122"/>
              </a:rPr>
              <a:t>数据仓库</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a:p>
            <a:pPr defTabSz="913765">
              <a:defRPr/>
            </a:pPr>
            <a:r>
              <a:rPr kumimoji="1" lang="en-US" altLang="zh-CN" sz="1100" kern="0" dirty="0">
                <a:solidFill>
                  <a:prstClr val="black"/>
                </a:solidFill>
                <a:latin typeface="微软雅黑" panose="020B0503020204020204" pitchFamily="34" charset="-122"/>
                <a:ea typeface="微软雅黑" panose="020B0503020204020204" pitchFamily="34" charset="-122"/>
              </a:rPr>
              <a:t>Hadoop</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p:txBody>
      </p:sp>
      <p:cxnSp>
        <p:nvCxnSpPr>
          <p:cNvPr id="259" name="直接箭头连接符 258"/>
          <p:cNvCxnSpPr/>
          <p:nvPr/>
        </p:nvCxnSpPr>
        <p:spPr>
          <a:xfrm flipV="1">
            <a:off x="2614070" y="3724638"/>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0" name="直接箭头连接符 259"/>
          <p:cNvCxnSpPr/>
          <p:nvPr/>
        </p:nvCxnSpPr>
        <p:spPr>
          <a:xfrm flipH="1" flipV="1">
            <a:off x="2722212"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1" name="直接箭头连接符 260"/>
          <p:cNvCxnSpPr/>
          <p:nvPr/>
        </p:nvCxnSpPr>
        <p:spPr>
          <a:xfrm flipH="1" flipV="1">
            <a:off x="4168107"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2" name="直接箭头连接符 261"/>
          <p:cNvCxnSpPr/>
          <p:nvPr/>
        </p:nvCxnSpPr>
        <p:spPr>
          <a:xfrm flipH="1" flipV="1">
            <a:off x="5786087"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sp>
        <p:nvSpPr>
          <p:cNvPr id="289" name="圆角矩形 387"/>
          <p:cNvSpPr/>
          <p:nvPr/>
        </p:nvSpPr>
        <p:spPr>
          <a:xfrm>
            <a:off x="917542" y="2363544"/>
            <a:ext cx="5490800" cy="641350"/>
          </a:xfrm>
          <a:prstGeom prst="roundRect">
            <a:avLst/>
          </a:prstGeom>
          <a:solidFill>
            <a:schemeClr val="accent6">
              <a:lumMod val="60000"/>
              <a:lumOff val="40000"/>
            </a:schemeClr>
          </a:solidFill>
          <a:ln w="12700" cap="flat" cmpd="sng" algn="ctr">
            <a:solidFill>
              <a:srgbClr val="00B050"/>
            </a:solidFill>
            <a:prstDash val="solid"/>
            <a:miter lim="800000"/>
          </a:ln>
          <a:effectLst/>
        </p:spPr>
        <p:txBody>
          <a:bodyPr rtlCol="0" anchor="ctr"/>
          <a:lstStyle/>
          <a:p>
            <a:pPr defTabSz="1219200"/>
            <a:r>
              <a:rPr lang="zh-CN" altLang="en-US" sz="1100" kern="0" dirty="0">
                <a:solidFill>
                  <a:prstClr val="black"/>
                </a:solidFill>
                <a:latin typeface="微软雅黑" panose="020B0503020204020204" pitchFamily="34" charset="-122"/>
                <a:ea typeface="微软雅黑" panose="020B0503020204020204" pitchFamily="34" charset="-122"/>
              </a:rPr>
              <a:t>数据应用</a:t>
            </a:r>
            <a:endParaRPr lang="en-US" altLang="zh-CN" sz="1100" kern="0" dirty="0">
              <a:solidFill>
                <a:prstClr val="black"/>
              </a:solidFill>
              <a:latin typeface="微软雅黑" panose="020B0503020204020204" pitchFamily="34" charset="-122"/>
              <a:ea typeface="微软雅黑" panose="020B0503020204020204" pitchFamily="34" charset="-122"/>
            </a:endParaRPr>
          </a:p>
          <a:p>
            <a:pPr defTabSz="1219200"/>
            <a:r>
              <a:rPr lang="en-US" altLang="zh-CN" sz="1100" kern="0" dirty="0">
                <a:solidFill>
                  <a:prstClr val="black"/>
                </a:solidFill>
                <a:latin typeface="微软雅黑" panose="020B0503020204020204" pitchFamily="34" charset="-122"/>
                <a:ea typeface="微软雅黑" panose="020B0503020204020204" pitchFamily="34" charset="-122"/>
              </a:rPr>
              <a:t>HDSP</a:t>
            </a:r>
            <a:endParaRPr lang="en-US" altLang="zh-CN" sz="1100" kern="0" dirty="0">
              <a:solidFill>
                <a:prstClr val="black"/>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753837" y="3859456"/>
            <a:ext cx="1476000" cy="1031124"/>
            <a:chOff x="1753837" y="3859456"/>
            <a:chExt cx="1476000" cy="1031124"/>
          </a:xfrm>
        </p:grpSpPr>
        <p:grpSp>
          <p:nvGrpSpPr>
            <p:cNvPr id="153" name="组合 152"/>
            <p:cNvGrpSpPr/>
            <p:nvPr/>
          </p:nvGrpSpPr>
          <p:grpSpPr>
            <a:xfrm>
              <a:off x="1753837" y="3859456"/>
              <a:ext cx="1476000" cy="1031124"/>
              <a:chOff x="5422181" y="2618462"/>
              <a:chExt cx="1674468" cy="584269"/>
            </a:xfrm>
          </p:grpSpPr>
          <p:sp>
            <p:nvSpPr>
              <p:cNvPr id="154"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55" name="Text Box 39"/>
              <p:cNvSpPr txBox="1">
                <a:spLocks noChangeArrowheads="1"/>
              </p:cNvSpPr>
              <p:nvPr/>
            </p:nvSpPr>
            <p:spPr bwMode="auto">
              <a:xfrm>
                <a:off x="5422181" y="2770988"/>
                <a:ext cx="626625" cy="40154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善</a:t>
                </a:r>
                <a:endParaRPr lang="en-US" altLang="zh-CN" sz="1335" dirty="0">
                  <a:solidFill>
                    <a:prstClr val="black"/>
                  </a:solidFill>
                  <a:latin typeface="微软雅黑" panose="020B0503020204020204" pitchFamily="34" charset="-122"/>
                  <a:ea typeface="微软雅黑" panose="020B0503020204020204" pitchFamily="34" charset="-122"/>
                </a:endParaRPr>
              </a:p>
              <a:p>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091093" y="3942889"/>
              <a:ext cx="1045953" cy="884599"/>
              <a:chOff x="7643736" y="4417922"/>
              <a:chExt cx="1319924" cy="987806"/>
            </a:xfrm>
          </p:grpSpPr>
          <p:sp>
            <p:nvSpPr>
              <p:cNvPr id="296"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8" name="角丸四角形 16"/>
              <p:cNvSpPr>
                <a:spLocks noChangeArrowheads="1"/>
              </p:cNvSpPr>
              <p:nvPr/>
            </p:nvSpPr>
            <p:spPr bwMode="auto">
              <a:xfrm>
                <a:off x="7643736" y="4417922"/>
                <a:ext cx="486373" cy="694563"/>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DIM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9" name="角丸四角形 16"/>
              <p:cNvSpPr>
                <a:spLocks noChangeArrowheads="1"/>
              </p:cNvSpPr>
              <p:nvPr/>
            </p:nvSpPr>
            <p:spPr bwMode="auto">
              <a:xfrm>
                <a:off x="8160644" y="4778838"/>
                <a:ext cx="803016" cy="322546"/>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JS_DW</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0" name="角丸四角形 16"/>
              <p:cNvSpPr>
                <a:spLocks noChangeArrowheads="1"/>
              </p:cNvSpPr>
              <p:nvPr/>
            </p:nvSpPr>
            <p:spPr bwMode="auto">
              <a:xfrm>
                <a:off x="8160644" y="4426603"/>
                <a:ext cx="803016" cy="314419"/>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JS_DM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9" name="组合 38"/>
          <p:cNvGrpSpPr/>
          <p:nvPr/>
        </p:nvGrpSpPr>
        <p:grpSpPr>
          <a:xfrm>
            <a:off x="3259422" y="3877120"/>
            <a:ext cx="1476000" cy="1013460"/>
            <a:chOff x="3259422" y="3877120"/>
            <a:chExt cx="1476000" cy="1013460"/>
          </a:xfrm>
        </p:grpSpPr>
        <p:grpSp>
          <p:nvGrpSpPr>
            <p:cNvPr id="157" name="组合 156"/>
            <p:cNvGrpSpPr/>
            <p:nvPr/>
          </p:nvGrpSpPr>
          <p:grpSpPr>
            <a:xfrm>
              <a:off x="3259422" y="3877120"/>
              <a:ext cx="1476000" cy="1013460"/>
              <a:chOff x="5422181" y="2618462"/>
              <a:chExt cx="1674468" cy="584269"/>
            </a:xfrm>
          </p:grpSpPr>
          <p:sp>
            <p:nvSpPr>
              <p:cNvPr id="158" name="Rounded Rectangle 177"/>
              <p:cNvSpPr/>
              <p:nvPr/>
            </p:nvSpPr>
            <p:spPr>
              <a:xfrm>
                <a:off x="5482550" y="2618462"/>
                <a:ext cx="1614099" cy="584269"/>
              </a:xfrm>
              <a:prstGeom prst="roundRect">
                <a:avLst>
                  <a:gd name="adj" fmla="val 1908"/>
                </a:avLst>
              </a:prstGeom>
              <a:solidFill>
                <a:srgbClr val="BFBFBF"/>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59" name="Text Box 39"/>
              <p:cNvSpPr txBox="1">
                <a:spLocks noChangeArrowheads="1"/>
              </p:cNvSpPr>
              <p:nvPr/>
            </p:nvSpPr>
            <p:spPr bwMode="auto">
              <a:xfrm>
                <a:off x="5422181" y="2770988"/>
                <a:ext cx="626625" cy="29010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3571110" y="3942892"/>
              <a:ext cx="1059149" cy="881193"/>
              <a:chOff x="7643736" y="4421726"/>
              <a:chExt cx="1336577" cy="984002"/>
            </a:xfrm>
          </p:grpSpPr>
          <p:sp>
            <p:nvSpPr>
              <p:cNvPr id="83"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角丸四角形 16"/>
              <p:cNvSpPr>
                <a:spLocks noChangeArrowheads="1"/>
              </p:cNvSpPr>
              <p:nvPr/>
            </p:nvSpPr>
            <p:spPr bwMode="auto">
              <a:xfrm>
                <a:off x="7643736" y="4421726"/>
                <a:ext cx="486373" cy="690759"/>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DIM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角丸四角形 16"/>
              <p:cNvSpPr>
                <a:spLocks noChangeArrowheads="1"/>
              </p:cNvSpPr>
              <p:nvPr/>
            </p:nvSpPr>
            <p:spPr bwMode="auto">
              <a:xfrm>
                <a:off x="8160644" y="4782637"/>
                <a:ext cx="803016" cy="318746"/>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DW</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角丸四角形 16"/>
              <p:cNvSpPr>
                <a:spLocks noChangeArrowheads="1"/>
              </p:cNvSpPr>
              <p:nvPr/>
            </p:nvSpPr>
            <p:spPr bwMode="auto">
              <a:xfrm>
                <a:off x="8177297" y="4437174"/>
                <a:ext cx="803016" cy="307648"/>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4" name="矩形 3"/>
          <p:cNvSpPr/>
          <p:nvPr/>
        </p:nvSpPr>
        <p:spPr>
          <a:xfrm>
            <a:off x="863029" y="3075430"/>
            <a:ext cx="5624134" cy="197664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组合 39"/>
          <p:cNvGrpSpPr/>
          <p:nvPr/>
        </p:nvGrpSpPr>
        <p:grpSpPr>
          <a:xfrm>
            <a:off x="4756752" y="3871048"/>
            <a:ext cx="1476000" cy="1019532"/>
            <a:chOff x="4756752" y="3871048"/>
            <a:chExt cx="1476000" cy="1019532"/>
          </a:xfrm>
        </p:grpSpPr>
        <p:grpSp>
          <p:nvGrpSpPr>
            <p:cNvPr id="161" name="组合 160"/>
            <p:cNvGrpSpPr/>
            <p:nvPr/>
          </p:nvGrpSpPr>
          <p:grpSpPr>
            <a:xfrm>
              <a:off x="4756752" y="3871048"/>
              <a:ext cx="1476000" cy="1019532"/>
              <a:chOff x="5422181" y="2618462"/>
              <a:chExt cx="1674468" cy="584269"/>
            </a:xfrm>
          </p:grpSpPr>
          <p:sp>
            <p:nvSpPr>
              <p:cNvPr id="162"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63" name="Text Box 39"/>
              <p:cNvSpPr txBox="1">
                <a:spLocks noChangeArrowheads="1"/>
              </p:cNvSpPr>
              <p:nvPr/>
            </p:nvSpPr>
            <p:spPr bwMode="auto">
              <a:xfrm>
                <a:off x="5422181" y="2770862"/>
                <a:ext cx="802184" cy="229293"/>
              </a:xfrm>
              <a:prstGeom prst="rect">
                <a:avLst/>
              </a:prstGeom>
              <a:noFill/>
              <a:ln w="9525">
                <a:noFill/>
                <a:miter lim="800000"/>
              </a:ln>
              <a:effectLst/>
            </p:spPr>
            <p:txBody>
              <a:bodyPr wrap="square">
                <a:spAutoFit/>
              </a:bodyPr>
              <a:lstStyle/>
              <a:p>
                <a:r>
                  <a:rPr lang="en-US" altLang="zh-CN" sz="1000" dirty="0">
                    <a:solidFill>
                      <a:prstClr val="black"/>
                    </a:solidFill>
                    <a:latin typeface="微软雅黑" panose="020B0503020204020204" pitchFamily="34" charset="-122"/>
                    <a:ea typeface="微软雅黑" panose="020B0503020204020204" pitchFamily="34" charset="-122"/>
                  </a:rPr>
                  <a:t>CP</a:t>
                </a:r>
                <a:endParaRPr lang="en-US" altLang="zh-CN" sz="1000" dirty="0">
                  <a:solidFill>
                    <a:prstClr val="black"/>
                  </a:solidFill>
                  <a:latin typeface="微软雅黑" panose="020B0503020204020204" pitchFamily="34" charset="-122"/>
                  <a:ea typeface="微软雅黑" panose="020B0503020204020204" pitchFamily="34" charset="-122"/>
                </a:endParaRPr>
              </a:p>
              <a:p>
                <a:r>
                  <a:rPr lang="en-US" altLang="zh-CN" sz="1000" dirty="0">
                    <a:solidFill>
                      <a:prstClr val="black"/>
                    </a:solidFill>
                    <a:latin typeface="微软雅黑" panose="020B0503020204020204" pitchFamily="34" charset="-122"/>
                    <a:ea typeface="微软雅黑" panose="020B0503020204020204" pitchFamily="34" charset="-122"/>
                  </a:rPr>
                  <a:t>BG</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5168493" y="3957336"/>
              <a:ext cx="1002965" cy="866747"/>
              <a:chOff x="7643735" y="4437857"/>
              <a:chExt cx="1319925" cy="967871"/>
            </a:xfrm>
          </p:grpSpPr>
          <p:sp>
            <p:nvSpPr>
              <p:cNvPr id="101"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CPBG_ODS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角丸四角形 16"/>
              <p:cNvSpPr>
                <a:spLocks noChangeArrowheads="1"/>
              </p:cNvSpPr>
              <p:nvPr/>
            </p:nvSpPr>
            <p:spPr bwMode="auto">
              <a:xfrm>
                <a:off x="7643735" y="4437857"/>
                <a:ext cx="550839" cy="674627"/>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_DIM</a:t>
                </a:r>
                <a:endPar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角丸四角形 16"/>
              <p:cNvSpPr>
                <a:spLocks noChangeArrowheads="1"/>
              </p:cNvSpPr>
              <p:nvPr/>
            </p:nvSpPr>
            <p:spPr bwMode="auto">
              <a:xfrm>
                <a:off x="8264604" y="4782639"/>
                <a:ext cx="699054" cy="30261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_DW</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角丸四角形 16"/>
              <p:cNvSpPr>
                <a:spLocks noChangeArrowheads="1"/>
              </p:cNvSpPr>
              <p:nvPr/>
            </p:nvSpPr>
            <p:spPr bwMode="auto">
              <a:xfrm>
                <a:off x="8250535" y="4442212"/>
                <a:ext cx="699054" cy="30261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_DM</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105" name="角丸四角形 16"/>
          <p:cNvSpPr>
            <a:spLocks noChangeArrowheads="1"/>
          </p:cNvSpPr>
          <p:nvPr/>
        </p:nvSpPr>
        <p:spPr bwMode="auto">
          <a:xfrm>
            <a:off x="245111" y="1748092"/>
            <a:ext cx="414020" cy="366458"/>
          </a:xfrm>
          <a:prstGeom prst="roundRect">
            <a:avLst>
              <a:gd name="adj" fmla="val 4017"/>
            </a:avLst>
          </a:prstGeom>
          <a:solidFill>
            <a:srgbClr val="55ADDD">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华东</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cxnSp>
        <p:nvCxnSpPr>
          <p:cNvPr id="108" name="直接箭头连接符 107"/>
          <p:cNvCxnSpPr/>
          <p:nvPr/>
        </p:nvCxnSpPr>
        <p:spPr>
          <a:xfrm flipV="1">
            <a:off x="4168107" y="3724638"/>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109" name="直接箭头连接符 108"/>
          <p:cNvCxnSpPr/>
          <p:nvPr/>
        </p:nvCxnSpPr>
        <p:spPr>
          <a:xfrm flipV="1">
            <a:off x="5756559" y="3735816"/>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grpSp>
        <p:nvGrpSpPr>
          <p:cNvPr id="3" name="组合 2"/>
          <p:cNvGrpSpPr/>
          <p:nvPr/>
        </p:nvGrpSpPr>
        <p:grpSpPr>
          <a:xfrm>
            <a:off x="1792045" y="835693"/>
            <a:ext cx="4377058" cy="600896"/>
            <a:chOff x="969551" y="1048641"/>
            <a:chExt cx="5168113" cy="771102"/>
          </a:xfrm>
        </p:grpSpPr>
        <p:grpSp>
          <p:nvGrpSpPr>
            <p:cNvPr id="107" name="组合 106"/>
            <p:cNvGrpSpPr/>
            <p:nvPr/>
          </p:nvGrpSpPr>
          <p:grpSpPr>
            <a:xfrm>
              <a:off x="969551" y="1048641"/>
              <a:ext cx="1529588" cy="749591"/>
              <a:chOff x="969551" y="974226"/>
              <a:chExt cx="1565333" cy="828899"/>
            </a:xfrm>
          </p:grpSpPr>
          <p:sp>
            <p:nvSpPr>
              <p:cNvPr id="110" name="Rounded Rectangle 177"/>
              <p:cNvSpPr/>
              <p:nvPr/>
            </p:nvSpPr>
            <p:spPr>
              <a:xfrm>
                <a:off x="1029921" y="974226"/>
                <a:ext cx="1504963"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11" name="Text Box 39"/>
              <p:cNvSpPr txBox="1">
                <a:spLocks noChangeArrowheads="1"/>
              </p:cNvSpPr>
              <p:nvPr/>
            </p:nvSpPr>
            <p:spPr bwMode="auto">
              <a:xfrm>
                <a:off x="969551" y="1299764"/>
                <a:ext cx="626625" cy="349394"/>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嘉善</a:t>
                </a:r>
                <a:endParaRPr lang="en-US" altLang="zh-CN" sz="1000" dirty="0" err="1">
                  <a:solidFill>
                    <a:prstClr val="black"/>
                  </a:solidFill>
                  <a:latin typeface="微软雅黑" panose="020B0503020204020204" pitchFamily="34" charset="-122"/>
                  <a:ea typeface="微软雅黑" panose="020B0503020204020204" pitchFamily="34" charset="-122"/>
                </a:endParaRPr>
              </a:p>
            </p:txBody>
          </p:sp>
          <p:graphicFrame>
            <p:nvGraphicFramePr>
              <p:cNvPr id="113" name="Object 35"/>
              <p:cNvGraphicFramePr>
                <a:graphicFrameLocks noChangeAspect="1"/>
              </p:cNvGraphicFramePr>
              <p:nvPr/>
            </p:nvGraphicFramePr>
            <p:xfrm>
              <a:off x="1484284" y="1238569"/>
              <a:ext cx="482236" cy="340480"/>
            </p:xfrm>
            <a:graphic>
              <a:graphicData uri="http://schemas.openxmlformats.org/presentationml/2006/ole">
                <mc:AlternateContent xmlns:mc="http://schemas.openxmlformats.org/markup-compatibility/2006">
                  <mc:Choice xmlns:v="urn:schemas-microsoft-com:vml" Requires="v">
                    <p:oleObj spid="_x0000_s31290" name="Visio" r:id="rId1" imgW="412115" imgH="385445" progId="Visio.Drawing.11">
                      <p:embed/>
                    </p:oleObj>
                  </mc:Choice>
                  <mc:Fallback>
                    <p:oleObj name="Visio" r:id="rId1" imgW="412115" imgH="385445" progId="Visio.Drawing.11">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284" y="1238569"/>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16"/>
              <p:cNvGraphicFramePr>
                <a:graphicFrameLocks noChangeAspect="1"/>
              </p:cNvGraphicFramePr>
              <p:nvPr/>
            </p:nvGraphicFramePr>
            <p:xfrm>
              <a:off x="1865778" y="1243069"/>
              <a:ext cx="482600" cy="339725"/>
            </p:xfrm>
            <a:graphic>
              <a:graphicData uri="http://schemas.openxmlformats.org/presentationml/2006/ole">
                <mc:AlternateContent xmlns:mc="http://schemas.openxmlformats.org/markup-compatibility/2006">
                  <mc:Choice xmlns:v="urn:schemas-microsoft-com:vml" Requires="v">
                    <p:oleObj spid="_x0000_s5" name="Visio" r:id="rId3" imgW="412115" imgH="385445" progId="Visio.Drawing.11">
                      <p:embed/>
                    </p:oleObj>
                  </mc:Choice>
                  <mc:Fallback>
                    <p:oleObj name="Visio" r:id="rId3" imgW="412115" imgH="385445" progId="Visio.Drawing.11">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778" y="1243069"/>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5" name="组合 114"/>
            <p:cNvGrpSpPr/>
            <p:nvPr/>
          </p:nvGrpSpPr>
          <p:grpSpPr>
            <a:xfrm>
              <a:off x="2828305" y="1069985"/>
              <a:ext cx="1541746" cy="728386"/>
              <a:chOff x="3415250" y="963932"/>
              <a:chExt cx="1636307" cy="828899"/>
            </a:xfrm>
          </p:grpSpPr>
          <p:sp>
            <p:nvSpPr>
              <p:cNvPr id="116" name="Rounded Rectangle 177"/>
              <p:cNvSpPr/>
              <p:nvPr/>
            </p:nvSpPr>
            <p:spPr>
              <a:xfrm>
                <a:off x="3475619" y="963932"/>
                <a:ext cx="1575938"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17" name="Text Box 39"/>
              <p:cNvSpPr txBox="1">
                <a:spLocks noChangeArrowheads="1"/>
              </p:cNvSpPr>
              <p:nvPr/>
            </p:nvSpPr>
            <p:spPr bwMode="auto">
              <a:xfrm>
                <a:off x="3415250" y="1289473"/>
                <a:ext cx="626625" cy="359565"/>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华东</a:t>
                </a:r>
                <a:endParaRPr lang="en-US" altLang="zh-CN" sz="1000" dirty="0" err="1">
                  <a:solidFill>
                    <a:prstClr val="black"/>
                  </a:solidFill>
                  <a:latin typeface="微软雅黑" panose="020B0503020204020204" pitchFamily="34" charset="-122"/>
                  <a:ea typeface="微软雅黑" panose="020B0503020204020204" pitchFamily="34" charset="-122"/>
                </a:endParaRPr>
              </a:p>
            </p:txBody>
          </p:sp>
          <p:graphicFrame>
            <p:nvGraphicFramePr>
              <p:cNvPr id="118" name="Object 35"/>
              <p:cNvGraphicFramePr>
                <a:graphicFrameLocks noChangeAspect="1"/>
              </p:cNvGraphicFramePr>
              <p:nvPr/>
            </p:nvGraphicFramePr>
            <p:xfrm>
              <a:off x="3956365" y="1228066"/>
              <a:ext cx="482236" cy="340480"/>
            </p:xfrm>
            <a:graphic>
              <a:graphicData uri="http://schemas.openxmlformats.org/presentationml/2006/ole">
                <mc:AlternateContent xmlns:mc="http://schemas.openxmlformats.org/markup-compatibility/2006">
                  <mc:Choice xmlns:v="urn:schemas-microsoft-com:vml" Requires="v">
                    <p:oleObj spid="_x0000_s6" name="Visio" r:id="rId4" imgW="412115" imgH="385445" progId="Visio.Drawing.11">
                      <p:embed/>
                    </p:oleObj>
                  </mc:Choice>
                  <mc:Fallback>
                    <p:oleObj name="Visio" r:id="rId4" imgW="412115" imgH="385445" progId="Visio.Drawing.11">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365" y="1228066"/>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 name="Object 16"/>
              <p:cNvGraphicFramePr>
                <a:graphicFrameLocks noChangeAspect="1"/>
              </p:cNvGraphicFramePr>
              <p:nvPr/>
            </p:nvGraphicFramePr>
            <p:xfrm>
              <a:off x="4337858" y="1232566"/>
              <a:ext cx="482600" cy="339725"/>
            </p:xfrm>
            <a:graphic>
              <a:graphicData uri="http://schemas.openxmlformats.org/presentationml/2006/ole">
                <mc:AlternateContent xmlns:mc="http://schemas.openxmlformats.org/markup-compatibility/2006">
                  <mc:Choice xmlns:v="urn:schemas-microsoft-com:vml" Requires="v">
                    <p:oleObj spid="_x0000_s7" name="Visio" r:id="rId5" imgW="412115" imgH="385445" progId="Visio.Drawing.11">
                      <p:embed/>
                    </p:oleObj>
                  </mc:Choice>
                  <mc:Fallback>
                    <p:oleObj name="Visio" r:id="rId5" imgW="412115" imgH="385445" progId="Visio.Drawing.11">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858" y="1232566"/>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0" name="组合 119"/>
            <p:cNvGrpSpPr/>
            <p:nvPr/>
          </p:nvGrpSpPr>
          <p:grpSpPr>
            <a:xfrm>
              <a:off x="4664629" y="1055666"/>
              <a:ext cx="1473035" cy="764077"/>
              <a:chOff x="5584467" y="937847"/>
              <a:chExt cx="1548793" cy="828899"/>
            </a:xfrm>
          </p:grpSpPr>
          <p:sp>
            <p:nvSpPr>
              <p:cNvPr id="122" name="Rounded Rectangle 177"/>
              <p:cNvSpPr/>
              <p:nvPr/>
            </p:nvSpPr>
            <p:spPr>
              <a:xfrm>
                <a:off x="5596621" y="937847"/>
                <a:ext cx="1536639"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23" name="Text Box 39"/>
              <p:cNvSpPr txBox="1">
                <a:spLocks noChangeArrowheads="1"/>
              </p:cNvSpPr>
              <p:nvPr/>
            </p:nvSpPr>
            <p:spPr bwMode="auto">
              <a:xfrm>
                <a:off x="5584467" y="1278921"/>
                <a:ext cx="673263" cy="342769"/>
              </a:xfrm>
              <a:prstGeom prst="rect">
                <a:avLst/>
              </a:prstGeom>
              <a:noFill/>
              <a:ln w="9525">
                <a:noFill/>
                <a:miter lim="800000"/>
              </a:ln>
              <a:effectLst/>
            </p:spPr>
            <p:txBody>
              <a:bodyPr wrap="square">
                <a:spAutoFit/>
              </a:bodyPr>
              <a:lstStyle/>
              <a:p>
                <a:r>
                  <a:rPr lang="en-US" altLang="zh-CN" sz="1000" dirty="0">
                    <a:solidFill>
                      <a:prstClr val="black"/>
                    </a:solidFill>
                    <a:latin typeface="微软雅黑" panose="020B0503020204020204" pitchFamily="34" charset="-122"/>
                    <a:ea typeface="微软雅黑" panose="020B0503020204020204" pitchFamily="34" charset="-122"/>
                  </a:rPr>
                  <a:t>CPBG</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aphicFrame>
            <p:nvGraphicFramePr>
              <p:cNvPr id="124" name="Object 35"/>
              <p:cNvGraphicFramePr>
                <a:graphicFrameLocks noChangeAspect="1"/>
              </p:cNvGraphicFramePr>
              <p:nvPr/>
            </p:nvGraphicFramePr>
            <p:xfrm>
              <a:off x="6131008" y="1232469"/>
              <a:ext cx="482236" cy="340480"/>
            </p:xfrm>
            <a:graphic>
              <a:graphicData uri="http://schemas.openxmlformats.org/presentationml/2006/ole">
                <mc:AlternateContent xmlns:mc="http://schemas.openxmlformats.org/markup-compatibility/2006">
                  <mc:Choice xmlns:v="urn:schemas-microsoft-com:vml" Requires="v">
                    <p:oleObj spid="_x0000_s9" name="Visio" r:id="rId6" imgW="412115" imgH="385445" progId="Visio.Drawing.11">
                      <p:embed/>
                    </p:oleObj>
                  </mc:Choice>
                  <mc:Fallback>
                    <p:oleObj name="Visio" r:id="rId6" imgW="412115" imgH="385445" progId="Visio.Drawing.11">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008" y="1232469"/>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 name="Object 16"/>
              <p:cNvGraphicFramePr>
                <a:graphicFrameLocks noChangeAspect="1"/>
              </p:cNvGraphicFramePr>
              <p:nvPr/>
            </p:nvGraphicFramePr>
            <p:xfrm>
              <a:off x="6512501" y="1236969"/>
              <a:ext cx="482600" cy="339725"/>
            </p:xfrm>
            <a:graphic>
              <a:graphicData uri="http://schemas.openxmlformats.org/presentationml/2006/ole">
                <mc:AlternateContent xmlns:mc="http://schemas.openxmlformats.org/markup-compatibility/2006">
                  <mc:Choice xmlns:v="urn:schemas-microsoft-com:vml" Requires="v">
                    <p:oleObj spid="_x0000_s10" name="Visio" r:id="rId7" imgW="412115" imgH="385445" progId="Visio.Drawing.11">
                      <p:embed/>
                    </p:oleObj>
                  </mc:Choice>
                  <mc:Fallback>
                    <p:oleObj name="Visio" r:id="rId7" imgW="412115" imgH="385445" progId="Visio.Drawing.11">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2501" y="1236969"/>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cxnSp>
        <p:nvCxnSpPr>
          <p:cNvPr id="129" name="肘形连接符 402"/>
          <p:cNvCxnSpPr>
            <a:stCxn id="165" idx="0"/>
            <a:endCxn id="110" idx="2"/>
          </p:cNvCxnSpPr>
          <p:nvPr/>
        </p:nvCxnSpPr>
        <p:spPr>
          <a:xfrm rot="16200000" flipV="1">
            <a:off x="3131736" y="752848"/>
            <a:ext cx="303275" cy="1637231"/>
          </a:xfrm>
          <a:prstGeom prst="bent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肘形连接符 402"/>
          <p:cNvCxnSpPr>
            <a:stCxn id="165" idx="0"/>
            <a:endCxn id="122" idx="2"/>
          </p:cNvCxnSpPr>
          <p:nvPr/>
        </p:nvCxnSpPr>
        <p:spPr>
          <a:xfrm rot="5400000" flipH="1" flipV="1">
            <a:off x="4682845" y="855732"/>
            <a:ext cx="286512" cy="1448227"/>
          </a:xfrm>
          <a:prstGeom prst="bentConnector3">
            <a:avLst>
              <a:gd name="adj1" fmla="val 50000"/>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402"/>
          <p:cNvCxnSpPr>
            <a:endCxn id="116" idx="2"/>
          </p:cNvCxnSpPr>
          <p:nvPr/>
        </p:nvCxnSpPr>
        <p:spPr>
          <a:xfrm rot="16200000" flipV="1">
            <a:off x="3926200" y="1536993"/>
            <a:ext cx="293383" cy="59268"/>
          </a:xfrm>
          <a:prstGeom prst="bentConnector3">
            <a:avLst>
              <a:gd name="adj1" fmla="val 50000"/>
            </a:avLst>
          </a:prstGeom>
          <a:ln w="1905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34" name="Object 32"/>
          <p:cNvGraphicFramePr>
            <a:graphicFrameLocks noChangeAspect="1"/>
          </p:cNvGraphicFramePr>
          <p:nvPr/>
        </p:nvGraphicFramePr>
        <p:xfrm>
          <a:off x="870925" y="1738914"/>
          <a:ext cx="5659608" cy="162019"/>
        </p:xfrm>
        <a:graphic>
          <a:graphicData uri="http://schemas.openxmlformats.org/presentationml/2006/ole">
            <mc:AlternateContent xmlns:mc="http://schemas.openxmlformats.org/markup-compatibility/2006">
              <mc:Choice xmlns:v="urn:schemas-microsoft-com:vml" Requires="v">
                <p:oleObj spid="_x0000_s11" name="Visio" r:id="rId8" imgW="4652645" imgH="672465" progId="Visio.Drawing.11">
                  <p:embed/>
                </p:oleObj>
              </mc:Choice>
              <mc:Fallback>
                <p:oleObj name="Visio" r:id="rId8" imgW="4652645" imgH="672465" progId="Visio.Drawing.11">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25" y="1738914"/>
                        <a:ext cx="5659608" cy="162019"/>
                      </a:xfrm>
                      <a:prstGeom prst="rect">
                        <a:avLst/>
                      </a:prstGeom>
                      <a:noFill/>
                      <a:ln>
                        <a:noFill/>
                      </a:ln>
                      <a:effectLst/>
                    </p:spPr>
                  </p:pic>
                </p:oleObj>
              </mc:Fallback>
            </mc:AlternateContent>
          </a:graphicData>
        </a:graphic>
      </p:graphicFrame>
      <p:cxnSp>
        <p:nvCxnSpPr>
          <p:cNvPr id="135" name="肘形连接符 402"/>
          <p:cNvCxnSpPr>
            <a:stCxn id="193" idx="0"/>
          </p:cNvCxnSpPr>
          <p:nvPr/>
        </p:nvCxnSpPr>
        <p:spPr>
          <a:xfrm rot="5400000" flipH="1" flipV="1">
            <a:off x="3048974" y="1377394"/>
            <a:ext cx="535556" cy="1596616"/>
          </a:xfrm>
          <a:prstGeom prst="bentConnector2">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402"/>
          <p:cNvCxnSpPr>
            <a:stCxn id="215" idx="0"/>
          </p:cNvCxnSpPr>
          <p:nvPr/>
        </p:nvCxnSpPr>
        <p:spPr>
          <a:xfrm rot="16200000" flipV="1">
            <a:off x="4524961" y="1447082"/>
            <a:ext cx="546011" cy="1446786"/>
          </a:xfrm>
          <a:prstGeom prst="bentConnector2">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肘形连接符 402"/>
          <p:cNvCxnSpPr/>
          <p:nvPr/>
        </p:nvCxnSpPr>
        <p:spPr>
          <a:xfrm rot="16200000" flipV="1">
            <a:off x="4079708" y="1940969"/>
            <a:ext cx="542149" cy="462873"/>
          </a:xfrm>
          <a:prstGeom prst="bentConnector3">
            <a:avLst>
              <a:gd name="adj1" fmla="val 58649"/>
            </a:avLst>
          </a:prstGeom>
          <a:ln w="1905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8" name="TextBox 74"/>
          <p:cNvSpPr txBox="1"/>
          <p:nvPr/>
        </p:nvSpPr>
        <p:spPr>
          <a:xfrm>
            <a:off x="7257943" y="4040089"/>
            <a:ext cx="4686859" cy="2585564"/>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数据仓库（</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安全：各基地独立库</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cpbg_dm,dm,js_dm</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和独立表，基地的数据进对应基地的库，做数据隔离；分别创建</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独立的</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cpbg_hive,hd_hive,js_hive</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Ranger</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组件授权，</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给基地</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用户授权该基地的库权限</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，该用户只能操作本基地的库和表。基地的</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账号密码只给对应基地的管理员去系统中配置（</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DBA</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负责建库建表，会有统一的库权限，不给应用管理员权限）</a:t>
            </a:r>
            <a:endPar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创建库</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：按数仓层级创建对应的库， </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原始数据</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dwd</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明细</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dws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汇总</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dm(</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应用</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dim(</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维度</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，不同</a:t>
            </a:r>
            <a:r>
              <a:rPr lang="zh-CN" altLang="en-US" sz="115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库名前加基地编码</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区分。</a:t>
            </a:r>
            <a:endPar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表命名</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：①</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层级</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来源系统</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ods_s4_table   </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② </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层级</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主题</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内容描述 ，</a:t>
            </a:r>
            <a:r>
              <a:rPr lang="en-US" altLang="zh-CN" sz="1150" b="1" dirty="0" err="1">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dwd_po_orders</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。不同库允许创建同名表。</a:t>
            </a:r>
            <a:endPar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defTabSz="457200">
              <a:defRPr/>
            </a:pP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④  </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表分区</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SAP</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数据默认按集团</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(MANDT)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做一级分区，其他分区字段按需设计</a:t>
            </a:r>
            <a:endPar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下箭头 29"/>
          <p:cNvSpPr/>
          <p:nvPr/>
        </p:nvSpPr>
        <p:spPr>
          <a:xfrm rot="18176768">
            <a:off x="6815678" y="4870320"/>
            <a:ext cx="360433" cy="460368"/>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TextBox 74"/>
          <p:cNvSpPr txBox="1"/>
          <p:nvPr/>
        </p:nvSpPr>
        <p:spPr>
          <a:xfrm>
            <a:off x="7249052" y="2190125"/>
            <a:ext cx="4697202" cy="1767212"/>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数据集市（</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同数据仓库，</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各基地创建独立库</a:t>
            </a:r>
            <a:r>
              <a:rPr lang="en-US" altLang="zh-CN"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cpbg_dm,dm,js_dm</a:t>
            </a:r>
            <a:r>
              <a:rPr lang="en-US" altLang="zh-CN"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和表，</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独立的</a:t>
            </a:r>
            <a:r>
              <a:rPr lang="en-US" altLang="zh-CN" sz="1150" b="1" dirty="0" err="1">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cpbg_doris,hd_doris,js_doris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用户授权该基地前缀的库权限</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创建库：</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默认创建</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dm(</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数据应用</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，其他层级如</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dwd</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/dim/</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按业务需求同步创建。各基地库名和数仓库名保持一致</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以基地编码为前缀</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创建表：</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数仓的同名表和同名字段，表数据在数仓中加工后同步过来</a:t>
            </a:r>
            <a:endPar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下箭头 29"/>
          <p:cNvSpPr/>
          <p:nvPr/>
        </p:nvSpPr>
        <p:spPr>
          <a:xfrm rot="16200000">
            <a:off x="6832511" y="3297812"/>
            <a:ext cx="357209" cy="381036"/>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 name="TextBox 74"/>
          <p:cNvSpPr txBox="1"/>
          <p:nvPr/>
        </p:nvSpPr>
        <p:spPr>
          <a:xfrm>
            <a:off x="7249052" y="790038"/>
            <a:ext cx="4686860" cy="1324512"/>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数据应用（</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HDSP</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统一入口</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统一的前端登录地址</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，通过多租户实现用户和角色权限在应用内的隔离（跨租户无法直接访问数据，租户间数据隔离）</a:t>
            </a:r>
            <a:endPar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多租户设计，</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各基地建独立租户</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CPBG,HD,JS</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在租户内配置该基地的</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和</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数据源账号，只能操作自己租户的库表。</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登录认证：</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集成中央的</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Luxlink</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门户做统一认证，登录门户后可直接跳转访问数据底座，或直接访问数据底座的门户地址做登录。</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0" name="下箭头 29"/>
          <p:cNvSpPr/>
          <p:nvPr/>
        </p:nvSpPr>
        <p:spPr>
          <a:xfrm rot="13335088">
            <a:off x="6806070" y="1588728"/>
            <a:ext cx="360775" cy="527144"/>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5" name="Picture 4"/>
          <p:cNvPicPr>
            <a:picLocks noChangeAspect="1" noChangeArrowheads="1"/>
          </p:cNvPicPr>
          <p:nvPr/>
        </p:nvPicPr>
        <p:blipFill>
          <a:blip r:embed="rId10" cstate="print"/>
          <a:srcRect/>
          <a:stretch>
            <a:fillRect/>
          </a:stretch>
        </p:blipFill>
        <p:spPr bwMode="auto">
          <a:xfrm>
            <a:off x="3968909" y="1723101"/>
            <a:ext cx="266158" cy="159155"/>
          </a:xfrm>
          <a:prstGeom prst="rect">
            <a:avLst/>
          </a:prstGeom>
          <a:noFill/>
          <a:ln w="9525">
            <a:noFill/>
            <a:miter lim="800000"/>
            <a:headEnd/>
            <a:tailEnd/>
          </a:ln>
        </p:spPr>
      </p:pic>
      <p:grpSp>
        <p:nvGrpSpPr>
          <p:cNvPr id="177" name="组合 176"/>
          <p:cNvGrpSpPr/>
          <p:nvPr/>
        </p:nvGrpSpPr>
        <p:grpSpPr>
          <a:xfrm>
            <a:off x="4756752" y="3162935"/>
            <a:ext cx="1476000" cy="504000"/>
            <a:chOff x="5422181" y="2618462"/>
            <a:chExt cx="1674468" cy="584269"/>
          </a:xfrm>
        </p:grpSpPr>
        <p:sp>
          <p:nvSpPr>
            <p:cNvPr id="178"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9" name="Text Box 39"/>
            <p:cNvSpPr txBox="1">
              <a:spLocks noChangeArrowheads="1"/>
            </p:cNvSpPr>
            <p:nvPr/>
          </p:nvSpPr>
          <p:spPr bwMode="auto">
            <a:xfrm>
              <a:off x="5422181" y="2770862"/>
              <a:ext cx="823584" cy="297180"/>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83" name="矩形 182"/>
            <p:cNvSpPr/>
            <p:nvPr/>
          </p:nvSpPr>
          <p:spPr>
            <a:xfrm>
              <a:off x="6091493" y="2702271"/>
              <a:ext cx="932948" cy="434704"/>
            </a:xfrm>
            <a:prstGeom prst="rect">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CPBG_*</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a:t>
              </a:r>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241422" y="3162935"/>
            <a:ext cx="1512000" cy="504000"/>
            <a:chOff x="3241422" y="3162935"/>
            <a:chExt cx="1512000" cy="504000"/>
          </a:xfrm>
        </p:grpSpPr>
        <p:sp>
          <p:nvSpPr>
            <p:cNvPr id="174" name="Rounded Rectangle 177"/>
            <p:cNvSpPr/>
            <p:nvPr/>
          </p:nvSpPr>
          <p:spPr>
            <a:xfrm>
              <a:off x="3295934" y="3162935"/>
              <a:ext cx="1457488" cy="504000"/>
            </a:xfrm>
            <a:prstGeom prst="roundRect">
              <a:avLst>
                <a:gd name="adj" fmla="val 1908"/>
              </a:avLst>
            </a:prstGeom>
            <a:solidFill>
              <a:srgbClr val="BFBFBF"/>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5" name="Text Box 39"/>
            <p:cNvSpPr txBox="1">
              <a:spLocks noChangeArrowheads="1"/>
            </p:cNvSpPr>
            <p:nvPr/>
          </p:nvSpPr>
          <p:spPr bwMode="auto">
            <a:xfrm>
              <a:off x="3241422" y="3294506"/>
              <a:ext cx="565826"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76" name="矩形 175"/>
            <p:cNvSpPr/>
            <p:nvPr/>
          </p:nvSpPr>
          <p:spPr>
            <a:xfrm>
              <a:off x="3754053" y="3235230"/>
              <a:ext cx="842427" cy="374983"/>
            </a:xfrm>
            <a:prstGeom prst="rect">
              <a:avLst/>
            </a:prstGeom>
            <a:solidFill>
              <a:srgbClr val="A6A6A6"/>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a:t>
              </a:r>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753837" y="3162935"/>
            <a:ext cx="1476000" cy="504000"/>
            <a:chOff x="1753837" y="3162935"/>
            <a:chExt cx="1476000" cy="504000"/>
          </a:xfrm>
        </p:grpSpPr>
        <p:sp>
          <p:nvSpPr>
            <p:cNvPr id="170" name="Rounded Rectangle 177"/>
            <p:cNvSpPr/>
            <p:nvPr/>
          </p:nvSpPr>
          <p:spPr>
            <a:xfrm>
              <a:off x="1807051" y="3162935"/>
              <a:ext cx="1422786" cy="504000"/>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1" name="Text Box 39"/>
            <p:cNvSpPr txBox="1">
              <a:spLocks noChangeArrowheads="1"/>
            </p:cNvSpPr>
            <p:nvPr/>
          </p:nvSpPr>
          <p:spPr bwMode="auto">
            <a:xfrm>
              <a:off x="1753837" y="3294506"/>
              <a:ext cx="552354" cy="2568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72" name="矩形 171"/>
            <p:cNvSpPr/>
            <p:nvPr/>
          </p:nvSpPr>
          <p:spPr>
            <a:xfrm>
              <a:off x="2254262" y="3235230"/>
              <a:ext cx="822369" cy="374983"/>
            </a:xfrm>
            <a:prstGeom prst="rect">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JS_*</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192" name="组合 191"/>
          <p:cNvGrpSpPr/>
          <p:nvPr/>
        </p:nvGrpSpPr>
        <p:grpSpPr>
          <a:xfrm>
            <a:off x="1753837" y="2443480"/>
            <a:ext cx="1476000" cy="504000"/>
            <a:chOff x="5422181" y="2618462"/>
            <a:chExt cx="1674468" cy="584269"/>
          </a:xfrm>
        </p:grpSpPr>
        <p:sp>
          <p:nvSpPr>
            <p:cNvPr id="193"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96"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97" name="矩形 196"/>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嘉善租户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&lt;JS&gt;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grpSp>
        <p:nvGrpSpPr>
          <p:cNvPr id="198" name="组合 197"/>
          <p:cNvGrpSpPr/>
          <p:nvPr/>
        </p:nvGrpSpPr>
        <p:grpSpPr>
          <a:xfrm>
            <a:off x="3259422" y="2443480"/>
            <a:ext cx="1476000" cy="504000"/>
            <a:chOff x="5422181" y="2618462"/>
            <a:chExt cx="1674468" cy="584269"/>
          </a:xfrm>
        </p:grpSpPr>
        <p:sp>
          <p:nvSpPr>
            <p:cNvPr id="199"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203" name="Text Box 39"/>
            <p:cNvSpPr txBox="1">
              <a:spLocks noChangeArrowheads="1"/>
            </p:cNvSpPr>
            <p:nvPr/>
          </p:nvSpPr>
          <p:spPr bwMode="auto">
            <a:xfrm>
              <a:off x="5422181" y="2770988"/>
              <a:ext cx="626625" cy="345199"/>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209" name="矩形 208"/>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华东租户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&lt;HD&gt;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grpSp>
        <p:nvGrpSpPr>
          <p:cNvPr id="212" name="组合 211"/>
          <p:cNvGrpSpPr/>
          <p:nvPr/>
        </p:nvGrpSpPr>
        <p:grpSpPr>
          <a:xfrm>
            <a:off x="4756752" y="2443480"/>
            <a:ext cx="1476000" cy="504000"/>
            <a:chOff x="5422181" y="2618462"/>
            <a:chExt cx="1674468" cy="584269"/>
          </a:xfrm>
        </p:grpSpPr>
        <p:sp>
          <p:nvSpPr>
            <p:cNvPr id="215"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216" name="Text Box 39"/>
            <p:cNvSpPr txBox="1">
              <a:spLocks noChangeArrowheads="1"/>
            </p:cNvSpPr>
            <p:nvPr/>
          </p:nvSpPr>
          <p:spPr bwMode="auto">
            <a:xfrm>
              <a:off x="5422181" y="2770862"/>
              <a:ext cx="821513" cy="297180"/>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217" name="矩形 216"/>
            <p:cNvSpPr/>
            <p:nvPr/>
          </p:nvSpPr>
          <p:spPr>
            <a:xfrm>
              <a:off x="6091493"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CPBG</a:t>
              </a:r>
              <a:r>
                <a:rPr lang="zh-CN" altLang="en-US" sz="1000" kern="0" dirty="0">
                  <a:solidFill>
                    <a:prstClr val="black"/>
                  </a:solidFill>
                  <a:latin typeface="微软雅黑" panose="020B0503020204020204" pitchFamily="34" charset="-122"/>
                  <a:ea typeface="微软雅黑" panose="020B0503020204020204" pitchFamily="34" charset="-122"/>
                </a:rPr>
                <a:t>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&lt;CPBG&gt;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lt"/>
              </a:rPr>
              <a:t>2.1.1.3 底座搭建：</a:t>
            </a:r>
            <a:r>
              <a:rPr lang="zh-CN" altLang="en-US" b="1" dirty="0" smtClean="0"/>
              <a:t>数据底座分层</a:t>
            </a:r>
            <a:r>
              <a:rPr lang="zh-CN" altLang="en-US" b="1" dirty="0"/>
              <a:t>设计</a:t>
            </a:r>
            <a:endParaRPr lang="zh-CN" altLang="en-US" b="1" dirty="0"/>
          </a:p>
        </p:txBody>
      </p:sp>
      <p:grpSp>
        <p:nvGrpSpPr>
          <p:cNvPr id="3" name="组合 2"/>
          <p:cNvGrpSpPr/>
          <p:nvPr/>
        </p:nvGrpSpPr>
        <p:grpSpPr>
          <a:xfrm>
            <a:off x="459105" y="728980"/>
            <a:ext cx="8448040" cy="876935"/>
            <a:chOff x="997123" y="942844"/>
            <a:chExt cx="8385432" cy="877004"/>
          </a:xfrm>
        </p:grpSpPr>
        <p:sp>
          <p:nvSpPr>
            <p:cNvPr id="4" name="圆角矩形 3"/>
            <p:cNvSpPr/>
            <p:nvPr/>
          </p:nvSpPr>
          <p:spPr>
            <a:xfrm>
              <a:off x="1055269" y="942844"/>
              <a:ext cx="8327286" cy="877004"/>
            </a:xfrm>
            <a:prstGeom prst="roundRect">
              <a:avLst>
                <a:gd name="adj" fmla="val 0"/>
              </a:avLst>
            </a:prstGeom>
            <a:solidFill>
              <a:schemeClr val="accent6">
                <a:lumMod val="20000"/>
                <a:lumOff val="80000"/>
              </a:schemeClr>
            </a:solidFill>
            <a:ln>
              <a:solidFill>
                <a:schemeClr val="accent6">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97123" y="1196680"/>
              <a:ext cx="1268377" cy="368329"/>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 应用层</a:t>
              </a:r>
              <a:endParaRPr lang="en-US" altLang="zh-CN" dirty="0">
                <a:latin typeface="微软雅黑" panose="020B0503020204020204" pitchFamily="34" charset="-122"/>
                <a:ea typeface="微软雅黑" panose="020B0503020204020204" pitchFamily="34" charset="-122"/>
              </a:endParaRPr>
            </a:p>
          </p:txBody>
        </p:sp>
      </p:grpSp>
      <p:sp>
        <p:nvSpPr>
          <p:cNvPr id="6" name="圆角矩形 5"/>
          <p:cNvSpPr/>
          <p:nvPr/>
        </p:nvSpPr>
        <p:spPr>
          <a:xfrm>
            <a:off x="1538152" y="861338"/>
            <a:ext cx="3240000" cy="612000"/>
          </a:xfrm>
          <a:prstGeom prst="roundRect">
            <a:avLst/>
          </a:prstGeom>
          <a:solidFill>
            <a:schemeClr val="accent6">
              <a:lumMod val="40000"/>
              <a:lumOff val="60000"/>
            </a:schemeClr>
          </a:solidFill>
          <a:ln>
            <a:solidFill>
              <a:schemeClr val="accent6">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DM(</a:t>
            </a:r>
            <a:r>
              <a:rPr lang="zh-CN" altLang="en-US" dirty="0" smtClean="0">
                <a:latin typeface="微软雅黑" panose="020B0503020204020204" pitchFamily="34" charset="-122"/>
                <a:ea typeface="微软雅黑" panose="020B0503020204020204" pitchFamily="34" charset="-122"/>
              </a:rPr>
              <a:t>集市层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426604" y="5272523"/>
            <a:ext cx="8440864" cy="1021845"/>
            <a:chOff x="952013" y="5486531"/>
            <a:chExt cx="8440864" cy="1021845"/>
          </a:xfrm>
        </p:grpSpPr>
        <p:grpSp>
          <p:nvGrpSpPr>
            <p:cNvPr id="8" name="组合 7"/>
            <p:cNvGrpSpPr/>
            <p:nvPr/>
          </p:nvGrpSpPr>
          <p:grpSpPr>
            <a:xfrm>
              <a:off x="952013" y="5486531"/>
              <a:ext cx="8440864" cy="1021845"/>
              <a:chOff x="952013" y="5486531"/>
              <a:chExt cx="8440864" cy="1021845"/>
            </a:xfrm>
          </p:grpSpPr>
          <p:sp>
            <p:nvSpPr>
              <p:cNvPr id="17" name="圆角矩形 16"/>
              <p:cNvSpPr/>
              <p:nvPr/>
            </p:nvSpPr>
            <p:spPr>
              <a:xfrm>
                <a:off x="1003517" y="5486531"/>
                <a:ext cx="8389360" cy="1021845"/>
              </a:xfrm>
              <a:prstGeom prst="roundRect">
                <a:avLst>
                  <a:gd name="adj" fmla="val 2886"/>
                </a:avLst>
              </a:prstGeom>
              <a:gradFill>
                <a:gsLst>
                  <a:gs pos="0">
                    <a:schemeClr val="bg1">
                      <a:lumMod val="85000"/>
                    </a:schemeClr>
                  </a:gs>
                  <a:gs pos="50000">
                    <a:schemeClr val="bg1">
                      <a:lumMod val="85000"/>
                    </a:schemeClr>
                  </a:gs>
                  <a:gs pos="100000">
                    <a:schemeClr val="bg1">
                      <a:lumMod val="85000"/>
                    </a:schemeClr>
                  </a:gs>
                </a:gsLst>
                <a:lin ang="5400000" scaled="0"/>
              </a:gradFill>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952013" y="5812787"/>
                <a:ext cx="1634546"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Source</a:t>
                </a:r>
                <a:endParaRPr lang="en-US" altLang="zh-CN" sz="16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176904" y="5637453"/>
              <a:ext cx="2728841" cy="720000"/>
              <a:chOff x="6176904" y="5673472"/>
              <a:chExt cx="2728841" cy="705910"/>
            </a:xfrm>
          </p:grpSpPr>
          <p:sp>
            <p:nvSpPr>
              <p:cNvPr id="15" name="圆角矩形 14"/>
              <p:cNvSpPr/>
              <p:nvPr/>
            </p:nvSpPr>
            <p:spPr>
              <a:xfrm>
                <a:off x="6176904" y="5673472"/>
                <a:ext cx="2728841" cy="7059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流程图: 磁盘 15"/>
              <p:cNvSpPr/>
              <p:nvPr/>
            </p:nvSpPr>
            <p:spPr>
              <a:xfrm>
                <a:off x="7017799" y="5779858"/>
                <a:ext cx="1287001" cy="4931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Web Service</a:t>
                </a:r>
                <a:endParaRPr lang="en-US" altLang="zh-CN" sz="105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890309" y="5637453"/>
              <a:ext cx="3600479" cy="720000"/>
              <a:chOff x="1890309" y="5673472"/>
              <a:chExt cx="3600479" cy="729245"/>
            </a:xfrm>
          </p:grpSpPr>
          <p:sp>
            <p:nvSpPr>
              <p:cNvPr id="11" name="圆角矩形 10"/>
              <p:cNvSpPr/>
              <p:nvPr/>
            </p:nvSpPr>
            <p:spPr>
              <a:xfrm>
                <a:off x="1890309" y="5673472"/>
                <a:ext cx="3600479" cy="7292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流程图: 磁盘 11"/>
              <p:cNvSpPr/>
              <p:nvPr/>
            </p:nvSpPr>
            <p:spPr>
              <a:xfrm>
                <a:off x="2050652" y="5833008"/>
                <a:ext cx="767355" cy="41017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HANA</a:t>
                </a:r>
                <a:endParaRPr lang="en-US" altLang="zh-CN" sz="1400" dirty="0">
                  <a:latin typeface="微软雅黑" panose="020B0503020204020204" pitchFamily="34" charset="-122"/>
                  <a:ea typeface="微软雅黑" panose="020B0503020204020204" pitchFamily="34" charset="-122"/>
                </a:endParaRPr>
              </a:p>
            </p:txBody>
          </p:sp>
          <p:sp>
            <p:nvSpPr>
              <p:cNvPr id="13" name="流程图: 磁盘 12"/>
              <p:cNvSpPr/>
              <p:nvPr/>
            </p:nvSpPr>
            <p:spPr>
              <a:xfrm>
                <a:off x="3204236" y="5835624"/>
                <a:ext cx="767864" cy="40494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Oracle</a:t>
                </a:r>
                <a:endParaRPr lang="en-US" altLang="zh-CN" sz="1400" dirty="0">
                  <a:latin typeface="微软雅黑" panose="020B0503020204020204" pitchFamily="34" charset="-122"/>
                  <a:ea typeface="微软雅黑" panose="020B0503020204020204" pitchFamily="34" charset="-122"/>
                </a:endParaRPr>
              </a:p>
            </p:txBody>
          </p:sp>
          <p:sp>
            <p:nvSpPr>
              <p:cNvPr id="14" name="流程图: 磁盘 13"/>
              <p:cNvSpPr/>
              <p:nvPr/>
            </p:nvSpPr>
            <p:spPr>
              <a:xfrm>
                <a:off x="4358327" y="5835624"/>
                <a:ext cx="888467" cy="40494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MySQL</a:t>
                </a:r>
                <a:endParaRPr lang="en-US" altLang="zh-CN" sz="1400" dirty="0">
                  <a:latin typeface="微软雅黑" panose="020B0503020204020204" pitchFamily="34" charset="-122"/>
                  <a:ea typeface="微软雅黑" panose="020B0503020204020204" pitchFamily="34" charset="-122"/>
                </a:endParaRPr>
              </a:p>
            </p:txBody>
          </p:sp>
        </p:grpSp>
      </p:grpSp>
      <p:sp>
        <p:nvSpPr>
          <p:cNvPr id="19" name="圆角矩形 18"/>
          <p:cNvSpPr/>
          <p:nvPr/>
        </p:nvSpPr>
        <p:spPr>
          <a:xfrm>
            <a:off x="5156504" y="861338"/>
            <a:ext cx="3240000" cy="612000"/>
          </a:xfrm>
          <a:prstGeom prst="roundRect">
            <a:avLst/>
          </a:prstGeom>
          <a:solidFill>
            <a:schemeClr val="accent6">
              <a:lumMod val="40000"/>
              <a:lumOff val="60000"/>
            </a:schemeClr>
          </a:solidFill>
          <a:ln>
            <a:solidFill>
              <a:schemeClr val="accent6">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ADS(</a:t>
            </a:r>
            <a:r>
              <a:rPr lang="zh-CN" altLang="en-US" dirty="0" smtClean="0">
                <a:latin typeface="微软雅黑" panose="020B0503020204020204" pitchFamily="34" charset="-122"/>
                <a:ea typeface="微软雅黑" panose="020B0503020204020204" pitchFamily="34" charset="-122"/>
              </a:rPr>
              <a:t>应用层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0" name="上箭头 74"/>
          <p:cNvSpPr/>
          <p:nvPr/>
        </p:nvSpPr>
        <p:spPr>
          <a:xfrm>
            <a:off x="4894648" y="1526247"/>
            <a:ext cx="180000" cy="288000"/>
          </a:xfrm>
          <a:prstGeom prst="upArrow">
            <a:avLst>
              <a:gd name="adj1" fmla="val 501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14078" y="1831730"/>
            <a:ext cx="8492616" cy="1564033"/>
            <a:chOff x="952013" y="1980944"/>
            <a:chExt cx="8492616" cy="1564033"/>
          </a:xfrm>
        </p:grpSpPr>
        <p:grpSp>
          <p:nvGrpSpPr>
            <p:cNvPr id="22" name="组合 21"/>
            <p:cNvGrpSpPr/>
            <p:nvPr/>
          </p:nvGrpSpPr>
          <p:grpSpPr>
            <a:xfrm>
              <a:off x="952013" y="1980944"/>
              <a:ext cx="8492616" cy="1564033"/>
              <a:chOff x="952013" y="1935102"/>
              <a:chExt cx="8492616" cy="1564033"/>
            </a:xfrm>
          </p:grpSpPr>
          <p:sp>
            <p:nvSpPr>
              <p:cNvPr id="26" name="圆角矩形 25"/>
              <p:cNvSpPr/>
              <p:nvPr/>
            </p:nvSpPr>
            <p:spPr>
              <a:xfrm>
                <a:off x="1055269" y="1935102"/>
                <a:ext cx="8389360" cy="1564033"/>
              </a:xfrm>
              <a:prstGeom prst="roundRect">
                <a:avLst>
                  <a:gd name="adj" fmla="val 2886"/>
                </a:avLst>
              </a:prstGeom>
              <a:gradFill>
                <a:gsLst>
                  <a:gs pos="0">
                    <a:schemeClr val="accent4">
                      <a:lumMod val="50000"/>
                      <a:lumOff val="50000"/>
                    </a:schemeClr>
                  </a:gs>
                  <a:gs pos="50000">
                    <a:schemeClr val="accent4">
                      <a:lumMod val="40000"/>
                      <a:lumOff val="60000"/>
                    </a:schemeClr>
                  </a:gs>
                  <a:gs pos="100000">
                    <a:schemeClr val="accent4">
                      <a:lumMod val="40000"/>
                      <a:lumOff val="60000"/>
                    </a:schemeClr>
                  </a:gs>
                </a:gsLst>
                <a:lin ang="5400000" scaled="0"/>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952013" y="2532452"/>
                <a:ext cx="163454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 公共层</a:t>
                </a:r>
                <a:endParaRPr lang="en-US" altLang="zh-CN" sz="1600" dirty="0">
                  <a:latin typeface="微软雅黑" panose="020B0503020204020204" pitchFamily="34" charset="-122"/>
                  <a:ea typeface="微软雅黑" panose="020B0503020204020204" pitchFamily="34" charset="-122"/>
                </a:endParaRPr>
              </a:p>
            </p:txBody>
          </p:sp>
        </p:grpSp>
        <p:sp>
          <p:nvSpPr>
            <p:cNvPr id="23" name="圆角矩形 22"/>
            <p:cNvSpPr/>
            <p:nvPr/>
          </p:nvSpPr>
          <p:spPr>
            <a:xfrm>
              <a:off x="2081578" y="2880275"/>
              <a:ext cx="6286500" cy="54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DWD(</a:t>
              </a:r>
              <a:r>
                <a:rPr lang="zh-CN" altLang="en-US" dirty="0" smtClean="0">
                  <a:latin typeface="微软雅黑" panose="020B0503020204020204" pitchFamily="34" charset="-122"/>
                  <a:ea typeface="微软雅黑" panose="020B0503020204020204" pitchFamily="34" charset="-122"/>
                </a:rPr>
                <a:t>明细数据层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4" name="圆角矩形 23"/>
            <p:cNvSpPr/>
            <p:nvPr/>
          </p:nvSpPr>
          <p:spPr>
            <a:xfrm>
              <a:off x="8500031" y="2047369"/>
              <a:ext cx="838280" cy="14214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DIM</a:t>
              </a:r>
              <a:endParaRPr lang="en-US" altLang="zh-CN" dirty="0" smtClean="0">
                <a:latin typeface="微软雅黑" panose="020B0503020204020204" pitchFamily="34" charset="-122"/>
                <a:ea typeface="微软雅黑" panose="020B0503020204020204" pitchFamily="34" charset="-122"/>
              </a:endParaRPr>
            </a:p>
            <a:p>
              <a:pPr algn="ct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维表</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5" name="圆角矩形 24"/>
            <p:cNvSpPr/>
            <p:nvPr/>
          </p:nvSpPr>
          <p:spPr>
            <a:xfrm>
              <a:off x="2046532" y="2105647"/>
              <a:ext cx="6258268" cy="54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DWS(</a:t>
              </a:r>
              <a:r>
                <a:rPr lang="zh-CN" altLang="en-US" dirty="0" smtClean="0">
                  <a:latin typeface="微软雅黑" panose="020B0503020204020204" pitchFamily="34" charset="-122"/>
                  <a:ea typeface="微软雅黑" panose="020B0503020204020204" pitchFamily="34" charset="-122"/>
                </a:rPr>
                <a:t>轻度汇总层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59188" y="3621653"/>
            <a:ext cx="8447506" cy="1424979"/>
            <a:chOff x="997123" y="3708143"/>
            <a:chExt cx="8447506" cy="1424979"/>
          </a:xfrm>
        </p:grpSpPr>
        <p:grpSp>
          <p:nvGrpSpPr>
            <p:cNvPr id="29" name="组合 28"/>
            <p:cNvGrpSpPr/>
            <p:nvPr/>
          </p:nvGrpSpPr>
          <p:grpSpPr>
            <a:xfrm>
              <a:off x="997123" y="3708143"/>
              <a:ext cx="8447506" cy="1424979"/>
              <a:chOff x="997123" y="3701911"/>
              <a:chExt cx="8447506" cy="1424979"/>
            </a:xfrm>
          </p:grpSpPr>
          <p:sp>
            <p:nvSpPr>
              <p:cNvPr id="32" name="圆角矩形 31"/>
              <p:cNvSpPr/>
              <p:nvPr/>
            </p:nvSpPr>
            <p:spPr>
              <a:xfrm>
                <a:off x="1055269" y="3701911"/>
                <a:ext cx="8389360" cy="1424979"/>
              </a:xfrm>
              <a:prstGeom prst="roundRect">
                <a:avLst>
                  <a:gd name="adj" fmla="val 3456"/>
                </a:avLst>
              </a:prstGeom>
              <a:gradFill>
                <a:gsLst>
                  <a:gs pos="0">
                    <a:schemeClr val="accent1">
                      <a:lumMod val="60000"/>
                      <a:lumOff val="40000"/>
                    </a:schemeClr>
                  </a:gs>
                  <a:gs pos="50000">
                    <a:schemeClr val="accent1">
                      <a:lumMod val="60000"/>
                      <a:lumOff val="40000"/>
                    </a:schemeClr>
                  </a:gs>
                  <a:gs pos="100000">
                    <a:schemeClr val="accent1">
                      <a:lumMod val="60000"/>
                      <a:lumOff val="40000"/>
                    </a:schemeClr>
                  </a:gs>
                </a:gsLst>
              </a:gradFill>
              <a:ln>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zh-CN"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997123" y="4229734"/>
                <a:ext cx="163454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贴</a:t>
                </a:r>
                <a:r>
                  <a:rPr lang="zh-CN" altLang="en-US" dirty="0" smtClean="0">
                    <a:latin typeface="微软雅黑" panose="020B0503020204020204" pitchFamily="34" charset="-122"/>
                    <a:ea typeface="微软雅黑" panose="020B0503020204020204" pitchFamily="34" charset="-122"/>
                  </a:rPr>
                  <a:t>源层</a:t>
                </a:r>
                <a:endParaRPr lang="en-US" altLang="zh-CN" sz="1600" dirty="0">
                  <a:latin typeface="微软雅黑" panose="020B0503020204020204" pitchFamily="34" charset="-122"/>
                  <a:ea typeface="微软雅黑" panose="020B0503020204020204" pitchFamily="34" charset="-122"/>
                </a:endParaRPr>
              </a:p>
            </p:txBody>
          </p:sp>
        </p:grpSp>
        <p:sp>
          <p:nvSpPr>
            <p:cNvPr id="30" name="圆角矩形 29"/>
            <p:cNvSpPr/>
            <p:nvPr/>
          </p:nvSpPr>
          <p:spPr>
            <a:xfrm>
              <a:off x="2046531" y="3827418"/>
              <a:ext cx="7122769" cy="540000"/>
            </a:xfrm>
            <a:prstGeom prst="roundRect">
              <a:avLst/>
            </a:prstGeom>
            <a:gradFill>
              <a:gsLst>
                <a:gs pos="0">
                  <a:srgbClr val="00B0F0"/>
                </a:gs>
                <a:gs pos="50000">
                  <a:srgbClr val="00B0F0"/>
                </a:gs>
                <a:gs pos="100000">
                  <a:srgbClr val="00B0F0"/>
                </a:gs>
              </a:gsLst>
            </a:gra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ODS(</a:t>
              </a:r>
              <a:r>
                <a:rPr lang="zh-CN" altLang="en-US" dirty="0" smtClean="0">
                  <a:latin typeface="微软雅黑" panose="020B0503020204020204" pitchFamily="34" charset="-122"/>
                  <a:ea typeface="微软雅黑" panose="020B0503020204020204" pitchFamily="34" charset="-122"/>
                </a:rPr>
                <a:t>原始数据层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31" name="圆角矩形 30"/>
            <p:cNvSpPr/>
            <p:nvPr/>
          </p:nvSpPr>
          <p:spPr>
            <a:xfrm>
              <a:off x="2046531" y="4473848"/>
              <a:ext cx="7122769" cy="540000"/>
            </a:xfrm>
            <a:prstGeom prst="roundRect">
              <a:avLst/>
            </a:prstGeom>
            <a:gradFill>
              <a:gsLst>
                <a:gs pos="0">
                  <a:srgbClr val="00B0F0"/>
                </a:gs>
                <a:gs pos="50000">
                  <a:srgbClr val="00B0F0"/>
                </a:gs>
                <a:gs pos="100000">
                  <a:srgbClr val="00B0F0"/>
                </a:gs>
              </a:gsLst>
            </a:gra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STG(</a:t>
              </a:r>
              <a:r>
                <a:rPr lang="zh-CN" altLang="en-US" dirty="0" smtClean="0">
                  <a:latin typeface="微软雅黑" panose="020B0503020204020204" pitchFamily="34" charset="-122"/>
                  <a:ea typeface="微软雅黑" panose="020B0503020204020204" pitchFamily="34" charset="-122"/>
                </a:rPr>
                <a:t>数据缓冲层</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sp>
        <p:nvSpPr>
          <p:cNvPr id="34" name="上箭头 33"/>
          <p:cNvSpPr/>
          <p:nvPr/>
        </p:nvSpPr>
        <p:spPr>
          <a:xfrm>
            <a:off x="2856478" y="4830999"/>
            <a:ext cx="180000" cy="57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上箭头 34"/>
          <p:cNvSpPr/>
          <p:nvPr/>
        </p:nvSpPr>
        <p:spPr>
          <a:xfrm>
            <a:off x="6820442" y="4817552"/>
            <a:ext cx="180000" cy="576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上箭头 37"/>
          <p:cNvSpPr/>
          <p:nvPr/>
        </p:nvSpPr>
        <p:spPr>
          <a:xfrm>
            <a:off x="4847651" y="3324280"/>
            <a:ext cx="180000" cy="288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Rectangle 2"/>
          <p:cNvSpPr/>
          <p:nvPr/>
        </p:nvSpPr>
        <p:spPr bwMode="auto">
          <a:xfrm>
            <a:off x="9136090" y="861338"/>
            <a:ext cx="2880000" cy="1082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defRPr sz="1400" b="1">
                <a:solidFill>
                  <a:srgbClr val="800000"/>
                </a:solidFill>
                <a:latin typeface="Arial" panose="020B0604020202020204" pitchFamily="34" charset="0"/>
                <a:ea typeface="宋体" pitchFamily="2" charset="-122"/>
              </a:defRPr>
            </a:lvl1pPr>
            <a:lvl2pPr marL="358775" indent="-342900" eaLnBrk="0" hangingPunct="0">
              <a:defRPr sz="1400" b="1">
                <a:solidFill>
                  <a:srgbClr val="800000"/>
                </a:solidFill>
                <a:latin typeface="Arial" panose="020B0604020202020204" pitchFamily="34" charset="0"/>
                <a:ea typeface="宋体" pitchFamily="2" charset="-122"/>
              </a:defRPr>
            </a:lvl2pPr>
            <a:lvl3pPr marL="1143000" indent="-228600" eaLnBrk="0" hangingPunct="0">
              <a:defRPr sz="1400" b="1">
                <a:solidFill>
                  <a:srgbClr val="800000"/>
                </a:solidFill>
                <a:latin typeface="Arial" panose="020B0604020202020204" pitchFamily="34" charset="0"/>
                <a:ea typeface="宋体" pitchFamily="2" charset="-122"/>
              </a:defRPr>
            </a:lvl3pPr>
            <a:lvl4pPr marL="1600200" indent="-228600" eaLnBrk="0" hangingPunct="0">
              <a:defRPr sz="1400" b="1">
                <a:solidFill>
                  <a:srgbClr val="800000"/>
                </a:solidFill>
                <a:latin typeface="Arial" panose="020B0604020202020204" pitchFamily="34" charset="0"/>
                <a:ea typeface="宋体" pitchFamily="2" charset="-122"/>
              </a:defRPr>
            </a:lvl4pPr>
            <a:lvl5pPr marL="2057400" indent="-228600" eaLnBrk="0" hangingPunct="0">
              <a:defRPr sz="1400" b="1">
                <a:solidFill>
                  <a:srgbClr val="8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9pPr>
          </a:lstStyle>
          <a:p>
            <a:pPr marL="20955" lvl="1" indent="0" eaLnBrk="1" hangingPunct="1">
              <a:spcBef>
                <a:spcPts val="535"/>
              </a:spcBef>
              <a:buClr>
                <a:srgbClr val="FF6600"/>
              </a:buClr>
            </a:pPr>
            <a:r>
              <a:rPr lang="zh-CN" altLang="en-US"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数据应用层：</a:t>
            </a:r>
            <a:endParaRPr lang="en-US" altLang="zh-CN"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个性化指标加工：定制化、复杂性指标（大部分复合指标）</a:t>
            </a:r>
            <a:endParaRPr lang="en-US" altLang="zh-CN"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基于应用的数据组装：宽表集市、趋势指标</a:t>
            </a:r>
            <a:endPar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p:txBody>
      </p:sp>
      <p:sp>
        <p:nvSpPr>
          <p:cNvPr id="42" name="Rectangle 2"/>
          <p:cNvSpPr/>
          <p:nvPr/>
        </p:nvSpPr>
        <p:spPr bwMode="auto">
          <a:xfrm>
            <a:off x="9136090" y="2132052"/>
            <a:ext cx="2880000" cy="206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defRPr sz="1400" b="1">
                <a:solidFill>
                  <a:srgbClr val="800000"/>
                </a:solidFill>
                <a:latin typeface="Arial" panose="020B0604020202020204" pitchFamily="34" charset="0"/>
                <a:ea typeface="宋体" pitchFamily="2" charset="-122"/>
              </a:defRPr>
            </a:lvl1pPr>
            <a:lvl2pPr marL="358775" indent="-342900" eaLnBrk="0" hangingPunct="0">
              <a:defRPr sz="1400" b="1">
                <a:solidFill>
                  <a:srgbClr val="800000"/>
                </a:solidFill>
                <a:latin typeface="Arial" panose="020B0604020202020204" pitchFamily="34" charset="0"/>
                <a:ea typeface="宋体" pitchFamily="2" charset="-122"/>
              </a:defRPr>
            </a:lvl2pPr>
            <a:lvl3pPr marL="1143000" indent="-228600" eaLnBrk="0" hangingPunct="0">
              <a:defRPr sz="1400" b="1">
                <a:solidFill>
                  <a:srgbClr val="800000"/>
                </a:solidFill>
                <a:latin typeface="Arial" panose="020B0604020202020204" pitchFamily="34" charset="0"/>
                <a:ea typeface="宋体" pitchFamily="2" charset="-122"/>
              </a:defRPr>
            </a:lvl3pPr>
            <a:lvl4pPr marL="1600200" indent="-228600" eaLnBrk="0" hangingPunct="0">
              <a:defRPr sz="1400" b="1">
                <a:solidFill>
                  <a:srgbClr val="800000"/>
                </a:solidFill>
                <a:latin typeface="Arial" panose="020B0604020202020204" pitchFamily="34" charset="0"/>
                <a:ea typeface="宋体" pitchFamily="2" charset="-122"/>
              </a:defRPr>
            </a:lvl4pPr>
            <a:lvl5pPr marL="2057400" indent="-228600" eaLnBrk="0" hangingPunct="0">
              <a:defRPr sz="1400" b="1">
                <a:solidFill>
                  <a:srgbClr val="8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9pPr>
          </a:lstStyle>
          <a:p>
            <a:pPr marL="20955" lvl="1" indent="0" eaLnBrk="1" hangingPunct="1">
              <a:spcBef>
                <a:spcPts val="535"/>
              </a:spcBef>
              <a:buClr>
                <a:srgbClr val="FF6600"/>
              </a:buClr>
            </a:pPr>
            <a:r>
              <a:rPr lang="zh-CN" altLang="en-US"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数据公共层：</a:t>
            </a:r>
            <a:endParaRPr lang="en-US" altLang="zh-CN"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维度表（</a:t>
            </a:r>
            <a:r>
              <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DIM</a:t>
            </a: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）：建立一致数据分析维表、降低数据计算口径和算法不统一风险</a:t>
            </a:r>
            <a:endPar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公共汇总层（</a:t>
            </a:r>
            <a:r>
              <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DWS</a:t>
            </a: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）：构建命名规范、口径一致的统计指标，为上层提供公共指标，建立汇总宽表</a:t>
            </a:r>
            <a:endPar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明细实时层（</a:t>
            </a:r>
            <a:r>
              <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DWD</a:t>
            </a: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）：基于维表建模，明细宽表，复用关联计算，减少数据扫描</a:t>
            </a:r>
            <a:endPar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p:txBody>
      </p:sp>
      <p:sp>
        <p:nvSpPr>
          <p:cNvPr id="43" name="Rectangle 2"/>
          <p:cNvSpPr/>
          <p:nvPr/>
        </p:nvSpPr>
        <p:spPr bwMode="auto">
          <a:xfrm>
            <a:off x="9136380" y="4390390"/>
            <a:ext cx="2980055" cy="178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defRPr sz="1400" b="1">
                <a:solidFill>
                  <a:srgbClr val="800000"/>
                </a:solidFill>
                <a:latin typeface="Arial" panose="020B0604020202020204" pitchFamily="34" charset="0"/>
                <a:ea typeface="宋体" pitchFamily="2" charset="-122"/>
              </a:defRPr>
            </a:lvl1pPr>
            <a:lvl2pPr marL="358775" indent="-342900" eaLnBrk="0" hangingPunct="0">
              <a:defRPr sz="1400" b="1">
                <a:solidFill>
                  <a:srgbClr val="800000"/>
                </a:solidFill>
                <a:latin typeface="Arial" panose="020B0604020202020204" pitchFamily="34" charset="0"/>
                <a:ea typeface="宋体" pitchFamily="2" charset="-122"/>
              </a:defRPr>
            </a:lvl2pPr>
            <a:lvl3pPr marL="1143000" indent="-228600" eaLnBrk="0" hangingPunct="0">
              <a:defRPr sz="1400" b="1">
                <a:solidFill>
                  <a:srgbClr val="800000"/>
                </a:solidFill>
                <a:latin typeface="Arial" panose="020B0604020202020204" pitchFamily="34" charset="0"/>
                <a:ea typeface="宋体" pitchFamily="2" charset="-122"/>
              </a:defRPr>
            </a:lvl3pPr>
            <a:lvl4pPr marL="1600200" indent="-228600" eaLnBrk="0" hangingPunct="0">
              <a:defRPr sz="1400" b="1">
                <a:solidFill>
                  <a:srgbClr val="800000"/>
                </a:solidFill>
                <a:latin typeface="Arial" panose="020B0604020202020204" pitchFamily="34" charset="0"/>
                <a:ea typeface="宋体" pitchFamily="2" charset="-122"/>
              </a:defRPr>
            </a:lvl4pPr>
            <a:lvl5pPr marL="2057400" indent="-228600" eaLnBrk="0" hangingPunct="0">
              <a:defRPr sz="1400" b="1">
                <a:solidFill>
                  <a:srgbClr val="800000"/>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400" b="1">
                <a:solidFill>
                  <a:srgbClr val="800000"/>
                </a:solidFill>
                <a:latin typeface="Arial" panose="020B0604020202020204" pitchFamily="34" charset="0"/>
                <a:ea typeface="宋体" pitchFamily="2" charset="-122"/>
              </a:defRPr>
            </a:lvl9pPr>
          </a:lstStyle>
          <a:p>
            <a:pPr marL="20955" lvl="1" indent="0" eaLnBrk="1" hangingPunct="1">
              <a:spcBef>
                <a:spcPts val="535"/>
              </a:spcBef>
              <a:buClr>
                <a:srgbClr val="FF6600"/>
              </a:buClr>
            </a:pPr>
            <a:r>
              <a:rPr lang="zh-CN" altLang="en-US"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数据贴源层：</a:t>
            </a:r>
            <a:endParaRPr lang="en-US" altLang="zh-CN"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同步：结构化数据增量或全量进行同步</a:t>
            </a:r>
            <a:endPar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结构化：非结构化数据（日志）进行结构化处理</a:t>
            </a:r>
            <a:endParaRPr lang="en-US" altLang="zh-CN"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保存历史、清洗：根据业务、审计、稽查的需求保留历史数据或进行</a:t>
            </a: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清洗</a:t>
            </a:r>
            <a:endParaRPr lang="en-US" altLang="zh-CN"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endParaRPr>
          </a:p>
          <a:p>
            <a:pPr lvl="1" eaLnBrk="1" hangingPunct="1">
              <a:spcBef>
                <a:spcPts val="535"/>
              </a:spcBef>
              <a:buClr>
                <a:schemeClr val="tx1"/>
              </a:buClr>
              <a:buFont typeface="Wingdings" panose="05000000000000000000" pitchFamily="2" charset="2"/>
              <a:buChar char="Ø"/>
            </a:pPr>
            <a:r>
              <a:rPr lang="en-US" altLang="zh-CN"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STG</a:t>
            </a: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层仅仅用于</a:t>
            </a:r>
            <a:r>
              <a:rPr lang="en-US" altLang="zh-CN"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HIVE</a:t>
            </a:r>
            <a:r>
              <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rPr>
              <a:t>数</a:t>
            </a: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仓，其他数仓不使用</a:t>
            </a:r>
            <a:r>
              <a:rPr lang="en-US" altLang="zh-CN"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STG</a:t>
            </a:r>
            <a:r>
              <a:rPr lang="zh-CN" altLang="en-US" sz="1200" b="0" dirty="0" smtClean="0">
                <a:solidFill>
                  <a:schemeClr val="tx1"/>
                </a:solidFill>
                <a:latin typeface="微软雅黑" panose="020B0503020204020204" pitchFamily="34" charset="-122"/>
                <a:ea typeface="微软雅黑" panose="020B0503020204020204" pitchFamily="34" charset="-122"/>
                <a:sym typeface="黑体" panose="02010609060101010101" charset="-122"/>
              </a:rPr>
              <a:t>层。</a:t>
            </a:r>
            <a:endParaRPr lang="zh-CN" altLang="en-US" sz="1200" b="0" dirty="0">
              <a:solidFill>
                <a:schemeClr val="tx1"/>
              </a:solidFill>
              <a:latin typeface="微软雅黑" panose="020B0503020204020204" pitchFamily="34" charset="-122"/>
              <a:ea typeface="微软雅黑" panose="020B0503020204020204" pitchFamily="34" charset="-122"/>
              <a:sym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smtClean="0">
                <a:sym typeface="+mn-lt"/>
              </a:rPr>
              <a:t>2.1.1.4 底座搭建：</a:t>
            </a:r>
            <a:r>
              <a:rPr lang="en-US" altLang="zh-CN" b="1">
                <a:sym typeface="+mn-ea"/>
              </a:rPr>
              <a:t> </a:t>
            </a:r>
            <a:r>
              <a:rPr lang="zh-CN" altLang="en-US" b="1" dirty="0" smtClean="0"/>
              <a:t>存储架构</a:t>
            </a:r>
            <a:endParaRPr lang="zh-CN" altLang="en-US" b="1" dirty="0"/>
          </a:p>
        </p:txBody>
      </p:sp>
      <p:sp>
        <p:nvSpPr>
          <p:cNvPr id="51" name="矩形 50"/>
          <p:cNvSpPr/>
          <p:nvPr/>
        </p:nvSpPr>
        <p:spPr bwMode="auto">
          <a:xfrm>
            <a:off x="6242216" y="5085282"/>
            <a:ext cx="3841236" cy="1193952"/>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DIM </a:t>
            </a: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维度层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2" name="文本框 12"/>
          <p:cNvSpPr txBox="1"/>
          <p:nvPr/>
        </p:nvSpPr>
        <p:spPr>
          <a:xfrm>
            <a:off x="6201977" y="5053066"/>
            <a:ext cx="1825195" cy="1258383"/>
          </a:xfrm>
          <a:prstGeom prst="rect">
            <a:avLst/>
          </a:prstGeom>
          <a:noFill/>
        </p:spPr>
        <p:txBody>
          <a:bodyPr wrap="square" lIns="128931" tIns="64465" rIns="128931" bIns="64465" rtlCol="0">
            <a:spAutoFit/>
          </a:bodyPr>
          <a:lstStyle/>
          <a:p>
            <a:pPr fontAlgn="base">
              <a:lnSpc>
                <a:spcPct val="150000"/>
              </a:lnSpc>
              <a:spcBef>
                <a:spcPct val="0"/>
              </a:spcBef>
              <a:spcAft>
                <a:spcPct val="0"/>
              </a:spcAft>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基础公共数据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Bef>
                <a:spcPct val="0"/>
              </a:spcBef>
              <a:spcAft>
                <a:spcPct val="0"/>
              </a:spcAft>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业务主数据</a:t>
            </a:r>
            <a:endPar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Bef>
                <a:spcPct val="0"/>
              </a:spcBef>
              <a:spcAft>
                <a:spcPct val="0"/>
              </a:spcAft>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分类维</a:t>
            </a:r>
            <a:endPar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Bef>
                <a:spcPct val="0"/>
              </a:spcBef>
              <a:spcAft>
                <a:spcPct val="0"/>
              </a:spcAft>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结构维</a:t>
            </a:r>
            <a:endPar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Bef>
                <a:spcPct val="0"/>
              </a:spcBef>
              <a:spcAft>
                <a:spcPct val="0"/>
              </a:spcAft>
              <a:defRPr/>
            </a:pPr>
            <a:r>
              <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4094955" y="900639"/>
            <a:ext cx="1894152" cy="5378595"/>
            <a:chOff x="3947732" y="900639"/>
            <a:chExt cx="1894152" cy="5378595"/>
          </a:xfrm>
        </p:grpSpPr>
        <p:sp>
          <p:nvSpPr>
            <p:cNvPr id="49" name="矩形 48"/>
            <p:cNvSpPr/>
            <p:nvPr/>
          </p:nvSpPr>
          <p:spPr bwMode="auto">
            <a:xfrm>
              <a:off x="4041883" y="900639"/>
              <a:ext cx="1800000" cy="537859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ODS</a:t>
              </a: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数据准备层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9" name="文本框 12"/>
            <p:cNvSpPr txBox="1"/>
            <p:nvPr/>
          </p:nvSpPr>
          <p:spPr>
            <a:xfrm>
              <a:off x="3947732" y="1273134"/>
              <a:ext cx="1894152" cy="1976464"/>
            </a:xfrm>
            <a:prstGeom prst="rect">
              <a:avLst/>
            </a:prstGeom>
            <a:noFill/>
          </p:spPr>
          <p:txBody>
            <a:bodyPr wrap="square" lIns="128931" tIns="64465" rIns="128931" bIns="64465" rtlCol="0">
              <a:spAutoFit/>
            </a:bodyPr>
            <a:lstStyle/>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按业务系统归属存储数据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业务系统源表镜像</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增量</a:t>
              </a:r>
              <a:r>
                <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全量采集</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增量</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数据按照规则分区</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天</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周</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月等</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 name="组合 4"/>
          <p:cNvGrpSpPr/>
          <p:nvPr/>
        </p:nvGrpSpPr>
        <p:grpSpPr>
          <a:xfrm>
            <a:off x="6148066" y="900640"/>
            <a:ext cx="1898282" cy="4034445"/>
            <a:chOff x="6015748" y="900640"/>
            <a:chExt cx="1898282" cy="4034445"/>
          </a:xfrm>
        </p:grpSpPr>
        <p:sp>
          <p:nvSpPr>
            <p:cNvPr id="48" name="矩形 47"/>
            <p:cNvSpPr/>
            <p:nvPr/>
          </p:nvSpPr>
          <p:spPr bwMode="auto">
            <a:xfrm>
              <a:off x="6114030" y="900640"/>
              <a:ext cx="1800000" cy="403444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kumimoji="0" lang="en-US" altLang="zh-CN"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DWD </a:t>
              </a:r>
              <a:r>
                <a:rPr kumimoji="0" lang="zh-CN" altLang="en-US"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明细数据层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0" name="文本框 69"/>
            <p:cNvSpPr txBox="1"/>
            <p:nvPr/>
          </p:nvSpPr>
          <p:spPr>
            <a:xfrm>
              <a:off x="6015748" y="1273134"/>
              <a:ext cx="1892844" cy="3515026"/>
            </a:xfrm>
            <a:prstGeom prst="rect">
              <a:avLst/>
            </a:prstGeom>
            <a:noFill/>
          </p:spPr>
          <p:txBody>
            <a:bodyPr wrap="square" lIns="128931" tIns="64465" rIns="128931" bIns="64465" rtlCol="0">
              <a:spAutoFit/>
            </a:bodyPr>
            <a:lstStyle/>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数据主题设计模型</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按星型模型存储数据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保留原子粒度数据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业务整合，保存完整事务处理</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保留完整业务变更历史（新增、修改、删除过程完整保留）</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 name="组合 5"/>
          <p:cNvGrpSpPr/>
          <p:nvPr/>
        </p:nvGrpSpPr>
        <p:grpSpPr>
          <a:xfrm>
            <a:off x="8205307" y="902629"/>
            <a:ext cx="1852427" cy="4034445"/>
            <a:chOff x="8133750" y="902629"/>
            <a:chExt cx="1852427" cy="4034445"/>
          </a:xfrm>
        </p:grpSpPr>
        <p:sp>
          <p:nvSpPr>
            <p:cNvPr id="47" name="矩形 46"/>
            <p:cNvSpPr/>
            <p:nvPr/>
          </p:nvSpPr>
          <p:spPr bwMode="auto">
            <a:xfrm>
              <a:off x="8186177" y="902629"/>
              <a:ext cx="1800000" cy="403444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lang="en-US" altLang="zh-CN" sz="1335" b="1" kern="0" dirty="0">
                  <a:solidFill>
                    <a:srgbClr val="FFFFFF"/>
                  </a:solidFill>
                  <a:latin typeface="微软雅黑" panose="020B0503020204020204" pitchFamily="34" charset="-122"/>
                  <a:ea typeface="微软雅黑" panose="020B0503020204020204" pitchFamily="34" charset="-122"/>
                </a:rPr>
                <a:t>DWS</a:t>
              </a:r>
              <a:r>
                <a:rPr kumimoji="0" lang="en-US" altLang="zh-CN"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轻度汇总</a:t>
              </a: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8133750" y="1288878"/>
              <a:ext cx="1852427" cy="2899602"/>
            </a:xfrm>
            <a:prstGeom prst="rect">
              <a:avLst/>
            </a:prstGeom>
            <a:noFill/>
          </p:spPr>
          <p:txBody>
            <a:bodyPr wrap="square" lIns="128931" tIns="64465" rIns="128931" bIns="64465" rtlCol="0">
              <a:spAutoFit/>
            </a:bodyPr>
            <a:lstStyle/>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数据主题设计模型</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按星型模型存储数据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保留维度粒度数据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存储运算后的指标数据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所有指标业务口径运算层</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10216691" y="873546"/>
            <a:ext cx="1841631" cy="5378595"/>
            <a:chOff x="10216691" y="873546"/>
            <a:chExt cx="1841631" cy="5378595"/>
          </a:xfrm>
        </p:grpSpPr>
        <p:sp>
          <p:nvSpPr>
            <p:cNvPr id="46" name="矩形 45"/>
            <p:cNvSpPr/>
            <p:nvPr/>
          </p:nvSpPr>
          <p:spPr bwMode="auto">
            <a:xfrm>
              <a:off x="10258322" y="873546"/>
              <a:ext cx="1800000" cy="537859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DM</a:t>
              </a: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主题集市层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文本框 12"/>
            <p:cNvSpPr txBox="1"/>
            <p:nvPr/>
          </p:nvSpPr>
          <p:spPr>
            <a:xfrm>
              <a:off x="10216691" y="1246039"/>
              <a:ext cx="1800000" cy="3515026"/>
            </a:xfrm>
            <a:prstGeom prst="rect">
              <a:avLst/>
            </a:prstGeom>
            <a:noFill/>
          </p:spPr>
          <p:txBody>
            <a:bodyPr wrap="square" lIns="128931" tIns="64465" rIns="128931" bIns="64465" rtlCol="0">
              <a:spAutoFit/>
            </a:bodyPr>
            <a:lstStyle/>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分析主题设计模型</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宽表存储数据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存储缩维、或维度层次上卷、或运算后的指标数据</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合并指标高度汇总（面向展现指标粒度可以不一致）</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存储指标、及相关的上下文信息</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3" name="矩形 72"/>
          <p:cNvSpPr/>
          <p:nvPr/>
        </p:nvSpPr>
        <p:spPr bwMode="auto">
          <a:xfrm>
            <a:off x="339578" y="900639"/>
            <a:ext cx="1620000" cy="1684184"/>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endPar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业务系统数据</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4" name="矩形 73"/>
          <p:cNvSpPr/>
          <p:nvPr/>
        </p:nvSpPr>
        <p:spPr bwMode="auto">
          <a:xfrm>
            <a:off x="330840" y="4594082"/>
            <a:ext cx="1620000" cy="168814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endPar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外部数据</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5" name="矩形 74"/>
          <p:cNvSpPr/>
          <p:nvPr/>
        </p:nvSpPr>
        <p:spPr bwMode="auto">
          <a:xfrm>
            <a:off x="343916" y="2737876"/>
            <a:ext cx="1620000" cy="1695511"/>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endParaRPr kumimoji="0" lang="en-US" altLang="zh-CN"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补录系统数据</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文本框 9"/>
          <p:cNvSpPr txBox="1"/>
          <p:nvPr/>
        </p:nvSpPr>
        <p:spPr>
          <a:xfrm>
            <a:off x="404880" y="1700179"/>
            <a:ext cx="1565025" cy="407188"/>
          </a:xfrm>
          <a:prstGeom prst="rect">
            <a:avLst/>
          </a:prstGeom>
          <a:noFill/>
        </p:spPr>
        <p:txBody>
          <a:bodyPr wrap="square" lIns="128931" tIns="64465" rIns="128931" bIns="64465" rtlCol="0">
            <a:spAutoFit/>
          </a:bodyPr>
          <a:lstStyle/>
          <a:p>
            <a:pPr fontAlgn="base">
              <a:lnSpc>
                <a:spcPct val="150000"/>
              </a:lnSpc>
              <a:spcBef>
                <a:spcPct val="0"/>
              </a:spcBef>
              <a:spcAft>
                <a:spcPct val="0"/>
              </a:spcAft>
              <a:defRPr/>
            </a:pPr>
            <a:r>
              <a:rPr kumimoji="1" lang="en-US" altLang="zh-CN" sz="1200"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ERP/MES/HR/….</a:t>
            </a:r>
            <a:endPar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文本框 25"/>
          <p:cNvSpPr txBox="1"/>
          <p:nvPr/>
        </p:nvSpPr>
        <p:spPr>
          <a:xfrm>
            <a:off x="247650" y="5438154"/>
            <a:ext cx="2304256" cy="407188"/>
          </a:xfrm>
          <a:prstGeom prst="rect">
            <a:avLst/>
          </a:prstGeom>
          <a:noFill/>
        </p:spPr>
        <p:txBody>
          <a:bodyPr wrap="square" lIns="128931" tIns="64465" rIns="128931" bIns="64465" rtlCol="0">
            <a:spAutoFit/>
          </a:bodyPr>
          <a:lstStyle/>
          <a:p>
            <a:pPr fontAlgn="base">
              <a:lnSpc>
                <a:spcPct val="150000"/>
              </a:lnSpc>
              <a:spcBef>
                <a:spcPct val="0"/>
              </a:spcBef>
              <a:spcAft>
                <a:spcPct val="0"/>
              </a:spcAft>
              <a:defRPr/>
            </a:pPr>
            <a:r>
              <a:rPr kumimoji="1" lang="en-US" altLang="zh-CN" sz="1200" b="1"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WebService</a:t>
            </a:r>
            <a:r>
              <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数据推送</a:t>
            </a:r>
            <a:endPar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文本框 9"/>
          <p:cNvSpPr txBox="1"/>
          <p:nvPr/>
        </p:nvSpPr>
        <p:spPr>
          <a:xfrm>
            <a:off x="376509" y="3473382"/>
            <a:ext cx="1565025" cy="684187"/>
          </a:xfrm>
          <a:prstGeom prst="rect">
            <a:avLst/>
          </a:prstGeom>
          <a:noFill/>
        </p:spPr>
        <p:txBody>
          <a:bodyPr wrap="square" lIns="128931" tIns="64465" rIns="128931" bIns="64465" rtlCol="0">
            <a:spAutoFit/>
          </a:bodyPr>
          <a:lstStyle/>
          <a:p>
            <a:pPr fontAlgn="base">
              <a:lnSpc>
                <a:spcPct val="150000"/>
              </a:lnSpc>
              <a:spcBef>
                <a:spcPct val="0"/>
              </a:spcBef>
              <a:spcAft>
                <a:spcPct val="0"/>
              </a:spcAft>
              <a:defRPr/>
            </a:pPr>
            <a:r>
              <a:rPr kumimoji="1" lang="en-US" altLang="zh-CN"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Excel </a:t>
            </a:r>
            <a:r>
              <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文档数据</a:t>
            </a:r>
            <a:r>
              <a:rPr kumimoji="1" lang="en-US" altLang="zh-CN"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手工录入数据</a:t>
            </a:r>
            <a:endParaRPr kumimoji="1" lang="zh-CN" altLang="en-US" sz="1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2101332" y="900639"/>
            <a:ext cx="1887186" cy="5378595"/>
            <a:chOff x="1935072" y="900639"/>
            <a:chExt cx="1887186" cy="5378595"/>
          </a:xfrm>
        </p:grpSpPr>
        <p:sp>
          <p:nvSpPr>
            <p:cNvPr id="80" name="矩形 79"/>
            <p:cNvSpPr/>
            <p:nvPr/>
          </p:nvSpPr>
          <p:spPr bwMode="auto">
            <a:xfrm>
              <a:off x="1969736" y="900639"/>
              <a:ext cx="1800000" cy="5378595"/>
            </a:xfrm>
            <a:prstGeom prst="rect">
              <a:avLst/>
            </a:prstGeom>
            <a:solidFill>
              <a:srgbClr val="0070C0">
                <a:alpha val="77000"/>
              </a:srgbClr>
            </a:solidFill>
            <a:ln w="28575">
              <a:noFill/>
              <a:headEnd type="none" w="med" len="med"/>
              <a:tailEnd type="none" w="med" len="med"/>
            </a:ln>
            <a:effectLst/>
            <a:scene3d>
              <a:camera prst="orthographicFront">
                <a:rot lat="0" lon="0" rev="0"/>
              </a:camera>
              <a:lightRig rig="threePt" dir="t">
                <a:rot lat="0" lon="0" rev="1200000"/>
              </a:lightRig>
            </a:scene3d>
            <a:sp3d/>
          </p:spPr>
          <p:txBody>
            <a:bodyPr anchor="t" anchorCtr="0"/>
            <a:lstStyle/>
            <a:p>
              <a:pPr marL="0" marR="0" lvl="0" indent="0" algn="ctr" defTabSz="914400" eaLnBrk="1" fontAlgn="base" latinLnBrk="0" hangingPunct="1">
                <a:lnSpc>
                  <a:spcPct val="150000"/>
                </a:lnSpc>
                <a:spcBef>
                  <a:spcPct val="0"/>
                </a:spcBef>
                <a:spcAft>
                  <a:spcPct val="0"/>
                </a:spcAft>
                <a:buClrTx/>
                <a:buSzTx/>
                <a:buFontTx/>
                <a:buNone/>
                <a:defRPr/>
              </a:pPr>
              <a:r>
                <a:rPr lang="en-US" altLang="zh-CN" sz="1335" b="1" kern="0" dirty="0" smtClean="0">
                  <a:solidFill>
                    <a:srgbClr val="FFFFFF"/>
                  </a:solidFill>
                  <a:latin typeface="微软雅黑" panose="020B0503020204020204" pitchFamily="34" charset="-122"/>
                  <a:ea typeface="微软雅黑" panose="020B0503020204020204" pitchFamily="34" charset="-122"/>
                </a:rPr>
                <a:t>STG</a:t>
              </a:r>
              <a:r>
                <a:rPr kumimoji="0" lang="zh-CN" altLang="en-US"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数据</a:t>
              </a:r>
              <a:r>
                <a:rPr lang="zh-CN" altLang="en-US" sz="1335" b="1" kern="0" dirty="0">
                  <a:solidFill>
                    <a:srgbClr val="FFFFFF"/>
                  </a:solidFill>
                  <a:latin typeface="微软雅黑" panose="020B0503020204020204" pitchFamily="34" charset="-122"/>
                  <a:ea typeface="微软雅黑" panose="020B0503020204020204" pitchFamily="34" charset="-122"/>
                </a:rPr>
                <a:t>缓冲</a:t>
              </a:r>
              <a:r>
                <a:rPr kumimoji="0" lang="zh-CN" altLang="en-US" sz="1335"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层</a:t>
              </a: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50000"/>
                </a:lnSpc>
                <a:spcBef>
                  <a:spcPct val="0"/>
                </a:spcBef>
                <a:spcAft>
                  <a:spcPct val="0"/>
                </a:spcAft>
                <a:buClrTx/>
                <a:buSzTx/>
                <a:buFontTx/>
                <a:buNone/>
                <a:defRPr/>
              </a:pPr>
              <a:endParaRPr kumimoji="0" lang="zh-CN" altLang="en-US" sz="133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文本框 12"/>
            <p:cNvSpPr txBox="1"/>
            <p:nvPr/>
          </p:nvSpPr>
          <p:spPr>
            <a:xfrm>
              <a:off x="1935072" y="1259078"/>
              <a:ext cx="1887186" cy="3515026"/>
            </a:xfrm>
            <a:prstGeom prst="rect">
              <a:avLst/>
            </a:prstGeom>
            <a:noFill/>
          </p:spPr>
          <p:txBody>
            <a:bodyPr wrap="square" lIns="128931" tIns="64465" rIns="128931" bIns="64465" rtlCol="0">
              <a:spAutoFit/>
            </a:bodyPr>
            <a:lstStyle/>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使用</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HIVE</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作为数仓时，引入</a:t>
              </a:r>
              <a:endPar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业务数据缓冲存储</a:t>
              </a:r>
              <a:endPar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en-US" altLang="zh-CN" sz="1335" b="1" dirty="0" err="1"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TextFile</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存储格式，所有字段设置为</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String</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类型，方便数据接入</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业务系统源表镜像</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增量</a:t>
              </a:r>
              <a:r>
                <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全量采集</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fontAlgn="base">
                <a:lnSpc>
                  <a:spcPct val="150000"/>
                </a:lnSpc>
                <a:spcBef>
                  <a:spcPct val="0"/>
                </a:spcBef>
                <a:spcAft>
                  <a:spcPct val="0"/>
                </a:spcAft>
                <a:buFont typeface="Arial" panose="020B0604020202020204" pitchFamily="34" charset="0"/>
                <a:buChar char="•"/>
                <a:defRPr/>
              </a:pPr>
              <a:r>
                <a:rPr kumimoji="1" lang="zh-CN" altLang="en-US"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增量</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数据按照规则分区</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天</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周</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月等</a:t>
              </a:r>
              <a:r>
                <a:rPr kumimoji="1" lang="en-US" altLang="zh-CN" sz="1335"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33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2.1</a:t>
            </a:r>
            <a:endParaRPr lang="en-US" altLang="zh-CN" b="1"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数据底座搭建</a:t>
            </a:r>
            <a:r>
              <a:rPr lang="zh-CN" altLang="en-US" b="1" dirty="0">
                <a:latin typeface="微软雅黑" panose="020B0503020204020204" pitchFamily="34" charset="-122"/>
                <a:ea typeface="微软雅黑" panose="020B0503020204020204" pitchFamily="34" charset="-122"/>
                <a:cs typeface="+mn-ea"/>
                <a:sym typeface="+mn-lt"/>
              </a:rPr>
              <a:t>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83730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2.1.2</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837082"/>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一中四基地</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底座数据流向</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336867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336849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整体</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底座部署架构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35400" y="47745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797478" y="477434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底座系统管理</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2.1.2.1 </a:t>
            </a:r>
            <a:r>
              <a:rPr lang="zh-CN" altLang="en-US" b="1" dirty="0"/>
              <a:t>数据底座总体数据流</a:t>
            </a:r>
            <a:r>
              <a:rPr lang="zh-CN" altLang="en-US" b="1" dirty="0" smtClean="0"/>
              <a:t>向</a:t>
            </a:r>
            <a:r>
              <a:rPr lang="en-US" altLang="zh-CN" b="1" dirty="0" smtClean="0"/>
              <a:t>-</a:t>
            </a:r>
            <a:r>
              <a:rPr lang="zh-CN" altLang="en-US" b="1" dirty="0" smtClean="0"/>
              <a:t>中央</a:t>
            </a:r>
            <a:endParaRPr lang="zh-CN" altLang="en-US" b="1" dirty="0"/>
          </a:p>
        </p:txBody>
      </p:sp>
      <p:grpSp>
        <p:nvGrpSpPr>
          <p:cNvPr id="161" name="Groupe 537"/>
          <p:cNvGrpSpPr/>
          <p:nvPr/>
        </p:nvGrpSpPr>
        <p:grpSpPr>
          <a:xfrm>
            <a:off x="697274" y="1565975"/>
            <a:ext cx="530363" cy="531279"/>
            <a:chOff x="3733801" y="752475"/>
            <a:chExt cx="244475" cy="317501"/>
          </a:xfrm>
        </p:grpSpPr>
        <p:sp>
          <p:nvSpPr>
            <p:cNvPr id="162"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3"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4"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5"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6"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7"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8"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9"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70"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71"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172" name="TextBox 16"/>
          <p:cNvSpPr txBox="1"/>
          <p:nvPr/>
        </p:nvSpPr>
        <p:spPr>
          <a:xfrm>
            <a:off x="777079" y="2135771"/>
            <a:ext cx="426987" cy="230832"/>
          </a:xfrm>
          <a:prstGeom prst="rect">
            <a:avLst/>
          </a:prstGeom>
          <a:noFill/>
        </p:spPr>
        <p:txBody>
          <a:bodyPr wrap="square" rtlCol="0">
            <a:spAutoFit/>
          </a:bodyPr>
          <a:lstStyle/>
          <a:p>
            <a:pPr algn="ctr" defTabSz="913765">
              <a:defRPr/>
            </a:pPr>
            <a:r>
              <a:rPr lang="en-US" altLang="zh-CN" sz="900" kern="0" dirty="0" smtClean="0">
                <a:solidFill>
                  <a:srgbClr val="44546A">
                    <a:lumMod val="50000"/>
                  </a:srgbClr>
                </a:solidFill>
                <a:latin typeface="微软雅黑" panose="020B0503020204020204" pitchFamily="34" charset="-122"/>
                <a:ea typeface="微软雅黑" panose="020B0503020204020204" pitchFamily="34" charset="-122"/>
              </a:rPr>
              <a:t>SAP</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sp>
        <p:nvSpPr>
          <p:cNvPr id="173" name="TextBox 25"/>
          <p:cNvSpPr txBox="1"/>
          <p:nvPr/>
        </p:nvSpPr>
        <p:spPr>
          <a:xfrm>
            <a:off x="631156" y="5702376"/>
            <a:ext cx="756253" cy="230832"/>
          </a:xfrm>
          <a:prstGeom prst="rect">
            <a:avLst/>
          </a:prstGeom>
          <a:noFill/>
        </p:spPr>
        <p:txBody>
          <a:bodyPr wrap="square" rtlCol="0">
            <a:spAutoFit/>
          </a:bodyPr>
          <a:lstStyle/>
          <a:p>
            <a:pPr defTabSz="913765">
              <a:defRPr/>
            </a:pPr>
            <a:r>
              <a:rPr lang="zh-CN" altLang="en-US" sz="900" kern="0" dirty="0">
                <a:solidFill>
                  <a:srgbClr val="44546A">
                    <a:lumMod val="50000"/>
                  </a:srgbClr>
                </a:solidFill>
                <a:latin typeface="微软雅黑" panose="020B0503020204020204" pitchFamily="34" charset="-122"/>
                <a:ea typeface="微软雅黑" panose="020B0503020204020204" pitchFamily="34" charset="-122"/>
              </a:rPr>
              <a:t>机台</a:t>
            </a:r>
            <a:r>
              <a:rPr lang="zh-CN" altLang="en-US" sz="900" kern="0" dirty="0" smtClean="0">
                <a:solidFill>
                  <a:srgbClr val="44546A">
                    <a:lumMod val="50000"/>
                  </a:srgbClr>
                </a:solidFill>
                <a:latin typeface="微软雅黑" panose="020B0503020204020204" pitchFamily="34" charset="-122"/>
                <a:ea typeface="微软雅黑" panose="020B0503020204020204" pitchFamily="34" charset="-122"/>
              </a:rPr>
              <a:t>设备</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178" name="Groupe 538"/>
          <p:cNvGrpSpPr/>
          <p:nvPr/>
        </p:nvGrpSpPr>
        <p:grpSpPr>
          <a:xfrm>
            <a:off x="659566" y="5119110"/>
            <a:ext cx="568487" cy="498310"/>
            <a:chOff x="4191001" y="735013"/>
            <a:chExt cx="428625" cy="331788"/>
          </a:xfrm>
        </p:grpSpPr>
        <p:sp>
          <p:nvSpPr>
            <p:cNvPr id="179" name="Freeform 235"/>
            <p:cNvSpPr/>
            <p:nvPr/>
          </p:nvSpPr>
          <p:spPr bwMode="auto">
            <a:xfrm>
              <a:off x="4314826" y="735013"/>
              <a:ext cx="180975" cy="331788"/>
            </a:xfrm>
            <a:custGeom>
              <a:avLst/>
              <a:gdLst/>
              <a:ahLst/>
              <a:cxnLst>
                <a:cxn ang="0">
                  <a:pos x="12" y="171"/>
                </a:cxn>
                <a:cxn ang="0">
                  <a:pos x="0" y="158"/>
                </a:cxn>
                <a:cxn ang="0">
                  <a:pos x="0" y="158"/>
                </a:cxn>
                <a:cxn ang="0">
                  <a:pos x="0" y="12"/>
                </a:cxn>
                <a:cxn ang="0">
                  <a:pos x="12" y="0"/>
                </a:cxn>
                <a:cxn ang="0">
                  <a:pos x="12" y="0"/>
                </a:cxn>
                <a:cxn ang="0">
                  <a:pos x="81" y="0"/>
                </a:cxn>
                <a:cxn ang="0">
                  <a:pos x="93" y="12"/>
                </a:cxn>
                <a:cxn ang="0">
                  <a:pos x="93" y="12"/>
                </a:cxn>
                <a:cxn ang="0">
                  <a:pos x="93" y="158"/>
                </a:cxn>
                <a:cxn ang="0">
                  <a:pos x="81" y="171"/>
                </a:cxn>
                <a:cxn ang="0">
                  <a:pos x="81" y="171"/>
                </a:cxn>
                <a:cxn ang="0">
                  <a:pos x="12" y="171"/>
                </a:cxn>
              </a:cxnLst>
              <a:rect l="0" t="0" r="r" b="b"/>
              <a:pathLst>
                <a:path w="93" h="171">
                  <a:moveTo>
                    <a:pt x="12" y="171"/>
                  </a:moveTo>
                  <a:cubicBezTo>
                    <a:pt x="5" y="171"/>
                    <a:pt x="0" y="165"/>
                    <a:pt x="0" y="158"/>
                  </a:cubicBezTo>
                  <a:cubicBezTo>
                    <a:pt x="0" y="158"/>
                    <a:pt x="0" y="158"/>
                    <a:pt x="0" y="158"/>
                  </a:cubicBezTo>
                  <a:cubicBezTo>
                    <a:pt x="0" y="12"/>
                    <a:pt x="0" y="12"/>
                    <a:pt x="0" y="12"/>
                  </a:cubicBezTo>
                  <a:cubicBezTo>
                    <a:pt x="0" y="6"/>
                    <a:pt x="5" y="0"/>
                    <a:pt x="12" y="0"/>
                  </a:cubicBezTo>
                  <a:cubicBezTo>
                    <a:pt x="12" y="0"/>
                    <a:pt x="12" y="0"/>
                    <a:pt x="12" y="0"/>
                  </a:cubicBezTo>
                  <a:cubicBezTo>
                    <a:pt x="81" y="0"/>
                    <a:pt x="81" y="0"/>
                    <a:pt x="81" y="0"/>
                  </a:cubicBezTo>
                  <a:cubicBezTo>
                    <a:pt x="87" y="0"/>
                    <a:pt x="93" y="6"/>
                    <a:pt x="93" y="12"/>
                  </a:cubicBezTo>
                  <a:cubicBezTo>
                    <a:pt x="93" y="12"/>
                    <a:pt x="93" y="12"/>
                    <a:pt x="93" y="12"/>
                  </a:cubicBezTo>
                  <a:cubicBezTo>
                    <a:pt x="93" y="158"/>
                    <a:pt x="93" y="158"/>
                    <a:pt x="93" y="158"/>
                  </a:cubicBezTo>
                  <a:cubicBezTo>
                    <a:pt x="93" y="165"/>
                    <a:pt x="87" y="171"/>
                    <a:pt x="81" y="171"/>
                  </a:cubicBezTo>
                  <a:cubicBezTo>
                    <a:pt x="81" y="171"/>
                    <a:pt x="81" y="171"/>
                    <a:pt x="81" y="171"/>
                  </a:cubicBezTo>
                  <a:cubicBezTo>
                    <a:pt x="12" y="171"/>
                    <a:pt x="12" y="171"/>
                    <a:pt x="12" y="171"/>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0" name="Freeform 236"/>
            <p:cNvSpPr/>
            <p:nvPr/>
          </p:nvSpPr>
          <p:spPr bwMode="auto">
            <a:xfrm>
              <a:off x="4357688" y="788988"/>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1" name="Freeform 237"/>
            <p:cNvSpPr/>
            <p:nvPr/>
          </p:nvSpPr>
          <p:spPr bwMode="auto">
            <a:xfrm>
              <a:off x="4357688" y="828675"/>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2" name="Freeform 238"/>
            <p:cNvSpPr/>
            <p:nvPr/>
          </p:nvSpPr>
          <p:spPr bwMode="auto">
            <a:xfrm>
              <a:off x="4379913" y="962025"/>
              <a:ext cx="49213" cy="50800"/>
            </a:xfrm>
            <a:custGeom>
              <a:avLst/>
              <a:gdLst/>
              <a:ahLst/>
              <a:cxnLst>
                <a:cxn ang="0">
                  <a:pos x="0" y="13"/>
                </a:cxn>
                <a:cxn ang="0">
                  <a:pos x="13" y="0"/>
                </a:cxn>
                <a:cxn ang="0">
                  <a:pos x="13" y="0"/>
                </a:cxn>
                <a:cxn ang="0">
                  <a:pos x="26" y="13"/>
                </a:cxn>
                <a:cxn ang="0">
                  <a:pos x="26" y="13"/>
                </a:cxn>
                <a:cxn ang="0">
                  <a:pos x="13" y="26"/>
                </a:cxn>
                <a:cxn ang="0">
                  <a:pos x="13" y="26"/>
                </a:cxn>
                <a:cxn ang="0">
                  <a:pos x="0" y="13"/>
                </a:cxn>
              </a:cxnLst>
              <a:rect l="0" t="0" r="r" b="b"/>
              <a:pathLst>
                <a:path w="26" h="26">
                  <a:moveTo>
                    <a:pt x="0" y="13"/>
                  </a:moveTo>
                  <a:cubicBezTo>
                    <a:pt x="0" y="6"/>
                    <a:pt x="6" y="0"/>
                    <a:pt x="13" y="0"/>
                  </a:cubicBezTo>
                  <a:cubicBezTo>
                    <a:pt x="13" y="0"/>
                    <a:pt x="13" y="0"/>
                    <a:pt x="13" y="0"/>
                  </a:cubicBezTo>
                  <a:cubicBezTo>
                    <a:pt x="21" y="0"/>
                    <a:pt x="26" y="6"/>
                    <a:pt x="26" y="13"/>
                  </a:cubicBezTo>
                  <a:cubicBezTo>
                    <a:pt x="26" y="13"/>
                    <a:pt x="26" y="13"/>
                    <a:pt x="26" y="13"/>
                  </a:cubicBezTo>
                  <a:cubicBezTo>
                    <a:pt x="26" y="20"/>
                    <a:pt x="21" y="26"/>
                    <a:pt x="13" y="26"/>
                  </a:cubicBezTo>
                  <a:cubicBezTo>
                    <a:pt x="13" y="26"/>
                    <a:pt x="13" y="26"/>
                    <a:pt x="13" y="26"/>
                  </a:cubicBezTo>
                  <a:cubicBezTo>
                    <a:pt x="6" y="26"/>
                    <a:pt x="0" y="20"/>
                    <a:pt x="0" y="13"/>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3" name="Line 239"/>
            <p:cNvSpPr>
              <a:spLocks noChangeShapeType="1"/>
            </p:cNvSpPr>
            <p:nvPr/>
          </p:nvSpPr>
          <p:spPr bwMode="auto">
            <a:xfrm>
              <a:off x="4598988" y="1020763"/>
              <a:ext cx="1588" cy="1588"/>
            </a:xfrm>
            <a:prstGeom prst="line">
              <a:avLst/>
            </a:pr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4" name="Freeform 240"/>
            <p:cNvSpPr/>
            <p:nvPr/>
          </p:nvSpPr>
          <p:spPr bwMode="auto">
            <a:xfrm>
              <a:off x="4498976" y="760413"/>
              <a:ext cx="120650" cy="280988"/>
            </a:xfrm>
            <a:custGeom>
              <a:avLst/>
              <a:gdLst/>
              <a:ahLst/>
              <a:cxnLst>
                <a:cxn ang="0">
                  <a:pos x="0" y="0"/>
                </a:cxn>
                <a:cxn ang="0">
                  <a:pos x="51" y="0"/>
                </a:cxn>
                <a:cxn ang="0">
                  <a:pos x="62" y="11"/>
                </a:cxn>
                <a:cxn ang="0">
                  <a:pos x="62" y="11"/>
                </a:cxn>
                <a:cxn ang="0">
                  <a:pos x="62" y="134"/>
                </a:cxn>
                <a:cxn ang="0">
                  <a:pos x="51" y="145"/>
                </a:cxn>
                <a:cxn ang="0">
                  <a:pos x="51" y="145"/>
                </a:cxn>
                <a:cxn ang="0">
                  <a:pos x="0" y="145"/>
                </a:cxn>
                <a:cxn ang="0">
                  <a:pos x="0" y="145"/>
                </a:cxn>
              </a:cxnLst>
              <a:rect l="0" t="0" r="r" b="b"/>
              <a:pathLst>
                <a:path w="62" h="145">
                  <a:moveTo>
                    <a:pt x="0" y="0"/>
                  </a:moveTo>
                  <a:cubicBezTo>
                    <a:pt x="51" y="0"/>
                    <a:pt x="51" y="0"/>
                    <a:pt x="51" y="0"/>
                  </a:cubicBezTo>
                  <a:cubicBezTo>
                    <a:pt x="57" y="0"/>
                    <a:pt x="62" y="5"/>
                    <a:pt x="62" y="11"/>
                  </a:cubicBezTo>
                  <a:cubicBezTo>
                    <a:pt x="62" y="11"/>
                    <a:pt x="62" y="11"/>
                    <a:pt x="62" y="11"/>
                  </a:cubicBezTo>
                  <a:cubicBezTo>
                    <a:pt x="62" y="134"/>
                    <a:pt x="62" y="134"/>
                    <a:pt x="62" y="134"/>
                  </a:cubicBezTo>
                  <a:cubicBezTo>
                    <a:pt x="62" y="140"/>
                    <a:pt x="57" y="145"/>
                    <a:pt x="51" y="145"/>
                  </a:cubicBezTo>
                  <a:cubicBezTo>
                    <a:pt x="51" y="145"/>
                    <a:pt x="51" y="145"/>
                    <a:pt x="51" y="145"/>
                  </a:cubicBezTo>
                  <a:cubicBezTo>
                    <a:pt x="0" y="145"/>
                    <a:pt x="0" y="145"/>
                    <a:pt x="0" y="145"/>
                  </a:cubicBezTo>
                  <a:cubicBezTo>
                    <a:pt x="0" y="145"/>
                    <a:pt x="0" y="145"/>
                    <a:pt x="0" y="145"/>
                  </a:cubicBezTo>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5" name="Freeform 241"/>
            <p:cNvSpPr/>
            <p:nvPr/>
          </p:nvSpPr>
          <p:spPr bwMode="auto">
            <a:xfrm>
              <a:off x="4514851"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6" name="Freeform 242"/>
            <p:cNvSpPr/>
            <p:nvPr/>
          </p:nvSpPr>
          <p:spPr bwMode="auto">
            <a:xfrm>
              <a:off x="4514851"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7" name="Freeform 243"/>
            <p:cNvSpPr/>
            <p:nvPr/>
          </p:nvSpPr>
          <p:spPr bwMode="auto">
            <a:xfrm>
              <a:off x="4519613" y="950913"/>
              <a:ext cx="44450" cy="46038"/>
            </a:xfrm>
            <a:custGeom>
              <a:avLst/>
              <a:gdLst/>
              <a:ahLst/>
              <a:cxnLst>
                <a:cxn ang="0">
                  <a:pos x="0" y="12"/>
                </a:cxn>
                <a:cxn ang="0">
                  <a:pos x="12" y="0"/>
                </a:cxn>
                <a:cxn ang="0">
                  <a:pos x="12" y="0"/>
                </a:cxn>
                <a:cxn ang="0">
                  <a:pos x="23" y="12"/>
                </a:cxn>
                <a:cxn ang="0">
                  <a:pos x="23" y="12"/>
                </a:cxn>
                <a:cxn ang="0">
                  <a:pos x="12" y="24"/>
                </a:cxn>
                <a:cxn ang="0">
                  <a:pos x="12" y="24"/>
                </a:cxn>
                <a:cxn ang="0">
                  <a:pos x="0" y="12"/>
                </a:cxn>
              </a:cxnLst>
              <a:rect l="0" t="0" r="r" b="b"/>
              <a:pathLst>
                <a:path w="23" h="24">
                  <a:moveTo>
                    <a:pt x="0" y="12"/>
                  </a:moveTo>
                  <a:cubicBezTo>
                    <a:pt x="0" y="6"/>
                    <a:pt x="5" y="0"/>
                    <a:pt x="12" y="0"/>
                  </a:cubicBezTo>
                  <a:cubicBezTo>
                    <a:pt x="12" y="0"/>
                    <a:pt x="12" y="0"/>
                    <a:pt x="12" y="0"/>
                  </a:cubicBezTo>
                  <a:cubicBezTo>
                    <a:pt x="18" y="0"/>
                    <a:pt x="23" y="6"/>
                    <a:pt x="23" y="12"/>
                  </a:cubicBezTo>
                  <a:cubicBezTo>
                    <a:pt x="23" y="12"/>
                    <a:pt x="23" y="12"/>
                    <a:pt x="23" y="12"/>
                  </a:cubicBezTo>
                  <a:cubicBezTo>
                    <a:pt x="23" y="19"/>
                    <a:pt x="18" y="24"/>
                    <a:pt x="12" y="24"/>
                  </a:cubicBezTo>
                  <a:cubicBezTo>
                    <a:pt x="12" y="24"/>
                    <a:pt x="12" y="24"/>
                    <a:pt x="12" y="24"/>
                  </a:cubicBezTo>
                  <a:cubicBezTo>
                    <a:pt x="5" y="24"/>
                    <a:pt x="0" y="19"/>
                    <a:pt x="0" y="12"/>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8" name="Freeform 244"/>
            <p:cNvSpPr/>
            <p:nvPr/>
          </p:nvSpPr>
          <p:spPr bwMode="auto">
            <a:xfrm>
              <a:off x="4191001" y="760413"/>
              <a:ext cx="120650" cy="280988"/>
            </a:xfrm>
            <a:custGeom>
              <a:avLst/>
              <a:gdLst/>
              <a:ahLst/>
              <a:cxnLst>
                <a:cxn ang="0">
                  <a:pos x="62" y="145"/>
                </a:cxn>
                <a:cxn ang="0">
                  <a:pos x="11" y="145"/>
                </a:cxn>
                <a:cxn ang="0">
                  <a:pos x="11" y="145"/>
                </a:cxn>
                <a:cxn ang="0">
                  <a:pos x="0" y="134"/>
                </a:cxn>
                <a:cxn ang="0">
                  <a:pos x="0" y="134"/>
                </a:cxn>
                <a:cxn ang="0">
                  <a:pos x="0" y="11"/>
                </a:cxn>
                <a:cxn ang="0">
                  <a:pos x="11" y="0"/>
                </a:cxn>
                <a:cxn ang="0">
                  <a:pos x="11" y="0"/>
                </a:cxn>
                <a:cxn ang="0">
                  <a:pos x="62" y="0"/>
                </a:cxn>
              </a:cxnLst>
              <a:rect l="0" t="0" r="r" b="b"/>
              <a:pathLst>
                <a:path w="62" h="145">
                  <a:moveTo>
                    <a:pt x="62" y="145"/>
                  </a:moveTo>
                  <a:cubicBezTo>
                    <a:pt x="11" y="145"/>
                    <a:pt x="11" y="145"/>
                    <a:pt x="11" y="145"/>
                  </a:cubicBezTo>
                  <a:cubicBezTo>
                    <a:pt x="11" y="145"/>
                    <a:pt x="11" y="145"/>
                    <a:pt x="11" y="145"/>
                  </a:cubicBezTo>
                  <a:cubicBezTo>
                    <a:pt x="5" y="145"/>
                    <a:pt x="0" y="140"/>
                    <a:pt x="0" y="134"/>
                  </a:cubicBezTo>
                  <a:cubicBezTo>
                    <a:pt x="0" y="134"/>
                    <a:pt x="0" y="134"/>
                    <a:pt x="0" y="134"/>
                  </a:cubicBezTo>
                  <a:cubicBezTo>
                    <a:pt x="0" y="11"/>
                    <a:pt x="0" y="11"/>
                    <a:pt x="0" y="11"/>
                  </a:cubicBezTo>
                  <a:cubicBezTo>
                    <a:pt x="0" y="5"/>
                    <a:pt x="5" y="0"/>
                    <a:pt x="11" y="0"/>
                  </a:cubicBezTo>
                  <a:cubicBezTo>
                    <a:pt x="11" y="0"/>
                    <a:pt x="11" y="0"/>
                    <a:pt x="11" y="0"/>
                  </a:cubicBezTo>
                  <a:cubicBezTo>
                    <a:pt x="62" y="0"/>
                    <a:pt x="62" y="0"/>
                    <a:pt x="62" y="0"/>
                  </a:cubicBezTo>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9" name="Freeform 245"/>
            <p:cNvSpPr/>
            <p:nvPr/>
          </p:nvSpPr>
          <p:spPr bwMode="auto">
            <a:xfrm>
              <a:off x="4214813"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90" name="Freeform 246"/>
            <p:cNvSpPr/>
            <p:nvPr/>
          </p:nvSpPr>
          <p:spPr bwMode="auto">
            <a:xfrm>
              <a:off x="4214813"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91" name="Freeform 247"/>
            <p:cNvSpPr/>
            <p:nvPr/>
          </p:nvSpPr>
          <p:spPr bwMode="auto">
            <a:xfrm>
              <a:off x="4244976" y="950913"/>
              <a:ext cx="47625" cy="46038"/>
            </a:xfrm>
            <a:custGeom>
              <a:avLst/>
              <a:gdLst/>
              <a:ahLst/>
              <a:cxnLst>
                <a:cxn ang="0">
                  <a:pos x="0" y="12"/>
                </a:cxn>
                <a:cxn ang="0">
                  <a:pos x="12" y="0"/>
                </a:cxn>
                <a:cxn ang="0">
                  <a:pos x="12" y="0"/>
                </a:cxn>
                <a:cxn ang="0">
                  <a:pos x="24" y="12"/>
                </a:cxn>
                <a:cxn ang="0">
                  <a:pos x="24" y="12"/>
                </a:cxn>
                <a:cxn ang="0">
                  <a:pos x="12" y="24"/>
                </a:cxn>
                <a:cxn ang="0">
                  <a:pos x="12" y="24"/>
                </a:cxn>
                <a:cxn ang="0">
                  <a:pos x="0" y="12"/>
                </a:cxn>
              </a:cxnLst>
              <a:rect l="0" t="0" r="r" b="b"/>
              <a:pathLst>
                <a:path w="24" h="24">
                  <a:moveTo>
                    <a:pt x="0" y="12"/>
                  </a:moveTo>
                  <a:cubicBezTo>
                    <a:pt x="0" y="6"/>
                    <a:pt x="5" y="0"/>
                    <a:pt x="12" y="0"/>
                  </a:cubicBezTo>
                  <a:cubicBezTo>
                    <a:pt x="12" y="0"/>
                    <a:pt x="12" y="0"/>
                    <a:pt x="12" y="0"/>
                  </a:cubicBezTo>
                  <a:cubicBezTo>
                    <a:pt x="18" y="0"/>
                    <a:pt x="24" y="6"/>
                    <a:pt x="24" y="12"/>
                  </a:cubicBezTo>
                  <a:cubicBezTo>
                    <a:pt x="24" y="12"/>
                    <a:pt x="24" y="12"/>
                    <a:pt x="24" y="12"/>
                  </a:cubicBezTo>
                  <a:cubicBezTo>
                    <a:pt x="24" y="19"/>
                    <a:pt x="18" y="24"/>
                    <a:pt x="12" y="24"/>
                  </a:cubicBezTo>
                  <a:cubicBezTo>
                    <a:pt x="12" y="24"/>
                    <a:pt x="12" y="24"/>
                    <a:pt x="12" y="24"/>
                  </a:cubicBezTo>
                  <a:cubicBezTo>
                    <a:pt x="5" y="24"/>
                    <a:pt x="0" y="19"/>
                    <a:pt x="0" y="12"/>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33" name="Rectangle 5"/>
          <p:cNvSpPr/>
          <p:nvPr/>
        </p:nvSpPr>
        <p:spPr bwMode="auto">
          <a:xfrm>
            <a:off x="529660" y="892037"/>
            <a:ext cx="11111717" cy="382360"/>
          </a:xfrm>
          <a:prstGeom prst="rect">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46260" tIns="91413" rIns="146260" bIns="91413" numCol="1" spcCol="0" rtlCol="0" fromWordArt="0" anchor="t" anchorCtr="0" forceAA="0" compatLnSpc="1">
            <a:noAutofit/>
          </a:bodyPr>
          <a:lstStyle/>
          <a:p>
            <a:pPr defTabSz="931545">
              <a:lnSpc>
                <a:spcPct val="90000"/>
              </a:lnSpc>
              <a:defRPr/>
            </a:pPr>
            <a:endParaRPr lang="en-US" sz="1200" kern="0" dirty="0">
              <a:gradFill>
                <a:gsLst>
                  <a:gs pos="0">
                    <a:srgbClr val="FFFFFF"/>
                  </a:gs>
                  <a:gs pos="100000">
                    <a:srgbClr val="FFFFFF"/>
                  </a:gs>
                </a:gsLst>
                <a:lin ang="5400000" scaled="1"/>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34" name="Rectangle 67"/>
          <p:cNvSpPr/>
          <p:nvPr/>
        </p:nvSpPr>
        <p:spPr bwMode="auto">
          <a:xfrm>
            <a:off x="2286927" y="909959"/>
            <a:ext cx="865290"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数据集成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5" name="Rectangle 69"/>
          <p:cNvSpPr/>
          <p:nvPr/>
        </p:nvSpPr>
        <p:spPr bwMode="auto">
          <a:xfrm>
            <a:off x="4304679" y="909959"/>
            <a:ext cx="984490"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数据分析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6" name="Rectangle 70"/>
          <p:cNvSpPr/>
          <p:nvPr/>
        </p:nvSpPr>
        <p:spPr bwMode="auto">
          <a:xfrm>
            <a:off x="6523159" y="909959"/>
            <a:ext cx="845369"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数据发布</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7" name="Isosceles Triangle 71"/>
          <p:cNvSpPr/>
          <p:nvPr/>
        </p:nvSpPr>
        <p:spPr bwMode="auto">
          <a:xfrm rot="5400000">
            <a:off x="2170318"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38" name="Isosceles Triangle 73"/>
          <p:cNvSpPr/>
          <p:nvPr/>
        </p:nvSpPr>
        <p:spPr bwMode="auto">
          <a:xfrm rot="5400000">
            <a:off x="4183214"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39" name="Isosceles Triangle 74"/>
          <p:cNvSpPr/>
          <p:nvPr/>
        </p:nvSpPr>
        <p:spPr bwMode="auto">
          <a:xfrm rot="5400000">
            <a:off x="6413726"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40" name="Rectangle 197"/>
          <p:cNvSpPr/>
          <p:nvPr/>
        </p:nvSpPr>
        <p:spPr bwMode="auto">
          <a:xfrm>
            <a:off x="10051621" y="909959"/>
            <a:ext cx="851987"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数据应用</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41" name="Isosceles Triangle 198"/>
          <p:cNvSpPr/>
          <p:nvPr/>
        </p:nvSpPr>
        <p:spPr bwMode="auto">
          <a:xfrm rot="5400000">
            <a:off x="9918130"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42" name="Rectangle 199"/>
          <p:cNvSpPr/>
          <p:nvPr/>
        </p:nvSpPr>
        <p:spPr bwMode="auto">
          <a:xfrm>
            <a:off x="709725" y="909959"/>
            <a:ext cx="809152"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46" name="Isosceles Triangle 71"/>
          <p:cNvSpPr/>
          <p:nvPr/>
        </p:nvSpPr>
        <p:spPr bwMode="auto">
          <a:xfrm rot="5400000">
            <a:off x="631829"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61" name="Rectangle 70"/>
          <p:cNvSpPr/>
          <p:nvPr/>
        </p:nvSpPr>
        <p:spPr bwMode="auto">
          <a:xfrm>
            <a:off x="8295491" y="909959"/>
            <a:ext cx="845369"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数据服务</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62" name="Isosceles Triangle 74"/>
          <p:cNvSpPr/>
          <p:nvPr/>
        </p:nvSpPr>
        <p:spPr bwMode="auto">
          <a:xfrm rot="5400000">
            <a:off x="8186059"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grpSp>
        <p:nvGrpSpPr>
          <p:cNvPr id="272" name="Groupe 537"/>
          <p:cNvGrpSpPr/>
          <p:nvPr/>
        </p:nvGrpSpPr>
        <p:grpSpPr>
          <a:xfrm>
            <a:off x="697274" y="2489538"/>
            <a:ext cx="530363" cy="531279"/>
            <a:chOff x="3733801" y="752475"/>
            <a:chExt cx="244475" cy="317501"/>
          </a:xfrm>
        </p:grpSpPr>
        <p:sp>
          <p:nvSpPr>
            <p:cNvPr id="273"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4"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5"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6"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7"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8"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9"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0"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1"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2"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83" name="TextBox 16"/>
          <p:cNvSpPr txBox="1"/>
          <p:nvPr/>
        </p:nvSpPr>
        <p:spPr>
          <a:xfrm>
            <a:off x="755218" y="3059336"/>
            <a:ext cx="452382" cy="230832"/>
          </a:xfrm>
          <a:prstGeom prst="rect">
            <a:avLst/>
          </a:prstGeom>
          <a:noFill/>
        </p:spPr>
        <p:txBody>
          <a:bodyPr wrap="square" rtlCol="0">
            <a:spAutoFit/>
          </a:bodyPr>
          <a:lstStyle/>
          <a:p>
            <a:pPr algn="ctr" defTabSz="913765">
              <a:defRPr/>
            </a:pPr>
            <a:r>
              <a:rPr lang="en-US" altLang="zh-CN" sz="900" kern="0" dirty="0">
                <a:solidFill>
                  <a:srgbClr val="44546A">
                    <a:lumMod val="50000"/>
                  </a:srgbClr>
                </a:solidFill>
                <a:latin typeface="微软雅黑" panose="020B0503020204020204" pitchFamily="34" charset="-122"/>
                <a:ea typeface="微软雅黑" panose="020B0503020204020204" pitchFamily="34" charset="-122"/>
              </a:rPr>
              <a:t>MES</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284" name="Groupe 537"/>
          <p:cNvGrpSpPr/>
          <p:nvPr/>
        </p:nvGrpSpPr>
        <p:grpSpPr>
          <a:xfrm>
            <a:off x="697274" y="3374126"/>
            <a:ext cx="530363" cy="531279"/>
            <a:chOff x="3733801" y="752475"/>
            <a:chExt cx="244475" cy="317501"/>
          </a:xfrm>
        </p:grpSpPr>
        <p:sp>
          <p:nvSpPr>
            <p:cNvPr id="285"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6"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7"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8"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9"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0"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1"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2"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3"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4"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95" name="TextBox 16"/>
          <p:cNvSpPr txBox="1"/>
          <p:nvPr/>
        </p:nvSpPr>
        <p:spPr>
          <a:xfrm>
            <a:off x="688696" y="3943923"/>
            <a:ext cx="500396" cy="230832"/>
          </a:xfrm>
          <a:prstGeom prst="rect">
            <a:avLst/>
          </a:prstGeom>
          <a:noFill/>
        </p:spPr>
        <p:txBody>
          <a:bodyPr wrap="square" rtlCol="0">
            <a:spAutoFit/>
          </a:bodyPr>
          <a:lstStyle/>
          <a:p>
            <a:pPr algn="ctr" defTabSz="913765">
              <a:defRPr/>
            </a:pPr>
            <a:r>
              <a:rPr lang="en-US" altLang="zh-CN" sz="900" kern="0" dirty="0" smtClean="0">
                <a:solidFill>
                  <a:srgbClr val="44546A">
                    <a:lumMod val="50000"/>
                  </a:srgbClr>
                </a:solidFill>
                <a:latin typeface="微软雅黑" panose="020B0503020204020204" pitchFamily="34" charset="-122"/>
                <a:ea typeface="微软雅黑" panose="020B0503020204020204" pitchFamily="34" charset="-122"/>
              </a:rPr>
              <a:t>SFC</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296" name="Groupe 537"/>
          <p:cNvGrpSpPr/>
          <p:nvPr/>
        </p:nvGrpSpPr>
        <p:grpSpPr>
          <a:xfrm>
            <a:off x="677464" y="4236403"/>
            <a:ext cx="530363" cy="531279"/>
            <a:chOff x="3733801" y="752475"/>
            <a:chExt cx="244475" cy="317501"/>
          </a:xfrm>
        </p:grpSpPr>
        <p:sp>
          <p:nvSpPr>
            <p:cNvPr id="297"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8"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9"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0"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1"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2"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3"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4" name="Line 255"/>
            <p:cNvSpPr>
              <a:spLocks noChangeShapeType="1"/>
            </p:cNvSpPr>
            <p:nvPr/>
          </p:nvSpPr>
          <p:spPr bwMode="auto">
            <a:xfrm>
              <a:off x="3962401" y="801688"/>
              <a:ext cx="1588" cy="230188"/>
            </a:xfrm>
            <a:prstGeom prst="line">
              <a:avLst/>
            </a:pr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5" name="Line 256"/>
            <p:cNvSpPr>
              <a:spLocks noChangeShapeType="1"/>
            </p:cNvSpPr>
            <p:nvPr/>
          </p:nvSpPr>
          <p:spPr bwMode="auto">
            <a:xfrm>
              <a:off x="3741738" y="801688"/>
              <a:ext cx="1588" cy="228600"/>
            </a:xfrm>
            <a:prstGeom prst="line">
              <a:avLst/>
            </a:pr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6"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307" name="TextBox 16"/>
          <p:cNvSpPr txBox="1"/>
          <p:nvPr/>
        </p:nvSpPr>
        <p:spPr>
          <a:xfrm>
            <a:off x="543768" y="4777631"/>
            <a:ext cx="774522" cy="369332"/>
          </a:xfrm>
          <a:prstGeom prst="rect">
            <a:avLst/>
          </a:prstGeom>
          <a:noFill/>
        </p:spPr>
        <p:txBody>
          <a:bodyPr wrap="square" rtlCol="0">
            <a:spAutoFit/>
          </a:bodyPr>
          <a:lstStyle/>
          <a:p>
            <a:pPr algn="ctr" defTabSz="913765">
              <a:defRPr/>
            </a:pPr>
            <a:r>
              <a:rPr lang="zh-CN" altLang="en-US" sz="900" b="1" kern="0" dirty="0" smtClean="0">
                <a:solidFill>
                  <a:srgbClr val="00B0F0"/>
                </a:solidFill>
                <a:latin typeface="微软雅黑" panose="020B0503020204020204" pitchFamily="34" charset="-122"/>
                <a:ea typeface="微软雅黑" panose="020B0503020204020204" pitchFamily="34" charset="-122"/>
              </a:rPr>
              <a:t>基地</a:t>
            </a:r>
            <a:endParaRPr lang="en-US" altLang="zh-CN" sz="900" b="1" kern="0" dirty="0" smtClean="0">
              <a:solidFill>
                <a:srgbClr val="00B0F0"/>
              </a:solidFill>
              <a:latin typeface="微软雅黑" panose="020B0503020204020204" pitchFamily="34" charset="-122"/>
              <a:ea typeface="微软雅黑" panose="020B0503020204020204" pitchFamily="34" charset="-122"/>
            </a:endParaRPr>
          </a:p>
          <a:p>
            <a:pPr algn="ctr" defTabSz="913765">
              <a:defRPr/>
            </a:pPr>
            <a:r>
              <a:rPr lang="zh-CN" altLang="en-US" sz="900" b="1" kern="0" dirty="0" smtClean="0">
                <a:solidFill>
                  <a:srgbClr val="00B0F0"/>
                </a:solidFill>
                <a:latin typeface="微软雅黑" panose="020B0503020204020204" pitchFamily="34" charset="-122"/>
                <a:ea typeface="微软雅黑" panose="020B0503020204020204" pitchFamily="34" charset="-122"/>
              </a:rPr>
              <a:t>数据集市</a:t>
            </a:r>
            <a:endParaRPr lang="zh-CN" altLang="en-US" sz="900" b="1" kern="0" dirty="0">
              <a:solidFill>
                <a:srgbClr val="00B0F0"/>
              </a:solidFill>
              <a:latin typeface="微软雅黑" panose="020B0503020204020204" pitchFamily="34" charset="-122"/>
              <a:ea typeface="微软雅黑" panose="020B0503020204020204" pitchFamily="34" charset="-122"/>
            </a:endParaRPr>
          </a:p>
        </p:txBody>
      </p:sp>
      <p:sp>
        <p:nvSpPr>
          <p:cNvPr id="154" name="角丸四角形 16"/>
          <p:cNvSpPr>
            <a:spLocks noChangeArrowheads="1"/>
          </p:cNvSpPr>
          <p:nvPr/>
        </p:nvSpPr>
        <p:spPr bwMode="auto">
          <a:xfrm>
            <a:off x="8659959" y="2547284"/>
            <a:ext cx="1113260" cy="2758156"/>
          </a:xfrm>
          <a:prstGeom prst="roundRect">
            <a:avLst>
              <a:gd name="adj" fmla="val 7763"/>
            </a:avLst>
          </a:prstGeom>
          <a:solidFill>
            <a:schemeClr val="accent6">
              <a:lumMod val="75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角丸四角形 16"/>
          <p:cNvSpPr>
            <a:spLocks noChangeArrowheads="1"/>
          </p:cNvSpPr>
          <p:nvPr/>
        </p:nvSpPr>
        <p:spPr bwMode="auto">
          <a:xfrm>
            <a:off x="4035166" y="4689888"/>
            <a:ext cx="1083564" cy="1210725"/>
          </a:xfrm>
          <a:prstGeom prst="roundRect">
            <a:avLst>
              <a:gd name="adj" fmla="val 7763"/>
            </a:avLst>
          </a:prstGeom>
          <a:solidFill>
            <a:schemeClr val="accent2">
              <a:lumMod val="60000"/>
              <a:lumOff val="4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1" name="角丸四角形 16"/>
          <p:cNvSpPr>
            <a:spLocks noChangeArrowheads="1"/>
          </p:cNvSpPr>
          <p:nvPr/>
        </p:nvSpPr>
        <p:spPr bwMode="auto">
          <a:xfrm>
            <a:off x="6547141" y="4679797"/>
            <a:ext cx="1748714" cy="1291564"/>
          </a:xfrm>
          <a:prstGeom prst="roundRect">
            <a:avLst>
              <a:gd name="adj" fmla="val 7763"/>
            </a:avLst>
          </a:prstGeom>
          <a:solidFill>
            <a:schemeClr val="accent1">
              <a:lumMod val="40000"/>
              <a:lumOff val="6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3" name="矩形 252"/>
          <p:cNvSpPr/>
          <p:nvPr/>
        </p:nvSpPr>
        <p:spPr bwMode="auto">
          <a:xfrm>
            <a:off x="10206686" y="5317529"/>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258" name="矩形 257"/>
          <p:cNvSpPr/>
          <p:nvPr/>
        </p:nvSpPr>
        <p:spPr bwMode="auto">
          <a:xfrm>
            <a:off x="10206686" y="453169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08" name="矩形 307"/>
          <p:cNvSpPr/>
          <p:nvPr/>
        </p:nvSpPr>
        <p:spPr bwMode="auto">
          <a:xfrm>
            <a:off x="10206686" y="374586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0" name="矩形 309"/>
          <p:cNvSpPr/>
          <p:nvPr/>
        </p:nvSpPr>
        <p:spPr bwMode="auto">
          <a:xfrm>
            <a:off x="10206686" y="296003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1" name="矩形 310"/>
          <p:cNvSpPr/>
          <p:nvPr/>
        </p:nvSpPr>
        <p:spPr bwMode="auto">
          <a:xfrm>
            <a:off x="10195395" y="217420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2" name="角丸四角形 16"/>
          <p:cNvSpPr>
            <a:spLocks noChangeArrowheads="1"/>
          </p:cNvSpPr>
          <p:nvPr/>
        </p:nvSpPr>
        <p:spPr bwMode="auto">
          <a:xfrm>
            <a:off x="3239275" y="1888469"/>
            <a:ext cx="4709766" cy="2758156"/>
          </a:xfrm>
          <a:prstGeom prst="roundRect">
            <a:avLst>
              <a:gd name="adj" fmla="val 7763"/>
            </a:avLst>
          </a:prstGeom>
          <a:solidFill>
            <a:schemeClr val="accent1">
              <a:lumMod val="40000"/>
              <a:lumOff val="6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3" name="下箭头 29"/>
          <p:cNvSpPr/>
          <p:nvPr/>
        </p:nvSpPr>
        <p:spPr>
          <a:xfrm rot="16200000">
            <a:off x="5468669" y="-2703581"/>
            <a:ext cx="472973" cy="8180659"/>
          </a:xfrm>
          <a:prstGeom prst="downArrow">
            <a:avLst>
              <a:gd name="adj1" fmla="val 50000"/>
              <a:gd name="adj2" fmla="val 0"/>
            </a:avLst>
          </a:prstGeom>
          <a:solidFill>
            <a:schemeClr val="accent5">
              <a:lumMod val="40000"/>
              <a:lumOff val="60000"/>
            </a:schemeClr>
          </a:solidFill>
          <a:ln w="12700" cap="flat" cmpd="sng" algn="ctr">
            <a:noFill/>
            <a:prstDash val="solid"/>
            <a:miter lim="800000"/>
          </a:ln>
          <a:effectLst/>
        </p:spPr>
        <p:txBody>
          <a:bodyPr vert="eaVert" rtlCol="0" anchor="ctr"/>
          <a:lstStyle/>
          <a:p>
            <a:pPr algn="ctr" defTabSz="1218565">
              <a:defRPr/>
            </a:pPr>
            <a:r>
              <a:rPr lang="en-US" altLang="zh-CN" sz="1600" kern="0" dirty="0">
                <a:solidFill>
                  <a:srgbClr val="FF0000"/>
                </a:solidFill>
                <a:latin typeface="微软雅黑" panose="020B0503020204020204" pitchFamily="34" charset="-122"/>
                <a:ea typeface="微软雅黑" panose="020B0503020204020204" pitchFamily="34" charset="-122"/>
              </a:rPr>
              <a:t>HDSP</a:t>
            </a:r>
            <a:endParaRPr lang="zh-CN" altLang="en-US" sz="1600" kern="0" dirty="0">
              <a:solidFill>
                <a:srgbClr val="FF0000"/>
              </a:solidFill>
              <a:latin typeface="微软雅黑" panose="020B0503020204020204" pitchFamily="34" charset="-122"/>
              <a:ea typeface="微软雅黑" panose="020B0503020204020204" pitchFamily="34" charset="-122"/>
            </a:endParaRPr>
          </a:p>
        </p:txBody>
      </p:sp>
      <p:sp>
        <p:nvSpPr>
          <p:cNvPr id="314" name="下箭头 29"/>
          <p:cNvSpPr/>
          <p:nvPr/>
        </p:nvSpPr>
        <p:spPr>
          <a:xfrm rot="16200000">
            <a:off x="10470333" y="616381"/>
            <a:ext cx="472974" cy="1540737"/>
          </a:xfrm>
          <a:prstGeom prst="downArrow">
            <a:avLst>
              <a:gd name="adj1" fmla="val 50000"/>
              <a:gd name="adj2" fmla="val 0"/>
            </a:avLst>
          </a:prstGeom>
          <a:solidFill>
            <a:schemeClr val="accent5">
              <a:lumMod val="40000"/>
              <a:lumOff val="60000"/>
            </a:schemeClr>
          </a:solidFill>
          <a:ln w="12700" cap="flat" cmpd="sng" algn="ctr">
            <a:noFill/>
            <a:prstDash val="solid"/>
            <a:miter lim="800000"/>
          </a:ln>
          <a:effectLst/>
        </p:spPr>
        <p:txBody>
          <a:bodyPr vert="eaVert" rtlCol="0" anchor="ctr"/>
          <a:lstStyle/>
          <a:p>
            <a:pPr algn="ctr" defTabSz="1218565">
              <a:defRPr/>
            </a:pPr>
            <a:r>
              <a:rPr lang="zh-CN" altLang="en-US" sz="1600" kern="0" dirty="0">
                <a:solidFill>
                  <a:srgbClr val="FF0000"/>
                </a:solidFill>
                <a:latin typeface="微软雅黑" panose="020B0503020204020204" pitchFamily="34" charset="-122"/>
                <a:ea typeface="微软雅黑" panose="020B0503020204020204" pitchFamily="34" charset="-122"/>
              </a:rPr>
              <a:t>帆</a:t>
            </a:r>
            <a:r>
              <a:rPr lang="zh-CN" altLang="en-US" sz="1600" kern="0" dirty="0" smtClean="0">
                <a:solidFill>
                  <a:srgbClr val="FF0000"/>
                </a:solidFill>
                <a:latin typeface="微软雅黑" panose="020B0503020204020204" pitchFamily="34" charset="-122"/>
                <a:ea typeface="微软雅黑" panose="020B0503020204020204" pitchFamily="34" charset="-122"/>
              </a:rPr>
              <a:t>软</a:t>
            </a:r>
            <a:r>
              <a:rPr lang="en-US" altLang="zh-CN" sz="1600" kern="0" dirty="0" smtClean="0">
                <a:solidFill>
                  <a:srgbClr val="FF0000"/>
                </a:solidFill>
                <a:latin typeface="微软雅黑" panose="020B0503020204020204" pitchFamily="34" charset="-122"/>
                <a:ea typeface="微软雅黑" panose="020B0503020204020204" pitchFamily="34" charset="-122"/>
              </a:rPr>
              <a:t>/</a:t>
            </a:r>
            <a:r>
              <a:rPr lang="en-US" altLang="zh-CN" sz="1600" kern="0" dirty="0" err="1" smtClean="0">
                <a:solidFill>
                  <a:srgbClr val="FF0000"/>
                </a:solidFill>
                <a:latin typeface="微软雅黑" panose="020B0503020204020204" pitchFamily="34" charset="-122"/>
                <a:ea typeface="微软雅黑" panose="020B0503020204020204" pitchFamily="34" charset="-122"/>
              </a:rPr>
              <a:t>InsightV</a:t>
            </a:r>
            <a:endParaRPr lang="zh-CN" altLang="en-US" sz="1600" kern="0" dirty="0">
              <a:solidFill>
                <a:srgbClr val="FF0000"/>
              </a:solidFill>
              <a:latin typeface="微软雅黑" panose="020B0503020204020204" pitchFamily="34" charset="-122"/>
              <a:ea typeface="微软雅黑" panose="020B0503020204020204" pitchFamily="34" charset="-122"/>
            </a:endParaRPr>
          </a:p>
        </p:txBody>
      </p:sp>
      <p:sp>
        <p:nvSpPr>
          <p:cNvPr id="315" name="Rectangle 66"/>
          <p:cNvSpPr/>
          <p:nvPr/>
        </p:nvSpPr>
        <p:spPr>
          <a:xfrm>
            <a:off x="1585493" y="1475867"/>
            <a:ext cx="1481607" cy="4834622"/>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19" name="矩形 318"/>
          <p:cNvSpPr/>
          <p:nvPr/>
        </p:nvSpPr>
        <p:spPr bwMode="auto">
          <a:xfrm>
            <a:off x="2000632" y="2045152"/>
            <a:ext cx="851278" cy="615082"/>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defRPr/>
            </a:pPr>
            <a:r>
              <a:rPr lang="zh-CN" altLang="en-US" sz="1000" kern="0" dirty="0">
                <a:solidFill>
                  <a:srgbClr val="44546A">
                    <a:lumMod val="75000"/>
                  </a:srgbClr>
                </a:solidFill>
                <a:latin typeface="微软雅黑" panose="020B0503020204020204" pitchFamily="34" charset="-122"/>
                <a:ea typeface="微软雅黑" panose="020B0503020204020204" pitchFamily="34" charset="-122"/>
              </a:rPr>
              <a:t>数据同步</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defRP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组件</a:t>
            </a:r>
            <a:r>
              <a:rPr lang="en-US" altLang="zh-CN" sz="1000" kern="0" dirty="0" err="1" smtClean="0">
                <a:solidFill>
                  <a:srgbClr val="44546A">
                    <a:lumMod val="75000"/>
                  </a:srgbClr>
                </a:solidFill>
                <a:latin typeface="微软雅黑" panose="020B0503020204020204" pitchFamily="34" charset="-122"/>
                <a:ea typeface="微软雅黑" panose="020B0503020204020204" pitchFamily="34" charset="-122"/>
              </a:rPr>
              <a:t>Sqoop</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1" name="矩形 320"/>
          <p:cNvSpPr/>
          <p:nvPr/>
        </p:nvSpPr>
        <p:spPr bwMode="auto">
          <a:xfrm>
            <a:off x="1994908" y="5196177"/>
            <a:ext cx="851278" cy="615082"/>
          </a:xfrm>
          <a:prstGeom prst="rect">
            <a:avLst/>
          </a:prstGeom>
          <a:solidFill>
            <a:schemeClr val="accent4">
              <a:lumMod val="60000"/>
              <a:lumOff val="40000"/>
            </a:schemeClr>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defRP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Kafka</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2" name="Rectangle 66"/>
          <p:cNvSpPr/>
          <p:nvPr/>
        </p:nvSpPr>
        <p:spPr>
          <a:xfrm>
            <a:off x="3164397" y="1476323"/>
            <a:ext cx="3088311" cy="483416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23" name="矩形 322"/>
          <p:cNvSpPr/>
          <p:nvPr/>
        </p:nvSpPr>
        <p:spPr bwMode="auto">
          <a:xfrm>
            <a:off x="4396795" y="1908284"/>
            <a:ext cx="837136" cy="97864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原始数据区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(ODS)</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4" name="矩形 323"/>
          <p:cNvSpPr/>
          <p:nvPr/>
        </p:nvSpPr>
        <p:spPr bwMode="auto">
          <a:xfrm>
            <a:off x="4420018" y="1927585"/>
            <a:ext cx="776359" cy="629661"/>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5" name="矩形 324"/>
          <p:cNvSpPr/>
          <p:nvPr/>
        </p:nvSpPr>
        <p:spPr bwMode="auto">
          <a:xfrm>
            <a:off x="5471917" y="1968096"/>
            <a:ext cx="611750" cy="554597"/>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defRPr/>
            </a:pPr>
            <a:r>
              <a:rPr lang="zh-CN" altLang="en-US" sz="1000" b="1" kern="0" dirty="0" smtClean="0">
                <a:solidFill>
                  <a:prstClr val="white"/>
                </a:solidFill>
                <a:latin typeface="微软雅黑" panose="020B0503020204020204" pitchFamily="34" charset="-122"/>
                <a:ea typeface="微软雅黑" panose="020B0503020204020204" pitchFamily="34" charset="-122"/>
              </a:rPr>
              <a:t>数据处理</a:t>
            </a:r>
            <a:endParaRPr lang="zh-CN" altLang="en-US" sz="1000" b="1" kern="0" dirty="0">
              <a:solidFill>
                <a:prstClr val="white"/>
              </a:solidFill>
              <a:latin typeface="微软雅黑" panose="020B0503020204020204" pitchFamily="34" charset="-122"/>
              <a:ea typeface="微软雅黑" panose="020B0503020204020204" pitchFamily="34" charset="-122"/>
            </a:endParaRPr>
          </a:p>
        </p:txBody>
      </p:sp>
      <p:sp>
        <p:nvSpPr>
          <p:cNvPr id="326" name="矩形 325"/>
          <p:cNvSpPr/>
          <p:nvPr/>
        </p:nvSpPr>
        <p:spPr bwMode="auto">
          <a:xfrm>
            <a:off x="4877219" y="3199598"/>
            <a:ext cx="859232" cy="97920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数据仓库区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(DW)</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7" name="矩形 326"/>
          <p:cNvSpPr/>
          <p:nvPr/>
        </p:nvSpPr>
        <p:spPr bwMode="auto">
          <a:xfrm>
            <a:off x="4877219" y="3197137"/>
            <a:ext cx="851278" cy="630000"/>
          </a:xfrm>
          <a:prstGeom prst="rect">
            <a:avLst/>
          </a:prstGeom>
          <a:solidFill>
            <a:schemeClr val="accent4">
              <a:lumMod val="60000"/>
              <a:lumOff val="40000"/>
            </a:schemeClr>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8" name="矩形 327"/>
          <p:cNvSpPr/>
          <p:nvPr/>
        </p:nvSpPr>
        <p:spPr bwMode="auto">
          <a:xfrm>
            <a:off x="3376030" y="1915418"/>
            <a:ext cx="785060" cy="971081"/>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原始数据区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(STG)</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9" name="矩形 328"/>
          <p:cNvSpPr/>
          <p:nvPr/>
        </p:nvSpPr>
        <p:spPr bwMode="auto">
          <a:xfrm>
            <a:off x="3373530" y="1924234"/>
            <a:ext cx="776359" cy="629661"/>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0" name="Rectangle 66"/>
          <p:cNvSpPr/>
          <p:nvPr/>
        </p:nvSpPr>
        <p:spPr>
          <a:xfrm>
            <a:off x="6395058" y="1484144"/>
            <a:ext cx="1977596" cy="4826345"/>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31" name="矩形 330"/>
          <p:cNvSpPr/>
          <p:nvPr/>
        </p:nvSpPr>
        <p:spPr bwMode="auto">
          <a:xfrm>
            <a:off x="6623910" y="2978724"/>
            <a:ext cx="858807" cy="97920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应用数据区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(DM)</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2" name="矩形 331"/>
          <p:cNvSpPr/>
          <p:nvPr/>
        </p:nvSpPr>
        <p:spPr bwMode="auto">
          <a:xfrm>
            <a:off x="6615088" y="2986297"/>
            <a:ext cx="858807" cy="630000"/>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3" name="矩形 332"/>
          <p:cNvSpPr/>
          <p:nvPr/>
        </p:nvSpPr>
        <p:spPr bwMode="auto">
          <a:xfrm>
            <a:off x="7007073" y="4750066"/>
            <a:ext cx="828850" cy="957716"/>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应用数据区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(DM)</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4" name="矩形 333"/>
          <p:cNvSpPr/>
          <p:nvPr/>
        </p:nvSpPr>
        <p:spPr bwMode="auto">
          <a:xfrm>
            <a:off x="6996175" y="4766237"/>
            <a:ext cx="850646" cy="604170"/>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rPr>
              <a:t>Doris</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5" name="矩形 334"/>
          <p:cNvSpPr/>
          <p:nvPr/>
        </p:nvSpPr>
        <p:spPr bwMode="auto">
          <a:xfrm>
            <a:off x="6621393" y="2070292"/>
            <a:ext cx="852561" cy="486573"/>
          </a:xfrm>
          <a:prstGeom prst="rect">
            <a:avLst/>
          </a:prstGeom>
          <a:solidFill>
            <a:schemeClr val="accent2">
              <a:lumMod val="60000"/>
              <a:lumOff val="40000"/>
            </a:schemeClr>
          </a:solidFill>
          <a:ln w="6350" cap="flat" cmpd="sng" algn="ctr">
            <a:noFill/>
            <a:prstDash val="solid"/>
            <a:miter lim="800000"/>
          </a:ln>
          <a:effectLst/>
        </p:spPr>
        <p:txBody>
          <a:bodyPr lIns="0" tIns="0" rIns="0" bIns="0" rtlCol="0" anchor="ctr" anchorCtr="0"/>
          <a:lstStyle/>
          <a:p>
            <a:pPr algn="ctr" defTabSz="913765">
              <a:buClr>
                <a:srgbClr val="4472C4"/>
              </a:buClr>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算法引擎</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sp>
        <p:nvSpPr>
          <p:cNvPr id="336" name="Rectangle 66"/>
          <p:cNvSpPr/>
          <p:nvPr/>
        </p:nvSpPr>
        <p:spPr>
          <a:xfrm>
            <a:off x="10076227" y="1484144"/>
            <a:ext cx="1359692" cy="4826345"/>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37" name="Rectangle 66"/>
          <p:cNvSpPr/>
          <p:nvPr/>
        </p:nvSpPr>
        <p:spPr>
          <a:xfrm>
            <a:off x="8520150" y="1484144"/>
            <a:ext cx="1471327" cy="4826345"/>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cxnSp>
        <p:nvCxnSpPr>
          <p:cNvPr id="339" name="直接箭头连接符 338"/>
          <p:cNvCxnSpPr>
            <a:stCxn id="329" idx="3"/>
            <a:endCxn id="324" idx="1"/>
          </p:cNvCxnSpPr>
          <p:nvPr/>
        </p:nvCxnSpPr>
        <p:spPr>
          <a:xfrm>
            <a:off x="4149889" y="2239065"/>
            <a:ext cx="270129" cy="3351"/>
          </a:xfrm>
          <a:prstGeom prst="straightConnector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0" name="直接箭头连接符 339"/>
          <p:cNvCxnSpPr>
            <a:stCxn id="324" idx="3"/>
            <a:endCxn id="325" idx="1"/>
          </p:cNvCxnSpPr>
          <p:nvPr/>
        </p:nvCxnSpPr>
        <p:spPr>
          <a:xfrm>
            <a:off x="5196377" y="2242416"/>
            <a:ext cx="275540" cy="2979"/>
          </a:xfrm>
          <a:prstGeom prst="straightConnector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1" name="连接符: 肘形 143"/>
          <p:cNvCxnSpPr>
            <a:stCxn id="325" idx="2"/>
            <a:endCxn id="327" idx="0"/>
          </p:cNvCxnSpPr>
          <p:nvPr/>
        </p:nvCxnSpPr>
        <p:spPr>
          <a:xfrm rot="5400000">
            <a:off x="5203103" y="2622448"/>
            <a:ext cx="674444" cy="47493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2" name="连接符: 肘形 144"/>
          <p:cNvCxnSpPr>
            <a:stCxn id="327" idx="3"/>
            <a:endCxn id="335" idx="1"/>
          </p:cNvCxnSpPr>
          <p:nvPr/>
        </p:nvCxnSpPr>
        <p:spPr>
          <a:xfrm flipV="1">
            <a:off x="5728497" y="2313579"/>
            <a:ext cx="892896" cy="1198558"/>
          </a:xfrm>
          <a:prstGeom prst="bentConnector3">
            <a:avLst>
              <a:gd name="adj1" fmla="val 50000"/>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43" name="连接符: 肘形 145"/>
          <p:cNvCxnSpPr>
            <a:stCxn id="327" idx="3"/>
            <a:endCxn id="332" idx="1"/>
          </p:cNvCxnSpPr>
          <p:nvPr/>
        </p:nvCxnSpPr>
        <p:spPr>
          <a:xfrm flipV="1">
            <a:off x="5728497" y="3301297"/>
            <a:ext cx="886591" cy="210840"/>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4" name="直接箭头连接符 343"/>
          <p:cNvCxnSpPr>
            <a:stCxn id="335" idx="2"/>
            <a:endCxn id="332" idx="0"/>
          </p:cNvCxnSpPr>
          <p:nvPr/>
        </p:nvCxnSpPr>
        <p:spPr>
          <a:xfrm flipH="1">
            <a:off x="7044492" y="2556865"/>
            <a:ext cx="3182" cy="429432"/>
          </a:xfrm>
          <a:prstGeom prst="straightConnector1">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45" name="连接符: 肘形 149"/>
          <p:cNvCxnSpPr>
            <a:stCxn id="332" idx="3"/>
            <a:endCxn id="334" idx="0"/>
          </p:cNvCxnSpPr>
          <p:nvPr/>
        </p:nvCxnSpPr>
        <p:spPr>
          <a:xfrm flipH="1">
            <a:off x="7421498" y="3301297"/>
            <a:ext cx="52397" cy="1464940"/>
          </a:xfrm>
          <a:prstGeom prst="bentConnector4">
            <a:avLst>
              <a:gd name="adj1" fmla="val -436285"/>
              <a:gd name="adj2" fmla="val 6075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grpSp>
        <p:nvGrpSpPr>
          <p:cNvPr id="346" name="组合 345"/>
          <p:cNvGrpSpPr/>
          <p:nvPr/>
        </p:nvGrpSpPr>
        <p:grpSpPr>
          <a:xfrm>
            <a:off x="10206686" y="1797926"/>
            <a:ext cx="1105749" cy="811769"/>
            <a:chOff x="9129840" y="1905000"/>
            <a:chExt cx="1105749" cy="838200"/>
          </a:xfrm>
        </p:grpSpPr>
        <p:pic>
          <p:nvPicPr>
            <p:cNvPr id="347" name="Picture 151" descr="Screen Clippi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29840" y="2111525"/>
              <a:ext cx="1064873" cy="631675"/>
            </a:xfrm>
            <a:prstGeom prst="rect">
              <a:avLst/>
            </a:prstGeom>
          </p:spPr>
        </p:pic>
        <p:sp>
          <p:nvSpPr>
            <p:cNvPr id="348" name="文本框 347"/>
            <p:cNvSpPr txBox="1"/>
            <p:nvPr/>
          </p:nvSpPr>
          <p:spPr>
            <a:xfrm>
              <a:off x="9188507" y="1905000"/>
              <a:ext cx="1047082"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仪表盘</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固定报表</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49" name="组合 348"/>
          <p:cNvGrpSpPr/>
          <p:nvPr/>
        </p:nvGrpSpPr>
        <p:grpSpPr>
          <a:xfrm>
            <a:off x="10475276" y="2765825"/>
            <a:ext cx="530915" cy="581842"/>
            <a:chOff x="9383638" y="2904413"/>
            <a:chExt cx="530915" cy="600787"/>
          </a:xfrm>
        </p:grpSpPr>
        <p:pic>
          <p:nvPicPr>
            <p:cNvPr id="350" name="Picture 4"/>
            <p:cNvPicPr>
              <a:picLocks noChangeAspect="1" noChangeArrowheads="1"/>
            </p:cNvPicPr>
            <p:nvPr/>
          </p:nvPicPr>
          <p:blipFill>
            <a:blip r:embed="rId2" cstate="print"/>
            <a:srcRect/>
            <a:stretch>
              <a:fillRect/>
            </a:stretch>
          </p:blipFill>
          <p:spPr bwMode="auto">
            <a:xfrm>
              <a:off x="9426612" y="3083723"/>
              <a:ext cx="419609" cy="421477"/>
            </a:xfrm>
            <a:prstGeom prst="rect">
              <a:avLst/>
            </a:prstGeom>
            <a:noFill/>
            <a:ln w="9525">
              <a:noFill/>
              <a:miter lim="800000"/>
              <a:headEnd/>
              <a:tailEnd/>
            </a:ln>
          </p:spPr>
        </p:pic>
        <p:sp>
          <p:nvSpPr>
            <p:cNvPr id="351" name="文本框 350"/>
            <p:cNvSpPr txBox="1"/>
            <p:nvPr/>
          </p:nvSpPr>
          <p:spPr>
            <a:xfrm>
              <a:off x="9383638" y="2904413"/>
              <a:ext cx="530915"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移动端</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2" name="组合 351"/>
          <p:cNvGrpSpPr/>
          <p:nvPr/>
        </p:nvGrpSpPr>
        <p:grpSpPr>
          <a:xfrm>
            <a:off x="10364112" y="3495261"/>
            <a:ext cx="893256" cy="579827"/>
            <a:chOff x="9272474" y="3708971"/>
            <a:chExt cx="893256" cy="598706"/>
          </a:xfrm>
        </p:grpSpPr>
        <p:pic>
          <p:nvPicPr>
            <p:cNvPr id="353" name="Picture 8"/>
            <p:cNvPicPr>
              <a:picLocks noChangeAspect="1" noChangeArrowheads="1"/>
            </p:cNvPicPr>
            <p:nvPr/>
          </p:nvPicPr>
          <p:blipFill>
            <a:blip r:embed="rId3" cstate="print"/>
            <a:srcRect/>
            <a:stretch>
              <a:fillRect/>
            </a:stretch>
          </p:blipFill>
          <p:spPr bwMode="auto">
            <a:xfrm>
              <a:off x="9272474" y="3886200"/>
              <a:ext cx="893256" cy="421477"/>
            </a:xfrm>
            <a:prstGeom prst="rect">
              <a:avLst/>
            </a:prstGeom>
            <a:noFill/>
            <a:ln w="9525" algn="ctr">
              <a:noFill/>
              <a:miter lim="800000"/>
              <a:headEnd/>
              <a:tailEnd/>
            </a:ln>
          </p:spPr>
        </p:pic>
        <p:sp>
          <p:nvSpPr>
            <p:cNvPr id="354" name="文本框 353"/>
            <p:cNvSpPr txBox="1"/>
            <p:nvPr/>
          </p:nvSpPr>
          <p:spPr>
            <a:xfrm>
              <a:off x="9415331" y="3708971"/>
              <a:ext cx="646331"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即席</a:t>
              </a:r>
              <a:r>
                <a:rPr kumimoji="1" lang="zh-CN" altLang="en-US" sz="900" b="1" dirty="0" smtClean="0">
                  <a:latin typeface="微软雅黑" panose="020B0503020204020204" pitchFamily="34" charset="-122"/>
                  <a:ea typeface="微软雅黑" panose="020B0503020204020204" pitchFamily="34" charset="-122"/>
                </a:rPr>
                <a:t>分析</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5" name="组合 354"/>
          <p:cNvGrpSpPr/>
          <p:nvPr/>
        </p:nvGrpSpPr>
        <p:grpSpPr>
          <a:xfrm>
            <a:off x="10409292" y="4213355"/>
            <a:ext cx="1032342" cy="651261"/>
            <a:chOff x="9317654" y="4450445"/>
            <a:chExt cx="1032342" cy="672466"/>
          </a:xfrm>
        </p:grpSpPr>
        <p:pic>
          <p:nvPicPr>
            <p:cNvPr id="3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7654" y="4631611"/>
              <a:ext cx="834092" cy="49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7" name="文本框 356"/>
            <p:cNvSpPr txBox="1"/>
            <p:nvPr/>
          </p:nvSpPr>
          <p:spPr>
            <a:xfrm>
              <a:off x="9420278" y="4450445"/>
              <a:ext cx="929718" cy="238348"/>
            </a:xfrm>
            <a:prstGeom prst="rect">
              <a:avLst/>
            </a:prstGeom>
            <a:noFill/>
          </p:spPr>
          <p:txBody>
            <a:bodyPr wrap="square" rtlCol="0">
              <a:spAutoFit/>
            </a:bodyPr>
            <a:lstStyle/>
            <a:p>
              <a:r>
                <a:rPr kumimoji="1" lang="zh-CN" altLang="en-US" sz="900" b="1" dirty="0">
                  <a:latin typeface="微软雅黑" panose="020B0503020204020204" pitchFamily="34" charset="-122"/>
                  <a:ea typeface="微软雅黑" panose="020B0503020204020204" pitchFamily="34" charset="-122"/>
                </a:rPr>
                <a:t>大屏</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看板</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8" name="组合 357"/>
          <p:cNvGrpSpPr/>
          <p:nvPr/>
        </p:nvGrpSpPr>
        <p:grpSpPr>
          <a:xfrm>
            <a:off x="10329953" y="4940497"/>
            <a:ext cx="1157689" cy="789486"/>
            <a:chOff x="9238315" y="5347156"/>
            <a:chExt cx="1157689" cy="960897"/>
          </a:xfrm>
        </p:grpSpPr>
        <p:pic>
          <p:nvPicPr>
            <p:cNvPr id="359" name="Picture 161" descr="D:\Users\adnagrar\Downloads\PPT logos\3c-_CSSR83_PPT_StatusReport1.png"/>
            <p:cNvPicPr>
              <a:picLocks noChangeAspect="1" noChangeArrowheads="1"/>
            </p:cNvPicPr>
            <p:nvPr/>
          </p:nvPicPr>
          <p:blipFill>
            <a:blip r:embed="rId5" cstate="print"/>
            <a:srcRect/>
            <a:stretch>
              <a:fillRect/>
            </a:stretch>
          </p:blipFill>
          <p:spPr bwMode="auto">
            <a:xfrm rot="10800000" flipH="1" flipV="1">
              <a:off x="9372600" y="5703646"/>
              <a:ext cx="779604" cy="60440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0" name="文本框 359"/>
            <p:cNvSpPr txBox="1"/>
            <p:nvPr/>
          </p:nvSpPr>
          <p:spPr>
            <a:xfrm>
              <a:off x="9238315" y="5347156"/>
              <a:ext cx="1157689"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数据挖掘</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机器学习</a:t>
              </a:r>
              <a:endParaRPr kumimoji="1" lang="zh-CN" altLang="en-US" sz="900" b="1" dirty="0">
                <a:latin typeface="微软雅黑" panose="020B0503020204020204" pitchFamily="34" charset="-122"/>
                <a:ea typeface="微软雅黑" panose="020B0503020204020204" pitchFamily="34" charset="-122"/>
              </a:endParaRPr>
            </a:p>
          </p:txBody>
        </p:sp>
      </p:grpSp>
      <p:cxnSp>
        <p:nvCxnSpPr>
          <p:cNvPr id="362" name="连接符: 肘形 22"/>
          <p:cNvCxnSpPr>
            <a:stCxn id="154" idx="3"/>
            <a:endCxn id="311" idx="1"/>
          </p:cNvCxnSpPr>
          <p:nvPr/>
        </p:nvCxnSpPr>
        <p:spPr>
          <a:xfrm flipV="1">
            <a:off x="9773219" y="2336208"/>
            <a:ext cx="422176" cy="159015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3" name="连接符: 肘形 24"/>
          <p:cNvCxnSpPr>
            <a:stCxn id="154" idx="3"/>
            <a:endCxn id="310" idx="1"/>
          </p:cNvCxnSpPr>
          <p:nvPr/>
        </p:nvCxnSpPr>
        <p:spPr>
          <a:xfrm flipV="1">
            <a:off x="9773219" y="3122038"/>
            <a:ext cx="433467" cy="80432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4" name="连接符: 肘形 32"/>
          <p:cNvCxnSpPr>
            <a:stCxn id="154" idx="3"/>
            <a:endCxn id="308" idx="1"/>
          </p:cNvCxnSpPr>
          <p:nvPr/>
        </p:nvCxnSpPr>
        <p:spPr>
          <a:xfrm flipV="1">
            <a:off x="9773219" y="3907868"/>
            <a:ext cx="433467" cy="1849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5" name="连接符: 肘形 35"/>
          <p:cNvCxnSpPr>
            <a:stCxn id="154" idx="3"/>
            <a:endCxn id="258" idx="1"/>
          </p:cNvCxnSpPr>
          <p:nvPr/>
        </p:nvCxnSpPr>
        <p:spPr>
          <a:xfrm>
            <a:off x="9773219" y="3926362"/>
            <a:ext cx="433467" cy="767336"/>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6" name="连接符: 肘形 38"/>
          <p:cNvCxnSpPr>
            <a:stCxn id="154" idx="3"/>
            <a:endCxn id="253" idx="1"/>
          </p:cNvCxnSpPr>
          <p:nvPr/>
        </p:nvCxnSpPr>
        <p:spPr>
          <a:xfrm>
            <a:off x="9773219" y="3926362"/>
            <a:ext cx="433467" cy="1553167"/>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7" name="连接符: 肘形 149"/>
          <p:cNvCxnSpPr>
            <a:stCxn id="312" idx="3"/>
            <a:endCxn id="154" idx="1"/>
          </p:cNvCxnSpPr>
          <p:nvPr/>
        </p:nvCxnSpPr>
        <p:spPr>
          <a:xfrm>
            <a:off x="7949041" y="3267547"/>
            <a:ext cx="710918" cy="658815"/>
          </a:xfrm>
          <a:prstGeom prst="bentConnector3">
            <a:avLst>
              <a:gd name="adj1" fmla="val 44488"/>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368" name="TextBox 44"/>
          <p:cNvSpPr txBox="1"/>
          <p:nvPr/>
        </p:nvSpPr>
        <p:spPr>
          <a:xfrm>
            <a:off x="5006819" y="4386470"/>
            <a:ext cx="1646451" cy="289583"/>
          </a:xfrm>
          <a:prstGeom prst="rect">
            <a:avLst/>
          </a:prstGeom>
          <a:noFill/>
        </p:spPr>
        <p:txBody>
          <a:bodyPr wrap="square" lIns="103900" tIns="51951" rIns="103900" bIns="51951" rtlCol="0">
            <a:spAutoFit/>
          </a:bodyPr>
          <a:lstStyle/>
          <a:p>
            <a:r>
              <a:rPr lang="zh-CN" altLang="en-US" sz="1200" b="1" dirty="0">
                <a:latin typeface="微软雅黑" panose="020B0503020204020204" pitchFamily="34" charset="-122"/>
                <a:ea typeface="微软雅黑" panose="020B0503020204020204" pitchFamily="34" charset="-122"/>
              </a:rPr>
              <a:t>数据仓库</a:t>
            </a:r>
            <a:r>
              <a:rPr lang="en-US" altLang="zh-CN" sz="1200" b="1" dirty="0">
                <a:latin typeface="微软雅黑" panose="020B0503020204020204" pitchFamily="34" charset="-122"/>
                <a:ea typeface="微软雅黑" panose="020B0503020204020204" pitchFamily="34" charset="-122"/>
              </a:rPr>
              <a:t>(Hadoop)</a:t>
            </a:r>
            <a:endParaRPr lang="zh-CN" altLang="en-US" sz="1200" b="1" dirty="0">
              <a:latin typeface="微软雅黑" panose="020B0503020204020204" pitchFamily="34" charset="-122"/>
              <a:ea typeface="微软雅黑" panose="020B0503020204020204" pitchFamily="34" charset="-122"/>
            </a:endParaRPr>
          </a:p>
        </p:txBody>
      </p:sp>
      <p:sp>
        <p:nvSpPr>
          <p:cNvPr id="369" name="TextBox 44"/>
          <p:cNvSpPr txBox="1"/>
          <p:nvPr/>
        </p:nvSpPr>
        <p:spPr>
          <a:xfrm>
            <a:off x="6797180" y="5723057"/>
            <a:ext cx="1718904" cy="289583"/>
          </a:xfrm>
          <a:prstGeom prst="rect">
            <a:avLst/>
          </a:prstGeom>
          <a:noFill/>
        </p:spPr>
        <p:txBody>
          <a:bodyPr wrap="square" lIns="103900" tIns="51951" rIns="103900" bIns="51951" rtlCol="0">
            <a:spAutoFit/>
          </a:bodyPr>
          <a:lstStyle/>
          <a:p>
            <a:r>
              <a:rPr lang="zh-CN" altLang="en-US" sz="1200" b="1" dirty="0">
                <a:latin typeface="微软雅黑" panose="020B0503020204020204" pitchFamily="34" charset="-122"/>
                <a:ea typeface="微软雅黑" panose="020B0503020204020204" pitchFamily="34" charset="-122"/>
              </a:rPr>
              <a:t>数据集市</a:t>
            </a:r>
            <a:r>
              <a:rPr lang="en-US" altLang="zh-CN" sz="1200" b="1" dirty="0" smtClean="0">
                <a:latin typeface="微软雅黑" panose="020B0503020204020204" pitchFamily="34" charset="-122"/>
                <a:ea typeface="微软雅黑" panose="020B0503020204020204" pitchFamily="34" charset="-122"/>
              </a:rPr>
              <a:t>(Doris)</a:t>
            </a:r>
            <a:endParaRPr lang="zh-CN" altLang="en-US" sz="1200" b="1" dirty="0">
              <a:latin typeface="微软雅黑" panose="020B0503020204020204" pitchFamily="34" charset="-122"/>
              <a:ea typeface="微软雅黑" panose="020B0503020204020204" pitchFamily="34" charset="-122"/>
            </a:endParaRPr>
          </a:p>
        </p:txBody>
      </p:sp>
      <p:cxnSp>
        <p:nvCxnSpPr>
          <p:cNvPr id="370" name="连接符: 肘形 149"/>
          <p:cNvCxnSpPr>
            <a:stCxn id="157" idx="3"/>
            <a:endCxn id="334" idx="1"/>
          </p:cNvCxnSpPr>
          <p:nvPr/>
        </p:nvCxnSpPr>
        <p:spPr>
          <a:xfrm flipV="1">
            <a:off x="5118730" y="5068322"/>
            <a:ext cx="1877445" cy="226929"/>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371" name="连接符: 肘形 149"/>
          <p:cNvCxnSpPr>
            <a:stCxn id="321" idx="3"/>
            <a:endCxn id="157" idx="1"/>
          </p:cNvCxnSpPr>
          <p:nvPr/>
        </p:nvCxnSpPr>
        <p:spPr>
          <a:xfrm flipV="1">
            <a:off x="2846186" y="5295251"/>
            <a:ext cx="1188980" cy="208467"/>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372" name="连接符: 肘形 138"/>
          <p:cNvCxnSpPr>
            <a:stCxn id="319" idx="3"/>
            <a:endCxn id="329" idx="1"/>
          </p:cNvCxnSpPr>
          <p:nvPr/>
        </p:nvCxnSpPr>
        <p:spPr>
          <a:xfrm flipV="1">
            <a:off x="2851910" y="2239065"/>
            <a:ext cx="521620" cy="113628"/>
          </a:xfrm>
          <a:prstGeom prst="bentConnector3">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
        <p:nvSpPr>
          <p:cNvPr id="373" name="矩形 372"/>
          <p:cNvSpPr/>
          <p:nvPr/>
        </p:nvSpPr>
        <p:spPr bwMode="auto">
          <a:xfrm>
            <a:off x="4200519" y="4743310"/>
            <a:ext cx="811203" cy="475029"/>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pPr>
            <a:r>
              <a:rPr lang="zh-CN" altLang="en-US" sz="1000" b="1" kern="0" dirty="0" smtClean="0">
                <a:solidFill>
                  <a:prstClr val="white"/>
                </a:solidFill>
                <a:latin typeface="微软雅黑" panose="020B0503020204020204" pitchFamily="34" charset="-122"/>
                <a:ea typeface="微软雅黑" panose="020B0503020204020204" pitchFamily="34" charset="-122"/>
              </a:rPr>
              <a:t>批处理</a:t>
            </a:r>
            <a:endParaRPr lang="en-US" altLang="zh-CN" sz="1000" b="1" kern="0" dirty="0" smtClean="0">
              <a:solidFill>
                <a:prstClr val="white"/>
              </a:solidFill>
              <a:latin typeface="微软雅黑" panose="020B0503020204020204" pitchFamily="34" charset="-122"/>
              <a:ea typeface="微软雅黑" panose="020B0503020204020204" pitchFamily="34" charset="-122"/>
            </a:endParaRPr>
          </a:p>
          <a:p>
            <a:pPr algn="ctr" defTabSz="913765">
              <a:buClr>
                <a:srgbClr val="4472C4"/>
              </a:buClr>
            </a:pPr>
            <a:r>
              <a:rPr lang="en-US" altLang="zh-CN" sz="1000" b="1" kern="0" dirty="0" err="1">
                <a:solidFill>
                  <a:prstClr val="white"/>
                </a:solidFill>
                <a:latin typeface="微软雅黑" panose="020B0503020204020204" pitchFamily="34" charset="-122"/>
                <a:ea typeface="微软雅黑" panose="020B0503020204020204" pitchFamily="34" charset="-122"/>
              </a:rPr>
              <a:t>Datax</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sp>
        <p:nvSpPr>
          <p:cNvPr id="374" name="矩形 373"/>
          <p:cNvSpPr/>
          <p:nvPr/>
        </p:nvSpPr>
        <p:spPr bwMode="auto">
          <a:xfrm>
            <a:off x="4186828" y="5337685"/>
            <a:ext cx="811203" cy="475029"/>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pPr>
            <a:r>
              <a:rPr lang="zh-CN" altLang="en-US" sz="1000" b="1" kern="0" dirty="0">
                <a:solidFill>
                  <a:prstClr val="white"/>
                </a:solidFill>
                <a:latin typeface="微软雅黑" panose="020B0503020204020204" pitchFamily="34" charset="-122"/>
                <a:ea typeface="微软雅黑" panose="020B0503020204020204" pitchFamily="34" charset="-122"/>
              </a:rPr>
              <a:t>流</a:t>
            </a:r>
            <a:r>
              <a:rPr lang="zh-CN" altLang="en-US" sz="1000" b="1" kern="0" dirty="0" smtClean="0">
                <a:solidFill>
                  <a:prstClr val="white"/>
                </a:solidFill>
                <a:latin typeface="微软雅黑" panose="020B0503020204020204" pitchFamily="34" charset="-122"/>
                <a:ea typeface="微软雅黑" panose="020B0503020204020204" pitchFamily="34" charset="-122"/>
              </a:rPr>
              <a:t>处理</a:t>
            </a:r>
            <a:endParaRPr lang="en-US" altLang="zh-CN" sz="1000" b="1" kern="0" dirty="0" smtClean="0">
              <a:solidFill>
                <a:prstClr val="white"/>
              </a:solidFill>
              <a:latin typeface="微软雅黑" panose="020B0503020204020204" pitchFamily="34" charset="-122"/>
              <a:ea typeface="微软雅黑" panose="020B0503020204020204" pitchFamily="34" charset="-122"/>
            </a:endParaRPr>
          </a:p>
          <a:p>
            <a:pPr algn="ctr" defTabSz="913765">
              <a:buClr>
                <a:srgbClr val="4472C4"/>
              </a:buClr>
            </a:pPr>
            <a:r>
              <a:rPr lang="en-US" altLang="zh-CN" sz="1000" b="1" kern="0" dirty="0" smtClean="0">
                <a:solidFill>
                  <a:prstClr val="white"/>
                </a:solidFill>
                <a:latin typeface="微软雅黑" panose="020B0503020204020204" pitchFamily="34" charset="-122"/>
                <a:ea typeface="微软雅黑" panose="020B0503020204020204" pitchFamily="34" charset="-122"/>
              </a:rPr>
              <a:t>FLINK</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cxnSp>
        <p:nvCxnSpPr>
          <p:cNvPr id="375" name="连接符: 肘形 149"/>
          <p:cNvCxnSpPr>
            <a:stCxn id="157" idx="0"/>
            <a:endCxn id="329" idx="1"/>
          </p:cNvCxnSpPr>
          <p:nvPr/>
        </p:nvCxnSpPr>
        <p:spPr>
          <a:xfrm rot="16200000" flipV="1">
            <a:off x="2749828" y="2862768"/>
            <a:ext cx="2450823" cy="1203418"/>
          </a:xfrm>
          <a:prstGeom prst="bentConnector4">
            <a:avLst>
              <a:gd name="adj1" fmla="val 43577"/>
              <a:gd name="adj2" fmla="val 113569"/>
            </a:avLst>
          </a:prstGeom>
          <a:ln>
            <a:solidFill>
              <a:srgbClr val="00B050"/>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76" name="连接符: 肘形 149"/>
          <p:cNvCxnSpPr>
            <a:stCxn id="334" idx="3"/>
            <a:endCxn id="154" idx="1"/>
          </p:cNvCxnSpPr>
          <p:nvPr/>
        </p:nvCxnSpPr>
        <p:spPr>
          <a:xfrm flipV="1">
            <a:off x="7846821" y="3926362"/>
            <a:ext cx="813138" cy="1141960"/>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
        <p:nvSpPr>
          <p:cNvPr id="377" name="矩形 376"/>
          <p:cNvSpPr/>
          <p:nvPr/>
        </p:nvSpPr>
        <p:spPr bwMode="auto">
          <a:xfrm>
            <a:off x="8832200" y="2797694"/>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数据</a:t>
            </a:r>
            <a:r>
              <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rPr>
              <a:t>API</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服务</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78" name="矩形 377"/>
          <p:cNvSpPr/>
          <p:nvPr/>
        </p:nvSpPr>
        <p:spPr bwMode="auto">
          <a:xfrm>
            <a:off x="8841169" y="3606674"/>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数据</a:t>
            </a:r>
            <a:r>
              <a:rPr lang="zh-CN" altLang="en-US" sz="1000" kern="0" dirty="0">
                <a:solidFill>
                  <a:srgbClr val="44546A">
                    <a:lumMod val="75000"/>
                  </a:srgbClr>
                </a:solidFill>
                <a:latin typeface="微软雅黑" panose="020B0503020204020204" pitchFamily="34" charset="-122"/>
                <a:ea typeface="微软雅黑" panose="020B0503020204020204" pitchFamily="34" charset="-122"/>
              </a:rPr>
              <a:t>共享</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服务</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79" name="矩形 378"/>
          <p:cNvSpPr/>
          <p:nvPr/>
        </p:nvSpPr>
        <p:spPr bwMode="auto">
          <a:xfrm>
            <a:off x="8837613" y="4415653"/>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JDBC</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p:txBody>
      </p:sp>
      <p:sp>
        <p:nvSpPr>
          <p:cNvPr id="380" name="TextBox 44"/>
          <p:cNvSpPr txBox="1"/>
          <p:nvPr/>
        </p:nvSpPr>
        <p:spPr>
          <a:xfrm>
            <a:off x="7981551" y="3338060"/>
            <a:ext cx="639496" cy="474249"/>
          </a:xfrm>
          <a:prstGeom prst="rect">
            <a:avLst/>
          </a:prstGeom>
          <a:noFill/>
        </p:spPr>
        <p:txBody>
          <a:bodyPr wrap="square" lIns="103900" tIns="51951" rIns="103900" bIns="51951" rtlCol="0">
            <a:spAutoFit/>
          </a:bodyPr>
          <a:lstStyle/>
          <a:p>
            <a:r>
              <a:rPr lang="en-US" altLang="zh-CN" sz="800" dirty="0" err="1" smtClean="0">
                <a:latin typeface="微软雅黑" panose="020B0503020204020204" pitchFamily="34" charset="-122"/>
                <a:ea typeface="微软雅黑" panose="020B0503020204020204" pitchFamily="34" charset="-122"/>
              </a:rPr>
              <a:t>hiveSQL</a:t>
            </a:r>
            <a:r>
              <a:rPr lang="en-US" altLang="zh-CN" sz="800" dirty="0" smtClean="0">
                <a:latin typeface="微软雅黑" panose="020B0503020204020204" pitchFamily="34" charset="-122"/>
                <a:ea typeface="微软雅黑" panose="020B0503020204020204" pitchFamily="34" charset="-122"/>
              </a:rPr>
              <a:t>/Spark</a:t>
            </a:r>
            <a:endParaRPr lang="en-US" altLang="zh-CN" sz="800" dirty="0" smtClean="0">
              <a:latin typeface="微软雅黑" panose="020B0503020204020204" pitchFamily="34" charset="-122"/>
              <a:ea typeface="微软雅黑" panose="020B0503020204020204" pitchFamily="34" charset="-122"/>
            </a:endParaRPr>
          </a:p>
          <a:p>
            <a:r>
              <a:rPr lang="en-US" altLang="zh-CN" sz="800" dirty="0" smtClean="0">
                <a:latin typeface="微软雅黑" panose="020B0503020204020204" pitchFamily="34" charset="-122"/>
                <a:ea typeface="微软雅黑" panose="020B0503020204020204" pitchFamily="34" charset="-122"/>
              </a:rPr>
              <a:t>/</a:t>
            </a:r>
            <a:r>
              <a:rPr lang="en-US" altLang="zh-CN" sz="800" dirty="0" err="1" smtClean="0">
                <a:latin typeface="微软雅黑" panose="020B0503020204020204" pitchFamily="34" charset="-122"/>
                <a:ea typeface="微软雅黑" panose="020B0503020204020204" pitchFamily="34" charset="-122"/>
              </a:rPr>
              <a:t>trino</a:t>
            </a:r>
            <a:endParaRPr lang="zh-CN" altLang="en-US" sz="800" dirty="0">
              <a:latin typeface="微软雅黑" panose="020B0503020204020204" pitchFamily="34" charset="-122"/>
              <a:ea typeface="微软雅黑" panose="020B0503020204020204" pitchFamily="34" charset="-122"/>
            </a:endParaRPr>
          </a:p>
        </p:txBody>
      </p:sp>
      <p:sp>
        <p:nvSpPr>
          <p:cNvPr id="195" name="矩形 194"/>
          <p:cNvSpPr/>
          <p:nvPr/>
        </p:nvSpPr>
        <p:spPr bwMode="auto">
          <a:xfrm>
            <a:off x="1992047" y="4348327"/>
            <a:ext cx="851278" cy="615082"/>
          </a:xfrm>
          <a:prstGeom prst="rect">
            <a:avLst/>
          </a:prstGeom>
          <a:solidFill>
            <a:schemeClr val="accent4">
              <a:lumMod val="60000"/>
              <a:lumOff val="40000"/>
            </a:schemeClr>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defRPr/>
            </a:pPr>
            <a:r>
              <a:rPr lang="zh-CN" altLang="en-US" sz="1000" kern="0" dirty="0">
                <a:solidFill>
                  <a:srgbClr val="44546A">
                    <a:lumMod val="75000"/>
                  </a:srgbClr>
                </a:solidFill>
                <a:latin typeface="微软雅黑" panose="020B0503020204020204" pitchFamily="34" charset="-122"/>
                <a:ea typeface="微软雅黑" panose="020B0503020204020204" pitchFamily="34" charset="-122"/>
              </a:rPr>
              <a:t>数据同步</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defRP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组件</a:t>
            </a:r>
            <a:r>
              <a:rPr lang="en-US" altLang="zh-CN" sz="1000" kern="0" dirty="0" err="1" smtClean="0">
                <a:solidFill>
                  <a:srgbClr val="44546A">
                    <a:lumMod val="75000"/>
                  </a:srgbClr>
                </a:solidFill>
                <a:latin typeface="微软雅黑" panose="020B0503020204020204" pitchFamily="34" charset="-122"/>
                <a:ea typeface="微软雅黑" panose="020B0503020204020204" pitchFamily="34" charset="-122"/>
              </a:rPr>
              <a:t>Datax</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cxnSp>
        <p:nvCxnSpPr>
          <p:cNvPr id="196" name="连接符: 肘形 138"/>
          <p:cNvCxnSpPr>
            <a:stCxn id="304" idx="1"/>
            <a:endCxn id="195" idx="1"/>
          </p:cNvCxnSpPr>
          <p:nvPr/>
        </p:nvCxnSpPr>
        <p:spPr>
          <a:xfrm rot="5400000" flipH="1" flipV="1">
            <a:off x="1560410" y="4272292"/>
            <a:ext cx="48061" cy="815214"/>
          </a:xfrm>
          <a:prstGeom prst="bentConnector4">
            <a:avLst>
              <a:gd name="adj1" fmla="val 475646"/>
              <a:gd name="adj2" fmla="val 50000"/>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197" name="连接符: 肘形 138"/>
          <p:cNvCxnSpPr>
            <a:stCxn id="195" idx="3"/>
            <a:endCxn id="327" idx="1"/>
          </p:cNvCxnSpPr>
          <p:nvPr/>
        </p:nvCxnSpPr>
        <p:spPr>
          <a:xfrm flipV="1">
            <a:off x="2843325" y="3512137"/>
            <a:ext cx="2033894" cy="1143731"/>
          </a:xfrm>
          <a:prstGeom prst="bentConnector3">
            <a:avLst>
              <a:gd name="adj1" fmla="val 50000"/>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198" name="Text Box 39"/>
          <p:cNvSpPr txBox="1">
            <a:spLocks noChangeArrowheads="1"/>
          </p:cNvSpPr>
          <p:nvPr/>
        </p:nvSpPr>
        <p:spPr bwMode="auto">
          <a:xfrm>
            <a:off x="1212821" y="4471330"/>
            <a:ext cx="790125" cy="400110"/>
          </a:xfrm>
          <a:prstGeom prst="rect">
            <a:avLst/>
          </a:prstGeom>
          <a:noFill/>
          <a:ln w="9525">
            <a:noFill/>
            <a:miter lim="800000"/>
          </a:ln>
          <a:effectLst/>
        </p:spPr>
        <p:txBody>
          <a:bodyPr wrap="square">
            <a:spAutoFit/>
          </a:bodyPr>
          <a:lstStyle/>
          <a:p>
            <a:r>
              <a:rPr lang="zh-CN" altLang="en-US" sz="1000" dirty="0" smtClean="0">
                <a:solidFill>
                  <a:prstClr val="black"/>
                </a:solidFill>
                <a:latin typeface="微软雅黑" panose="020B0503020204020204" pitchFamily="34" charset="-122"/>
                <a:ea typeface="微软雅黑" panose="020B0503020204020204" pitchFamily="34" charset="-122"/>
              </a:rPr>
              <a:t>基地生产</a:t>
            </a:r>
            <a:endParaRPr lang="en-US" altLang="zh-CN" sz="1000" dirty="0" smtClean="0">
              <a:solidFill>
                <a:prstClr val="black"/>
              </a:solidFill>
              <a:latin typeface="微软雅黑" panose="020B0503020204020204" pitchFamily="34" charset="-122"/>
              <a:ea typeface="微软雅黑" panose="020B0503020204020204" pitchFamily="34" charset="-122"/>
            </a:endParaRPr>
          </a:p>
          <a:p>
            <a:r>
              <a:rPr lang="zh-CN" altLang="en-US" sz="1000" dirty="0" smtClean="0">
                <a:solidFill>
                  <a:prstClr val="black"/>
                </a:solidFill>
                <a:latin typeface="微软雅黑" panose="020B0503020204020204" pitchFamily="34" charset="-122"/>
                <a:ea typeface="微软雅黑" panose="020B0503020204020204" pitchFamily="34" charset="-122"/>
              </a:rPr>
              <a:t>汇总数据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cxnSp>
        <p:nvCxnSpPr>
          <p:cNvPr id="199" name="连接符: 肘形 138"/>
          <p:cNvCxnSpPr>
            <a:stCxn id="292" idx="0"/>
            <a:endCxn id="319" idx="1"/>
          </p:cNvCxnSpPr>
          <p:nvPr/>
        </p:nvCxnSpPr>
        <p:spPr>
          <a:xfrm rot="5400000" flipH="1" flipV="1">
            <a:off x="1045024" y="2500867"/>
            <a:ext cx="1103782" cy="807434"/>
          </a:xfrm>
          <a:prstGeom prst="bentConnector4">
            <a:avLst>
              <a:gd name="adj1" fmla="val -20711"/>
              <a:gd name="adj2" fmla="val 50213"/>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200" name="连接符: 肘形 138"/>
          <p:cNvCxnSpPr>
            <a:endCxn id="319" idx="1"/>
          </p:cNvCxnSpPr>
          <p:nvPr/>
        </p:nvCxnSpPr>
        <p:spPr>
          <a:xfrm flipV="1">
            <a:off x="1162204" y="2352693"/>
            <a:ext cx="838428" cy="407809"/>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201" name="连接符: 肘形 138"/>
          <p:cNvCxnSpPr>
            <a:endCxn id="319" idx="1"/>
          </p:cNvCxnSpPr>
          <p:nvPr/>
        </p:nvCxnSpPr>
        <p:spPr>
          <a:xfrm>
            <a:off x="1190681" y="1876772"/>
            <a:ext cx="809951" cy="475921"/>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202" name="连接符: 肘形 149"/>
          <p:cNvCxnSpPr>
            <a:endCxn id="321" idx="1"/>
          </p:cNvCxnSpPr>
          <p:nvPr/>
        </p:nvCxnSpPr>
        <p:spPr>
          <a:xfrm>
            <a:off x="1230653" y="5399484"/>
            <a:ext cx="764255" cy="104234"/>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sp>
        <p:nvSpPr>
          <p:cNvPr id="203" name="Text Box 39"/>
          <p:cNvSpPr txBox="1">
            <a:spLocks noChangeArrowheads="1"/>
          </p:cNvSpPr>
          <p:nvPr/>
        </p:nvSpPr>
        <p:spPr bwMode="auto">
          <a:xfrm>
            <a:off x="1235003" y="5205380"/>
            <a:ext cx="790125" cy="246221"/>
          </a:xfrm>
          <a:prstGeom prst="rect">
            <a:avLst/>
          </a:prstGeom>
          <a:noFill/>
          <a:ln w="9525">
            <a:noFill/>
            <a:miter lim="800000"/>
          </a:ln>
          <a:effectLst/>
        </p:spPr>
        <p:txBody>
          <a:bodyPr wrap="square">
            <a:spAutoFit/>
          </a:bodyPr>
          <a:lstStyle/>
          <a:p>
            <a:r>
              <a:rPr lang="zh-CN" altLang="en-US" sz="1000" dirty="0" smtClean="0">
                <a:solidFill>
                  <a:prstClr val="black"/>
                </a:solidFill>
                <a:latin typeface="微软雅黑" panose="020B0503020204020204" pitchFamily="34" charset="-122"/>
                <a:ea typeface="微软雅黑" panose="020B0503020204020204" pitchFamily="34" charset="-122"/>
              </a:rPr>
              <a:t>时序数据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05" name="Text Box 39"/>
          <p:cNvSpPr txBox="1">
            <a:spLocks noChangeArrowheads="1"/>
          </p:cNvSpPr>
          <p:nvPr/>
        </p:nvSpPr>
        <p:spPr bwMode="auto">
          <a:xfrm>
            <a:off x="1237254" y="2750164"/>
            <a:ext cx="1145251" cy="246221"/>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生产</a:t>
            </a:r>
            <a:r>
              <a:rPr lang="zh-CN" altLang="en-US" sz="1000" dirty="0" smtClean="0">
                <a:solidFill>
                  <a:prstClr val="black"/>
                </a:solidFill>
                <a:latin typeface="微软雅黑" panose="020B0503020204020204" pitchFamily="34" charset="-122"/>
                <a:ea typeface="微软雅黑" panose="020B0503020204020204" pitchFamily="34" charset="-122"/>
              </a:rPr>
              <a:t>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06" name="Text Box 39"/>
          <p:cNvSpPr txBox="1">
            <a:spLocks noChangeArrowheads="1"/>
          </p:cNvSpPr>
          <p:nvPr/>
        </p:nvSpPr>
        <p:spPr bwMode="auto">
          <a:xfrm>
            <a:off x="1187618" y="3686673"/>
            <a:ext cx="1145251" cy="246221"/>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生产</a:t>
            </a:r>
            <a:r>
              <a:rPr lang="zh-CN" altLang="en-US" sz="1000" dirty="0" smtClean="0">
                <a:solidFill>
                  <a:prstClr val="black"/>
                </a:solidFill>
                <a:latin typeface="微软雅黑" panose="020B0503020204020204" pitchFamily="34" charset="-122"/>
                <a:ea typeface="微软雅黑" panose="020B0503020204020204" pitchFamily="34" charset="-122"/>
              </a:rPr>
              <a:t>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07" name="Text Box 39"/>
          <p:cNvSpPr txBox="1">
            <a:spLocks noChangeArrowheads="1"/>
          </p:cNvSpPr>
          <p:nvPr/>
        </p:nvSpPr>
        <p:spPr bwMode="auto">
          <a:xfrm>
            <a:off x="1200557" y="1698001"/>
            <a:ext cx="1145251" cy="246221"/>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财经</a:t>
            </a:r>
            <a:r>
              <a:rPr lang="zh-CN" altLang="en-US" sz="1000" dirty="0" smtClean="0">
                <a:solidFill>
                  <a:prstClr val="black"/>
                </a:solidFill>
                <a:latin typeface="微软雅黑" panose="020B0503020204020204" pitchFamily="34" charset="-122"/>
                <a:ea typeface="微软雅黑" panose="020B0503020204020204" pitchFamily="34" charset="-122"/>
              </a:rPr>
              <a:t>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09" name="文本框 208"/>
          <p:cNvSpPr txBox="1"/>
          <p:nvPr/>
        </p:nvSpPr>
        <p:spPr>
          <a:xfrm>
            <a:off x="10455490" y="5994386"/>
            <a:ext cx="877163" cy="230832"/>
          </a:xfrm>
          <a:prstGeom prst="rect">
            <a:avLst/>
          </a:prstGeom>
          <a:solidFill>
            <a:srgbClr val="1368B3"/>
          </a:solidFill>
        </p:spPr>
        <p:txBody>
          <a:bodyPr wrap="none" rtlCol="0">
            <a:spAutoFit/>
          </a:bodyPr>
          <a:lstStyle/>
          <a:p>
            <a:r>
              <a:rPr kumimoji="1" lang="zh-CN" altLang="en-US" sz="900" b="1" dirty="0" smtClean="0">
                <a:solidFill>
                  <a:schemeClr val="bg1"/>
                </a:solidFill>
                <a:latin typeface="微软雅黑" panose="020B0503020204020204" pitchFamily="34" charset="-122"/>
                <a:ea typeface="微软雅黑" panose="020B0503020204020204" pitchFamily="34" charset="-122"/>
              </a:rPr>
              <a:t>数据下发</a:t>
            </a:r>
            <a:r>
              <a:rPr kumimoji="1" lang="zh-CN" altLang="en-US" sz="900" b="1" dirty="0">
                <a:solidFill>
                  <a:schemeClr val="bg1"/>
                </a:solidFill>
                <a:latin typeface="微软雅黑" panose="020B0503020204020204" pitchFamily="34" charset="-122"/>
                <a:ea typeface="微软雅黑" panose="020B0503020204020204" pitchFamily="34" charset="-122"/>
              </a:rPr>
              <a:t>基地</a:t>
            </a:r>
            <a:endParaRPr kumimoji="1" lang="zh-CN" altLang="en-US" sz="900" b="1" dirty="0">
              <a:solidFill>
                <a:schemeClr val="bg1"/>
              </a:solidFill>
              <a:latin typeface="微软雅黑" panose="020B0503020204020204" pitchFamily="34" charset="-122"/>
              <a:ea typeface="微软雅黑" panose="020B0503020204020204" pitchFamily="34" charset="-122"/>
            </a:endParaRPr>
          </a:p>
        </p:txBody>
      </p:sp>
      <p:cxnSp>
        <p:nvCxnSpPr>
          <p:cNvPr id="174" name="连接符: 肘形 38"/>
          <p:cNvCxnSpPr>
            <a:stCxn id="154" idx="3"/>
            <a:endCxn id="209" idx="1"/>
          </p:cNvCxnSpPr>
          <p:nvPr/>
        </p:nvCxnSpPr>
        <p:spPr>
          <a:xfrm>
            <a:off x="9773219" y="3926362"/>
            <a:ext cx="682271" cy="2183440"/>
          </a:xfrm>
          <a:prstGeom prst="bentConnector3">
            <a:avLst>
              <a:gd name="adj1" fmla="val 318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2.1.2</a:t>
            </a:r>
            <a:r>
              <a:rPr lang="en-US" altLang="zh-CN" b="1" dirty="0"/>
              <a:t>.2 </a:t>
            </a:r>
            <a:r>
              <a:rPr lang="zh-CN" altLang="en-US" b="1" dirty="0"/>
              <a:t>数据底座总体数据流</a:t>
            </a:r>
            <a:r>
              <a:rPr lang="zh-CN" altLang="en-US" b="1" dirty="0" smtClean="0"/>
              <a:t>向</a:t>
            </a:r>
            <a:r>
              <a:rPr lang="en-US" altLang="zh-CN" b="1" dirty="0" smtClean="0"/>
              <a:t>-</a:t>
            </a:r>
            <a:r>
              <a:rPr lang="zh-CN" altLang="en-US" b="1" dirty="0"/>
              <a:t>基地</a:t>
            </a:r>
            <a:endParaRPr lang="zh-CN" altLang="en-US" b="1" dirty="0"/>
          </a:p>
        </p:txBody>
      </p:sp>
      <p:grpSp>
        <p:nvGrpSpPr>
          <p:cNvPr id="161" name="Groupe 537"/>
          <p:cNvGrpSpPr/>
          <p:nvPr/>
        </p:nvGrpSpPr>
        <p:grpSpPr>
          <a:xfrm>
            <a:off x="728140" y="1565975"/>
            <a:ext cx="530363" cy="531279"/>
            <a:chOff x="3733801" y="752475"/>
            <a:chExt cx="244475" cy="317501"/>
          </a:xfrm>
        </p:grpSpPr>
        <p:sp>
          <p:nvSpPr>
            <p:cNvPr id="162"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3"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4"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5"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6"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7"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8"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69" name="Line 255"/>
            <p:cNvSpPr>
              <a:spLocks noChangeShapeType="1"/>
            </p:cNvSpPr>
            <p:nvPr/>
          </p:nvSpPr>
          <p:spPr bwMode="auto">
            <a:xfrm>
              <a:off x="3962401" y="801688"/>
              <a:ext cx="1588" cy="230188"/>
            </a:xfrm>
            <a:prstGeom prst="line">
              <a:avLst/>
            </a:pr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70" name="Line 256"/>
            <p:cNvSpPr>
              <a:spLocks noChangeShapeType="1"/>
            </p:cNvSpPr>
            <p:nvPr/>
          </p:nvSpPr>
          <p:spPr bwMode="auto">
            <a:xfrm>
              <a:off x="3741738" y="801688"/>
              <a:ext cx="1588" cy="228600"/>
            </a:xfrm>
            <a:prstGeom prst="line">
              <a:avLst/>
            </a:pr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71"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00B0F0"/>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172" name="TextBox 16"/>
          <p:cNvSpPr txBox="1"/>
          <p:nvPr/>
        </p:nvSpPr>
        <p:spPr>
          <a:xfrm>
            <a:off x="557912" y="2121030"/>
            <a:ext cx="872228" cy="230832"/>
          </a:xfrm>
          <a:prstGeom prst="rect">
            <a:avLst/>
          </a:prstGeom>
          <a:noFill/>
        </p:spPr>
        <p:txBody>
          <a:bodyPr wrap="square" rtlCol="0">
            <a:spAutoFit/>
          </a:bodyPr>
          <a:lstStyle/>
          <a:p>
            <a:pPr algn="ctr" defTabSz="913765">
              <a:defRPr/>
            </a:pPr>
            <a:r>
              <a:rPr lang="en-US" altLang="zh-CN" sz="900" b="1" kern="0" dirty="0" smtClean="0">
                <a:solidFill>
                  <a:srgbClr val="00B0F0"/>
                </a:solidFill>
                <a:latin typeface="微软雅黑" panose="020B0503020204020204" pitchFamily="34" charset="-122"/>
                <a:ea typeface="微软雅黑" panose="020B0503020204020204" pitchFamily="34" charset="-122"/>
              </a:rPr>
              <a:t>SAP/HCM</a:t>
            </a:r>
            <a:endParaRPr lang="zh-CN" altLang="en-US" sz="900" b="1" kern="0" dirty="0">
              <a:solidFill>
                <a:srgbClr val="00B0F0"/>
              </a:solidFill>
              <a:latin typeface="微软雅黑" panose="020B0503020204020204" pitchFamily="34" charset="-122"/>
              <a:ea typeface="微软雅黑" panose="020B0503020204020204" pitchFamily="34" charset="-122"/>
            </a:endParaRPr>
          </a:p>
        </p:txBody>
      </p:sp>
      <p:sp>
        <p:nvSpPr>
          <p:cNvPr id="173" name="TextBox 25"/>
          <p:cNvSpPr txBox="1"/>
          <p:nvPr/>
        </p:nvSpPr>
        <p:spPr>
          <a:xfrm>
            <a:off x="631156" y="5702376"/>
            <a:ext cx="756253" cy="230832"/>
          </a:xfrm>
          <a:prstGeom prst="rect">
            <a:avLst/>
          </a:prstGeom>
          <a:noFill/>
        </p:spPr>
        <p:txBody>
          <a:bodyPr wrap="square" rtlCol="0">
            <a:spAutoFit/>
          </a:bodyPr>
          <a:lstStyle/>
          <a:p>
            <a:pPr defTabSz="913765">
              <a:defRPr/>
            </a:pPr>
            <a:r>
              <a:rPr lang="zh-CN" altLang="en-US" sz="900" kern="0" dirty="0">
                <a:solidFill>
                  <a:srgbClr val="44546A">
                    <a:lumMod val="50000"/>
                  </a:srgbClr>
                </a:solidFill>
                <a:latin typeface="微软雅黑" panose="020B0503020204020204" pitchFamily="34" charset="-122"/>
                <a:ea typeface="微软雅黑" panose="020B0503020204020204" pitchFamily="34" charset="-122"/>
              </a:rPr>
              <a:t>机台</a:t>
            </a:r>
            <a:r>
              <a:rPr lang="zh-CN" altLang="en-US" sz="900" kern="0" dirty="0" smtClean="0">
                <a:solidFill>
                  <a:srgbClr val="44546A">
                    <a:lumMod val="50000"/>
                  </a:srgbClr>
                </a:solidFill>
                <a:latin typeface="微软雅黑" panose="020B0503020204020204" pitchFamily="34" charset="-122"/>
                <a:ea typeface="微软雅黑" panose="020B0503020204020204" pitchFamily="34" charset="-122"/>
              </a:rPr>
              <a:t>设备</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178" name="Groupe 538"/>
          <p:cNvGrpSpPr/>
          <p:nvPr/>
        </p:nvGrpSpPr>
        <p:grpSpPr>
          <a:xfrm>
            <a:off x="659566" y="5119110"/>
            <a:ext cx="568487" cy="498310"/>
            <a:chOff x="4191001" y="735013"/>
            <a:chExt cx="428625" cy="331788"/>
          </a:xfrm>
        </p:grpSpPr>
        <p:sp>
          <p:nvSpPr>
            <p:cNvPr id="179" name="Freeform 235"/>
            <p:cNvSpPr/>
            <p:nvPr/>
          </p:nvSpPr>
          <p:spPr bwMode="auto">
            <a:xfrm>
              <a:off x="4314826" y="735013"/>
              <a:ext cx="180975" cy="331788"/>
            </a:xfrm>
            <a:custGeom>
              <a:avLst/>
              <a:gdLst/>
              <a:ahLst/>
              <a:cxnLst>
                <a:cxn ang="0">
                  <a:pos x="12" y="171"/>
                </a:cxn>
                <a:cxn ang="0">
                  <a:pos x="0" y="158"/>
                </a:cxn>
                <a:cxn ang="0">
                  <a:pos x="0" y="158"/>
                </a:cxn>
                <a:cxn ang="0">
                  <a:pos x="0" y="12"/>
                </a:cxn>
                <a:cxn ang="0">
                  <a:pos x="12" y="0"/>
                </a:cxn>
                <a:cxn ang="0">
                  <a:pos x="12" y="0"/>
                </a:cxn>
                <a:cxn ang="0">
                  <a:pos x="81" y="0"/>
                </a:cxn>
                <a:cxn ang="0">
                  <a:pos x="93" y="12"/>
                </a:cxn>
                <a:cxn ang="0">
                  <a:pos x="93" y="12"/>
                </a:cxn>
                <a:cxn ang="0">
                  <a:pos x="93" y="158"/>
                </a:cxn>
                <a:cxn ang="0">
                  <a:pos x="81" y="171"/>
                </a:cxn>
                <a:cxn ang="0">
                  <a:pos x="81" y="171"/>
                </a:cxn>
                <a:cxn ang="0">
                  <a:pos x="12" y="171"/>
                </a:cxn>
              </a:cxnLst>
              <a:rect l="0" t="0" r="r" b="b"/>
              <a:pathLst>
                <a:path w="93" h="171">
                  <a:moveTo>
                    <a:pt x="12" y="171"/>
                  </a:moveTo>
                  <a:cubicBezTo>
                    <a:pt x="5" y="171"/>
                    <a:pt x="0" y="165"/>
                    <a:pt x="0" y="158"/>
                  </a:cubicBezTo>
                  <a:cubicBezTo>
                    <a:pt x="0" y="158"/>
                    <a:pt x="0" y="158"/>
                    <a:pt x="0" y="158"/>
                  </a:cubicBezTo>
                  <a:cubicBezTo>
                    <a:pt x="0" y="12"/>
                    <a:pt x="0" y="12"/>
                    <a:pt x="0" y="12"/>
                  </a:cubicBezTo>
                  <a:cubicBezTo>
                    <a:pt x="0" y="6"/>
                    <a:pt x="5" y="0"/>
                    <a:pt x="12" y="0"/>
                  </a:cubicBezTo>
                  <a:cubicBezTo>
                    <a:pt x="12" y="0"/>
                    <a:pt x="12" y="0"/>
                    <a:pt x="12" y="0"/>
                  </a:cubicBezTo>
                  <a:cubicBezTo>
                    <a:pt x="81" y="0"/>
                    <a:pt x="81" y="0"/>
                    <a:pt x="81" y="0"/>
                  </a:cubicBezTo>
                  <a:cubicBezTo>
                    <a:pt x="87" y="0"/>
                    <a:pt x="93" y="6"/>
                    <a:pt x="93" y="12"/>
                  </a:cubicBezTo>
                  <a:cubicBezTo>
                    <a:pt x="93" y="12"/>
                    <a:pt x="93" y="12"/>
                    <a:pt x="93" y="12"/>
                  </a:cubicBezTo>
                  <a:cubicBezTo>
                    <a:pt x="93" y="158"/>
                    <a:pt x="93" y="158"/>
                    <a:pt x="93" y="158"/>
                  </a:cubicBezTo>
                  <a:cubicBezTo>
                    <a:pt x="93" y="165"/>
                    <a:pt x="87" y="171"/>
                    <a:pt x="81" y="171"/>
                  </a:cubicBezTo>
                  <a:cubicBezTo>
                    <a:pt x="81" y="171"/>
                    <a:pt x="81" y="171"/>
                    <a:pt x="81" y="171"/>
                  </a:cubicBezTo>
                  <a:cubicBezTo>
                    <a:pt x="12" y="171"/>
                    <a:pt x="12" y="171"/>
                    <a:pt x="12" y="171"/>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0" name="Freeform 236"/>
            <p:cNvSpPr/>
            <p:nvPr/>
          </p:nvSpPr>
          <p:spPr bwMode="auto">
            <a:xfrm>
              <a:off x="4357688" y="788988"/>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1" name="Freeform 237"/>
            <p:cNvSpPr/>
            <p:nvPr/>
          </p:nvSpPr>
          <p:spPr bwMode="auto">
            <a:xfrm>
              <a:off x="4357688" y="828675"/>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2" name="Freeform 238"/>
            <p:cNvSpPr/>
            <p:nvPr/>
          </p:nvSpPr>
          <p:spPr bwMode="auto">
            <a:xfrm>
              <a:off x="4379913" y="962025"/>
              <a:ext cx="49213" cy="50800"/>
            </a:xfrm>
            <a:custGeom>
              <a:avLst/>
              <a:gdLst/>
              <a:ahLst/>
              <a:cxnLst>
                <a:cxn ang="0">
                  <a:pos x="0" y="13"/>
                </a:cxn>
                <a:cxn ang="0">
                  <a:pos x="13" y="0"/>
                </a:cxn>
                <a:cxn ang="0">
                  <a:pos x="13" y="0"/>
                </a:cxn>
                <a:cxn ang="0">
                  <a:pos x="26" y="13"/>
                </a:cxn>
                <a:cxn ang="0">
                  <a:pos x="26" y="13"/>
                </a:cxn>
                <a:cxn ang="0">
                  <a:pos x="13" y="26"/>
                </a:cxn>
                <a:cxn ang="0">
                  <a:pos x="13" y="26"/>
                </a:cxn>
                <a:cxn ang="0">
                  <a:pos x="0" y="13"/>
                </a:cxn>
              </a:cxnLst>
              <a:rect l="0" t="0" r="r" b="b"/>
              <a:pathLst>
                <a:path w="26" h="26">
                  <a:moveTo>
                    <a:pt x="0" y="13"/>
                  </a:moveTo>
                  <a:cubicBezTo>
                    <a:pt x="0" y="6"/>
                    <a:pt x="6" y="0"/>
                    <a:pt x="13" y="0"/>
                  </a:cubicBezTo>
                  <a:cubicBezTo>
                    <a:pt x="13" y="0"/>
                    <a:pt x="13" y="0"/>
                    <a:pt x="13" y="0"/>
                  </a:cubicBezTo>
                  <a:cubicBezTo>
                    <a:pt x="21" y="0"/>
                    <a:pt x="26" y="6"/>
                    <a:pt x="26" y="13"/>
                  </a:cubicBezTo>
                  <a:cubicBezTo>
                    <a:pt x="26" y="13"/>
                    <a:pt x="26" y="13"/>
                    <a:pt x="26" y="13"/>
                  </a:cubicBezTo>
                  <a:cubicBezTo>
                    <a:pt x="26" y="20"/>
                    <a:pt x="21" y="26"/>
                    <a:pt x="13" y="26"/>
                  </a:cubicBezTo>
                  <a:cubicBezTo>
                    <a:pt x="13" y="26"/>
                    <a:pt x="13" y="26"/>
                    <a:pt x="13" y="26"/>
                  </a:cubicBezTo>
                  <a:cubicBezTo>
                    <a:pt x="6" y="26"/>
                    <a:pt x="0" y="20"/>
                    <a:pt x="0" y="13"/>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3" name="Line 239"/>
            <p:cNvSpPr>
              <a:spLocks noChangeShapeType="1"/>
            </p:cNvSpPr>
            <p:nvPr/>
          </p:nvSpPr>
          <p:spPr bwMode="auto">
            <a:xfrm>
              <a:off x="4598988" y="1020763"/>
              <a:ext cx="1588" cy="1588"/>
            </a:xfrm>
            <a:prstGeom prst="line">
              <a:avLst/>
            </a:pr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4" name="Freeform 240"/>
            <p:cNvSpPr/>
            <p:nvPr/>
          </p:nvSpPr>
          <p:spPr bwMode="auto">
            <a:xfrm>
              <a:off x="4498976" y="760413"/>
              <a:ext cx="120650" cy="280988"/>
            </a:xfrm>
            <a:custGeom>
              <a:avLst/>
              <a:gdLst/>
              <a:ahLst/>
              <a:cxnLst>
                <a:cxn ang="0">
                  <a:pos x="0" y="0"/>
                </a:cxn>
                <a:cxn ang="0">
                  <a:pos x="51" y="0"/>
                </a:cxn>
                <a:cxn ang="0">
                  <a:pos x="62" y="11"/>
                </a:cxn>
                <a:cxn ang="0">
                  <a:pos x="62" y="11"/>
                </a:cxn>
                <a:cxn ang="0">
                  <a:pos x="62" y="134"/>
                </a:cxn>
                <a:cxn ang="0">
                  <a:pos x="51" y="145"/>
                </a:cxn>
                <a:cxn ang="0">
                  <a:pos x="51" y="145"/>
                </a:cxn>
                <a:cxn ang="0">
                  <a:pos x="0" y="145"/>
                </a:cxn>
                <a:cxn ang="0">
                  <a:pos x="0" y="145"/>
                </a:cxn>
              </a:cxnLst>
              <a:rect l="0" t="0" r="r" b="b"/>
              <a:pathLst>
                <a:path w="62" h="145">
                  <a:moveTo>
                    <a:pt x="0" y="0"/>
                  </a:moveTo>
                  <a:cubicBezTo>
                    <a:pt x="51" y="0"/>
                    <a:pt x="51" y="0"/>
                    <a:pt x="51" y="0"/>
                  </a:cubicBezTo>
                  <a:cubicBezTo>
                    <a:pt x="57" y="0"/>
                    <a:pt x="62" y="5"/>
                    <a:pt x="62" y="11"/>
                  </a:cubicBezTo>
                  <a:cubicBezTo>
                    <a:pt x="62" y="11"/>
                    <a:pt x="62" y="11"/>
                    <a:pt x="62" y="11"/>
                  </a:cubicBezTo>
                  <a:cubicBezTo>
                    <a:pt x="62" y="134"/>
                    <a:pt x="62" y="134"/>
                    <a:pt x="62" y="134"/>
                  </a:cubicBezTo>
                  <a:cubicBezTo>
                    <a:pt x="62" y="140"/>
                    <a:pt x="57" y="145"/>
                    <a:pt x="51" y="145"/>
                  </a:cubicBezTo>
                  <a:cubicBezTo>
                    <a:pt x="51" y="145"/>
                    <a:pt x="51" y="145"/>
                    <a:pt x="51" y="145"/>
                  </a:cubicBezTo>
                  <a:cubicBezTo>
                    <a:pt x="0" y="145"/>
                    <a:pt x="0" y="145"/>
                    <a:pt x="0" y="145"/>
                  </a:cubicBezTo>
                  <a:cubicBezTo>
                    <a:pt x="0" y="145"/>
                    <a:pt x="0" y="145"/>
                    <a:pt x="0" y="145"/>
                  </a:cubicBezTo>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5" name="Freeform 241"/>
            <p:cNvSpPr/>
            <p:nvPr/>
          </p:nvSpPr>
          <p:spPr bwMode="auto">
            <a:xfrm>
              <a:off x="4514851"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6" name="Freeform 242"/>
            <p:cNvSpPr/>
            <p:nvPr/>
          </p:nvSpPr>
          <p:spPr bwMode="auto">
            <a:xfrm>
              <a:off x="4514851"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7" name="Freeform 243"/>
            <p:cNvSpPr/>
            <p:nvPr/>
          </p:nvSpPr>
          <p:spPr bwMode="auto">
            <a:xfrm>
              <a:off x="4519613" y="950913"/>
              <a:ext cx="44450" cy="46038"/>
            </a:xfrm>
            <a:custGeom>
              <a:avLst/>
              <a:gdLst/>
              <a:ahLst/>
              <a:cxnLst>
                <a:cxn ang="0">
                  <a:pos x="0" y="12"/>
                </a:cxn>
                <a:cxn ang="0">
                  <a:pos x="12" y="0"/>
                </a:cxn>
                <a:cxn ang="0">
                  <a:pos x="12" y="0"/>
                </a:cxn>
                <a:cxn ang="0">
                  <a:pos x="23" y="12"/>
                </a:cxn>
                <a:cxn ang="0">
                  <a:pos x="23" y="12"/>
                </a:cxn>
                <a:cxn ang="0">
                  <a:pos x="12" y="24"/>
                </a:cxn>
                <a:cxn ang="0">
                  <a:pos x="12" y="24"/>
                </a:cxn>
                <a:cxn ang="0">
                  <a:pos x="0" y="12"/>
                </a:cxn>
              </a:cxnLst>
              <a:rect l="0" t="0" r="r" b="b"/>
              <a:pathLst>
                <a:path w="23" h="24">
                  <a:moveTo>
                    <a:pt x="0" y="12"/>
                  </a:moveTo>
                  <a:cubicBezTo>
                    <a:pt x="0" y="6"/>
                    <a:pt x="5" y="0"/>
                    <a:pt x="12" y="0"/>
                  </a:cubicBezTo>
                  <a:cubicBezTo>
                    <a:pt x="12" y="0"/>
                    <a:pt x="12" y="0"/>
                    <a:pt x="12" y="0"/>
                  </a:cubicBezTo>
                  <a:cubicBezTo>
                    <a:pt x="18" y="0"/>
                    <a:pt x="23" y="6"/>
                    <a:pt x="23" y="12"/>
                  </a:cubicBezTo>
                  <a:cubicBezTo>
                    <a:pt x="23" y="12"/>
                    <a:pt x="23" y="12"/>
                    <a:pt x="23" y="12"/>
                  </a:cubicBezTo>
                  <a:cubicBezTo>
                    <a:pt x="23" y="19"/>
                    <a:pt x="18" y="24"/>
                    <a:pt x="12" y="24"/>
                  </a:cubicBezTo>
                  <a:cubicBezTo>
                    <a:pt x="12" y="24"/>
                    <a:pt x="12" y="24"/>
                    <a:pt x="12" y="24"/>
                  </a:cubicBezTo>
                  <a:cubicBezTo>
                    <a:pt x="5" y="24"/>
                    <a:pt x="0" y="19"/>
                    <a:pt x="0" y="12"/>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8" name="Freeform 244"/>
            <p:cNvSpPr/>
            <p:nvPr/>
          </p:nvSpPr>
          <p:spPr bwMode="auto">
            <a:xfrm>
              <a:off x="4191001" y="760413"/>
              <a:ext cx="120650" cy="280988"/>
            </a:xfrm>
            <a:custGeom>
              <a:avLst/>
              <a:gdLst/>
              <a:ahLst/>
              <a:cxnLst>
                <a:cxn ang="0">
                  <a:pos x="62" y="145"/>
                </a:cxn>
                <a:cxn ang="0">
                  <a:pos x="11" y="145"/>
                </a:cxn>
                <a:cxn ang="0">
                  <a:pos x="11" y="145"/>
                </a:cxn>
                <a:cxn ang="0">
                  <a:pos x="0" y="134"/>
                </a:cxn>
                <a:cxn ang="0">
                  <a:pos x="0" y="134"/>
                </a:cxn>
                <a:cxn ang="0">
                  <a:pos x="0" y="11"/>
                </a:cxn>
                <a:cxn ang="0">
                  <a:pos x="11" y="0"/>
                </a:cxn>
                <a:cxn ang="0">
                  <a:pos x="11" y="0"/>
                </a:cxn>
                <a:cxn ang="0">
                  <a:pos x="62" y="0"/>
                </a:cxn>
              </a:cxnLst>
              <a:rect l="0" t="0" r="r" b="b"/>
              <a:pathLst>
                <a:path w="62" h="145">
                  <a:moveTo>
                    <a:pt x="62" y="145"/>
                  </a:moveTo>
                  <a:cubicBezTo>
                    <a:pt x="11" y="145"/>
                    <a:pt x="11" y="145"/>
                    <a:pt x="11" y="145"/>
                  </a:cubicBezTo>
                  <a:cubicBezTo>
                    <a:pt x="11" y="145"/>
                    <a:pt x="11" y="145"/>
                    <a:pt x="11" y="145"/>
                  </a:cubicBezTo>
                  <a:cubicBezTo>
                    <a:pt x="5" y="145"/>
                    <a:pt x="0" y="140"/>
                    <a:pt x="0" y="134"/>
                  </a:cubicBezTo>
                  <a:cubicBezTo>
                    <a:pt x="0" y="134"/>
                    <a:pt x="0" y="134"/>
                    <a:pt x="0" y="134"/>
                  </a:cubicBezTo>
                  <a:cubicBezTo>
                    <a:pt x="0" y="11"/>
                    <a:pt x="0" y="11"/>
                    <a:pt x="0" y="11"/>
                  </a:cubicBezTo>
                  <a:cubicBezTo>
                    <a:pt x="0" y="5"/>
                    <a:pt x="5" y="0"/>
                    <a:pt x="11" y="0"/>
                  </a:cubicBezTo>
                  <a:cubicBezTo>
                    <a:pt x="11" y="0"/>
                    <a:pt x="11" y="0"/>
                    <a:pt x="11" y="0"/>
                  </a:cubicBezTo>
                  <a:cubicBezTo>
                    <a:pt x="62" y="0"/>
                    <a:pt x="62" y="0"/>
                    <a:pt x="62" y="0"/>
                  </a:cubicBezTo>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89" name="Freeform 245"/>
            <p:cNvSpPr/>
            <p:nvPr/>
          </p:nvSpPr>
          <p:spPr bwMode="auto">
            <a:xfrm>
              <a:off x="4214813"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90" name="Freeform 246"/>
            <p:cNvSpPr/>
            <p:nvPr/>
          </p:nvSpPr>
          <p:spPr bwMode="auto">
            <a:xfrm>
              <a:off x="4214813"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191" name="Freeform 247"/>
            <p:cNvSpPr/>
            <p:nvPr/>
          </p:nvSpPr>
          <p:spPr bwMode="auto">
            <a:xfrm>
              <a:off x="4244976" y="950913"/>
              <a:ext cx="47625" cy="46038"/>
            </a:xfrm>
            <a:custGeom>
              <a:avLst/>
              <a:gdLst/>
              <a:ahLst/>
              <a:cxnLst>
                <a:cxn ang="0">
                  <a:pos x="0" y="12"/>
                </a:cxn>
                <a:cxn ang="0">
                  <a:pos x="12" y="0"/>
                </a:cxn>
                <a:cxn ang="0">
                  <a:pos x="12" y="0"/>
                </a:cxn>
                <a:cxn ang="0">
                  <a:pos x="24" y="12"/>
                </a:cxn>
                <a:cxn ang="0">
                  <a:pos x="24" y="12"/>
                </a:cxn>
                <a:cxn ang="0">
                  <a:pos x="12" y="24"/>
                </a:cxn>
                <a:cxn ang="0">
                  <a:pos x="12" y="24"/>
                </a:cxn>
                <a:cxn ang="0">
                  <a:pos x="0" y="12"/>
                </a:cxn>
              </a:cxnLst>
              <a:rect l="0" t="0" r="r" b="b"/>
              <a:pathLst>
                <a:path w="24" h="24">
                  <a:moveTo>
                    <a:pt x="0" y="12"/>
                  </a:moveTo>
                  <a:cubicBezTo>
                    <a:pt x="0" y="6"/>
                    <a:pt x="5" y="0"/>
                    <a:pt x="12" y="0"/>
                  </a:cubicBezTo>
                  <a:cubicBezTo>
                    <a:pt x="12" y="0"/>
                    <a:pt x="12" y="0"/>
                    <a:pt x="12" y="0"/>
                  </a:cubicBezTo>
                  <a:cubicBezTo>
                    <a:pt x="18" y="0"/>
                    <a:pt x="24" y="6"/>
                    <a:pt x="24" y="12"/>
                  </a:cubicBezTo>
                  <a:cubicBezTo>
                    <a:pt x="24" y="12"/>
                    <a:pt x="24" y="12"/>
                    <a:pt x="24" y="12"/>
                  </a:cubicBezTo>
                  <a:cubicBezTo>
                    <a:pt x="24" y="19"/>
                    <a:pt x="18" y="24"/>
                    <a:pt x="12" y="24"/>
                  </a:cubicBezTo>
                  <a:cubicBezTo>
                    <a:pt x="12" y="24"/>
                    <a:pt x="12" y="24"/>
                    <a:pt x="12" y="24"/>
                  </a:cubicBezTo>
                  <a:cubicBezTo>
                    <a:pt x="5" y="24"/>
                    <a:pt x="0" y="19"/>
                    <a:pt x="0" y="12"/>
                  </a:cubicBezTo>
                  <a:close/>
                </a:path>
              </a:pathLst>
            </a:custGeom>
            <a:noFill/>
            <a:ln w="12700" cap="rnd">
              <a:solidFill>
                <a:srgbClr val="000308"/>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33" name="Rectangle 5"/>
          <p:cNvSpPr/>
          <p:nvPr/>
        </p:nvSpPr>
        <p:spPr bwMode="auto">
          <a:xfrm>
            <a:off x="529660" y="892037"/>
            <a:ext cx="11111717" cy="382360"/>
          </a:xfrm>
          <a:prstGeom prst="rect">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46260" tIns="91413" rIns="146260" bIns="91413" numCol="1" spcCol="0" rtlCol="0" fromWordArt="0" anchor="t" anchorCtr="0" forceAA="0" compatLnSpc="1">
            <a:noAutofit/>
          </a:bodyPr>
          <a:lstStyle/>
          <a:p>
            <a:pPr defTabSz="931545">
              <a:lnSpc>
                <a:spcPct val="90000"/>
              </a:lnSpc>
              <a:defRPr/>
            </a:pPr>
            <a:endParaRPr lang="en-US" sz="1200" kern="0" dirty="0">
              <a:gradFill>
                <a:gsLst>
                  <a:gs pos="0">
                    <a:srgbClr val="FFFFFF"/>
                  </a:gs>
                  <a:gs pos="100000">
                    <a:srgbClr val="FFFFFF"/>
                  </a:gs>
                </a:gsLst>
                <a:lin ang="5400000" scaled="1"/>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34" name="Rectangle 67"/>
          <p:cNvSpPr/>
          <p:nvPr/>
        </p:nvSpPr>
        <p:spPr bwMode="auto">
          <a:xfrm>
            <a:off x="2286927" y="909959"/>
            <a:ext cx="865290"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数据集成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5" name="Rectangle 69"/>
          <p:cNvSpPr/>
          <p:nvPr/>
        </p:nvSpPr>
        <p:spPr bwMode="auto">
          <a:xfrm>
            <a:off x="4304679" y="909959"/>
            <a:ext cx="984490"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数据分析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6" name="Rectangle 70"/>
          <p:cNvSpPr/>
          <p:nvPr/>
        </p:nvSpPr>
        <p:spPr bwMode="auto">
          <a:xfrm>
            <a:off x="6523159" y="909959"/>
            <a:ext cx="845369"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数据发布</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37" name="Isosceles Triangle 71"/>
          <p:cNvSpPr/>
          <p:nvPr/>
        </p:nvSpPr>
        <p:spPr bwMode="auto">
          <a:xfrm rot="5400000">
            <a:off x="2170318"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38" name="Isosceles Triangle 73"/>
          <p:cNvSpPr/>
          <p:nvPr/>
        </p:nvSpPr>
        <p:spPr bwMode="auto">
          <a:xfrm rot="5400000">
            <a:off x="4183214"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39" name="Isosceles Triangle 74"/>
          <p:cNvSpPr/>
          <p:nvPr/>
        </p:nvSpPr>
        <p:spPr bwMode="auto">
          <a:xfrm rot="5400000">
            <a:off x="6413726"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40" name="Rectangle 197"/>
          <p:cNvSpPr/>
          <p:nvPr/>
        </p:nvSpPr>
        <p:spPr bwMode="auto">
          <a:xfrm>
            <a:off x="10051621" y="909959"/>
            <a:ext cx="851987"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数据应用</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41" name="Isosceles Triangle 198"/>
          <p:cNvSpPr/>
          <p:nvPr/>
        </p:nvSpPr>
        <p:spPr bwMode="auto">
          <a:xfrm rot="5400000">
            <a:off x="9918130"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42" name="Rectangle 199"/>
          <p:cNvSpPr/>
          <p:nvPr/>
        </p:nvSpPr>
        <p:spPr bwMode="auto">
          <a:xfrm>
            <a:off x="709725" y="909959"/>
            <a:ext cx="809152"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数据源</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46" name="Isosceles Triangle 71"/>
          <p:cNvSpPr/>
          <p:nvPr/>
        </p:nvSpPr>
        <p:spPr bwMode="auto">
          <a:xfrm rot="5400000">
            <a:off x="631829"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sp>
        <p:nvSpPr>
          <p:cNvPr id="261" name="Rectangle 70"/>
          <p:cNvSpPr/>
          <p:nvPr/>
        </p:nvSpPr>
        <p:spPr bwMode="auto">
          <a:xfrm>
            <a:off x="8295491" y="909959"/>
            <a:ext cx="845369" cy="366023"/>
          </a:xfrm>
          <a:prstGeom prst="rect">
            <a:avLst/>
          </a:prstGeom>
          <a:noFill/>
          <a:ln w="3175" cap="flat" cmpd="sng" algn="ctr">
            <a:noFill/>
            <a:prstDash val="solid"/>
            <a:miter lim="800000"/>
            <a:headEnd type="none" w="med" len="med"/>
            <a:tailEnd type="none" w="med" len="med"/>
          </a:ln>
          <a:effectLst/>
        </p:spPr>
        <p:txBody>
          <a:bodyPr vert="horz" wrap="square" lIns="89602" tIns="89602" rIns="89602" bIns="89602" numCol="1" rtlCol="0" anchor="ctr" anchorCtr="0" compatLnSpc="1"/>
          <a:lstStyle/>
          <a:p>
            <a:pPr defTabSz="913130" fontAlgn="base">
              <a:spcBef>
                <a:spcPct val="0"/>
              </a:spcBef>
              <a:spcAft>
                <a:spcPct val="0"/>
              </a:spcAft>
              <a:defRPr/>
            </a:pPr>
            <a:r>
              <a:rPr lang="zh-CN" altLang="en-US" sz="1000" b="1" kern="0" spc="49" dirty="0">
                <a:solidFill>
                  <a:srgbClr val="FFFFFF"/>
                </a:solidFill>
                <a:latin typeface="微软雅黑" panose="020B0503020204020204" pitchFamily="34" charset="-122"/>
                <a:ea typeface="微软雅黑" panose="020B0503020204020204" pitchFamily="34" charset="-122"/>
              </a:rPr>
              <a:t>数据服务</a:t>
            </a:r>
            <a:endParaRPr lang="en-US" sz="1000" b="1" kern="0" spc="49" dirty="0">
              <a:solidFill>
                <a:srgbClr val="FFFFFF"/>
              </a:solidFill>
              <a:latin typeface="微软雅黑" panose="020B0503020204020204" pitchFamily="34" charset="-122"/>
              <a:ea typeface="微软雅黑" panose="020B0503020204020204" pitchFamily="34" charset="-122"/>
            </a:endParaRPr>
          </a:p>
        </p:txBody>
      </p:sp>
      <p:sp>
        <p:nvSpPr>
          <p:cNvPr id="262" name="Isosceles Triangle 74"/>
          <p:cNvSpPr/>
          <p:nvPr/>
        </p:nvSpPr>
        <p:spPr bwMode="auto">
          <a:xfrm rot="5400000">
            <a:off x="8186059" y="1056155"/>
            <a:ext cx="149328" cy="61396"/>
          </a:xfrm>
          <a:prstGeom prst="triangle">
            <a:avLst/>
          </a:prstGeom>
          <a:solidFill>
            <a:sysClr val="windowText" lastClr="000000"/>
          </a:solidFill>
          <a:ln w="3175" cap="flat" cmpd="sng" algn="ctr">
            <a:noFill/>
            <a:prstDash val="solid"/>
            <a:miter lim="800000"/>
            <a:headEnd type="none" w="med" len="med"/>
            <a:tailEnd type="none" w="med" len="med"/>
          </a:ln>
          <a:effectLst/>
        </p:spPr>
        <p:txBody>
          <a:bodyPr vert="horz" wrap="square" lIns="0" tIns="45699" rIns="0" bIns="45699" numCol="1" rtlCol="0" anchor="ctr" anchorCtr="0" compatLnSpc="1"/>
          <a:lstStyle/>
          <a:p>
            <a:pPr algn="ctr" defTabSz="913130" fontAlgn="base">
              <a:spcBef>
                <a:spcPct val="0"/>
              </a:spcBef>
              <a:spcAft>
                <a:spcPct val="0"/>
              </a:spcAft>
              <a:defRPr/>
            </a:pPr>
            <a:endParaRPr lang="en-US" sz="1400" kern="0" dirty="0">
              <a:solidFill>
                <a:srgbClr val="FFFFFF"/>
              </a:solidFill>
              <a:latin typeface="微软雅黑" panose="020B0503020204020204" pitchFamily="34" charset="-122"/>
              <a:ea typeface="微软雅黑" panose="020B0503020204020204" pitchFamily="34" charset="-122"/>
            </a:endParaRPr>
          </a:p>
        </p:txBody>
      </p:sp>
      <p:grpSp>
        <p:nvGrpSpPr>
          <p:cNvPr id="272" name="Groupe 537"/>
          <p:cNvGrpSpPr/>
          <p:nvPr/>
        </p:nvGrpSpPr>
        <p:grpSpPr>
          <a:xfrm>
            <a:off x="718299" y="2489538"/>
            <a:ext cx="530363" cy="531279"/>
            <a:chOff x="3733801" y="752475"/>
            <a:chExt cx="244475" cy="317501"/>
          </a:xfrm>
        </p:grpSpPr>
        <p:sp>
          <p:nvSpPr>
            <p:cNvPr id="273"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4"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5"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6"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7"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8"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79"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0"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1"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2"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83" name="TextBox 16"/>
          <p:cNvSpPr txBox="1"/>
          <p:nvPr/>
        </p:nvSpPr>
        <p:spPr>
          <a:xfrm>
            <a:off x="755218" y="3059336"/>
            <a:ext cx="452382" cy="230832"/>
          </a:xfrm>
          <a:prstGeom prst="rect">
            <a:avLst/>
          </a:prstGeom>
          <a:noFill/>
        </p:spPr>
        <p:txBody>
          <a:bodyPr wrap="square" rtlCol="0">
            <a:spAutoFit/>
          </a:bodyPr>
          <a:lstStyle/>
          <a:p>
            <a:pPr algn="ctr" defTabSz="913765">
              <a:defRPr/>
            </a:pPr>
            <a:r>
              <a:rPr lang="en-US" altLang="zh-CN" sz="900" kern="0" dirty="0">
                <a:solidFill>
                  <a:srgbClr val="44546A">
                    <a:lumMod val="50000"/>
                  </a:srgbClr>
                </a:solidFill>
                <a:latin typeface="微软雅黑" panose="020B0503020204020204" pitchFamily="34" charset="-122"/>
                <a:ea typeface="微软雅黑" panose="020B0503020204020204" pitchFamily="34" charset="-122"/>
              </a:rPr>
              <a:t>MES</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284" name="Groupe 537"/>
          <p:cNvGrpSpPr/>
          <p:nvPr/>
        </p:nvGrpSpPr>
        <p:grpSpPr>
          <a:xfrm>
            <a:off x="697274" y="3374126"/>
            <a:ext cx="530363" cy="531279"/>
            <a:chOff x="3733801" y="752475"/>
            <a:chExt cx="244475" cy="317501"/>
          </a:xfrm>
        </p:grpSpPr>
        <p:sp>
          <p:nvSpPr>
            <p:cNvPr id="285"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6"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7"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8"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89"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0"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1"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2"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3"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4"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295" name="TextBox 16"/>
          <p:cNvSpPr txBox="1"/>
          <p:nvPr/>
        </p:nvSpPr>
        <p:spPr>
          <a:xfrm>
            <a:off x="688696" y="3943923"/>
            <a:ext cx="500396" cy="230832"/>
          </a:xfrm>
          <a:prstGeom prst="rect">
            <a:avLst/>
          </a:prstGeom>
          <a:noFill/>
        </p:spPr>
        <p:txBody>
          <a:bodyPr wrap="square" rtlCol="0">
            <a:spAutoFit/>
          </a:bodyPr>
          <a:lstStyle/>
          <a:p>
            <a:pPr algn="ctr" defTabSz="913765">
              <a:defRPr/>
            </a:pPr>
            <a:r>
              <a:rPr lang="en-US" altLang="zh-CN" sz="900" kern="0" dirty="0">
                <a:solidFill>
                  <a:srgbClr val="44546A">
                    <a:lumMod val="50000"/>
                  </a:srgbClr>
                </a:solidFill>
                <a:latin typeface="微软雅黑" panose="020B0503020204020204" pitchFamily="34" charset="-122"/>
                <a:ea typeface="微软雅黑" panose="020B0503020204020204" pitchFamily="34" charset="-122"/>
              </a:rPr>
              <a:t>SFC</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grpSp>
        <p:nvGrpSpPr>
          <p:cNvPr id="296" name="Groupe 537"/>
          <p:cNvGrpSpPr/>
          <p:nvPr/>
        </p:nvGrpSpPr>
        <p:grpSpPr>
          <a:xfrm>
            <a:off x="677464" y="4236403"/>
            <a:ext cx="530363" cy="531279"/>
            <a:chOff x="3733801" y="752475"/>
            <a:chExt cx="244475" cy="317501"/>
          </a:xfrm>
        </p:grpSpPr>
        <p:sp>
          <p:nvSpPr>
            <p:cNvPr id="297" name="Freeform 248"/>
            <p:cNvSpPr/>
            <p:nvPr/>
          </p:nvSpPr>
          <p:spPr bwMode="auto">
            <a:xfrm>
              <a:off x="3733801" y="752475"/>
              <a:ext cx="244475" cy="92075"/>
            </a:xfrm>
            <a:custGeom>
              <a:avLst/>
              <a:gdLst/>
              <a:ahLst/>
              <a:cxnLst>
                <a:cxn ang="0">
                  <a:pos x="15" y="11"/>
                </a:cxn>
                <a:cxn ang="0">
                  <a:pos x="94" y="7"/>
                </a:cxn>
                <a:cxn ang="0">
                  <a:pos x="108" y="35"/>
                </a:cxn>
                <a:cxn ang="0">
                  <a:pos x="28" y="40"/>
                </a:cxn>
                <a:cxn ang="0">
                  <a:pos x="6" y="18"/>
                </a:cxn>
              </a:cxnLst>
              <a:rect l="0" t="0" r="r" b="b"/>
              <a:pathLst>
                <a:path w="126" h="47">
                  <a:moveTo>
                    <a:pt x="15" y="11"/>
                  </a:moveTo>
                  <a:cubicBezTo>
                    <a:pt x="33" y="2"/>
                    <a:pt x="69" y="0"/>
                    <a:pt x="94" y="7"/>
                  </a:cubicBezTo>
                  <a:cubicBezTo>
                    <a:pt x="120" y="13"/>
                    <a:pt x="126" y="26"/>
                    <a:pt x="108" y="35"/>
                  </a:cubicBezTo>
                  <a:cubicBezTo>
                    <a:pt x="89" y="44"/>
                    <a:pt x="54" y="47"/>
                    <a:pt x="28" y="40"/>
                  </a:cubicBezTo>
                  <a:cubicBezTo>
                    <a:pt x="9" y="35"/>
                    <a:pt x="0" y="26"/>
                    <a:pt x="6" y="18"/>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8" name="Freeform 249"/>
            <p:cNvSpPr/>
            <p:nvPr/>
          </p:nvSpPr>
          <p:spPr bwMode="auto">
            <a:xfrm>
              <a:off x="3741738" y="84772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299" name="Freeform 250"/>
            <p:cNvSpPr/>
            <p:nvPr/>
          </p:nvSpPr>
          <p:spPr bwMode="auto">
            <a:xfrm>
              <a:off x="3741738" y="908050"/>
              <a:ext cx="220663" cy="39688"/>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0" name="Freeform 251"/>
            <p:cNvSpPr/>
            <p:nvPr/>
          </p:nvSpPr>
          <p:spPr bwMode="auto">
            <a:xfrm>
              <a:off x="3741738" y="857250"/>
              <a:ext cx="220663" cy="38100"/>
            </a:xfrm>
            <a:custGeom>
              <a:avLst/>
              <a:gdLst/>
              <a:ahLst/>
              <a:cxnLst>
                <a:cxn ang="0">
                  <a:pos x="114" y="0"/>
                </a:cxn>
                <a:cxn ang="0">
                  <a:pos x="54" y="20"/>
                </a:cxn>
                <a:cxn ang="0">
                  <a:pos x="0" y="0"/>
                </a:cxn>
              </a:cxnLst>
              <a:rect l="0" t="0" r="r" b="b"/>
              <a:pathLst>
                <a:path w="114" h="20">
                  <a:moveTo>
                    <a:pt x="114" y="0"/>
                  </a:moveTo>
                  <a:cubicBezTo>
                    <a:pt x="113" y="12"/>
                    <a:pt x="86" y="20"/>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1" name="Freeform 252"/>
            <p:cNvSpPr/>
            <p:nvPr/>
          </p:nvSpPr>
          <p:spPr bwMode="auto">
            <a:xfrm>
              <a:off x="3741738" y="968375"/>
              <a:ext cx="220663" cy="38100"/>
            </a:xfrm>
            <a:custGeom>
              <a:avLst/>
              <a:gdLst/>
              <a:ahLst/>
              <a:cxnLst>
                <a:cxn ang="0">
                  <a:pos x="114" y="0"/>
                </a:cxn>
                <a:cxn ang="0">
                  <a:pos x="54" y="19"/>
                </a:cxn>
                <a:cxn ang="0">
                  <a:pos x="0" y="0"/>
                </a:cxn>
              </a:cxnLst>
              <a:rect l="0" t="0" r="r" b="b"/>
              <a:pathLst>
                <a:path w="114" h="20">
                  <a:moveTo>
                    <a:pt x="114" y="0"/>
                  </a:moveTo>
                  <a:cubicBezTo>
                    <a:pt x="113" y="11"/>
                    <a:pt x="86" y="20"/>
                    <a:pt x="54" y="19"/>
                  </a:cubicBezTo>
                  <a:cubicBezTo>
                    <a:pt x="25" y="19"/>
                    <a:pt x="1" y="10"/>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2" name="Freeform 253"/>
            <p:cNvSpPr/>
            <p:nvPr/>
          </p:nvSpPr>
          <p:spPr bwMode="auto">
            <a:xfrm>
              <a:off x="3741738" y="917575"/>
              <a:ext cx="220663" cy="41275"/>
            </a:xfrm>
            <a:custGeom>
              <a:avLst/>
              <a:gdLst/>
              <a:ahLst/>
              <a:cxnLst>
                <a:cxn ang="0">
                  <a:pos x="114" y="0"/>
                </a:cxn>
                <a:cxn ang="0">
                  <a:pos x="54" y="20"/>
                </a:cxn>
                <a:cxn ang="0">
                  <a:pos x="0" y="0"/>
                </a:cxn>
              </a:cxnLst>
              <a:rect l="0" t="0" r="r" b="b"/>
              <a:pathLst>
                <a:path w="114" h="21">
                  <a:moveTo>
                    <a:pt x="114" y="0"/>
                  </a:moveTo>
                  <a:cubicBezTo>
                    <a:pt x="113" y="12"/>
                    <a:pt x="86" y="21"/>
                    <a:pt x="54" y="20"/>
                  </a:cubicBezTo>
                  <a:cubicBezTo>
                    <a:pt x="25" y="19"/>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3" name="Freeform 254"/>
            <p:cNvSpPr/>
            <p:nvPr/>
          </p:nvSpPr>
          <p:spPr bwMode="auto">
            <a:xfrm>
              <a:off x="3741738" y="1027113"/>
              <a:ext cx="192088" cy="42863"/>
            </a:xfrm>
            <a:custGeom>
              <a:avLst/>
              <a:gdLst/>
              <a:ahLst/>
              <a:cxnLst>
                <a:cxn ang="0">
                  <a:pos x="99" y="13"/>
                </a:cxn>
                <a:cxn ang="0">
                  <a:pos x="19" y="14"/>
                </a:cxn>
                <a:cxn ang="0">
                  <a:pos x="0" y="0"/>
                </a:cxn>
              </a:cxnLst>
              <a:rect l="0" t="0" r="r" b="b"/>
              <a:pathLst>
                <a:path w="99" h="22">
                  <a:moveTo>
                    <a:pt x="99" y="13"/>
                  </a:moveTo>
                  <a:cubicBezTo>
                    <a:pt x="78" y="21"/>
                    <a:pt x="42" y="22"/>
                    <a:pt x="19" y="14"/>
                  </a:cubicBezTo>
                  <a:cubicBezTo>
                    <a:pt x="8" y="11"/>
                    <a:pt x="1" y="5"/>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4" name="Line 255"/>
            <p:cNvSpPr>
              <a:spLocks noChangeShapeType="1"/>
            </p:cNvSpPr>
            <p:nvPr/>
          </p:nvSpPr>
          <p:spPr bwMode="auto">
            <a:xfrm>
              <a:off x="3962401" y="801688"/>
              <a:ext cx="1588" cy="230188"/>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5" name="Line 256"/>
            <p:cNvSpPr>
              <a:spLocks noChangeShapeType="1"/>
            </p:cNvSpPr>
            <p:nvPr/>
          </p:nvSpPr>
          <p:spPr bwMode="auto">
            <a:xfrm>
              <a:off x="3741738" y="801688"/>
              <a:ext cx="1588" cy="228600"/>
            </a:xfrm>
            <a:prstGeom prst="line">
              <a:avLst/>
            </a:pr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sp>
          <p:nvSpPr>
            <p:cNvPr id="306" name="Freeform 257"/>
            <p:cNvSpPr/>
            <p:nvPr/>
          </p:nvSpPr>
          <p:spPr bwMode="auto">
            <a:xfrm>
              <a:off x="3741738" y="974725"/>
              <a:ext cx="220663" cy="41275"/>
            </a:xfrm>
            <a:custGeom>
              <a:avLst/>
              <a:gdLst/>
              <a:ahLst/>
              <a:cxnLst>
                <a:cxn ang="0">
                  <a:pos x="114" y="1"/>
                </a:cxn>
                <a:cxn ang="0">
                  <a:pos x="54" y="20"/>
                </a:cxn>
                <a:cxn ang="0">
                  <a:pos x="0" y="0"/>
                </a:cxn>
              </a:cxnLst>
              <a:rect l="0" t="0" r="r" b="b"/>
              <a:pathLst>
                <a:path w="114" h="21">
                  <a:moveTo>
                    <a:pt x="114" y="1"/>
                  </a:moveTo>
                  <a:cubicBezTo>
                    <a:pt x="113" y="12"/>
                    <a:pt x="86" y="21"/>
                    <a:pt x="54" y="20"/>
                  </a:cubicBezTo>
                  <a:cubicBezTo>
                    <a:pt x="25" y="20"/>
                    <a:pt x="1" y="11"/>
                    <a:pt x="0" y="0"/>
                  </a:cubicBezTo>
                </a:path>
              </a:pathLst>
            </a:custGeom>
            <a:noFill/>
            <a:ln w="12700" cap="rnd">
              <a:solidFill>
                <a:srgbClr val="1A171A"/>
              </a:solidFill>
              <a:prstDash val="solid"/>
              <a:round/>
            </a:ln>
          </p:spPr>
          <p:txBody>
            <a:bodyPr vert="horz" wrap="square" lIns="91438" tIns="45719" rIns="91438" bIns="45719" numCol="1" anchor="t" anchorCtr="0" compatLnSpc="1"/>
            <a:lstStyle/>
            <a:p>
              <a:pPr defTabSz="913765">
                <a:defRPr/>
              </a:pPr>
              <a:endParaRPr lang="en-US" sz="1200" kern="0" dirty="0">
                <a:solidFill>
                  <a:prstClr val="black"/>
                </a:solidFill>
                <a:latin typeface="微软雅黑" panose="020B0503020204020204" pitchFamily="34" charset="-122"/>
                <a:ea typeface="微软雅黑" panose="020B0503020204020204" pitchFamily="34" charset="-122"/>
              </a:endParaRPr>
            </a:p>
          </p:txBody>
        </p:sp>
      </p:grpSp>
      <p:sp>
        <p:nvSpPr>
          <p:cNvPr id="307" name="TextBox 16"/>
          <p:cNvSpPr txBox="1"/>
          <p:nvPr/>
        </p:nvSpPr>
        <p:spPr>
          <a:xfrm>
            <a:off x="703963" y="4806200"/>
            <a:ext cx="474391" cy="230832"/>
          </a:xfrm>
          <a:prstGeom prst="rect">
            <a:avLst/>
          </a:prstGeom>
          <a:noFill/>
        </p:spPr>
        <p:txBody>
          <a:bodyPr wrap="square" rtlCol="0">
            <a:spAutoFit/>
          </a:bodyPr>
          <a:lstStyle/>
          <a:p>
            <a:pPr algn="ctr" defTabSz="913765">
              <a:defRPr/>
            </a:pPr>
            <a:r>
              <a:rPr lang="en-US" altLang="zh-CN" sz="900" kern="0" dirty="0" smtClean="0">
                <a:solidFill>
                  <a:srgbClr val="44546A">
                    <a:lumMod val="50000"/>
                  </a:srgbClr>
                </a:solidFill>
                <a:latin typeface="微软雅黑" panose="020B0503020204020204" pitchFamily="34" charset="-122"/>
                <a:ea typeface="微软雅黑" panose="020B0503020204020204" pitchFamily="34" charset="-122"/>
              </a:rPr>
              <a:t>IQC</a:t>
            </a:r>
            <a:endParaRPr lang="zh-CN" altLang="en-US" sz="900" kern="0" dirty="0">
              <a:solidFill>
                <a:srgbClr val="44546A">
                  <a:lumMod val="50000"/>
                </a:srgbClr>
              </a:solidFill>
              <a:latin typeface="微软雅黑" panose="020B0503020204020204" pitchFamily="34" charset="-122"/>
              <a:ea typeface="微软雅黑" panose="020B0503020204020204" pitchFamily="34" charset="-122"/>
            </a:endParaRPr>
          </a:p>
        </p:txBody>
      </p:sp>
      <p:sp>
        <p:nvSpPr>
          <p:cNvPr id="154" name="角丸四角形 16"/>
          <p:cNvSpPr>
            <a:spLocks noChangeArrowheads="1"/>
          </p:cNvSpPr>
          <p:nvPr/>
        </p:nvSpPr>
        <p:spPr bwMode="auto">
          <a:xfrm>
            <a:off x="8659959" y="2547284"/>
            <a:ext cx="1113260" cy="2758156"/>
          </a:xfrm>
          <a:prstGeom prst="roundRect">
            <a:avLst>
              <a:gd name="adj" fmla="val 7763"/>
            </a:avLst>
          </a:prstGeom>
          <a:solidFill>
            <a:schemeClr val="accent6">
              <a:lumMod val="75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角丸四角形 16"/>
          <p:cNvSpPr>
            <a:spLocks noChangeArrowheads="1"/>
          </p:cNvSpPr>
          <p:nvPr/>
        </p:nvSpPr>
        <p:spPr bwMode="auto">
          <a:xfrm>
            <a:off x="4035166" y="4689888"/>
            <a:ext cx="1083564" cy="1210725"/>
          </a:xfrm>
          <a:prstGeom prst="roundRect">
            <a:avLst>
              <a:gd name="adj" fmla="val 7763"/>
            </a:avLst>
          </a:prstGeom>
          <a:solidFill>
            <a:schemeClr val="accent2">
              <a:lumMod val="60000"/>
              <a:lumOff val="4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1" name="角丸四角形 16"/>
          <p:cNvSpPr>
            <a:spLocks noChangeArrowheads="1"/>
          </p:cNvSpPr>
          <p:nvPr/>
        </p:nvSpPr>
        <p:spPr bwMode="auto">
          <a:xfrm>
            <a:off x="6547141" y="4679797"/>
            <a:ext cx="1748714" cy="1291564"/>
          </a:xfrm>
          <a:prstGeom prst="roundRect">
            <a:avLst>
              <a:gd name="adj" fmla="val 7763"/>
            </a:avLst>
          </a:prstGeom>
          <a:solidFill>
            <a:schemeClr val="accent1">
              <a:lumMod val="40000"/>
              <a:lumOff val="6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3" name="矩形 252"/>
          <p:cNvSpPr/>
          <p:nvPr/>
        </p:nvSpPr>
        <p:spPr bwMode="auto">
          <a:xfrm>
            <a:off x="10206686" y="5317529"/>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258" name="矩形 257"/>
          <p:cNvSpPr/>
          <p:nvPr/>
        </p:nvSpPr>
        <p:spPr bwMode="auto">
          <a:xfrm>
            <a:off x="10206686" y="453169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08" name="矩形 307"/>
          <p:cNvSpPr/>
          <p:nvPr/>
        </p:nvSpPr>
        <p:spPr bwMode="auto">
          <a:xfrm>
            <a:off x="10206686" y="374586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0" name="矩形 309"/>
          <p:cNvSpPr/>
          <p:nvPr/>
        </p:nvSpPr>
        <p:spPr bwMode="auto">
          <a:xfrm>
            <a:off x="10206686" y="296003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1" name="矩形 310"/>
          <p:cNvSpPr/>
          <p:nvPr/>
        </p:nvSpPr>
        <p:spPr bwMode="auto">
          <a:xfrm>
            <a:off x="10195395" y="2174208"/>
            <a:ext cx="851278" cy="324000"/>
          </a:xfrm>
          <a:prstGeom prst="rect">
            <a:avLst/>
          </a:prstGeom>
          <a:solidFill>
            <a:schemeClr val="bg1"/>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12" name="角丸四角形 16"/>
          <p:cNvSpPr>
            <a:spLocks noChangeArrowheads="1"/>
          </p:cNvSpPr>
          <p:nvPr/>
        </p:nvSpPr>
        <p:spPr bwMode="auto">
          <a:xfrm>
            <a:off x="3239275" y="1888469"/>
            <a:ext cx="4709766" cy="2758156"/>
          </a:xfrm>
          <a:prstGeom prst="roundRect">
            <a:avLst>
              <a:gd name="adj" fmla="val 7763"/>
            </a:avLst>
          </a:prstGeom>
          <a:solidFill>
            <a:schemeClr val="accent1">
              <a:lumMod val="40000"/>
              <a:lumOff val="60000"/>
              <a:alpha val="34000"/>
            </a:schemeClr>
          </a:solidFill>
          <a:ln w="9525">
            <a:noFill/>
            <a:prstDash val="lgDash"/>
            <a:miter lim="800000"/>
          </a:ln>
        </p:spPr>
        <p:txBody>
          <a:bodyPr wrap="none" lIns="44315" tIns="57609" rIns="110787" bIns="57609" anchor="ctr"/>
          <a:lstStyle/>
          <a:p>
            <a:pPr defTabSz="989965" fontAlgn="base">
              <a:spcBef>
                <a:spcPct val="0"/>
              </a:spcBef>
              <a:spcAft>
                <a:spcPct val="0"/>
              </a:spcAft>
              <a:buClr>
                <a:srgbClr val="A42939"/>
              </a:buClr>
              <a:defRPr/>
            </a:pPr>
            <a:endParaRPr kumimoji="1" lang="ja-JP" altLang="en-US" sz="1735"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3" name="下箭头 29"/>
          <p:cNvSpPr/>
          <p:nvPr/>
        </p:nvSpPr>
        <p:spPr>
          <a:xfrm rot="16200000">
            <a:off x="5468669" y="-2703581"/>
            <a:ext cx="472973" cy="8180659"/>
          </a:xfrm>
          <a:prstGeom prst="downArrow">
            <a:avLst>
              <a:gd name="adj1" fmla="val 50000"/>
              <a:gd name="adj2" fmla="val 0"/>
            </a:avLst>
          </a:prstGeom>
          <a:solidFill>
            <a:schemeClr val="accent5">
              <a:lumMod val="40000"/>
              <a:lumOff val="60000"/>
            </a:schemeClr>
          </a:solidFill>
          <a:ln w="12700" cap="flat" cmpd="sng" algn="ctr">
            <a:noFill/>
            <a:prstDash val="solid"/>
            <a:miter lim="800000"/>
          </a:ln>
          <a:effectLst/>
        </p:spPr>
        <p:txBody>
          <a:bodyPr vert="eaVert" rtlCol="0" anchor="ctr"/>
          <a:lstStyle/>
          <a:p>
            <a:pPr algn="ctr" defTabSz="1218565">
              <a:defRPr/>
            </a:pPr>
            <a:r>
              <a:rPr lang="en-US" altLang="zh-CN" sz="1600" kern="0" dirty="0">
                <a:solidFill>
                  <a:srgbClr val="FF0000"/>
                </a:solidFill>
                <a:latin typeface="微软雅黑" panose="020B0503020204020204" pitchFamily="34" charset="-122"/>
                <a:ea typeface="微软雅黑" panose="020B0503020204020204" pitchFamily="34" charset="-122"/>
              </a:rPr>
              <a:t>HDSP</a:t>
            </a:r>
            <a:endParaRPr lang="zh-CN" altLang="en-US" sz="1600" kern="0" dirty="0">
              <a:solidFill>
                <a:srgbClr val="FF0000"/>
              </a:solidFill>
              <a:latin typeface="微软雅黑" panose="020B0503020204020204" pitchFamily="34" charset="-122"/>
              <a:ea typeface="微软雅黑" panose="020B0503020204020204" pitchFamily="34" charset="-122"/>
            </a:endParaRPr>
          </a:p>
        </p:txBody>
      </p:sp>
      <p:sp>
        <p:nvSpPr>
          <p:cNvPr id="314" name="下箭头 29"/>
          <p:cNvSpPr/>
          <p:nvPr/>
        </p:nvSpPr>
        <p:spPr>
          <a:xfrm rot="16200000">
            <a:off x="10470333" y="616381"/>
            <a:ext cx="472974" cy="1540737"/>
          </a:xfrm>
          <a:prstGeom prst="downArrow">
            <a:avLst>
              <a:gd name="adj1" fmla="val 50000"/>
              <a:gd name="adj2" fmla="val 0"/>
            </a:avLst>
          </a:prstGeom>
          <a:solidFill>
            <a:schemeClr val="accent5">
              <a:lumMod val="40000"/>
              <a:lumOff val="60000"/>
            </a:schemeClr>
          </a:solidFill>
          <a:ln w="12700" cap="flat" cmpd="sng" algn="ctr">
            <a:noFill/>
            <a:prstDash val="solid"/>
            <a:miter lim="800000"/>
          </a:ln>
          <a:effectLst/>
        </p:spPr>
        <p:txBody>
          <a:bodyPr vert="eaVert" rtlCol="0" anchor="ctr"/>
          <a:lstStyle/>
          <a:p>
            <a:pPr algn="ctr" defTabSz="1218565">
              <a:defRPr/>
            </a:pPr>
            <a:r>
              <a:rPr lang="zh-CN" altLang="en-US" sz="1600" kern="0" dirty="0">
                <a:solidFill>
                  <a:srgbClr val="FF0000"/>
                </a:solidFill>
                <a:latin typeface="微软雅黑" panose="020B0503020204020204" pitchFamily="34" charset="-122"/>
                <a:ea typeface="微软雅黑" panose="020B0503020204020204" pitchFamily="34" charset="-122"/>
              </a:rPr>
              <a:t>帆</a:t>
            </a:r>
            <a:r>
              <a:rPr lang="zh-CN" altLang="en-US" sz="1600" kern="0" dirty="0" smtClean="0">
                <a:solidFill>
                  <a:srgbClr val="FF0000"/>
                </a:solidFill>
                <a:latin typeface="微软雅黑" panose="020B0503020204020204" pitchFamily="34" charset="-122"/>
                <a:ea typeface="微软雅黑" panose="020B0503020204020204" pitchFamily="34" charset="-122"/>
              </a:rPr>
              <a:t>软</a:t>
            </a:r>
            <a:r>
              <a:rPr lang="en-US" altLang="zh-CN" sz="1600" kern="0" dirty="0" smtClean="0">
                <a:solidFill>
                  <a:srgbClr val="FF0000"/>
                </a:solidFill>
                <a:latin typeface="微软雅黑" panose="020B0503020204020204" pitchFamily="34" charset="-122"/>
                <a:ea typeface="微软雅黑" panose="020B0503020204020204" pitchFamily="34" charset="-122"/>
              </a:rPr>
              <a:t>/</a:t>
            </a:r>
            <a:r>
              <a:rPr lang="en-US" altLang="zh-CN" sz="1600" kern="0" dirty="0" err="1" smtClean="0">
                <a:solidFill>
                  <a:srgbClr val="FF0000"/>
                </a:solidFill>
                <a:latin typeface="微软雅黑" panose="020B0503020204020204" pitchFamily="34" charset="-122"/>
                <a:ea typeface="微软雅黑" panose="020B0503020204020204" pitchFamily="34" charset="-122"/>
              </a:rPr>
              <a:t>InsightV</a:t>
            </a:r>
            <a:endParaRPr lang="zh-CN" altLang="en-US" sz="1600" kern="0" dirty="0">
              <a:solidFill>
                <a:srgbClr val="FF0000"/>
              </a:solidFill>
              <a:latin typeface="微软雅黑" panose="020B0503020204020204" pitchFamily="34" charset="-122"/>
              <a:ea typeface="微软雅黑" panose="020B0503020204020204" pitchFamily="34" charset="-122"/>
            </a:endParaRPr>
          </a:p>
        </p:txBody>
      </p:sp>
      <p:sp>
        <p:nvSpPr>
          <p:cNvPr id="315" name="Rectangle 66"/>
          <p:cNvSpPr/>
          <p:nvPr/>
        </p:nvSpPr>
        <p:spPr>
          <a:xfrm>
            <a:off x="1585493" y="1475867"/>
            <a:ext cx="1481607" cy="448721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19" name="矩形 318"/>
          <p:cNvSpPr/>
          <p:nvPr/>
        </p:nvSpPr>
        <p:spPr bwMode="auto">
          <a:xfrm>
            <a:off x="2000632" y="2974066"/>
            <a:ext cx="851278" cy="615082"/>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defRPr/>
            </a:pPr>
            <a:r>
              <a:rPr lang="zh-CN" altLang="en-US" sz="1000" kern="0" dirty="0">
                <a:solidFill>
                  <a:srgbClr val="44546A">
                    <a:lumMod val="75000"/>
                  </a:srgbClr>
                </a:solidFill>
                <a:latin typeface="微软雅黑" panose="020B0503020204020204" pitchFamily="34" charset="-122"/>
                <a:ea typeface="微软雅黑" panose="020B0503020204020204" pitchFamily="34" charset="-122"/>
              </a:rPr>
              <a:t>数据同步</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defRP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组件</a:t>
            </a:r>
            <a:r>
              <a:rPr lang="en-US" altLang="zh-CN" sz="1000" kern="0" dirty="0" err="1">
                <a:solidFill>
                  <a:srgbClr val="44546A">
                    <a:lumMod val="75000"/>
                  </a:srgbClr>
                </a:solidFill>
                <a:latin typeface="微软雅黑" panose="020B0503020204020204" pitchFamily="34" charset="-122"/>
                <a:ea typeface="微软雅黑" panose="020B0503020204020204" pitchFamily="34" charset="-122"/>
              </a:rPr>
              <a:t>Sqoop</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1" name="矩形 320"/>
          <p:cNvSpPr/>
          <p:nvPr/>
        </p:nvSpPr>
        <p:spPr bwMode="auto">
          <a:xfrm>
            <a:off x="1994908" y="5094571"/>
            <a:ext cx="851278" cy="615082"/>
          </a:xfrm>
          <a:prstGeom prst="rect">
            <a:avLst/>
          </a:prstGeom>
          <a:solidFill>
            <a:schemeClr val="accent4">
              <a:lumMod val="60000"/>
              <a:lumOff val="40000"/>
            </a:schemeClr>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defRP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Kafka</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2" name="Rectangle 66"/>
          <p:cNvSpPr/>
          <p:nvPr/>
        </p:nvSpPr>
        <p:spPr>
          <a:xfrm>
            <a:off x="3164397" y="1476323"/>
            <a:ext cx="3088311" cy="448721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23" name="矩形 322"/>
          <p:cNvSpPr/>
          <p:nvPr/>
        </p:nvSpPr>
        <p:spPr bwMode="auto">
          <a:xfrm>
            <a:off x="4396795" y="1908284"/>
            <a:ext cx="837136" cy="97864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原始数据区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(ODS)</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4" name="矩形 323"/>
          <p:cNvSpPr/>
          <p:nvPr/>
        </p:nvSpPr>
        <p:spPr bwMode="auto">
          <a:xfrm>
            <a:off x="4420018" y="1927585"/>
            <a:ext cx="776359" cy="629661"/>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5" name="矩形 324"/>
          <p:cNvSpPr/>
          <p:nvPr/>
        </p:nvSpPr>
        <p:spPr bwMode="auto">
          <a:xfrm>
            <a:off x="5471917" y="1968096"/>
            <a:ext cx="611750" cy="554597"/>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defRPr/>
            </a:pPr>
            <a:r>
              <a:rPr lang="zh-CN" altLang="en-US" sz="1000" b="1" kern="0" dirty="0" smtClean="0">
                <a:solidFill>
                  <a:prstClr val="white"/>
                </a:solidFill>
                <a:latin typeface="微软雅黑" panose="020B0503020204020204" pitchFamily="34" charset="-122"/>
                <a:ea typeface="微软雅黑" panose="020B0503020204020204" pitchFamily="34" charset="-122"/>
              </a:rPr>
              <a:t>数据处理</a:t>
            </a:r>
            <a:endParaRPr lang="zh-CN" altLang="en-US" sz="1000" b="1" kern="0" dirty="0">
              <a:solidFill>
                <a:prstClr val="white"/>
              </a:solidFill>
              <a:latin typeface="微软雅黑" panose="020B0503020204020204" pitchFamily="34" charset="-122"/>
              <a:ea typeface="微软雅黑" panose="020B0503020204020204" pitchFamily="34" charset="-122"/>
            </a:endParaRPr>
          </a:p>
        </p:txBody>
      </p:sp>
      <p:sp>
        <p:nvSpPr>
          <p:cNvPr id="326" name="矩形 325"/>
          <p:cNvSpPr/>
          <p:nvPr/>
        </p:nvSpPr>
        <p:spPr bwMode="auto">
          <a:xfrm>
            <a:off x="4877219" y="3199598"/>
            <a:ext cx="859232" cy="97920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数据仓库区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(DW)</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7" name="矩形 326"/>
          <p:cNvSpPr/>
          <p:nvPr/>
        </p:nvSpPr>
        <p:spPr bwMode="auto">
          <a:xfrm>
            <a:off x="4877219" y="3197137"/>
            <a:ext cx="851278" cy="630000"/>
          </a:xfrm>
          <a:prstGeom prst="rect">
            <a:avLst/>
          </a:prstGeom>
          <a:solidFill>
            <a:schemeClr val="accent4">
              <a:lumMod val="60000"/>
              <a:lumOff val="40000"/>
            </a:schemeClr>
          </a:solidFill>
          <a:ln w="15875"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8" name="矩形 327"/>
          <p:cNvSpPr/>
          <p:nvPr/>
        </p:nvSpPr>
        <p:spPr bwMode="auto">
          <a:xfrm>
            <a:off x="3376030" y="1915418"/>
            <a:ext cx="785060" cy="971081"/>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原始数据区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(STG)</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29" name="矩形 328"/>
          <p:cNvSpPr/>
          <p:nvPr/>
        </p:nvSpPr>
        <p:spPr bwMode="auto">
          <a:xfrm>
            <a:off x="3373530" y="1924234"/>
            <a:ext cx="776359" cy="629661"/>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zh-CN" altLang="en-US"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0" name="Rectangle 66"/>
          <p:cNvSpPr/>
          <p:nvPr/>
        </p:nvSpPr>
        <p:spPr>
          <a:xfrm>
            <a:off x="6395058" y="1484144"/>
            <a:ext cx="1977596" cy="448721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31" name="矩形 330"/>
          <p:cNvSpPr/>
          <p:nvPr/>
        </p:nvSpPr>
        <p:spPr bwMode="auto">
          <a:xfrm>
            <a:off x="6623910" y="2978724"/>
            <a:ext cx="858807" cy="97920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应用数据区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(DM)</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2" name="矩形 331"/>
          <p:cNvSpPr/>
          <p:nvPr/>
        </p:nvSpPr>
        <p:spPr bwMode="auto">
          <a:xfrm>
            <a:off x="6615088" y="2986297"/>
            <a:ext cx="858807" cy="630000"/>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Hive</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3" name="矩形 332"/>
          <p:cNvSpPr/>
          <p:nvPr/>
        </p:nvSpPr>
        <p:spPr bwMode="auto">
          <a:xfrm>
            <a:off x="7007073" y="4750066"/>
            <a:ext cx="828850" cy="957716"/>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noFill/>
            <a:prstDash val="solid"/>
            <a:miter lim="800000"/>
          </a:ln>
          <a:effectLst/>
        </p:spPr>
        <p:txBody>
          <a:bodyPr lIns="0" tIns="0" rIns="0" bIns="0" rtlCol="0" anchor="b" anchorCtr="0"/>
          <a:lstStyle/>
          <a:p>
            <a:pPr algn="ctr" defTabSz="913765">
              <a:buClr>
                <a:srgbClr val="4472C4"/>
              </a:buClr>
              <a:defRPr/>
            </a:pPr>
            <a:r>
              <a:rPr lang="zh-CN" altLang="en-US" sz="900" b="1" kern="0" dirty="0">
                <a:solidFill>
                  <a:srgbClr val="44546A">
                    <a:lumMod val="75000"/>
                  </a:srgbClr>
                </a:solidFill>
                <a:latin typeface="微软雅黑" panose="020B0503020204020204" pitchFamily="34" charset="-122"/>
                <a:ea typeface="微软雅黑" panose="020B0503020204020204" pitchFamily="34" charset="-122"/>
              </a:rPr>
              <a:t>应用数据区</a:t>
            </a:r>
            <a:b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br>
            <a:r>
              <a:rPr lang="en-US" altLang="zh-CN" sz="900" b="1" kern="0" dirty="0">
                <a:solidFill>
                  <a:srgbClr val="44546A">
                    <a:lumMod val="75000"/>
                  </a:srgbClr>
                </a:solidFill>
                <a:latin typeface="微软雅黑" panose="020B0503020204020204" pitchFamily="34" charset="-122"/>
                <a:ea typeface="微软雅黑" panose="020B0503020204020204" pitchFamily="34" charset="-122"/>
              </a:rPr>
              <a:t>(DM)</a:t>
            </a:r>
            <a:endParaRPr lang="zh-CN" altLang="en-US" sz="900" b="1"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4" name="矩形 333"/>
          <p:cNvSpPr/>
          <p:nvPr/>
        </p:nvSpPr>
        <p:spPr bwMode="auto">
          <a:xfrm>
            <a:off x="6996175" y="4766237"/>
            <a:ext cx="850646" cy="604170"/>
          </a:xfrm>
          <a:prstGeom prst="rect">
            <a:avLst/>
          </a:prstGeom>
          <a:solidFill>
            <a:schemeClr val="accent4">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rPr>
              <a:t>Doris</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35" name="矩形 334"/>
          <p:cNvSpPr/>
          <p:nvPr/>
        </p:nvSpPr>
        <p:spPr bwMode="auto">
          <a:xfrm>
            <a:off x="6621393" y="2070292"/>
            <a:ext cx="852561" cy="486573"/>
          </a:xfrm>
          <a:prstGeom prst="rect">
            <a:avLst/>
          </a:prstGeom>
          <a:solidFill>
            <a:schemeClr val="accent2">
              <a:lumMod val="60000"/>
              <a:lumOff val="40000"/>
            </a:schemeClr>
          </a:solidFill>
          <a:ln w="6350" cap="flat" cmpd="sng" algn="ctr">
            <a:noFill/>
            <a:prstDash val="solid"/>
            <a:miter lim="800000"/>
          </a:ln>
          <a:effectLst/>
        </p:spPr>
        <p:txBody>
          <a:bodyPr lIns="0" tIns="0" rIns="0" bIns="0" rtlCol="0" anchor="ctr" anchorCtr="0"/>
          <a:lstStyle/>
          <a:p>
            <a:pPr algn="ctr" defTabSz="913765">
              <a:buClr>
                <a:srgbClr val="4472C4"/>
              </a:buClr>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算法引擎</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sp>
        <p:nvSpPr>
          <p:cNvPr id="336" name="Rectangle 66"/>
          <p:cNvSpPr/>
          <p:nvPr/>
        </p:nvSpPr>
        <p:spPr>
          <a:xfrm>
            <a:off x="10076227" y="1484144"/>
            <a:ext cx="1359692" cy="448721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sp>
        <p:nvSpPr>
          <p:cNvPr id="337" name="Rectangle 66"/>
          <p:cNvSpPr/>
          <p:nvPr/>
        </p:nvSpPr>
        <p:spPr>
          <a:xfrm>
            <a:off x="8520150" y="1484144"/>
            <a:ext cx="1471327" cy="448721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chemeClr val="tx1"/>
              </a:solidFill>
              <a:latin typeface="微软雅黑" panose="020B0503020204020204" pitchFamily="34" charset="-122"/>
              <a:ea typeface="微软雅黑" panose="020B0503020204020204" pitchFamily="34" charset="-122"/>
            </a:endParaRPr>
          </a:p>
        </p:txBody>
      </p:sp>
      <p:cxnSp>
        <p:nvCxnSpPr>
          <p:cNvPr id="339" name="直接箭头连接符 338"/>
          <p:cNvCxnSpPr>
            <a:stCxn id="329" idx="3"/>
            <a:endCxn id="324" idx="1"/>
          </p:cNvCxnSpPr>
          <p:nvPr/>
        </p:nvCxnSpPr>
        <p:spPr>
          <a:xfrm>
            <a:off x="4149889" y="2239065"/>
            <a:ext cx="270129" cy="3351"/>
          </a:xfrm>
          <a:prstGeom prst="straightConnector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0" name="直接箭头连接符 339"/>
          <p:cNvCxnSpPr>
            <a:stCxn id="324" idx="3"/>
            <a:endCxn id="325" idx="1"/>
          </p:cNvCxnSpPr>
          <p:nvPr/>
        </p:nvCxnSpPr>
        <p:spPr>
          <a:xfrm>
            <a:off x="5196377" y="2242416"/>
            <a:ext cx="275540" cy="2979"/>
          </a:xfrm>
          <a:prstGeom prst="straightConnector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1" name="连接符: 肘形 143"/>
          <p:cNvCxnSpPr>
            <a:stCxn id="325" idx="2"/>
            <a:endCxn id="327" idx="0"/>
          </p:cNvCxnSpPr>
          <p:nvPr/>
        </p:nvCxnSpPr>
        <p:spPr>
          <a:xfrm rot="5400000">
            <a:off x="5203103" y="2622448"/>
            <a:ext cx="674444" cy="47493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2" name="连接符: 肘形 144"/>
          <p:cNvCxnSpPr>
            <a:stCxn id="327" idx="3"/>
            <a:endCxn id="335" idx="1"/>
          </p:cNvCxnSpPr>
          <p:nvPr/>
        </p:nvCxnSpPr>
        <p:spPr>
          <a:xfrm flipV="1">
            <a:off x="5728497" y="2313579"/>
            <a:ext cx="892896" cy="1198558"/>
          </a:xfrm>
          <a:prstGeom prst="bentConnector3">
            <a:avLst>
              <a:gd name="adj1" fmla="val 50000"/>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43" name="连接符: 肘形 145"/>
          <p:cNvCxnSpPr>
            <a:stCxn id="327" idx="3"/>
            <a:endCxn id="332" idx="1"/>
          </p:cNvCxnSpPr>
          <p:nvPr/>
        </p:nvCxnSpPr>
        <p:spPr>
          <a:xfrm flipV="1">
            <a:off x="5728497" y="3301297"/>
            <a:ext cx="886591" cy="210840"/>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44" name="直接箭头连接符 343"/>
          <p:cNvCxnSpPr>
            <a:stCxn id="335" idx="2"/>
            <a:endCxn id="332" idx="0"/>
          </p:cNvCxnSpPr>
          <p:nvPr/>
        </p:nvCxnSpPr>
        <p:spPr>
          <a:xfrm flipH="1">
            <a:off x="7044492" y="2556865"/>
            <a:ext cx="3182" cy="429432"/>
          </a:xfrm>
          <a:prstGeom prst="straightConnector1">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45" name="连接符: 肘形 149"/>
          <p:cNvCxnSpPr>
            <a:stCxn id="332" idx="3"/>
            <a:endCxn id="334" idx="0"/>
          </p:cNvCxnSpPr>
          <p:nvPr/>
        </p:nvCxnSpPr>
        <p:spPr>
          <a:xfrm flipH="1">
            <a:off x="7421498" y="3301297"/>
            <a:ext cx="52397" cy="1464940"/>
          </a:xfrm>
          <a:prstGeom prst="bentConnector4">
            <a:avLst>
              <a:gd name="adj1" fmla="val -436285"/>
              <a:gd name="adj2" fmla="val 60751"/>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grpSp>
        <p:nvGrpSpPr>
          <p:cNvPr id="346" name="组合 345"/>
          <p:cNvGrpSpPr/>
          <p:nvPr/>
        </p:nvGrpSpPr>
        <p:grpSpPr>
          <a:xfrm>
            <a:off x="10206686" y="1797926"/>
            <a:ext cx="1105749" cy="811769"/>
            <a:chOff x="9129840" y="1905000"/>
            <a:chExt cx="1105749" cy="838200"/>
          </a:xfrm>
        </p:grpSpPr>
        <p:pic>
          <p:nvPicPr>
            <p:cNvPr id="347" name="Picture 151" descr="Screen Clippi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29840" y="2111525"/>
              <a:ext cx="1064873" cy="631675"/>
            </a:xfrm>
            <a:prstGeom prst="rect">
              <a:avLst/>
            </a:prstGeom>
          </p:spPr>
        </p:pic>
        <p:sp>
          <p:nvSpPr>
            <p:cNvPr id="348" name="文本框 347"/>
            <p:cNvSpPr txBox="1"/>
            <p:nvPr/>
          </p:nvSpPr>
          <p:spPr>
            <a:xfrm>
              <a:off x="9188507" y="1905000"/>
              <a:ext cx="1047082"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仪表盘</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固定报表</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49" name="组合 348"/>
          <p:cNvGrpSpPr/>
          <p:nvPr/>
        </p:nvGrpSpPr>
        <p:grpSpPr>
          <a:xfrm>
            <a:off x="10475276" y="2765825"/>
            <a:ext cx="530915" cy="581842"/>
            <a:chOff x="9383638" y="2904413"/>
            <a:chExt cx="530915" cy="600787"/>
          </a:xfrm>
        </p:grpSpPr>
        <p:pic>
          <p:nvPicPr>
            <p:cNvPr id="350" name="Picture 4"/>
            <p:cNvPicPr>
              <a:picLocks noChangeAspect="1" noChangeArrowheads="1"/>
            </p:cNvPicPr>
            <p:nvPr/>
          </p:nvPicPr>
          <p:blipFill>
            <a:blip r:embed="rId2" cstate="print"/>
            <a:srcRect/>
            <a:stretch>
              <a:fillRect/>
            </a:stretch>
          </p:blipFill>
          <p:spPr bwMode="auto">
            <a:xfrm>
              <a:off x="9426612" y="3083723"/>
              <a:ext cx="419609" cy="421477"/>
            </a:xfrm>
            <a:prstGeom prst="rect">
              <a:avLst/>
            </a:prstGeom>
            <a:noFill/>
            <a:ln w="9525">
              <a:noFill/>
              <a:miter lim="800000"/>
              <a:headEnd/>
              <a:tailEnd/>
            </a:ln>
          </p:spPr>
        </p:pic>
        <p:sp>
          <p:nvSpPr>
            <p:cNvPr id="351" name="文本框 350"/>
            <p:cNvSpPr txBox="1"/>
            <p:nvPr/>
          </p:nvSpPr>
          <p:spPr>
            <a:xfrm>
              <a:off x="9383638" y="2904413"/>
              <a:ext cx="530915"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移动端</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2" name="组合 351"/>
          <p:cNvGrpSpPr/>
          <p:nvPr/>
        </p:nvGrpSpPr>
        <p:grpSpPr>
          <a:xfrm>
            <a:off x="10364112" y="3495261"/>
            <a:ext cx="893256" cy="579827"/>
            <a:chOff x="9272474" y="3708971"/>
            <a:chExt cx="893256" cy="598706"/>
          </a:xfrm>
        </p:grpSpPr>
        <p:pic>
          <p:nvPicPr>
            <p:cNvPr id="353" name="Picture 8"/>
            <p:cNvPicPr>
              <a:picLocks noChangeAspect="1" noChangeArrowheads="1"/>
            </p:cNvPicPr>
            <p:nvPr/>
          </p:nvPicPr>
          <p:blipFill>
            <a:blip r:embed="rId3" cstate="print"/>
            <a:srcRect/>
            <a:stretch>
              <a:fillRect/>
            </a:stretch>
          </p:blipFill>
          <p:spPr bwMode="auto">
            <a:xfrm>
              <a:off x="9272474" y="3886200"/>
              <a:ext cx="893256" cy="421477"/>
            </a:xfrm>
            <a:prstGeom prst="rect">
              <a:avLst/>
            </a:prstGeom>
            <a:noFill/>
            <a:ln w="9525" algn="ctr">
              <a:noFill/>
              <a:miter lim="800000"/>
              <a:headEnd/>
              <a:tailEnd/>
            </a:ln>
          </p:spPr>
        </p:pic>
        <p:sp>
          <p:nvSpPr>
            <p:cNvPr id="354" name="文本框 353"/>
            <p:cNvSpPr txBox="1"/>
            <p:nvPr/>
          </p:nvSpPr>
          <p:spPr>
            <a:xfrm>
              <a:off x="9415331" y="3708971"/>
              <a:ext cx="646331"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即席</a:t>
              </a:r>
              <a:r>
                <a:rPr kumimoji="1" lang="zh-CN" altLang="en-US" sz="900" b="1" dirty="0" smtClean="0">
                  <a:latin typeface="微软雅黑" panose="020B0503020204020204" pitchFamily="34" charset="-122"/>
                  <a:ea typeface="微软雅黑" panose="020B0503020204020204" pitchFamily="34" charset="-122"/>
                </a:rPr>
                <a:t>分析</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5" name="组合 354"/>
          <p:cNvGrpSpPr/>
          <p:nvPr/>
        </p:nvGrpSpPr>
        <p:grpSpPr>
          <a:xfrm>
            <a:off x="10409292" y="4213355"/>
            <a:ext cx="1032342" cy="651261"/>
            <a:chOff x="9317654" y="4450445"/>
            <a:chExt cx="1032342" cy="672466"/>
          </a:xfrm>
        </p:grpSpPr>
        <p:pic>
          <p:nvPicPr>
            <p:cNvPr id="35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7654" y="4631611"/>
              <a:ext cx="834092" cy="49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7" name="文本框 356"/>
            <p:cNvSpPr txBox="1"/>
            <p:nvPr/>
          </p:nvSpPr>
          <p:spPr>
            <a:xfrm>
              <a:off x="9420278" y="4450445"/>
              <a:ext cx="929718" cy="238348"/>
            </a:xfrm>
            <a:prstGeom prst="rect">
              <a:avLst/>
            </a:prstGeom>
            <a:noFill/>
          </p:spPr>
          <p:txBody>
            <a:bodyPr wrap="square" rtlCol="0">
              <a:spAutoFit/>
            </a:bodyPr>
            <a:lstStyle/>
            <a:p>
              <a:r>
                <a:rPr kumimoji="1" lang="zh-CN" altLang="en-US" sz="900" b="1" dirty="0">
                  <a:latin typeface="微软雅黑" panose="020B0503020204020204" pitchFamily="34" charset="-122"/>
                  <a:ea typeface="微软雅黑" panose="020B0503020204020204" pitchFamily="34" charset="-122"/>
                </a:rPr>
                <a:t>大屏</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看板</a:t>
              </a:r>
              <a:endParaRPr kumimoji="1" lang="zh-CN" altLang="en-US" sz="900" b="1" dirty="0">
                <a:latin typeface="微软雅黑" panose="020B0503020204020204" pitchFamily="34" charset="-122"/>
                <a:ea typeface="微软雅黑" panose="020B0503020204020204" pitchFamily="34" charset="-122"/>
              </a:endParaRPr>
            </a:p>
          </p:txBody>
        </p:sp>
      </p:grpSp>
      <p:grpSp>
        <p:nvGrpSpPr>
          <p:cNvPr id="358" name="组合 357"/>
          <p:cNvGrpSpPr/>
          <p:nvPr/>
        </p:nvGrpSpPr>
        <p:grpSpPr>
          <a:xfrm>
            <a:off x="10329953" y="4940497"/>
            <a:ext cx="1157689" cy="789486"/>
            <a:chOff x="9238315" y="5347156"/>
            <a:chExt cx="1157689" cy="960897"/>
          </a:xfrm>
        </p:grpSpPr>
        <p:pic>
          <p:nvPicPr>
            <p:cNvPr id="359" name="Picture 161" descr="D:\Users\adnagrar\Downloads\PPT logos\3c-_CSSR83_PPT_StatusReport1.png"/>
            <p:cNvPicPr>
              <a:picLocks noChangeAspect="1" noChangeArrowheads="1"/>
            </p:cNvPicPr>
            <p:nvPr/>
          </p:nvPicPr>
          <p:blipFill>
            <a:blip r:embed="rId5" cstate="print"/>
            <a:srcRect/>
            <a:stretch>
              <a:fillRect/>
            </a:stretch>
          </p:blipFill>
          <p:spPr bwMode="auto">
            <a:xfrm rot="10800000" flipH="1" flipV="1">
              <a:off x="9372600" y="5703646"/>
              <a:ext cx="779604" cy="60440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0" name="文本框 359"/>
            <p:cNvSpPr txBox="1"/>
            <p:nvPr/>
          </p:nvSpPr>
          <p:spPr>
            <a:xfrm>
              <a:off x="9238315" y="5347156"/>
              <a:ext cx="1157689" cy="238348"/>
            </a:xfrm>
            <a:prstGeom prst="rect">
              <a:avLst/>
            </a:prstGeom>
            <a:noFill/>
          </p:spPr>
          <p:txBody>
            <a:bodyPr wrap="none" rtlCol="0">
              <a:spAutoFit/>
            </a:bodyPr>
            <a:lstStyle/>
            <a:p>
              <a:r>
                <a:rPr kumimoji="1" lang="zh-CN" altLang="en-US" sz="900" b="1" dirty="0">
                  <a:latin typeface="微软雅黑" panose="020B0503020204020204" pitchFamily="34" charset="-122"/>
                  <a:ea typeface="微软雅黑" panose="020B0503020204020204" pitchFamily="34" charset="-122"/>
                </a:rPr>
                <a:t>数据挖掘</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机器学习</a:t>
              </a:r>
              <a:endParaRPr kumimoji="1" lang="zh-CN" altLang="en-US" sz="900" b="1" dirty="0">
                <a:latin typeface="微软雅黑" panose="020B0503020204020204" pitchFamily="34" charset="-122"/>
                <a:ea typeface="微软雅黑" panose="020B0503020204020204" pitchFamily="34" charset="-122"/>
              </a:endParaRPr>
            </a:p>
          </p:txBody>
        </p:sp>
      </p:grpSp>
      <p:cxnSp>
        <p:nvCxnSpPr>
          <p:cNvPr id="362" name="连接符: 肘形 22"/>
          <p:cNvCxnSpPr>
            <a:stCxn id="154" idx="3"/>
            <a:endCxn id="311" idx="1"/>
          </p:cNvCxnSpPr>
          <p:nvPr/>
        </p:nvCxnSpPr>
        <p:spPr>
          <a:xfrm flipV="1">
            <a:off x="9773219" y="2336208"/>
            <a:ext cx="422176" cy="159015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3" name="连接符: 肘形 24"/>
          <p:cNvCxnSpPr>
            <a:stCxn id="154" idx="3"/>
            <a:endCxn id="310" idx="1"/>
          </p:cNvCxnSpPr>
          <p:nvPr/>
        </p:nvCxnSpPr>
        <p:spPr>
          <a:xfrm flipV="1">
            <a:off x="9773219" y="3122038"/>
            <a:ext cx="433467" cy="80432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4" name="连接符: 肘形 32"/>
          <p:cNvCxnSpPr>
            <a:stCxn id="154" idx="3"/>
            <a:endCxn id="308" idx="1"/>
          </p:cNvCxnSpPr>
          <p:nvPr/>
        </p:nvCxnSpPr>
        <p:spPr>
          <a:xfrm flipV="1">
            <a:off x="9773219" y="3907868"/>
            <a:ext cx="433467" cy="18494"/>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5" name="连接符: 肘形 35"/>
          <p:cNvCxnSpPr>
            <a:stCxn id="154" idx="3"/>
            <a:endCxn id="258" idx="1"/>
          </p:cNvCxnSpPr>
          <p:nvPr/>
        </p:nvCxnSpPr>
        <p:spPr>
          <a:xfrm>
            <a:off x="9773219" y="3926362"/>
            <a:ext cx="433467" cy="767336"/>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6" name="连接符: 肘形 38"/>
          <p:cNvCxnSpPr>
            <a:stCxn id="154" idx="3"/>
            <a:endCxn id="253" idx="1"/>
          </p:cNvCxnSpPr>
          <p:nvPr/>
        </p:nvCxnSpPr>
        <p:spPr>
          <a:xfrm>
            <a:off x="9773219" y="3926362"/>
            <a:ext cx="433467" cy="1553167"/>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367" name="连接符: 肘形 149"/>
          <p:cNvCxnSpPr>
            <a:stCxn id="312" idx="3"/>
            <a:endCxn id="154" idx="1"/>
          </p:cNvCxnSpPr>
          <p:nvPr/>
        </p:nvCxnSpPr>
        <p:spPr>
          <a:xfrm>
            <a:off x="7949041" y="3267547"/>
            <a:ext cx="710918" cy="658815"/>
          </a:xfrm>
          <a:prstGeom prst="bentConnector3">
            <a:avLst>
              <a:gd name="adj1" fmla="val 44488"/>
            </a:avLst>
          </a:prstGeom>
          <a:ln>
            <a:solidFill>
              <a:srgbClr val="2F528F"/>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368" name="TextBox 44"/>
          <p:cNvSpPr txBox="1"/>
          <p:nvPr/>
        </p:nvSpPr>
        <p:spPr>
          <a:xfrm>
            <a:off x="5006819" y="4386470"/>
            <a:ext cx="1646451" cy="289583"/>
          </a:xfrm>
          <a:prstGeom prst="rect">
            <a:avLst/>
          </a:prstGeom>
          <a:noFill/>
        </p:spPr>
        <p:txBody>
          <a:bodyPr wrap="square" lIns="103900" tIns="51951" rIns="103900" bIns="51951" rtlCol="0">
            <a:spAutoFit/>
          </a:bodyPr>
          <a:lstStyle/>
          <a:p>
            <a:r>
              <a:rPr lang="zh-CN" altLang="en-US" sz="1200" b="1" dirty="0">
                <a:latin typeface="微软雅黑" panose="020B0503020204020204" pitchFamily="34" charset="-122"/>
                <a:ea typeface="微软雅黑" panose="020B0503020204020204" pitchFamily="34" charset="-122"/>
              </a:rPr>
              <a:t>数据仓库</a:t>
            </a:r>
            <a:r>
              <a:rPr lang="en-US" altLang="zh-CN" sz="1200" b="1" dirty="0">
                <a:latin typeface="微软雅黑" panose="020B0503020204020204" pitchFamily="34" charset="-122"/>
                <a:ea typeface="微软雅黑" panose="020B0503020204020204" pitchFamily="34" charset="-122"/>
              </a:rPr>
              <a:t>(Hadoop)</a:t>
            </a:r>
            <a:endParaRPr lang="zh-CN" altLang="en-US" sz="1200" b="1" dirty="0">
              <a:latin typeface="微软雅黑" panose="020B0503020204020204" pitchFamily="34" charset="-122"/>
              <a:ea typeface="微软雅黑" panose="020B0503020204020204" pitchFamily="34" charset="-122"/>
            </a:endParaRPr>
          </a:p>
        </p:txBody>
      </p:sp>
      <p:sp>
        <p:nvSpPr>
          <p:cNvPr id="369" name="TextBox 44"/>
          <p:cNvSpPr txBox="1"/>
          <p:nvPr/>
        </p:nvSpPr>
        <p:spPr>
          <a:xfrm>
            <a:off x="6389087" y="5702376"/>
            <a:ext cx="2433450" cy="289583"/>
          </a:xfrm>
          <a:prstGeom prst="rect">
            <a:avLst/>
          </a:prstGeom>
          <a:noFill/>
        </p:spPr>
        <p:txBody>
          <a:bodyPr wrap="square" lIns="103900" tIns="51951" rIns="103900" bIns="51951" rtlCol="0">
            <a:spAutoFit/>
          </a:bodyPr>
          <a:lstStyle/>
          <a:p>
            <a:r>
              <a:rPr lang="zh-CN" altLang="en-US" sz="1200" b="1" dirty="0">
                <a:latin typeface="微软雅黑" panose="020B0503020204020204" pitchFamily="34" charset="-122"/>
                <a:ea typeface="微软雅黑" panose="020B0503020204020204" pitchFamily="34" charset="-122"/>
              </a:rPr>
              <a:t>数据集市</a:t>
            </a:r>
            <a:r>
              <a:rPr lang="en-US" altLang="zh-CN" sz="1200" b="1" dirty="0" smtClean="0">
                <a:latin typeface="微软雅黑" panose="020B0503020204020204" pitchFamily="34" charset="-122"/>
                <a:ea typeface="微软雅黑" panose="020B0503020204020204" pitchFamily="34" charset="-122"/>
              </a:rPr>
              <a:t>(</a:t>
            </a:r>
            <a:r>
              <a:rPr lang="en-US" altLang="zh-CN" sz="1200" b="1" dirty="0" err="1" smtClean="0">
                <a:latin typeface="微软雅黑" panose="020B0503020204020204" pitchFamily="34" charset="-122"/>
                <a:ea typeface="微软雅黑" panose="020B0503020204020204" pitchFamily="34" charset="-122"/>
              </a:rPr>
              <a:t>Clickhouse</a:t>
            </a:r>
            <a:r>
              <a:rPr lang="en-US" altLang="zh-CN" sz="1200" b="1" dirty="0" smtClean="0">
                <a:latin typeface="微软雅黑" panose="020B0503020204020204" pitchFamily="34" charset="-122"/>
                <a:ea typeface="微软雅黑" panose="020B0503020204020204" pitchFamily="34" charset="-122"/>
              </a:rPr>
              <a:t>/Doris)</a:t>
            </a:r>
            <a:endParaRPr lang="zh-CN" altLang="en-US" sz="1200" b="1" dirty="0">
              <a:latin typeface="微软雅黑" panose="020B0503020204020204" pitchFamily="34" charset="-122"/>
              <a:ea typeface="微软雅黑" panose="020B0503020204020204" pitchFamily="34" charset="-122"/>
            </a:endParaRPr>
          </a:p>
        </p:txBody>
      </p:sp>
      <p:cxnSp>
        <p:nvCxnSpPr>
          <p:cNvPr id="370" name="连接符: 肘形 149"/>
          <p:cNvCxnSpPr>
            <a:stCxn id="157" idx="3"/>
            <a:endCxn id="334" idx="1"/>
          </p:cNvCxnSpPr>
          <p:nvPr/>
        </p:nvCxnSpPr>
        <p:spPr>
          <a:xfrm flipV="1">
            <a:off x="5118730" y="5068322"/>
            <a:ext cx="1877445" cy="226929"/>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371" name="连接符: 肘形 149"/>
          <p:cNvCxnSpPr>
            <a:stCxn id="321" idx="3"/>
            <a:endCxn id="157" idx="1"/>
          </p:cNvCxnSpPr>
          <p:nvPr/>
        </p:nvCxnSpPr>
        <p:spPr>
          <a:xfrm flipV="1">
            <a:off x="2846186" y="5295251"/>
            <a:ext cx="1188980" cy="106861"/>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372" name="连接符: 肘形 138"/>
          <p:cNvCxnSpPr>
            <a:stCxn id="319" idx="3"/>
            <a:endCxn id="329" idx="1"/>
          </p:cNvCxnSpPr>
          <p:nvPr/>
        </p:nvCxnSpPr>
        <p:spPr>
          <a:xfrm flipV="1">
            <a:off x="2851910" y="2239065"/>
            <a:ext cx="521620" cy="1042542"/>
          </a:xfrm>
          <a:prstGeom prst="bentConnector3">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
        <p:nvSpPr>
          <p:cNvPr id="373" name="矩形 372"/>
          <p:cNvSpPr/>
          <p:nvPr/>
        </p:nvSpPr>
        <p:spPr bwMode="auto">
          <a:xfrm>
            <a:off x="4200519" y="4743310"/>
            <a:ext cx="811203" cy="475029"/>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pPr>
            <a:r>
              <a:rPr lang="zh-CN" altLang="en-US" sz="1000" b="1" kern="0" dirty="0" smtClean="0">
                <a:solidFill>
                  <a:prstClr val="white"/>
                </a:solidFill>
                <a:latin typeface="微软雅黑" panose="020B0503020204020204" pitchFamily="34" charset="-122"/>
                <a:ea typeface="微软雅黑" panose="020B0503020204020204" pitchFamily="34" charset="-122"/>
              </a:rPr>
              <a:t>批处理</a:t>
            </a:r>
            <a:endParaRPr lang="en-US" altLang="zh-CN" sz="1000" b="1" kern="0" dirty="0" smtClean="0">
              <a:solidFill>
                <a:prstClr val="white"/>
              </a:solidFill>
              <a:latin typeface="微软雅黑" panose="020B0503020204020204" pitchFamily="34" charset="-122"/>
              <a:ea typeface="微软雅黑" panose="020B0503020204020204" pitchFamily="34" charset="-122"/>
            </a:endParaRPr>
          </a:p>
          <a:p>
            <a:pPr algn="ctr" defTabSz="913765">
              <a:buClr>
                <a:srgbClr val="4472C4"/>
              </a:buClr>
            </a:pPr>
            <a:r>
              <a:rPr lang="en-US" altLang="zh-CN" sz="1000" b="1" kern="0" dirty="0" err="1">
                <a:solidFill>
                  <a:prstClr val="white"/>
                </a:solidFill>
                <a:latin typeface="微软雅黑" panose="020B0503020204020204" pitchFamily="34" charset="-122"/>
                <a:ea typeface="微软雅黑" panose="020B0503020204020204" pitchFamily="34" charset="-122"/>
              </a:rPr>
              <a:t>Datax</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sp>
        <p:nvSpPr>
          <p:cNvPr id="374" name="矩形 373"/>
          <p:cNvSpPr/>
          <p:nvPr/>
        </p:nvSpPr>
        <p:spPr bwMode="auto">
          <a:xfrm>
            <a:off x="4186828" y="5337685"/>
            <a:ext cx="811203" cy="475029"/>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lIns="0" tIns="0" rIns="0" bIns="0" rtlCol="0" anchor="ctr" anchorCtr="0"/>
          <a:lstStyle/>
          <a:p>
            <a:pPr algn="ctr" defTabSz="913765">
              <a:buClr>
                <a:srgbClr val="4472C4"/>
              </a:buClr>
            </a:pPr>
            <a:r>
              <a:rPr lang="zh-CN" altLang="en-US" sz="1000" b="1" kern="0" dirty="0">
                <a:solidFill>
                  <a:prstClr val="white"/>
                </a:solidFill>
                <a:latin typeface="微软雅黑" panose="020B0503020204020204" pitchFamily="34" charset="-122"/>
                <a:ea typeface="微软雅黑" panose="020B0503020204020204" pitchFamily="34" charset="-122"/>
              </a:rPr>
              <a:t>流</a:t>
            </a:r>
            <a:r>
              <a:rPr lang="zh-CN" altLang="en-US" sz="1000" b="1" kern="0" dirty="0" smtClean="0">
                <a:solidFill>
                  <a:prstClr val="white"/>
                </a:solidFill>
                <a:latin typeface="微软雅黑" panose="020B0503020204020204" pitchFamily="34" charset="-122"/>
                <a:ea typeface="微软雅黑" panose="020B0503020204020204" pitchFamily="34" charset="-122"/>
              </a:rPr>
              <a:t>处理</a:t>
            </a:r>
            <a:endParaRPr lang="en-US" altLang="zh-CN" sz="1000" b="1" kern="0" dirty="0" smtClean="0">
              <a:solidFill>
                <a:prstClr val="white"/>
              </a:solidFill>
              <a:latin typeface="微软雅黑" panose="020B0503020204020204" pitchFamily="34" charset="-122"/>
              <a:ea typeface="微软雅黑" panose="020B0503020204020204" pitchFamily="34" charset="-122"/>
            </a:endParaRPr>
          </a:p>
          <a:p>
            <a:pPr algn="ctr" defTabSz="913765">
              <a:buClr>
                <a:srgbClr val="4472C4"/>
              </a:buClr>
            </a:pPr>
            <a:r>
              <a:rPr lang="en-US" altLang="zh-CN" sz="1000" b="1" kern="0" dirty="0" smtClean="0">
                <a:solidFill>
                  <a:prstClr val="white"/>
                </a:solidFill>
                <a:latin typeface="微软雅黑" panose="020B0503020204020204" pitchFamily="34" charset="-122"/>
                <a:ea typeface="微软雅黑" panose="020B0503020204020204" pitchFamily="34" charset="-122"/>
              </a:rPr>
              <a:t>FLINK</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cxnSp>
        <p:nvCxnSpPr>
          <p:cNvPr id="375" name="连接符: 肘形 149"/>
          <p:cNvCxnSpPr>
            <a:stCxn id="157" idx="0"/>
            <a:endCxn id="329" idx="1"/>
          </p:cNvCxnSpPr>
          <p:nvPr/>
        </p:nvCxnSpPr>
        <p:spPr>
          <a:xfrm rot="16200000" flipV="1">
            <a:off x="2749828" y="2862768"/>
            <a:ext cx="2450823" cy="1203418"/>
          </a:xfrm>
          <a:prstGeom prst="bentConnector4">
            <a:avLst>
              <a:gd name="adj1" fmla="val 43577"/>
              <a:gd name="adj2" fmla="val 113569"/>
            </a:avLst>
          </a:prstGeom>
          <a:ln>
            <a:solidFill>
              <a:srgbClr val="00B050"/>
            </a:solidFill>
            <a:prstDash val="sysDash"/>
            <a:tailEnd type="triangle"/>
          </a:ln>
        </p:spPr>
        <p:style>
          <a:lnRef idx="3">
            <a:schemeClr val="accent5"/>
          </a:lnRef>
          <a:fillRef idx="0">
            <a:schemeClr val="accent5"/>
          </a:fillRef>
          <a:effectRef idx="2">
            <a:schemeClr val="accent5"/>
          </a:effectRef>
          <a:fontRef idx="minor">
            <a:schemeClr val="tx1"/>
          </a:fontRef>
        </p:style>
      </p:cxnSp>
      <p:cxnSp>
        <p:nvCxnSpPr>
          <p:cNvPr id="376" name="连接符: 肘形 149"/>
          <p:cNvCxnSpPr>
            <a:stCxn id="334" idx="3"/>
            <a:endCxn id="154" idx="1"/>
          </p:cNvCxnSpPr>
          <p:nvPr/>
        </p:nvCxnSpPr>
        <p:spPr>
          <a:xfrm flipV="1">
            <a:off x="7846821" y="3926362"/>
            <a:ext cx="813138" cy="1141960"/>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
        <p:nvSpPr>
          <p:cNvPr id="377" name="矩形 376"/>
          <p:cNvSpPr/>
          <p:nvPr/>
        </p:nvSpPr>
        <p:spPr bwMode="auto">
          <a:xfrm>
            <a:off x="8832200" y="2797694"/>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数据</a:t>
            </a:r>
            <a:r>
              <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rPr>
              <a:t>API</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服务</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78" name="矩形 377"/>
          <p:cNvSpPr/>
          <p:nvPr/>
        </p:nvSpPr>
        <p:spPr bwMode="auto">
          <a:xfrm>
            <a:off x="8841169" y="3606674"/>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数据</a:t>
            </a:r>
            <a:r>
              <a:rPr lang="zh-CN" altLang="en-US" sz="1000" kern="0" dirty="0">
                <a:solidFill>
                  <a:srgbClr val="44546A">
                    <a:lumMod val="75000"/>
                  </a:srgbClr>
                </a:solidFill>
                <a:latin typeface="微软雅黑" panose="020B0503020204020204" pitchFamily="34" charset="-122"/>
                <a:ea typeface="微软雅黑" panose="020B0503020204020204" pitchFamily="34" charset="-122"/>
              </a:rPr>
              <a:t>共享</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a:p>
            <a:pPr algn="ctr" defTabSz="913765">
              <a:buClr>
                <a:srgbClr val="4472C4"/>
              </a:buClr>
            </a:pPr>
            <a:r>
              <a:rPr lang="zh-CN" altLang="en-US" sz="1000" kern="0" dirty="0" smtClean="0">
                <a:solidFill>
                  <a:srgbClr val="44546A">
                    <a:lumMod val="75000"/>
                  </a:srgbClr>
                </a:solidFill>
                <a:latin typeface="微软雅黑" panose="020B0503020204020204" pitchFamily="34" charset="-122"/>
                <a:ea typeface="微软雅黑" panose="020B0503020204020204" pitchFamily="34" charset="-122"/>
              </a:rPr>
              <a:t>服务</a:t>
            </a:r>
            <a:endParaRPr lang="en-US" altLang="zh-CN" sz="1000" kern="0"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379" name="矩形 378"/>
          <p:cNvSpPr/>
          <p:nvPr/>
        </p:nvSpPr>
        <p:spPr bwMode="auto">
          <a:xfrm>
            <a:off x="8837613" y="4415653"/>
            <a:ext cx="768777" cy="548469"/>
          </a:xfrm>
          <a:prstGeom prst="rect">
            <a:avLst/>
          </a:prstGeom>
          <a:solidFill>
            <a:schemeClr val="accent5">
              <a:lumMod val="60000"/>
              <a:lumOff val="40000"/>
            </a:schemeClr>
          </a:solidFill>
          <a:ln w="15875" cap="flat" cmpd="sng" algn="ctr">
            <a:solidFill>
              <a:schemeClr val="bg2">
                <a:lumMod val="90000"/>
              </a:schemeClr>
            </a:solidFill>
            <a:prstDash val="solid"/>
            <a:miter lim="800000"/>
          </a:ln>
          <a:effectLst>
            <a:outerShdw blurRad="50800" dist="38100" dir="2700000" algn="tl" rotWithShape="0">
              <a:prstClr val="black">
                <a:alpha val="40000"/>
              </a:prstClr>
            </a:outerShdw>
          </a:effectLst>
        </p:spPr>
        <p:txBody>
          <a:bodyPr lIns="0" tIns="0" rIns="0" bIns="0" rtlCol="0" anchor="ctr" anchorCtr="0"/>
          <a:lstStyle/>
          <a:p>
            <a:pPr algn="ctr" defTabSz="913765">
              <a:buClr>
                <a:srgbClr val="4472C4"/>
              </a:buClr>
            </a:pPr>
            <a:r>
              <a:rPr lang="en-US" altLang="zh-CN" sz="1000" kern="0" dirty="0">
                <a:solidFill>
                  <a:srgbClr val="44546A">
                    <a:lumMod val="75000"/>
                  </a:srgbClr>
                </a:solidFill>
                <a:latin typeface="微软雅黑" panose="020B0503020204020204" pitchFamily="34" charset="-122"/>
                <a:ea typeface="微软雅黑" panose="020B0503020204020204" pitchFamily="34" charset="-122"/>
              </a:rPr>
              <a:t>JDBC</a:t>
            </a:r>
            <a:endParaRPr lang="en-US" altLang="zh-CN" sz="1000" kern="0" dirty="0" smtClean="0">
              <a:solidFill>
                <a:srgbClr val="44546A">
                  <a:lumMod val="75000"/>
                </a:srgbClr>
              </a:solidFill>
              <a:latin typeface="微软雅黑" panose="020B0503020204020204" pitchFamily="34" charset="-122"/>
              <a:ea typeface="微软雅黑" panose="020B0503020204020204" pitchFamily="34" charset="-122"/>
            </a:endParaRPr>
          </a:p>
        </p:txBody>
      </p:sp>
      <p:sp>
        <p:nvSpPr>
          <p:cNvPr id="380" name="TextBox 44"/>
          <p:cNvSpPr txBox="1"/>
          <p:nvPr/>
        </p:nvSpPr>
        <p:spPr>
          <a:xfrm>
            <a:off x="7981551" y="3338060"/>
            <a:ext cx="639496" cy="474249"/>
          </a:xfrm>
          <a:prstGeom prst="rect">
            <a:avLst/>
          </a:prstGeom>
          <a:noFill/>
        </p:spPr>
        <p:txBody>
          <a:bodyPr wrap="square" lIns="103900" tIns="51951" rIns="103900" bIns="51951" rtlCol="0">
            <a:spAutoFit/>
          </a:bodyPr>
          <a:lstStyle/>
          <a:p>
            <a:r>
              <a:rPr lang="en-US" altLang="zh-CN" sz="800" dirty="0" err="1" smtClean="0">
                <a:latin typeface="微软雅黑" panose="020B0503020204020204" pitchFamily="34" charset="-122"/>
                <a:ea typeface="微软雅黑" panose="020B0503020204020204" pitchFamily="34" charset="-122"/>
              </a:rPr>
              <a:t>hiveSQL</a:t>
            </a:r>
            <a:r>
              <a:rPr lang="en-US" altLang="zh-CN" sz="800" dirty="0" smtClean="0">
                <a:latin typeface="微软雅黑" panose="020B0503020204020204" pitchFamily="34" charset="-122"/>
                <a:ea typeface="微软雅黑" panose="020B0503020204020204" pitchFamily="34" charset="-122"/>
              </a:rPr>
              <a:t>/Spark</a:t>
            </a:r>
            <a:endParaRPr lang="en-US" altLang="zh-CN" sz="800" dirty="0" smtClean="0">
              <a:latin typeface="微软雅黑" panose="020B0503020204020204" pitchFamily="34" charset="-122"/>
              <a:ea typeface="微软雅黑" panose="020B0503020204020204" pitchFamily="34" charset="-122"/>
            </a:endParaRPr>
          </a:p>
          <a:p>
            <a:r>
              <a:rPr lang="en-US" altLang="zh-CN" sz="800" dirty="0" smtClean="0">
                <a:latin typeface="微软雅黑" panose="020B0503020204020204" pitchFamily="34" charset="-122"/>
                <a:ea typeface="微软雅黑" panose="020B0503020204020204" pitchFamily="34" charset="-122"/>
              </a:rPr>
              <a:t>/</a:t>
            </a:r>
            <a:r>
              <a:rPr lang="en-US" altLang="zh-CN" sz="800" dirty="0" err="1" smtClean="0">
                <a:latin typeface="微软雅黑" panose="020B0503020204020204" pitchFamily="34" charset="-122"/>
                <a:ea typeface="微软雅黑" panose="020B0503020204020204" pitchFamily="34" charset="-122"/>
              </a:rPr>
              <a:t>trino</a:t>
            </a:r>
            <a:endParaRPr lang="zh-CN" altLang="en-US" sz="800" dirty="0">
              <a:latin typeface="微软雅黑" panose="020B0503020204020204" pitchFamily="34" charset="-122"/>
              <a:ea typeface="微软雅黑" panose="020B0503020204020204" pitchFamily="34" charset="-122"/>
            </a:endParaRPr>
          </a:p>
        </p:txBody>
      </p:sp>
      <p:cxnSp>
        <p:nvCxnSpPr>
          <p:cNvPr id="155" name="连接符: 肘形 149"/>
          <p:cNvCxnSpPr>
            <a:endCxn id="321" idx="1"/>
          </p:cNvCxnSpPr>
          <p:nvPr/>
        </p:nvCxnSpPr>
        <p:spPr>
          <a:xfrm>
            <a:off x="1258503" y="5370407"/>
            <a:ext cx="736405" cy="31705"/>
          </a:xfrm>
          <a:prstGeom prst="bentConnector3">
            <a:avLst>
              <a:gd name="adj1" fmla="val 50000"/>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sp>
        <p:nvSpPr>
          <p:cNvPr id="159" name="Text Box 39"/>
          <p:cNvSpPr txBox="1">
            <a:spLocks noChangeArrowheads="1"/>
          </p:cNvSpPr>
          <p:nvPr/>
        </p:nvSpPr>
        <p:spPr bwMode="auto">
          <a:xfrm>
            <a:off x="1247158" y="5130210"/>
            <a:ext cx="790125" cy="246221"/>
          </a:xfrm>
          <a:prstGeom prst="rect">
            <a:avLst/>
          </a:prstGeom>
          <a:noFill/>
          <a:ln w="9525">
            <a:noFill/>
            <a:miter lim="800000"/>
          </a:ln>
          <a:effectLst/>
        </p:spPr>
        <p:txBody>
          <a:bodyPr wrap="square">
            <a:spAutoFit/>
          </a:bodyPr>
          <a:lstStyle/>
          <a:p>
            <a:r>
              <a:rPr lang="zh-CN" altLang="en-US" sz="1000" dirty="0" smtClean="0">
                <a:solidFill>
                  <a:prstClr val="black"/>
                </a:solidFill>
                <a:latin typeface="微软雅黑" panose="020B0503020204020204" pitchFamily="34" charset="-122"/>
                <a:ea typeface="微软雅黑" panose="020B0503020204020204" pitchFamily="34" charset="-122"/>
              </a:rPr>
              <a:t>时序数据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cxnSp>
        <p:nvCxnSpPr>
          <p:cNvPr id="160" name="连接符: 肘形 138"/>
          <p:cNvCxnSpPr>
            <a:stCxn id="304" idx="0"/>
            <a:endCxn id="319" idx="1"/>
          </p:cNvCxnSpPr>
          <p:nvPr/>
        </p:nvCxnSpPr>
        <p:spPr>
          <a:xfrm rot="5400000" flipH="1" flipV="1">
            <a:off x="1068437" y="3386558"/>
            <a:ext cx="1037145" cy="827244"/>
          </a:xfrm>
          <a:prstGeom prst="bentConnector4">
            <a:avLst>
              <a:gd name="adj1" fmla="val -22041"/>
              <a:gd name="adj2" fmla="val 50208"/>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174" name="连接符: 肘形 138"/>
          <p:cNvCxnSpPr>
            <a:stCxn id="292" idx="0"/>
            <a:endCxn id="319" idx="1"/>
          </p:cNvCxnSpPr>
          <p:nvPr/>
        </p:nvCxnSpPr>
        <p:spPr>
          <a:xfrm rot="5400000" flipH="1" flipV="1">
            <a:off x="1509481" y="2965324"/>
            <a:ext cx="174868" cy="807434"/>
          </a:xfrm>
          <a:prstGeom prst="bentConnector4">
            <a:avLst>
              <a:gd name="adj1" fmla="val -130727"/>
              <a:gd name="adj2" fmla="val 50213"/>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cxnSp>
        <p:nvCxnSpPr>
          <p:cNvPr id="175" name="连接符: 肘形 138"/>
          <p:cNvCxnSpPr>
            <a:endCxn id="319" idx="1"/>
          </p:cNvCxnSpPr>
          <p:nvPr/>
        </p:nvCxnSpPr>
        <p:spPr>
          <a:xfrm>
            <a:off x="1224065" y="2797696"/>
            <a:ext cx="776567" cy="483911"/>
          </a:xfrm>
          <a:prstGeom prst="bentConnector3">
            <a:avLst>
              <a:gd name="adj1" fmla="val 50000"/>
            </a:avLst>
          </a:prstGeom>
          <a:ln>
            <a:solidFill>
              <a:srgbClr val="2F528F"/>
            </a:solidFill>
            <a:tailEnd type="triangle"/>
          </a:ln>
        </p:spPr>
        <p:style>
          <a:lnRef idx="3">
            <a:schemeClr val="accent5"/>
          </a:lnRef>
          <a:fillRef idx="0">
            <a:schemeClr val="accent5"/>
          </a:fillRef>
          <a:effectRef idx="2">
            <a:schemeClr val="accent5"/>
          </a:effectRef>
          <a:fontRef idx="minor">
            <a:schemeClr val="tx1"/>
          </a:fontRef>
        </p:style>
      </p:cxnSp>
      <p:sp>
        <p:nvSpPr>
          <p:cNvPr id="176" name="Text Box 39"/>
          <p:cNvSpPr txBox="1">
            <a:spLocks noChangeArrowheads="1"/>
          </p:cNvSpPr>
          <p:nvPr/>
        </p:nvSpPr>
        <p:spPr bwMode="auto">
          <a:xfrm>
            <a:off x="1230987" y="3294013"/>
            <a:ext cx="1145251" cy="246221"/>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基地</a:t>
            </a:r>
            <a:r>
              <a:rPr lang="zh-CN" altLang="en-US" sz="1000" dirty="0" smtClean="0">
                <a:solidFill>
                  <a:prstClr val="black"/>
                </a:solidFill>
                <a:latin typeface="微软雅黑" panose="020B0503020204020204" pitchFamily="34" charset="-122"/>
                <a:ea typeface="微软雅黑" panose="020B0503020204020204" pitchFamily="34" charset="-122"/>
              </a:rPr>
              <a:t>生产数据</a:t>
            </a:r>
            <a:endParaRPr lang="en-US" altLang="zh-CN" sz="1000" dirty="0">
              <a:solidFill>
                <a:prstClr val="black"/>
              </a:solidFill>
              <a:latin typeface="微软雅黑" panose="020B0503020204020204" pitchFamily="34" charset="-122"/>
              <a:ea typeface="微软雅黑" panose="020B0503020204020204" pitchFamily="34" charset="-122"/>
            </a:endParaRPr>
          </a:p>
        </p:txBody>
      </p:sp>
      <p:cxnSp>
        <p:nvCxnSpPr>
          <p:cNvPr id="177" name="连接符: 肘形 138"/>
          <p:cNvCxnSpPr>
            <a:endCxn id="319" idx="0"/>
          </p:cNvCxnSpPr>
          <p:nvPr/>
        </p:nvCxnSpPr>
        <p:spPr>
          <a:xfrm>
            <a:off x="1292041" y="1871009"/>
            <a:ext cx="1134230" cy="1103057"/>
          </a:xfrm>
          <a:prstGeom prst="bentConnector2">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192" name="Text Box 39"/>
          <p:cNvSpPr txBox="1">
            <a:spLocks noChangeArrowheads="1"/>
          </p:cNvSpPr>
          <p:nvPr/>
        </p:nvSpPr>
        <p:spPr bwMode="auto">
          <a:xfrm>
            <a:off x="1322668" y="1692657"/>
            <a:ext cx="1477519" cy="400110"/>
          </a:xfrm>
          <a:prstGeom prst="rect">
            <a:avLst/>
          </a:prstGeom>
          <a:noFill/>
          <a:ln w="9525">
            <a:noFill/>
            <a:miter lim="800000"/>
          </a:ln>
          <a:effectLst/>
        </p:spPr>
        <p:txBody>
          <a:bodyPr wrap="square">
            <a:spAutoFit/>
          </a:bodyPr>
          <a:lstStyle/>
          <a:p>
            <a:r>
              <a:rPr lang="zh-CN" altLang="en-US" sz="1000" dirty="0" smtClean="0">
                <a:solidFill>
                  <a:prstClr val="black"/>
                </a:solidFill>
                <a:latin typeface="微软雅黑" panose="020B0503020204020204" pitchFamily="34" charset="-122"/>
                <a:ea typeface="微软雅黑" panose="020B0503020204020204" pitchFamily="34" charset="-122"/>
              </a:rPr>
              <a:t>中央财经</a:t>
            </a:r>
            <a:r>
              <a:rPr lang="en-US" altLang="zh-CN" sz="1000" dirty="0" smtClean="0">
                <a:solidFill>
                  <a:prstClr val="black"/>
                </a:solidFill>
                <a:latin typeface="微软雅黑" panose="020B0503020204020204" pitchFamily="34" charset="-122"/>
                <a:ea typeface="微软雅黑" panose="020B0503020204020204" pitchFamily="34" charset="-122"/>
              </a:rPr>
              <a:t>/</a:t>
            </a:r>
            <a:r>
              <a:rPr lang="zh-CN" altLang="en-US" sz="1000" dirty="0" smtClean="0">
                <a:solidFill>
                  <a:prstClr val="black"/>
                </a:solidFill>
                <a:latin typeface="微软雅黑" panose="020B0503020204020204" pitchFamily="34" charset="-122"/>
                <a:ea typeface="微软雅黑" panose="020B0503020204020204" pitchFamily="34" charset="-122"/>
              </a:rPr>
              <a:t>人事</a:t>
            </a:r>
            <a:r>
              <a:rPr lang="zh-CN" altLang="en-US" sz="1000" dirty="0">
                <a:solidFill>
                  <a:prstClr val="black"/>
                </a:solidFill>
                <a:latin typeface="微软雅黑" panose="020B0503020204020204" pitchFamily="34" charset="-122"/>
                <a:ea typeface="微软雅黑" panose="020B0503020204020204" pitchFamily="34" charset="-122"/>
              </a:rPr>
              <a:t>等</a:t>
            </a:r>
            <a:r>
              <a:rPr lang="zh-CN" altLang="en-US" sz="1000" dirty="0" smtClean="0">
                <a:solidFill>
                  <a:prstClr val="black"/>
                </a:solidFill>
                <a:latin typeface="微软雅黑" panose="020B0503020204020204" pitchFamily="34" charset="-122"/>
                <a:ea typeface="微软雅黑" panose="020B0503020204020204" pitchFamily="34" charset="-122"/>
              </a:rPr>
              <a:t>数据</a:t>
            </a:r>
            <a:endParaRPr lang="en-US" altLang="zh-CN" sz="1000" dirty="0" smtClean="0">
              <a:solidFill>
                <a:prstClr val="black"/>
              </a:solidFill>
              <a:latin typeface="微软雅黑" panose="020B0503020204020204" pitchFamily="34" charset="-122"/>
              <a:ea typeface="微软雅黑" panose="020B0503020204020204" pitchFamily="34" charset="-122"/>
            </a:endParaRPr>
          </a:p>
          <a:p>
            <a:r>
              <a:rPr lang="zh-CN" altLang="en-US" sz="1000" dirty="0" smtClean="0">
                <a:solidFill>
                  <a:prstClr val="black"/>
                </a:solidFill>
                <a:latin typeface="微软雅黑" panose="020B0503020204020204" pitchFamily="34" charset="-122"/>
                <a:ea typeface="微软雅黑" panose="020B0503020204020204" pitchFamily="34" charset="-122"/>
              </a:rPr>
              <a:t>中央按需下发</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2.1</a:t>
            </a:r>
            <a:endParaRPr lang="en-US" altLang="zh-CN" b="1"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数据底座搭建</a:t>
            </a:r>
            <a:r>
              <a:rPr lang="zh-CN" altLang="en-US" b="1" dirty="0">
                <a:latin typeface="微软雅黑" panose="020B0503020204020204" pitchFamily="34" charset="-122"/>
                <a:ea typeface="微软雅黑" panose="020B0503020204020204" pitchFamily="34" charset="-122"/>
                <a:cs typeface="+mn-ea"/>
                <a:sym typeface="+mn-lt"/>
              </a:rPr>
              <a:t>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83730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83708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底座数据流向</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336867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336849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整体</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2.1.3</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一中四基地</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底座部署架构</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35400" y="47745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797478" y="477434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底座系统管理</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121311"/>
            <a:ext cx="685800"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3</a:t>
            </a:r>
            <a:endParaRPr lang="en-US" altLang="zh-CN" dirty="0">
              <a:solidFill>
                <a:srgbClr val="2F5597"/>
              </a:solidFill>
              <a:cs typeface="+mn-ea"/>
              <a:sym typeface="+mn-lt"/>
            </a:endParaRPr>
          </a:p>
        </p:txBody>
      </p:sp>
      <p:sp>
        <p:nvSpPr>
          <p:cNvPr id="7" name="矩形 6"/>
          <p:cNvSpPr/>
          <p:nvPr/>
        </p:nvSpPr>
        <p:spPr>
          <a:xfrm>
            <a:off x="4797479" y="5121311"/>
            <a:ext cx="5223976"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2F5597"/>
                </a:solidFill>
                <a:cs typeface="+mn-ea"/>
                <a:sym typeface="+mn-lt"/>
              </a:rPr>
              <a:t>实施策略与演进路线</a:t>
            </a:r>
            <a:endParaRPr lang="zh-CN" altLang="en-US" dirty="0">
              <a:solidFill>
                <a:srgbClr val="2F5597"/>
              </a:solidFill>
              <a:cs typeface="+mn-ea"/>
              <a:sym typeface="+mn-lt"/>
            </a:endParaRPr>
          </a:p>
        </p:txBody>
      </p:sp>
      <p:sp>
        <p:nvSpPr>
          <p:cNvPr id="11" name="矩形 10"/>
          <p:cNvSpPr/>
          <p:nvPr/>
        </p:nvSpPr>
        <p:spPr>
          <a:xfrm>
            <a:off x="3924935" y="2728595"/>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2.1</a:t>
            </a:r>
            <a:endParaRPr lang="zh-CN" altLang="en-US" dirty="0">
              <a:solidFill>
                <a:schemeClr val="accent5">
                  <a:lumMod val="75000"/>
                </a:schemeClr>
              </a:solidFill>
              <a:cs typeface="+mn-ea"/>
              <a:sym typeface="+mn-lt"/>
            </a:endParaRPr>
          </a:p>
        </p:txBody>
      </p:sp>
      <p:sp>
        <p:nvSpPr>
          <p:cNvPr id="12" name="矩形 11"/>
          <p:cNvSpPr/>
          <p:nvPr/>
        </p:nvSpPr>
        <p:spPr>
          <a:xfrm>
            <a:off x="4797425" y="2728595"/>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cs typeface="+mn-ea"/>
                <a:sym typeface="+mn-lt"/>
              </a:rPr>
              <a:t>数据</a:t>
            </a:r>
            <a:r>
              <a:rPr lang="zh-CN" altLang="en-US" dirty="0">
                <a:solidFill>
                  <a:schemeClr val="accent5">
                    <a:lumMod val="75000"/>
                  </a:schemeClr>
                </a:solidFill>
                <a:cs typeface="+mn-ea"/>
                <a:sym typeface="+mn-lt"/>
              </a:rPr>
              <a:t>底座</a:t>
            </a:r>
            <a:r>
              <a:rPr lang="zh-CN" altLang="en-US" dirty="0" smtClean="0">
                <a:solidFill>
                  <a:schemeClr val="accent5">
                    <a:lumMod val="75000"/>
                  </a:schemeClr>
                </a:solidFill>
                <a:cs typeface="+mn-ea"/>
                <a:sym typeface="+mn-lt"/>
              </a:rPr>
              <a:t>搭建</a:t>
            </a:r>
            <a:r>
              <a:rPr lang="zh-CN" altLang="en-US" dirty="0">
                <a:solidFill>
                  <a:schemeClr val="accent5">
                    <a:lumMod val="75000"/>
                  </a:schemeClr>
                </a:solidFill>
                <a:cs typeface="+mn-ea"/>
                <a:sym typeface="+mn-lt"/>
              </a:rPr>
              <a:t>方案</a:t>
            </a:r>
            <a:endParaRPr lang="zh-CN" altLang="en-US" dirty="0">
              <a:solidFill>
                <a:schemeClr val="accent5">
                  <a:lumMod val="75000"/>
                </a:schemeClr>
              </a:solidFill>
              <a:cs typeface="+mn-ea"/>
              <a:sym typeface="+mn-lt"/>
            </a:endParaRPr>
          </a:p>
        </p:txBody>
      </p:sp>
      <p:sp>
        <p:nvSpPr>
          <p:cNvPr id="16" name="矩形 15"/>
          <p:cNvSpPr/>
          <p:nvPr/>
        </p:nvSpPr>
        <p:spPr>
          <a:xfrm>
            <a:off x="4797425" y="331089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cs typeface="+mn-ea"/>
                <a:sym typeface="+mn-lt"/>
              </a:rPr>
              <a:t>数据</a:t>
            </a:r>
            <a:r>
              <a:rPr lang="zh-CN" altLang="en-US" dirty="0">
                <a:solidFill>
                  <a:schemeClr val="accent5">
                    <a:lumMod val="75000"/>
                  </a:schemeClr>
                </a:solidFill>
                <a:cs typeface="+mn-ea"/>
                <a:sym typeface="+mn-lt"/>
              </a:rPr>
              <a:t>治理建设方案</a:t>
            </a:r>
            <a:endParaRPr lang="zh-CN" altLang="en-US" dirty="0">
              <a:solidFill>
                <a:schemeClr val="accent5">
                  <a:lumMod val="75000"/>
                </a:schemeClr>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1089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2.2</a:t>
            </a:r>
            <a:endParaRPr lang="zh-CN" altLang="en-US" dirty="0">
              <a:solidFill>
                <a:schemeClr val="accent5">
                  <a:lumMod val="75000"/>
                </a:schemeClr>
              </a:solidFill>
              <a:cs typeface="+mn-ea"/>
              <a:sym typeface="+mn-lt"/>
            </a:endParaRPr>
          </a:p>
        </p:txBody>
      </p:sp>
      <p:sp>
        <p:nvSpPr>
          <p:cNvPr id="13" name="矩形 12"/>
          <p:cNvSpPr/>
          <p:nvPr/>
        </p:nvSpPr>
        <p:spPr>
          <a:xfrm>
            <a:off x="4797478" y="2033584"/>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dirty="0">
                <a:solidFill>
                  <a:schemeClr val="accent5">
                    <a:lumMod val="75000"/>
                  </a:schemeClr>
                </a:solidFill>
                <a:cs typeface="+mn-ea"/>
                <a:sym typeface="+mn-lt"/>
              </a:rPr>
              <a:t>总体</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14" name="矩形 13"/>
          <p:cNvSpPr/>
          <p:nvPr/>
        </p:nvSpPr>
        <p:spPr>
          <a:xfrm>
            <a:off x="3835455" y="2033584"/>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a:t>
            </a:r>
            <a:endParaRPr lang="zh-CN" altLang="en-US" dirty="0">
              <a:solidFill>
                <a:schemeClr val="accent5">
                  <a:lumMod val="75000"/>
                </a:schemeClr>
              </a:solidFill>
              <a:cs typeface="+mn-ea"/>
              <a:sym typeface="+mn-lt"/>
            </a:endParaRPr>
          </a:p>
        </p:txBody>
      </p:sp>
      <p:sp>
        <p:nvSpPr>
          <p:cNvPr id="20" name="矩形 19"/>
          <p:cNvSpPr/>
          <p:nvPr/>
        </p:nvSpPr>
        <p:spPr>
          <a:xfrm>
            <a:off x="4797425" y="389255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数据应用</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sp>
        <p:nvSpPr>
          <p:cNvPr id="21" name="矩形 20"/>
          <p:cNvSpPr/>
          <p:nvPr/>
        </p:nvSpPr>
        <p:spPr>
          <a:xfrm>
            <a:off x="3924935" y="389255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2.3</a:t>
            </a:r>
            <a:endParaRPr lang="zh-CN" altLang="en-US" dirty="0">
              <a:solidFill>
                <a:schemeClr val="accent5">
                  <a:lumMod val="75000"/>
                </a:schemeClr>
              </a:solidFill>
              <a:cs typeface="+mn-ea"/>
              <a:sym typeface="+mn-lt"/>
            </a:endParaRPr>
          </a:p>
        </p:txBody>
      </p:sp>
      <p:sp>
        <p:nvSpPr>
          <p:cNvPr id="2" name="矩形 1"/>
          <p:cNvSpPr/>
          <p:nvPr>
            <p:custDataLst>
              <p:tags r:id="rId3"/>
            </p:custDataLst>
          </p:nvPr>
        </p:nvSpPr>
        <p:spPr>
          <a:xfrm>
            <a:off x="3835455" y="1336483"/>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solidFill>
                  <a:schemeClr val="bg1"/>
                </a:solidFill>
                <a:cs typeface="+mn-ea"/>
                <a:sym typeface="+mn-lt"/>
              </a:rPr>
              <a:t>1</a:t>
            </a:r>
            <a:endParaRPr lang="en-US" altLang="zh-CN" b="1" dirty="0">
              <a:solidFill>
                <a:schemeClr val="bg1"/>
              </a:solidFill>
              <a:cs typeface="+mn-ea"/>
              <a:sym typeface="+mn-lt"/>
            </a:endParaRPr>
          </a:p>
        </p:txBody>
      </p:sp>
      <p:sp>
        <p:nvSpPr>
          <p:cNvPr id="3" name="矩形 2"/>
          <p:cNvSpPr/>
          <p:nvPr>
            <p:custDataLst>
              <p:tags r:id="rId4"/>
            </p:custDataLst>
          </p:nvPr>
        </p:nvSpPr>
        <p:spPr>
          <a:xfrm>
            <a:off x="4797479" y="1336483"/>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b="1" dirty="0" smtClean="0">
                <a:cs typeface="+mn-ea"/>
                <a:sym typeface="+mn-lt"/>
              </a:rPr>
              <a:t>项目背景</a:t>
            </a:r>
            <a:endParaRPr lang="zh-CN" altLang="en-US" b="1" dirty="0" smtClean="0">
              <a:cs typeface="+mn-ea"/>
              <a:sym typeface="+mn-lt"/>
            </a:endParaRPr>
          </a:p>
        </p:txBody>
      </p:sp>
      <p:sp>
        <p:nvSpPr>
          <p:cNvPr id="9" name="矩形 8"/>
          <p:cNvSpPr/>
          <p:nvPr>
            <p:custDataLst>
              <p:tags r:id="rId5"/>
            </p:custDataLst>
          </p:nvPr>
        </p:nvSpPr>
        <p:spPr>
          <a:xfrm>
            <a:off x="4797425" y="447421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dirty="0">
                <a:solidFill>
                  <a:schemeClr val="accent5">
                    <a:lumMod val="75000"/>
                  </a:schemeClr>
                </a:solidFill>
                <a:cs typeface="+mn-ea"/>
                <a:sym typeface="+mn-lt"/>
              </a:rPr>
              <a:t>专项</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22" name="矩形 21"/>
          <p:cNvSpPr/>
          <p:nvPr>
            <p:custDataLst>
              <p:tags r:id="rId6"/>
            </p:custDataLst>
          </p:nvPr>
        </p:nvSpPr>
        <p:spPr>
          <a:xfrm>
            <a:off x="3924935" y="447421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75000"/>
                  </a:schemeClr>
                </a:solidFill>
                <a:cs typeface="+mn-ea"/>
                <a:sym typeface="+mn-lt"/>
              </a:rPr>
              <a:t>2.4</a:t>
            </a: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bwMode="auto">
          <a:xfrm>
            <a:off x="1606354" y="5570410"/>
            <a:ext cx="10462814" cy="1088168"/>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126" name="矩形 125"/>
          <p:cNvSpPr/>
          <p:nvPr/>
        </p:nvSpPr>
        <p:spPr bwMode="auto">
          <a:xfrm>
            <a:off x="1606354" y="622149"/>
            <a:ext cx="10462814" cy="4849589"/>
          </a:xfrm>
          <a:prstGeom prst="rect">
            <a:avLst/>
          </a:prstGeom>
          <a:solidFill>
            <a:schemeClr val="accent6">
              <a:lumMod val="40000"/>
              <a:lumOff val="6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7650" y="136998"/>
            <a:ext cx="10583186" cy="381635"/>
          </a:xfrm>
        </p:spPr>
        <p:txBody>
          <a:bodyPr/>
          <a:lstStyle/>
          <a:p>
            <a:r>
              <a:rPr lang="en-US" altLang="zh-CN" b="1" dirty="0" smtClean="0"/>
              <a:t>2.1.3.1 “</a:t>
            </a:r>
            <a:r>
              <a:rPr b="1" dirty="0" smtClean="0"/>
              <a:t>一中四基地</a:t>
            </a:r>
            <a:r>
              <a:rPr lang="en-US" altLang="zh-CN" b="1" dirty="0" smtClean="0"/>
              <a:t>”</a:t>
            </a:r>
            <a:r>
              <a:rPr lang="zh-CN" altLang="en-US" b="1" dirty="0" smtClean="0"/>
              <a:t>数据底座部署架构</a:t>
            </a:r>
            <a:endParaRPr lang="zh-CN" altLang="en-US" b="1" dirty="0"/>
          </a:p>
        </p:txBody>
      </p:sp>
      <p:sp>
        <p:nvSpPr>
          <p:cNvPr id="3" name="Rounded Rectangle 177"/>
          <p:cNvSpPr/>
          <p:nvPr/>
        </p:nvSpPr>
        <p:spPr>
          <a:xfrm>
            <a:off x="2265003" y="5639808"/>
            <a:ext cx="9677268" cy="852431"/>
          </a:xfrm>
          <a:prstGeom prst="roundRect">
            <a:avLst>
              <a:gd name="adj" fmla="val 1908"/>
            </a:avLst>
          </a:prstGeom>
          <a:solidFill>
            <a:schemeClr val="accent5">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4" name="Text Box 39"/>
          <p:cNvSpPr txBox="1">
            <a:spLocks noChangeArrowheads="1"/>
          </p:cNvSpPr>
          <p:nvPr/>
        </p:nvSpPr>
        <p:spPr bwMode="auto">
          <a:xfrm>
            <a:off x="2227535" y="5907647"/>
            <a:ext cx="1720852" cy="297774"/>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数据源</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192655" y="2803151"/>
            <a:ext cx="9645957" cy="655955"/>
            <a:chOff x="2165461" y="2485664"/>
            <a:chExt cx="9645957" cy="655955"/>
          </a:xfrm>
        </p:grpSpPr>
        <p:sp>
          <p:nvSpPr>
            <p:cNvPr id="6" name="Rounded Rectangle 177"/>
            <p:cNvSpPr/>
            <p:nvPr/>
          </p:nvSpPr>
          <p:spPr>
            <a:xfrm>
              <a:off x="2200565" y="2485664"/>
              <a:ext cx="9610853" cy="655955"/>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7" name="Text Box 39"/>
            <p:cNvSpPr txBox="1">
              <a:spLocks noChangeArrowheads="1"/>
            </p:cNvSpPr>
            <p:nvPr/>
          </p:nvSpPr>
          <p:spPr bwMode="auto">
            <a:xfrm>
              <a:off x="2165461" y="2545761"/>
              <a:ext cx="1042273" cy="502573"/>
            </a:xfrm>
            <a:prstGeom prst="rect">
              <a:avLst/>
            </a:prstGeom>
            <a:noFill/>
            <a:ln w="9525">
              <a:noFill/>
              <a:miter lim="800000"/>
            </a:ln>
            <a:effectLst/>
          </p:spPr>
          <p:txBody>
            <a:bodyPr wrap="non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HDSP</a:t>
              </a:r>
              <a:r>
                <a:rPr lang="zh-CN" altLang="en-US" sz="1335" dirty="0">
                  <a:solidFill>
                    <a:prstClr val="black"/>
                  </a:solidFill>
                  <a:latin typeface="微软雅黑" panose="020B0503020204020204" pitchFamily="34" charset="-122"/>
                  <a:ea typeface="微软雅黑" panose="020B0503020204020204" pitchFamily="34" charset="-122"/>
                </a:rPr>
                <a:t>后端</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服务器集群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8" name="圆角矩形 306"/>
            <p:cNvSpPr/>
            <p:nvPr/>
          </p:nvSpPr>
          <p:spPr bwMode="auto">
            <a:xfrm>
              <a:off x="4090281" y="2559704"/>
              <a:ext cx="2555481" cy="508631"/>
            </a:xfrm>
            <a:prstGeom prst="roundRect">
              <a:avLst/>
            </a:prstGeom>
            <a:solidFill>
              <a:srgbClr val="FFCC00"/>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pSp>
          <p:nvGrpSpPr>
            <p:cNvPr id="9" name="组合 8"/>
            <p:cNvGrpSpPr/>
            <p:nvPr/>
          </p:nvGrpSpPr>
          <p:grpSpPr>
            <a:xfrm>
              <a:off x="4811882" y="2614945"/>
              <a:ext cx="1167077" cy="397223"/>
              <a:chOff x="3232553" y="2248848"/>
              <a:chExt cx="952210" cy="385233"/>
            </a:xfrm>
          </p:grpSpPr>
          <p:graphicFrame>
            <p:nvGraphicFramePr>
              <p:cNvPr id="15" name="Object 65"/>
              <p:cNvGraphicFramePr>
                <a:graphicFrameLocks noChangeAspect="1"/>
              </p:cNvGraphicFramePr>
              <p:nvPr/>
            </p:nvGraphicFramePr>
            <p:xfrm>
              <a:off x="3232553" y="2248848"/>
              <a:ext cx="402167" cy="385233"/>
            </p:xfrm>
            <a:graphic>
              <a:graphicData uri="http://schemas.openxmlformats.org/presentationml/2006/ole">
                <mc:AlternateContent xmlns:mc="http://schemas.openxmlformats.org/markup-compatibility/2006">
                  <mc:Choice xmlns:v="urn:schemas-microsoft-com:vml" Requires="v">
                    <p:oleObj spid="_x0000_s39486" name="Visio" r:id="rId1" imgW="367665" imgH="466090" progId="Visio.Drawing.11">
                      <p:embed/>
                    </p:oleObj>
                  </mc:Choice>
                  <mc:Fallback>
                    <p:oleObj name="Visio" r:id="rId1" imgW="367665" imgH="466090" progId="Visio.Drawing.11">
                      <p:embed/>
                      <p:pic>
                        <p:nvPicPr>
                          <p:cNvPr id="0" name="图片 47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553" y="2248848"/>
                            <a:ext cx="402167"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6"/>
              <p:cNvGraphicFramePr>
                <a:graphicFrameLocks noChangeAspect="1"/>
              </p:cNvGraphicFramePr>
              <p:nvPr/>
            </p:nvGraphicFramePr>
            <p:xfrm>
              <a:off x="3782596" y="2248848"/>
              <a:ext cx="402167" cy="385233"/>
            </p:xfrm>
            <a:graphic>
              <a:graphicData uri="http://schemas.openxmlformats.org/presentationml/2006/ole">
                <mc:AlternateContent xmlns:mc="http://schemas.openxmlformats.org/markup-compatibility/2006">
                  <mc:Choice xmlns:v="urn:schemas-microsoft-com:vml" Requires="v">
                    <p:oleObj spid="_x0000_s39487" name="Visio" r:id="rId3" imgW="367665" imgH="466090" progId="Visio.Drawing.11">
                      <p:embed/>
                    </p:oleObj>
                  </mc:Choice>
                  <mc:Fallback>
                    <p:oleObj name="Visio" r:id="rId3" imgW="367665" imgH="466090" progId="Visio.Drawing.11">
                      <p:embed/>
                      <p:pic>
                        <p:nvPicPr>
                          <p:cNvPr id="0" name="图片 4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596" y="2248848"/>
                            <a:ext cx="402167"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 name="Text Box 39"/>
            <p:cNvSpPr txBox="1">
              <a:spLocks noChangeArrowheads="1"/>
            </p:cNvSpPr>
            <p:nvPr/>
          </p:nvSpPr>
          <p:spPr bwMode="auto">
            <a:xfrm>
              <a:off x="4145079" y="2693532"/>
              <a:ext cx="505383" cy="276999"/>
            </a:xfrm>
            <a:prstGeom prst="rect">
              <a:avLst/>
            </a:prstGeom>
            <a:noFill/>
            <a:ln w="9525">
              <a:noFill/>
              <a:miter lim="800000"/>
            </a:ln>
            <a:effectLst/>
          </p:spPr>
          <p:txBody>
            <a:bodyPr wrap="squar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后端</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1" name="圆角矩形 306"/>
            <p:cNvSpPr/>
            <p:nvPr/>
          </p:nvSpPr>
          <p:spPr bwMode="auto">
            <a:xfrm>
              <a:off x="8740169" y="2572024"/>
              <a:ext cx="1715741" cy="525145"/>
            </a:xfrm>
            <a:prstGeom prst="roundRect">
              <a:avLst/>
            </a:prstGeom>
            <a:solidFill>
              <a:schemeClr val="accent1"/>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12" name="Object 3"/>
            <p:cNvGraphicFramePr>
              <a:graphicFrameLocks noChangeAspect="1"/>
            </p:cNvGraphicFramePr>
            <p:nvPr/>
          </p:nvGraphicFramePr>
          <p:xfrm>
            <a:off x="9787686" y="2663856"/>
            <a:ext cx="402689" cy="384184"/>
          </p:xfrm>
          <a:graphic>
            <a:graphicData uri="http://schemas.openxmlformats.org/presentationml/2006/ole">
              <mc:AlternateContent xmlns:mc="http://schemas.openxmlformats.org/markup-compatibility/2006">
                <mc:Choice xmlns:v="urn:schemas-microsoft-com:vml" Requires="v">
                  <p:oleObj spid="_x0000_s39488" name="Visio" r:id="rId4" imgW="367665" imgH="466090" progId="Visio.Drawing.11">
                    <p:embed/>
                  </p:oleObj>
                </mc:Choice>
                <mc:Fallback>
                  <p:oleObj name="Visio" r:id="rId4" imgW="367665" imgH="466090" progId="Visio.Drawing.11">
                    <p:embed/>
                    <p:pic>
                      <p:nvPicPr>
                        <p:cNvPr id="0" name="图片 47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686" y="2663856"/>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3"/>
            <p:cNvGraphicFramePr>
              <a:graphicFrameLocks noChangeAspect="1"/>
            </p:cNvGraphicFramePr>
            <p:nvPr/>
          </p:nvGraphicFramePr>
          <p:xfrm>
            <a:off x="9327614" y="2663856"/>
            <a:ext cx="402689" cy="384184"/>
          </p:xfrm>
          <a:graphic>
            <a:graphicData uri="http://schemas.openxmlformats.org/presentationml/2006/ole">
              <mc:AlternateContent xmlns:mc="http://schemas.openxmlformats.org/markup-compatibility/2006">
                <mc:Choice xmlns:v="urn:schemas-microsoft-com:vml" Requires="v">
                  <p:oleObj spid="_x0000_s39489" name="Visio" r:id="rId5" imgW="367665" imgH="466090" progId="Visio.Drawing.11">
                    <p:embed/>
                  </p:oleObj>
                </mc:Choice>
                <mc:Fallback>
                  <p:oleObj name="Visio" r:id="rId5" imgW="367665" imgH="466090" progId="Visio.Drawing.11">
                    <p:embed/>
                    <p:pic>
                      <p:nvPicPr>
                        <p:cNvPr id="0" name="图片 4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614" y="2663856"/>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39"/>
            <p:cNvSpPr txBox="1">
              <a:spLocks noChangeArrowheads="1"/>
            </p:cNvSpPr>
            <p:nvPr/>
          </p:nvSpPr>
          <p:spPr bwMode="auto">
            <a:xfrm>
              <a:off x="8726357" y="2647522"/>
              <a:ext cx="505383" cy="461665"/>
            </a:xfrm>
            <a:prstGeom prst="rect">
              <a:avLst/>
            </a:prstGeom>
            <a:noFill/>
            <a:ln w="9525">
              <a:noFill/>
              <a:miter lim="800000"/>
            </a:ln>
            <a:effectLst/>
          </p:spPr>
          <p:txBody>
            <a:bodyPr wrap="square">
              <a:spAutoFit/>
            </a:bodyPr>
            <a:lstStyle/>
            <a:p>
              <a:r>
                <a:rPr lang="zh-CN" altLang="en-US" sz="1200" dirty="0" smtClean="0">
                  <a:solidFill>
                    <a:prstClr val="black"/>
                  </a:solidFill>
                  <a:latin typeface="微软雅黑" panose="020B0503020204020204" pitchFamily="34" charset="-122"/>
                  <a:ea typeface="微软雅黑" panose="020B0503020204020204" pitchFamily="34" charset="-122"/>
                </a:rPr>
                <a:t>帆软报表</a:t>
              </a:r>
              <a:endParaRPr lang="en-US" altLang="zh-CN" sz="1200" dirty="0">
                <a:solidFill>
                  <a:prstClr val="black"/>
                </a:solidFill>
                <a:latin typeface="微软雅黑" panose="020B0503020204020204" pitchFamily="34" charset="-122"/>
                <a:ea typeface="微软雅黑" panose="020B0503020204020204" pitchFamily="34" charset="-122"/>
              </a:endParaRPr>
            </a:p>
          </p:txBody>
        </p:sp>
      </p:grpSp>
      <p:sp>
        <p:nvSpPr>
          <p:cNvPr id="36" name="Rounded Rectangle 177"/>
          <p:cNvSpPr/>
          <p:nvPr/>
        </p:nvSpPr>
        <p:spPr>
          <a:xfrm>
            <a:off x="2198506" y="1501315"/>
            <a:ext cx="9611647" cy="244836"/>
          </a:xfrm>
          <a:prstGeom prst="roundRect">
            <a:avLst>
              <a:gd name="adj" fmla="val 1908"/>
            </a:avLst>
          </a:prstGeom>
          <a:solidFill>
            <a:srgbClr val="F79646">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pic>
        <p:nvPicPr>
          <p:cNvPr id="37" name="Picture 4"/>
          <p:cNvPicPr>
            <a:picLocks noChangeAspect="1" noChangeArrowheads="1"/>
          </p:cNvPicPr>
          <p:nvPr/>
        </p:nvPicPr>
        <p:blipFill>
          <a:blip r:embed="rId6" cstate="print"/>
          <a:srcRect/>
          <a:stretch>
            <a:fillRect/>
          </a:stretch>
        </p:blipFill>
        <p:spPr bwMode="auto">
          <a:xfrm>
            <a:off x="5000068" y="1481988"/>
            <a:ext cx="321085" cy="192000"/>
          </a:xfrm>
          <a:prstGeom prst="rect">
            <a:avLst/>
          </a:prstGeom>
          <a:noFill/>
          <a:ln w="9525">
            <a:noFill/>
            <a:miter lim="800000"/>
            <a:headEnd/>
            <a:tailEnd/>
          </a:ln>
        </p:spPr>
      </p:pic>
      <p:graphicFrame>
        <p:nvGraphicFramePr>
          <p:cNvPr id="38" name="Object 32"/>
          <p:cNvGraphicFramePr>
            <a:graphicFrameLocks noChangeAspect="1"/>
          </p:cNvGraphicFramePr>
          <p:nvPr/>
        </p:nvGraphicFramePr>
        <p:xfrm>
          <a:off x="2125640" y="1175561"/>
          <a:ext cx="6432715" cy="184151"/>
        </p:xfrm>
        <a:graphic>
          <a:graphicData uri="http://schemas.openxmlformats.org/presentationml/2006/ole">
            <mc:AlternateContent xmlns:mc="http://schemas.openxmlformats.org/markup-compatibility/2006">
              <mc:Choice xmlns:v="urn:schemas-microsoft-com:vml" Requires="v">
                <p:oleObj spid="_x0000_s39490" name="Visio" r:id="rId7" imgW="4652645" imgH="672465" progId="Visio.Drawing.11">
                  <p:embed/>
                </p:oleObj>
              </mc:Choice>
              <mc:Fallback>
                <p:oleObj name="Visio" r:id="rId7" imgW="4652645" imgH="672465" progId="Visio.Drawing.11">
                  <p:embed/>
                  <p:pic>
                    <p:nvPicPr>
                      <p:cNvPr id="0" name="图片 47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640" y="1175561"/>
                        <a:ext cx="6432715" cy="18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35"/>
          <p:cNvGraphicFramePr>
            <a:graphicFrameLocks noChangeAspect="1"/>
          </p:cNvGraphicFramePr>
          <p:nvPr/>
        </p:nvGraphicFramePr>
        <p:xfrm>
          <a:off x="3708788" y="797510"/>
          <a:ext cx="482236" cy="340480"/>
        </p:xfrm>
        <a:graphic>
          <a:graphicData uri="http://schemas.openxmlformats.org/presentationml/2006/ole">
            <mc:AlternateContent xmlns:mc="http://schemas.openxmlformats.org/markup-compatibility/2006">
              <mc:Choice xmlns:v="urn:schemas-microsoft-com:vml" Requires="v">
                <p:oleObj spid="_x0000_s39491" name="Visio" r:id="rId9" imgW="412115" imgH="385445" progId="Visio.Drawing.11">
                  <p:embed/>
                </p:oleObj>
              </mc:Choice>
              <mc:Fallback>
                <p:oleObj name="Visio" r:id="rId9" imgW="412115" imgH="385445" progId="Visio.Drawing.11">
                  <p:embed/>
                  <p:pic>
                    <p:nvPicPr>
                      <p:cNvPr id="0" name="图片 47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8788" y="797510"/>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AutoShape 38"/>
          <p:cNvSpPr>
            <a:spLocks noChangeArrowheads="1"/>
          </p:cNvSpPr>
          <p:nvPr/>
        </p:nvSpPr>
        <p:spPr bwMode="auto">
          <a:xfrm>
            <a:off x="5285820" y="1065563"/>
            <a:ext cx="383116" cy="130793"/>
          </a:xfrm>
          <a:prstGeom prst="upDownArrow">
            <a:avLst>
              <a:gd name="adj1" fmla="val 50000"/>
              <a:gd name="adj2" fmla="val 20000"/>
            </a:avLst>
          </a:prstGeom>
          <a:solidFill>
            <a:srgbClr val="4F81BD"/>
          </a:solidFill>
          <a:ln w="9525">
            <a:solidFill>
              <a:sysClr val="windowText" lastClr="000000"/>
            </a:solidFill>
            <a:miter lim="800000"/>
          </a:ln>
          <a:effectLst/>
        </p:spPr>
        <p:txBody>
          <a:bodyPr wrap="none" anchor="ctr"/>
          <a:lstStyle/>
          <a:p>
            <a:pPr defTabSz="1218565">
              <a:defRPr/>
            </a:pPr>
            <a:endParaRPr lang="zh-CN" altLang="en-US" sz="2400" kern="0">
              <a:solidFill>
                <a:prstClr val="black"/>
              </a:solidFill>
            </a:endParaRPr>
          </a:p>
        </p:txBody>
      </p:sp>
      <p:sp>
        <p:nvSpPr>
          <p:cNvPr id="41" name="Text Box 39"/>
          <p:cNvSpPr txBox="1">
            <a:spLocks noChangeArrowheads="1"/>
          </p:cNvSpPr>
          <p:nvPr/>
        </p:nvSpPr>
        <p:spPr bwMode="auto">
          <a:xfrm>
            <a:off x="2092970" y="802013"/>
            <a:ext cx="699230" cy="297454"/>
          </a:xfrm>
          <a:prstGeom prst="rect">
            <a:avLst/>
          </a:prstGeom>
          <a:noFill/>
          <a:ln w="9525">
            <a:noFill/>
            <a:miter lim="800000"/>
          </a:ln>
          <a:effectLst/>
        </p:spPr>
        <p:txBody>
          <a:bodyPr wrap="non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客户端</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a:off x="2202420" y="1489140"/>
            <a:ext cx="870751" cy="297454"/>
          </a:xfrm>
          <a:prstGeom prst="rect">
            <a:avLst/>
          </a:prstGeom>
          <a:noFill/>
          <a:ln w="9525">
            <a:noFill/>
            <a:miter lim="800000"/>
          </a:ln>
          <a:effectLst/>
        </p:spPr>
        <p:txBody>
          <a:bodyPr wrap="non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负载均衡</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aphicFrame>
        <p:nvGraphicFramePr>
          <p:cNvPr id="43" name="Object 16"/>
          <p:cNvGraphicFramePr>
            <a:graphicFrameLocks noChangeAspect="1"/>
          </p:cNvGraphicFramePr>
          <p:nvPr/>
        </p:nvGraphicFramePr>
        <p:xfrm>
          <a:off x="4090281" y="802010"/>
          <a:ext cx="482600" cy="339725"/>
        </p:xfrm>
        <a:graphic>
          <a:graphicData uri="http://schemas.openxmlformats.org/presentationml/2006/ole">
            <mc:AlternateContent xmlns:mc="http://schemas.openxmlformats.org/markup-compatibility/2006">
              <mc:Choice xmlns:v="urn:schemas-microsoft-com:vml" Requires="v">
                <p:oleObj spid="_x0000_s39492" name="Visio" r:id="rId11" imgW="412115" imgH="385445" progId="Visio.Drawing.11">
                  <p:embed/>
                </p:oleObj>
              </mc:Choice>
              <mc:Fallback>
                <p:oleObj name="Visio" r:id="rId11" imgW="412115" imgH="385445" progId="Visio.Drawing.11">
                  <p:embed/>
                  <p:pic>
                    <p:nvPicPr>
                      <p:cNvPr id="0" name="图片 47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0281" y="802010"/>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17"/>
          <p:cNvGraphicFramePr>
            <a:graphicFrameLocks noChangeAspect="1"/>
          </p:cNvGraphicFramePr>
          <p:nvPr/>
        </p:nvGraphicFramePr>
        <p:xfrm>
          <a:off x="4476870" y="802010"/>
          <a:ext cx="482600" cy="339725"/>
        </p:xfrm>
        <a:graphic>
          <a:graphicData uri="http://schemas.openxmlformats.org/presentationml/2006/ole">
            <mc:AlternateContent xmlns:mc="http://schemas.openxmlformats.org/markup-compatibility/2006">
              <mc:Choice xmlns:v="urn:schemas-microsoft-com:vml" Requires="v">
                <p:oleObj spid="_x0000_s39493" name="Visio" r:id="rId12" imgW="412115" imgH="385445" progId="Visio.Drawing.11">
                  <p:embed/>
                </p:oleObj>
              </mc:Choice>
              <mc:Fallback>
                <p:oleObj name="Visio" r:id="rId12" imgW="412115" imgH="385445" progId="Visio.Drawing.11">
                  <p:embed/>
                  <p:pic>
                    <p:nvPicPr>
                      <p:cNvPr id="0" name="图片 47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870" y="802010"/>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18"/>
          <p:cNvGraphicFramePr>
            <a:graphicFrameLocks noChangeAspect="1"/>
          </p:cNvGraphicFramePr>
          <p:nvPr/>
        </p:nvGraphicFramePr>
        <p:xfrm>
          <a:off x="4898470" y="802010"/>
          <a:ext cx="482600" cy="339725"/>
        </p:xfrm>
        <a:graphic>
          <a:graphicData uri="http://schemas.openxmlformats.org/presentationml/2006/ole">
            <mc:AlternateContent xmlns:mc="http://schemas.openxmlformats.org/markup-compatibility/2006">
              <mc:Choice xmlns:v="urn:schemas-microsoft-com:vml" Requires="v">
                <p:oleObj spid="_x0000_s39494" name="Visio" r:id="rId13" imgW="412115" imgH="385445" progId="Visio.Drawing.11">
                  <p:embed/>
                </p:oleObj>
              </mc:Choice>
              <mc:Fallback>
                <p:oleObj name="Visio" r:id="rId13" imgW="412115" imgH="385445" progId="Visio.Drawing.11">
                  <p:embed/>
                  <p:pic>
                    <p:nvPicPr>
                      <p:cNvPr id="0" name="图片 47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8470" y="802010"/>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6" name="直接连接符 45"/>
          <p:cNvCxnSpPr/>
          <p:nvPr/>
        </p:nvCxnSpPr>
        <p:spPr bwMode="auto">
          <a:xfrm>
            <a:off x="5343513" y="946026"/>
            <a:ext cx="960107" cy="0"/>
          </a:xfrm>
          <a:prstGeom prst="line">
            <a:avLst/>
          </a:prstGeom>
          <a:solidFill>
            <a:srgbClr val="CDB7B9"/>
          </a:solidFill>
          <a:ln w="50800" cap="flat" cmpd="sng" algn="ctr">
            <a:solidFill>
              <a:sysClr val="windowText" lastClr="000000"/>
            </a:solidFill>
            <a:prstDash val="sysDot"/>
            <a:round/>
            <a:headEnd type="none" w="med" len="med"/>
            <a:tailEnd type="none" w="med" len="med"/>
          </a:ln>
          <a:effectLst/>
        </p:spPr>
      </p:cxnSp>
      <p:graphicFrame>
        <p:nvGraphicFramePr>
          <p:cNvPr id="47" name="Object 19"/>
          <p:cNvGraphicFramePr>
            <a:graphicFrameLocks noChangeAspect="1"/>
          </p:cNvGraphicFramePr>
          <p:nvPr/>
        </p:nvGraphicFramePr>
        <p:xfrm>
          <a:off x="6303620" y="802010"/>
          <a:ext cx="482600" cy="339725"/>
        </p:xfrm>
        <a:graphic>
          <a:graphicData uri="http://schemas.openxmlformats.org/presentationml/2006/ole">
            <mc:AlternateContent xmlns:mc="http://schemas.openxmlformats.org/markup-compatibility/2006">
              <mc:Choice xmlns:v="urn:schemas-microsoft-com:vml" Requires="v">
                <p:oleObj spid="_x0000_s39495" name="Visio" r:id="rId14" imgW="412115" imgH="385445" progId="Visio.Drawing.11">
                  <p:embed/>
                </p:oleObj>
              </mc:Choice>
              <mc:Fallback>
                <p:oleObj name="Visio" r:id="rId14" imgW="412115" imgH="385445" progId="Visio.Drawing.11">
                  <p:embed/>
                  <p:pic>
                    <p:nvPicPr>
                      <p:cNvPr id="0" name="图片 47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3620" y="802010"/>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8" name="Picture 4"/>
          <p:cNvPicPr>
            <a:picLocks noChangeAspect="1" noChangeArrowheads="1"/>
          </p:cNvPicPr>
          <p:nvPr/>
        </p:nvPicPr>
        <p:blipFill>
          <a:blip r:embed="rId6" cstate="print"/>
          <a:srcRect/>
          <a:stretch>
            <a:fillRect/>
          </a:stretch>
        </p:blipFill>
        <p:spPr bwMode="auto">
          <a:xfrm>
            <a:off x="5539821" y="1481988"/>
            <a:ext cx="321085" cy="192000"/>
          </a:xfrm>
          <a:prstGeom prst="rect">
            <a:avLst/>
          </a:prstGeom>
          <a:noFill/>
          <a:ln w="9525">
            <a:noFill/>
            <a:miter lim="800000"/>
            <a:headEnd/>
            <a:tailEnd/>
          </a:ln>
        </p:spPr>
      </p:pic>
      <p:pic>
        <p:nvPicPr>
          <p:cNvPr id="49" name="Picture 15"/>
          <p:cNvPicPr>
            <a:picLocks noChangeAspect="1" noChangeArrowheads="1"/>
          </p:cNvPicPr>
          <p:nvPr/>
        </p:nvPicPr>
        <p:blipFill>
          <a:blip r:embed="rId15" cstate="print"/>
          <a:srcRect/>
          <a:stretch>
            <a:fillRect/>
          </a:stretch>
        </p:blipFill>
        <p:spPr bwMode="auto">
          <a:xfrm>
            <a:off x="5737056" y="1340539"/>
            <a:ext cx="241684" cy="168000"/>
          </a:xfrm>
          <a:prstGeom prst="rect">
            <a:avLst/>
          </a:prstGeom>
          <a:noFill/>
          <a:ln w="9525">
            <a:noFill/>
            <a:miter lim="800000"/>
            <a:headEnd/>
            <a:tailEnd/>
          </a:ln>
        </p:spPr>
      </p:pic>
      <p:cxnSp>
        <p:nvCxnSpPr>
          <p:cNvPr id="50" name="直接箭头连接符 49"/>
          <p:cNvCxnSpPr/>
          <p:nvPr/>
        </p:nvCxnSpPr>
        <p:spPr>
          <a:xfrm>
            <a:off x="5852268" y="1296628"/>
            <a:ext cx="3536" cy="230439"/>
          </a:xfrm>
          <a:prstGeom prst="straightConnector1">
            <a:avLst/>
          </a:prstGeom>
          <a:noFill/>
          <a:ln w="25400" cap="flat" cmpd="sng" algn="ctr">
            <a:solidFill>
              <a:srgbClr val="4F81BD">
                <a:shade val="95000"/>
                <a:satMod val="105000"/>
              </a:srgbClr>
            </a:solidFill>
            <a:prstDash val="solid"/>
            <a:headEnd type="triangle"/>
            <a:tailEnd type="triangle"/>
          </a:ln>
          <a:effectLst/>
        </p:spPr>
      </p:cxnSp>
      <p:pic>
        <p:nvPicPr>
          <p:cNvPr id="51" name="Picture 15"/>
          <p:cNvPicPr>
            <a:picLocks noChangeAspect="1" noChangeArrowheads="1"/>
          </p:cNvPicPr>
          <p:nvPr/>
        </p:nvPicPr>
        <p:blipFill>
          <a:blip r:embed="rId15" cstate="print"/>
          <a:srcRect/>
          <a:stretch>
            <a:fillRect/>
          </a:stretch>
        </p:blipFill>
        <p:spPr bwMode="auto">
          <a:xfrm>
            <a:off x="6290142" y="1297166"/>
            <a:ext cx="241684" cy="168000"/>
          </a:xfrm>
          <a:prstGeom prst="rect">
            <a:avLst/>
          </a:prstGeom>
          <a:noFill/>
          <a:ln w="9525">
            <a:noFill/>
            <a:miter lim="800000"/>
            <a:headEnd/>
            <a:tailEnd/>
          </a:ln>
        </p:spPr>
      </p:pic>
      <p:grpSp>
        <p:nvGrpSpPr>
          <p:cNvPr id="52" name="组合 51"/>
          <p:cNvGrpSpPr/>
          <p:nvPr/>
        </p:nvGrpSpPr>
        <p:grpSpPr>
          <a:xfrm>
            <a:off x="2192655" y="1852089"/>
            <a:ext cx="9617498" cy="656896"/>
            <a:chOff x="2193920" y="1852089"/>
            <a:chExt cx="9617498" cy="656896"/>
          </a:xfrm>
        </p:grpSpPr>
        <p:sp>
          <p:nvSpPr>
            <p:cNvPr id="53" name="Rounded Rectangle 177"/>
            <p:cNvSpPr/>
            <p:nvPr/>
          </p:nvSpPr>
          <p:spPr>
            <a:xfrm>
              <a:off x="2193920" y="1853785"/>
              <a:ext cx="9617498"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54" name="Text Box 39"/>
            <p:cNvSpPr txBox="1">
              <a:spLocks noChangeArrowheads="1"/>
            </p:cNvSpPr>
            <p:nvPr/>
          </p:nvSpPr>
          <p:spPr bwMode="auto">
            <a:xfrm>
              <a:off x="2198506" y="1852089"/>
              <a:ext cx="1042273" cy="502573"/>
            </a:xfrm>
            <a:prstGeom prst="rect">
              <a:avLst/>
            </a:prstGeom>
            <a:noFill/>
            <a:ln w="9525">
              <a:noFill/>
              <a:miter lim="800000"/>
            </a:ln>
            <a:effectLst/>
          </p:spPr>
          <p:txBody>
            <a:bodyPr wrap="non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HDSP</a:t>
              </a:r>
              <a:r>
                <a:rPr lang="zh-CN" altLang="en-US" sz="1335" dirty="0">
                  <a:solidFill>
                    <a:prstClr val="black"/>
                  </a:solidFill>
                  <a:latin typeface="微软雅黑" panose="020B0503020204020204" pitchFamily="34" charset="-122"/>
                  <a:ea typeface="微软雅黑" panose="020B0503020204020204" pitchFamily="34" charset="-122"/>
                </a:rPr>
                <a:t>前端</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服务器集群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55" name="组合 388"/>
            <p:cNvGrpSpPr/>
            <p:nvPr/>
          </p:nvGrpSpPr>
          <p:grpSpPr>
            <a:xfrm>
              <a:off x="5562772" y="1912693"/>
              <a:ext cx="2176333" cy="422020"/>
              <a:chOff x="3753263" y="2492970"/>
              <a:chExt cx="1272838" cy="460798"/>
            </a:xfrm>
          </p:grpSpPr>
          <p:sp>
            <p:nvSpPr>
              <p:cNvPr id="56" name="圆角矩形 306"/>
              <p:cNvSpPr/>
              <p:nvPr/>
            </p:nvSpPr>
            <p:spPr bwMode="auto">
              <a:xfrm>
                <a:off x="3753263" y="2492970"/>
                <a:ext cx="1272838" cy="460798"/>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57" name="Object 14"/>
              <p:cNvGraphicFramePr>
                <a:graphicFrameLocks noChangeAspect="1"/>
              </p:cNvGraphicFramePr>
              <p:nvPr/>
            </p:nvGraphicFramePr>
            <p:xfrm>
              <a:off x="4550567" y="2545263"/>
              <a:ext cx="301625" cy="384176"/>
            </p:xfrm>
            <a:graphic>
              <a:graphicData uri="http://schemas.openxmlformats.org/presentationml/2006/ole">
                <mc:AlternateContent xmlns:mc="http://schemas.openxmlformats.org/markup-compatibility/2006">
                  <mc:Choice xmlns:v="urn:schemas-microsoft-com:vml" Requires="v">
                    <p:oleObj spid="_x0000_s39496" name="Visio" r:id="rId16" imgW="367665" imgH="466090" progId="Visio.Drawing.11">
                      <p:embed/>
                    </p:oleObj>
                  </mc:Choice>
                  <mc:Fallback>
                    <p:oleObj name="Visio" r:id="rId16" imgW="367665" imgH="466090" progId="Visio.Drawing.11">
                      <p:embed/>
                      <p:pic>
                        <p:nvPicPr>
                          <p:cNvPr id="0" name="图片 47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567" y="2545263"/>
                            <a:ext cx="301625"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3"/>
              <p:cNvGraphicFramePr>
                <a:graphicFrameLocks noChangeAspect="1"/>
              </p:cNvGraphicFramePr>
              <p:nvPr/>
            </p:nvGraphicFramePr>
            <p:xfrm>
              <a:off x="3980022" y="2545263"/>
              <a:ext cx="302017" cy="384182"/>
            </p:xfrm>
            <a:graphic>
              <a:graphicData uri="http://schemas.openxmlformats.org/presentationml/2006/ole">
                <mc:AlternateContent xmlns:mc="http://schemas.openxmlformats.org/markup-compatibility/2006">
                  <mc:Choice xmlns:v="urn:schemas-microsoft-com:vml" Requires="v">
                    <p:oleObj spid="_x0000_s39497" name="Visio" r:id="rId17" imgW="367665" imgH="466090" progId="Visio.Drawing.11">
                      <p:embed/>
                    </p:oleObj>
                  </mc:Choice>
                  <mc:Fallback>
                    <p:oleObj name="Visio" r:id="rId17" imgW="367665" imgH="466090" progId="Visio.Drawing.11">
                      <p:embed/>
                      <p:pic>
                        <p:nvPicPr>
                          <p:cNvPr id="0" name="图片 47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022" y="2545263"/>
                            <a:ext cx="302017" cy="38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cxnSp>
        <p:nvCxnSpPr>
          <p:cNvPr id="59" name="直接箭头连接符 58"/>
          <p:cNvCxnSpPr/>
          <p:nvPr/>
        </p:nvCxnSpPr>
        <p:spPr>
          <a:xfrm>
            <a:off x="6407619" y="1279934"/>
            <a:ext cx="0" cy="264000"/>
          </a:xfrm>
          <a:prstGeom prst="straightConnector1">
            <a:avLst/>
          </a:prstGeom>
          <a:noFill/>
          <a:ln w="25400" cap="flat" cmpd="sng" algn="ctr">
            <a:solidFill>
              <a:srgbClr val="4F81BD">
                <a:shade val="95000"/>
                <a:satMod val="105000"/>
              </a:srgbClr>
            </a:solidFill>
            <a:prstDash val="solid"/>
            <a:headEnd type="triangle"/>
            <a:tailEnd type="triangle"/>
          </a:ln>
          <a:effectLst/>
        </p:spPr>
      </p:cxnSp>
      <p:pic>
        <p:nvPicPr>
          <p:cNvPr id="60" name="Picture 4"/>
          <p:cNvPicPr>
            <a:picLocks noChangeAspect="1" noChangeArrowheads="1"/>
          </p:cNvPicPr>
          <p:nvPr/>
        </p:nvPicPr>
        <p:blipFill>
          <a:blip r:embed="rId6" cstate="print"/>
          <a:srcRect/>
          <a:stretch>
            <a:fillRect/>
          </a:stretch>
        </p:blipFill>
        <p:spPr bwMode="auto">
          <a:xfrm>
            <a:off x="6079575" y="1481988"/>
            <a:ext cx="321085" cy="192000"/>
          </a:xfrm>
          <a:prstGeom prst="rect">
            <a:avLst/>
          </a:prstGeom>
          <a:noFill/>
          <a:ln w="9525">
            <a:noFill/>
            <a:miter lim="800000"/>
            <a:headEnd/>
            <a:tailEnd/>
          </a:ln>
        </p:spPr>
      </p:pic>
      <p:pic>
        <p:nvPicPr>
          <p:cNvPr id="61" name="Picture 4"/>
          <p:cNvPicPr>
            <a:picLocks noChangeAspect="1" noChangeArrowheads="1"/>
          </p:cNvPicPr>
          <p:nvPr/>
        </p:nvPicPr>
        <p:blipFill>
          <a:blip r:embed="rId6" cstate="print"/>
          <a:srcRect/>
          <a:stretch>
            <a:fillRect/>
          </a:stretch>
        </p:blipFill>
        <p:spPr bwMode="auto">
          <a:xfrm>
            <a:off x="6619329" y="1481988"/>
            <a:ext cx="321085" cy="192000"/>
          </a:xfrm>
          <a:prstGeom prst="rect">
            <a:avLst/>
          </a:prstGeom>
          <a:noFill/>
          <a:ln w="9525">
            <a:noFill/>
            <a:miter lim="800000"/>
            <a:headEnd/>
            <a:tailEnd/>
          </a:ln>
        </p:spPr>
      </p:pic>
      <p:cxnSp>
        <p:nvCxnSpPr>
          <p:cNvPr id="62" name="直接箭头连接符 61"/>
          <p:cNvCxnSpPr/>
          <p:nvPr/>
        </p:nvCxnSpPr>
        <p:spPr>
          <a:xfrm>
            <a:off x="7118950" y="2532490"/>
            <a:ext cx="1938" cy="284696"/>
          </a:xfrm>
          <a:prstGeom prst="straightConnector1">
            <a:avLst/>
          </a:prstGeom>
          <a:noFill/>
          <a:ln w="25400" cap="flat" cmpd="sng" algn="ctr">
            <a:solidFill>
              <a:srgbClr val="4F81BD">
                <a:shade val="95000"/>
                <a:satMod val="105000"/>
              </a:srgbClr>
            </a:solidFill>
            <a:prstDash val="solid"/>
            <a:headEnd type="triangle"/>
            <a:tailEnd type="triangle"/>
          </a:ln>
          <a:effectLst/>
        </p:spPr>
      </p:cxnSp>
      <p:sp>
        <p:nvSpPr>
          <p:cNvPr id="64" name="Rounded Rectangle 177"/>
          <p:cNvSpPr/>
          <p:nvPr/>
        </p:nvSpPr>
        <p:spPr>
          <a:xfrm>
            <a:off x="2217421" y="4719324"/>
            <a:ext cx="6397110"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65" name="Text Box 39"/>
          <p:cNvSpPr txBox="1">
            <a:spLocks noChangeArrowheads="1"/>
          </p:cNvSpPr>
          <p:nvPr/>
        </p:nvSpPr>
        <p:spPr bwMode="auto">
          <a:xfrm>
            <a:off x="2192655" y="4782657"/>
            <a:ext cx="1720852" cy="503215"/>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数据仓库</a:t>
            </a:r>
            <a:endParaRPr lang="en-US" altLang="zh-CN" sz="1335" dirty="0" smtClean="0">
              <a:solidFill>
                <a:prstClr val="black"/>
              </a:solidFill>
              <a:latin typeface="微软雅黑" panose="020B0503020204020204" pitchFamily="34" charset="-122"/>
              <a:ea typeface="微软雅黑" panose="020B0503020204020204" pitchFamily="34" charset="-122"/>
            </a:endParaRPr>
          </a:p>
          <a:p>
            <a:r>
              <a:rPr lang="zh-CN" altLang="en-US" sz="1335" dirty="0" smtClean="0">
                <a:solidFill>
                  <a:prstClr val="black"/>
                </a:solidFill>
                <a:latin typeface="微软雅黑" panose="020B0503020204020204" pitchFamily="34" charset="-122"/>
                <a:ea typeface="微软雅黑" panose="020B0503020204020204" pitchFamily="34" charset="-122"/>
              </a:rPr>
              <a:t>集群（</a:t>
            </a:r>
            <a:r>
              <a:rPr lang="en-US" altLang="zh-CN" sz="1335" dirty="0" smtClean="0">
                <a:solidFill>
                  <a:prstClr val="black"/>
                </a:solidFill>
                <a:latin typeface="微软雅黑" panose="020B0503020204020204" pitchFamily="34" charset="-122"/>
                <a:ea typeface="微软雅黑" panose="020B0503020204020204" pitchFamily="34" charset="-122"/>
              </a:rPr>
              <a:t>Hadoop</a:t>
            </a:r>
            <a:r>
              <a:rPr lang="zh-CN" altLang="en-US" sz="1335" dirty="0" smtClean="0">
                <a:solidFill>
                  <a:prstClr val="black"/>
                </a:solidFill>
                <a:latin typeface="微软雅黑" panose="020B0503020204020204" pitchFamily="34" charset="-122"/>
                <a:ea typeface="微软雅黑" panose="020B0503020204020204" pitchFamily="34" charset="-122"/>
              </a:rPr>
              <a:t>）</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3716301" y="4832922"/>
            <a:ext cx="4192623" cy="428005"/>
            <a:chOff x="3546482" y="4701333"/>
            <a:chExt cx="4192623" cy="428005"/>
          </a:xfrm>
        </p:grpSpPr>
        <p:sp>
          <p:nvSpPr>
            <p:cNvPr id="74" name="圆角矩形 306"/>
            <p:cNvSpPr/>
            <p:nvPr/>
          </p:nvSpPr>
          <p:spPr bwMode="auto">
            <a:xfrm>
              <a:off x="3546482" y="4701333"/>
              <a:ext cx="4192623" cy="428005"/>
            </a:xfrm>
            <a:prstGeom prst="roundRect">
              <a:avLst/>
            </a:prstGeom>
            <a:solidFill>
              <a:srgbClr val="9A3836"/>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75" name="Object 3"/>
            <p:cNvGraphicFramePr>
              <a:graphicFrameLocks noChangeAspect="1"/>
            </p:cNvGraphicFramePr>
            <p:nvPr/>
          </p:nvGraphicFramePr>
          <p:xfrm>
            <a:off x="4576429" y="4736045"/>
            <a:ext cx="391027" cy="358580"/>
          </p:xfrm>
          <a:graphic>
            <a:graphicData uri="http://schemas.openxmlformats.org/presentationml/2006/ole">
              <mc:AlternateContent xmlns:mc="http://schemas.openxmlformats.org/markup-compatibility/2006">
                <mc:Choice xmlns:v="urn:schemas-microsoft-com:vml" Requires="v">
                  <p:oleObj spid="_x0000_s39498" name="Visio" r:id="rId18" imgW="367665" imgH="466090" progId="Visio.Drawing.11">
                    <p:embed/>
                  </p:oleObj>
                </mc:Choice>
                <mc:Fallback>
                  <p:oleObj name="Visio" r:id="rId18" imgW="367665" imgH="466090" progId="Visio.Drawing.11">
                    <p:embed/>
                    <p:pic>
                      <p:nvPicPr>
                        <p:cNvPr id="0" name="图片 4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429"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14"/>
            <p:cNvGraphicFramePr>
              <a:graphicFrameLocks noChangeAspect="1"/>
            </p:cNvGraphicFramePr>
            <p:nvPr/>
          </p:nvGraphicFramePr>
          <p:xfrm>
            <a:off x="5050706" y="4736049"/>
            <a:ext cx="390520" cy="358572"/>
          </p:xfrm>
          <a:graphic>
            <a:graphicData uri="http://schemas.openxmlformats.org/presentationml/2006/ole">
              <mc:AlternateContent xmlns:mc="http://schemas.openxmlformats.org/markup-compatibility/2006">
                <mc:Choice xmlns:v="urn:schemas-microsoft-com:vml" Requires="v">
                  <p:oleObj spid="_x0000_s39499" name="Visio" r:id="rId19" imgW="367665" imgH="466090" progId="Visio.Drawing.11">
                    <p:embed/>
                  </p:oleObj>
                </mc:Choice>
                <mc:Fallback>
                  <p:oleObj name="Visio" r:id="rId19" imgW="367665" imgH="466090" progId="Visio.Drawing.11">
                    <p:embed/>
                    <p:pic>
                      <p:nvPicPr>
                        <p:cNvPr id="0" name="图片 47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706"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 name="Object 14"/>
            <p:cNvGraphicFramePr>
              <a:graphicFrameLocks noChangeAspect="1"/>
            </p:cNvGraphicFramePr>
            <p:nvPr/>
          </p:nvGraphicFramePr>
          <p:xfrm>
            <a:off x="5537175" y="4736049"/>
            <a:ext cx="390520" cy="358572"/>
          </p:xfrm>
          <a:graphic>
            <a:graphicData uri="http://schemas.openxmlformats.org/presentationml/2006/ole">
              <mc:AlternateContent xmlns:mc="http://schemas.openxmlformats.org/markup-compatibility/2006">
                <mc:Choice xmlns:v="urn:schemas-microsoft-com:vml" Requires="v">
                  <p:oleObj spid="_x0000_s39500" name="Visio" r:id="rId20" imgW="367665" imgH="466090" progId="Visio.Drawing.11">
                    <p:embed/>
                  </p:oleObj>
                </mc:Choice>
                <mc:Fallback>
                  <p:oleObj name="Visio" r:id="rId20" imgW="367665" imgH="466090" progId="Visio.Drawing.11">
                    <p:embed/>
                    <p:pic>
                      <p:nvPicPr>
                        <p:cNvPr id="0" name="图片 4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175"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3"/>
            <p:cNvGraphicFramePr>
              <a:graphicFrameLocks noChangeAspect="1"/>
            </p:cNvGraphicFramePr>
            <p:nvPr/>
          </p:nvGraphicFramePr>
          <p:xfrm>
            <a:off x="3627876" y="4736045"/>
            <a:ext cx="391027" cy="358580"/>
          </p:xfrm>
          <a:graphic>
            <a:graphicData uri="http://schemas.openxmlformats.org/presentationml/2006/ole">
              <mc:AlternateContent xmlns:mc="http://schemas.openxmlformats.org/markup-compatibility/2006">
                <mc:Choice xmlns:v="urn:schemas-microsoft-com:vml" Requires="v">
                  <p:oleObj spid="_x0000_s39501" name="Visio" r:id="rId21" imgW="367665" imgH="466090" progId="Visio.Drawing.11">
                    <p:embed/>
                  </p:oleObj>
                </mc:Choice>
                <mc:Fallback>
                  <p:oleObj name="Visio" r:id="rId21" imgW="367665" imgH="466090" progId="Visio.Drawing.11">
                    <p:embed/>
                    <p:pic>
                      <p:nvPicPr>
                        <p:cNvPr id="0" name="图片 47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876"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3"/>
            <p:cNvGraphicFramePr>
              <a:graphicFrameLocks noChangeAspect="1"/>
            </p:cNvGraphicFramePr>
            <p:nvPr/>
          </p:nvGraphicFramePr>
          <p:xfrm>
            <a:off x="4102152" y="4736045"/>
            <a:ext cx="391027" cy="358580"/>
          </p:xfrm>
          <a:graphic>
            <a:graphicData uri="http://schemas.openxmlformats.org/presentationml/2006/ole">
              <mc:AlternateContent xmlns:mc="http://schemas.openxmlformats.org/markup-compatibility/2006">
                <mc:Choice xmlns:v="urn:schemas-microsoft-com:vml" Requires="v">
                  <p:oleObj spid="_x0000_s39502" name="Visio" r:id="rId22" imgW="367665" imgH="466090" progId="Visio.Drawing.11">
                    <p:embed/>
                  </p:oleObj>
                </mc:Choice>
                <mc:Fallback>
                  <p:oleObj name="Visio" r:id="rId22" imgW="367665" imgH="466090" progId="Visio.Drawing.11">
                    <p:embed/>
                    <p:pic>
                      <p:nvPicPr>
                        <p:cNvPr id="0" name="图片 47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52" y="4736045"/>
                          <a:ext cx="391027" cy="3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0" name="直接连接符 79"/>
            <p:cNvCxnSpPr/>
            <p:nvPr/>
          </p:nvCxnSpPr>
          <p:spPr bwMode="auto">
            <a:xfrm>
              <a:off x="7085986" y="4894163"/>
              <a:ext cx="372880" cy="0"/>
            </a:xfrm>
            <a:prstGeom prst="line">
              <a:avLst/>
            </a:prstGeom>
            <a:solidFill>
              <a:srgbClr val="CDB7B9"/>
            </a:solidFill>
            <a:ln w="50800" cap="flat" cmpd="sng" algn="ctr">
              <a:solidFill>
                <a:sysClr val="windowText" lastClr="000000"/>
              </a:solidFill>
              <a:prstDash val="sysDot"/>
              <a:round/>
              <a:headEnd type="none" w="med" len="med"/>
              <a:tailEnd type="none" w="med" len="med"/>
            </a:ln>
            <a:effectLst/>
          </p:spPr>
        </p:cxnSp>
        <p:graphicFrame>
          <p:nvGraphicFramePr>
            <p:cNvPr id="81" name="Object 14"/>
            <p:cNvGraphicFramePr>
              <a:graphicFrameLocks noChangeAspect="1"/>
            </p:cNvGraphicFramePr>
            <p:nvPr/>
          </p:nvGraphicFramePr>
          <p:xfrm>
            <a:off x="6045175" y="4736049"/>
            <a:ext cx="390520" cy="358572"/>
          </p:xfrm>
          <a:graphic>
            <a:graphicData uri="http://schemas.openxmlformats.org/presentationml/2006/ole">
              <mc:AlternateContent xmlns:mc="http://schemas.openxmlformats.org/markup-compatibility/2006">
                <mc:Choice xmlns:v="urn:schemas-microsoft-com:vml" Requires="v">
                  <p:oleObj spid="_x0000_s39503" name="Visio" r:id="rId23" imgW="367665" imgH="466090" progId="Visio.Drawing.11">
                    <p:embed/>
                  </p:oleObj>
                </mc:Choice>
                <mc:Fallback>
                  <p:oleObj name="Visio" r:id="rId23" imgW="367665" imgH="466090" progId="Visio.Drawing.11">
                    <p:embed/>
                    <p:pic>
                      <p:nvPicPr>
                        <p:cNvPr id="0" name="图片 47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175"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 name="Object 14"/>
            <p:cNvGraphicFramePr>
              <a:graphicFrameLocks noChangeAspect="1"/>
            </p:cNvGraphicFramePr>
            <p:nvPr/>
          </p:nvGraphicFramePr>
          <p:xfrm>
            <a:off x="6550000" y="4736049"/>
            <a:ext cx="390520" cy="358572"/>
          </p:xfrm>
          <a:graphic>
            <a:graphicData uri="http://schemas.openxmlformats.org/presentationml/2006/ole">
              <mc:AlternateContent xmlns:mc="http://schemas.openxmlformats.org/markup-compatibility/2006">
                <mc:Choice xmlns:v="urn:schemas-microsoft-com:vml" Requires="v">
                  <p:oleObj spid="_x0000_s39504" name="Visio" r:id="rId24" imgW="367665" imgH="466090" progId="Visio.Drawing.11">
                    <p:embed/>
                  </p:oleObj>
                </mc:Choice>
                <mc:Fallback>
                  <p:oleObj name="Visio" r:id="rId24" imgW="367665" imgH="466090" progId="Visio.Drawing.11">
                    <p:embed/>
                    <p:pic>
                      <p:nvPicPr>
                        <p:cNvPr id="0" name="图片 47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000" y="4736049"/>
                          <a:ext cx="390520" cy="35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83" name="直接箭头连接符 82"/>
          <p:cNvCxnSpPr/>
          <p:nvPr/>
        </p:nvCxnSpPr>
        <p:spPr>
          <a:xfrm flipH="1" flipV="1">
            <a:off x="5365383" y="5313725"/>
            <a:ext cx="9525" cy="354965"/>
          </a:xfrm>
          <a:prstGeom prst="straightConnector1">
            <a:avLst/>
          </a:prstGeom>
          <a:ln w="25400">
            <a:tailEnd type="arrow" w="med" len="med"/>
          </a:ln>
        </p:spPr>
        <p:style>
          <a:lnRef idx="3">
            <a:schemeClr val="accent1"/>
          </a:lnRef>
          <a:fillRef idx="0">
            <a:schemeClr val="accent1"/>
          </a:fillRef>
          <a:effectRef idx="2">
            <a:schemeClr val="accent1"/>
          </a:effectRef>
          <a:fontRef idx="minor">
            <a:schemeClr val="tx1"/>
          </a:fontRef>
        </p:style>
      </p:cxnSp>
      <p:grpSp>
        <p:nvGrpSpPr>
          <p:cNvPr id="86" name="组合 85"/>
          <p:cNvGrpSpPr/>
          <p:nvPr/>
        </p:nvGrpSpPr>
        <p:grpSpPr>
          <a:xfrm>
            <a:off x="2192654" y="3736111"/>
            <a:ext cx="9618764" cy="672363"/>
            <a:chOff x="2192654" y="3507080"/>
            <a:chExt cx="9618764" cy="672363"/>
          </a:xfrm>
        </p:grpSpPr>
        <p:grpSp>
          <p:nvGrpSpPr>
            <p:cNvPr id="87" name="组合 86"/>
            <p:cNvGrpSpPr/>
            <p:nvPr/>
          </p:nvGrpSpPr>
          <p:grpSpPr>
            <a:xfrm>
              <a:off x="2192654" y="3507080"/>
              <a:ext cx="6216997" cy="672359"/>
              <a:chOff x="5641974" y="3691849"/>
              <a:chExt cx="4968929" cy="634391"/>
            </a:xfrm>
          </p:grpSpPr>
          <p:sp>
            <p:nvSpPr>
              <p:cNvPr id="101" name="Rounded Rectangle 177"/>
              <p:cNvSpPr/>
              <p:nvPr/>
            </p:nvSpPr>
            <p:spPr>
              <a:xfrm>
                <a:off x="5641974" y="3708039"/>
                <a:ext cx="4968929" cy="618201"/>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02" name="Text Box 39"/>
              <p:cNvSpPr txBox="1">
                <a:spLocks noChangeArrowheads="1"/>
              </p:cNvSpPr>
              <p:nvPr/>
            </p:nvSpPr>
            <p:spPr bwMode="auto">
              <a:xfrm>
                <a:off x="5672075" y="3691849"/>
                <a:ext cx="1408989" cy="474798"/>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数据集市集群（</a:t>
                </a:r>
                <a:r>
                  <a:rPr lang="en-US" altLang="zh-CN" sz="1335" dirty="0" smtClean="0">
                    <a:solidFill>
                      <a:prstClr val="black"/>
                    </a:solidFill>
                    <a:latin typeface="微软雅黑" panose="020B0503020204020204" pitchFamily="34" charset="-122"/>
                    <a:ea typeface="微软雅黑" panose="020B0503020204020204" pitchFamily="34" charset="-122"/>
                  </a:rPr>
                  <a:t>Doris</a:t>
                </a:r>
                <a:r>
                  <a:rPr lang="zh-CN" altLang="en-US" sz="1335" dirty="0" smtClean="0">
                    <a:solidFill>
                      <a:prstClr val="black"/>
                    </a:solidFill>
                    <a:latin typeface="微软雅黑" panose="020B0503020204020204" pitchFamily="34" charset="-122"/>
                    <a:ea typeface="微软雅黑" panose="020B0503020204020204" pitchFamily="34" charset="-122"/>
                  </a:rPr>
                  <a:t>）</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03" name="圆角矩形 306"/>
              <p:cNvSpPr/>
              <p:nvPr/>
            </p:nvSpPr>
            <p:spPr bwMode="auto">
              <a:xfrm>
                <a:off x="6920310" y="3791224"/>
                <a:ext cx="3089829" cy="443230"/>
              </a:xfrm>
              <a:prstGeom prst="roundRect">
                <a:avLst/>
              </a:prstGeom>
              <a:solidFill>
                <a:srgbClr val="92D050"/>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graphicFrame>
            <p:nvGraphicFramePr>
              <p:cNvPr id="104" name="Object 3"/>
              <p:cNvGraphicFramePr>
                <a:graphicFrameLocks noChangeAspect="1"/>
              </p:cNvGraphicFramePr>
              <p:nvPr/>
            </p:nvGraphicFramePr>
            <p:xfrm>
              <a:off x="7873977" y="3826541"/>
              <a:ext cx="402689" cy="384184"/>
            </p:xfrm>
            <a:graphic>
              <a:graphicData uri="http://schemas.openxmlformats.org/presentationml/2006/ole">
                <mc:AlternateContent xmlns:mc="http://schemas.openxmlformats.org/markup-compatibility/2006">
                  <mc:Choice xmlns:v="urn:schemas-microsoft-com:vml" Requires="v">
                    <p:oleObj spid="_x0000_s39505" name="Visio" r:id="rId25" imgW="367665" imgH="466090" progId="Visio.Drawing.11">
                      <p:embed/>
                    </p:oleObj>
                  </mc:Choice>
                  <mc:Fallback>
                    <p:oleObj name="Visio" r:id="rId25" imgW="367665" imgH="466090" progId="Visio.Drawing.11">
                      <p:embed/>
                      <p:pic>
                        <p:nvPicPr>
                          <p:cNvPr id="0" name="图片 47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77" y="3826541"/>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 name="Object 14"/>
              <p:cNvGraphicFramePr>
                <a:graphicFrameLocks noChangeAspect="1"/>
              </p:cNvGraphicFramePr>
              <p:nvPr/>
            </p:nvGraphicFramePr>
            <p:xfrm>
              <a:off x="8626364" y="3820191"/>
              <a:ext cx="402167" cy="384176"/>
            </p:xfrm>
            <a:graphic>
              <a:graphicData uri="http://schemas.openxmlformats.org/presentationml/2006/ole">
                <mc:AlternateContent xmlns:mc="http://schemas.openxmlformats.org/markup-compatibility/2006">
                  <mc:Choice xmlns:v="urn:schemas-microsoft-com:vml" Requires="v">
                    <p:oleObj spid="_x0000_s39506" name="Visio" r:id="rId26" imgW="367665" imgH="466090" progId="Visio.Drawing.11">
                      <p:embed/>
                    </p:oleObj>
                  </mc:Choice>
                  <mc:Fallback>
                    <p:oleObj name="Visio" r:id="rId26" imgW="367665" imgH="466090" progId="Visio.Drawing.11">
                      <p:embed/>
                      <p:pic>
                        <p:nvPicPr>
                          <p:cNvPr id="0" name="图片 47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364" y="3820191"/>
                            <a:ext cx="402167"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 name="Object 14"/>
              <p:cNvGraphicFramePr>
                <a:graphicFrameLocks noChangeAspect="1"/>
              </p:cNvGraphicFramePr>
              <p:nvPr/>
            </p:nvGraphicFramePr>
            <p:xfrm>
              <a:off x="9378229" y="3819154"/>
              <a:ext cx="402167" cy="384176"/>
            </p:xfrm>
            <a:graphic>
              <a:graphicData uri="http://schemas.openxmlformats.org/presentationml/2006/ole">
                <mc:AlternateContent xmlns:mc="http://schemas.openxmlformats.org/markup-compatibility/2006">
                  <mc:Choice xmlns:v="urn:schemas-microsoft-com:vml" Requires="v">
                    <p:oleObj spid="_x0000_s39507" name="Visio" r:id="rId27" imgW="367665" imgH="466090" progId="Visio.Drawing.11">
                      <p:embed/>
                    </p:oleObj>
                  </mc:Choice>
                  <mc:Fallback>
                    <p:oleObj name="Visio" r:id="rId27" imgW="367665" imgH="466090" progId="Visio.Drawing.11">
                      <p:embed/>
                      <p:pic>
                        <p:nvPicPr>
                          <p:cNvPr id="0" name="图片 47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8229" y="3819154"/>
                            <a:ext cx="402167" cy="3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 name="Object 3"/>
              <p:cNvGraphicFramePr>
                <a:graphicFrameLocks noChangeAspect="1"/>
              </p:cNvGraphicFramePr>
              <p:nvPr/>
            </p:nvGraphicFramePr>
            <p:xfrm>
              <a:off x="7121590" y="3804316"/>
              <a:ext cx="402689" cy="384184"/>
            </p:xfrm>
            <a:graphic>
              <a:graphicData uri="http://schemas.openxmlformats.org/presentationml/2006/ole">
                <mc:AlternateContent xmlns:mc="http://schemas.openxmlformats.org/markup-compatibility/2006">
                  <mc:Choice xmlns:v="urn:schemas-microsoft-com:vml" Requires="v">
                    <p:oleObj spid="_x0000_s39508" name="Visio" r:id="rId28" imgW="367665" imgH="466090" progId="Visio.Drawing.11">
                      <p:embed/>
                    </p:oleObj>
                  </mc:Choice>
                  <mc:Fallback>
                    <p:oleObj name="Visio" r:id="rId28" imgW="367665" imgH="466090" progId="Visio.Drawing.11">
                      <p:embed/>
                      <p:pic>
                        <p:nvPicPr>
                          <p:cNvPr id="0" name="图片 47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590" y="3804316"/>
                            <a:ext cx="402689" cy="38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8" name="组合 87"/>
            <p:cNvGrpSpPr/>
            <p:nvPr/>
          </p:nvGrpSpPr>
          <p:grpSpPr>
            <a:xfrm>
              <a:off x="8492763" y="3524243"/>
              <a:ext cx="1590040" cy="655200"/>
              <a:chOff x="8492763" y="3570279"/>
              <a:chExt cx="1590040" cy="655200"/>
            </a:xfrm>
          </p:grpSpPr>
          <p:sp>
            <p:nvSpPr>
              <p:cNvPr id="96" name="Rounded Rectangle 177"/>
              <p:cNvSpPr/>
              <p:nvPr/>
            </p:nvSpPr>
            <p:spPr>
              <a:xfrm>
                <a:off x="8492763" y="3570279"/>
                <a:ext cx="1590040" cy="65520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Calibri" panose="020F0502020204030204"/>
                </a:endParaRPr>
              </a:p>
            </p:txBody>
          </p:sp>
          <p:sp>
            <p:nvSpPr>
              <p:cNvPr id="97" name="圆角矩形 339"/>
              <p:cNvSpPr/>
              <p:nvPr/>
            </p:nvSpPr>
            <p:spPr bwMode="auto">
              <a:xfrm>
                <a:off x="9287809" y="3606827"/>
                <a:ext cx="700111" cy="490551"/>
              </a:xfrm>
              <a:prstGeom prst="roundRect">
                <a:avLst/>
              </a:prstGeom>
              <a:solidFill>
                <a:schemeClr val="bg1">
                  <a:lumMod val="95000"/>
                </a:schemeClr>
              </a:solidFill>
              <a:ln w="9525" cap="flat" cmpd="sng" algn="ctr">
                <a:solidFill>
                  <a:sysClr val="windowText" lastClr="000000"/>
                </a:solidFill>
                <a:prstDash val="sysDot"/>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aphicFrame>
            <p:nvGraphicFramePr>
              <p:cNvPr id="98" name="Object 372"/>
              <p:cNvGraphicFramePr>
                <a:graphicFrameLocks noChangeAspect="1"/>
              </p:cNvGraphicFramePr>
              <p:nvPr/>
            </p:nvGraphicFramePr>
            <p:xfrm>
              <a:off x="9330124" y="3613391"/>
              <a:ext cx="381207" cy="453288"/>
            </p:xfrm>
            <a:graphic>
              <a:graphicData uri="http://schemas.openxmlformats.org/presentationml/2006/ole">
                <mc:AlternateContent xmlns:mc="http://schemas.openxmlformats.org/markup-compatibility/2006">
                  <mc:Choice xmlns:v="urn:schemas-microsoft-com:vml" Requires="v">
                    <p:oleObj spid="_x0000_s39509" name="Visio" r:id="rId29" imgW="367665" imgH="466090" progId="Visio.Drawing.11">
                      <p:embed/>
                    </p:oleObj>
                  </mc:Choice>
                  <mc:Fallback>
                    <p:oleObj name="Visio" r:id="rId29" imgW="367665" imgH="466090" progId="Visio.Drawing.11">
                      <p:embed/>
                      <p:pic>
                        <p:nvPicPr>
                          <p:cNvPr id="0" name="图片 47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124" y="3613391"/>
                            <a:ext cx="381207" cy="45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Text Box 39"/>
              <p:cNvSpPr txBox="1">
                <a:spLocks noChangeArrowheads="1"/>
              </p:cNvSpPr>
              <p:nvPr/>
            </p:nvSpPr>
            <p:spPr bwMode="auto">
              <a:xfrm>
                <a:off x="8497209" y="3624277"/>
                <a:ext cx="687030" cy="502920"/>
              </a:xfrm>
              <a:prstGeom prst="rect">
                <a:avLst/>
              </a:prstGeom>
              <a:noFill/>
              <a:ln w="9525">
                <a:noFill/>
                <a:miter lim="800000"/>
              </a:ln>
              <a:effectLst/>
            </p:spPr>
            <p:txBody>
              <a:bodyPr wrap="square">
                <a:spAutoFit/>
              </a:bodyPr>
              <a:lstStyle/>
              <a:p>
                <a:r>
                  <a:rPr lang="en-US" altLang="zh-CN" sz="1335" dirty="0" err="1">
                    <a:solidFill>
                      <a:prstClr val="black"/>
                    </a:solidFill>
                    <a:latin typeface="微软雅黑" panose="020B0503020204020204" pitchFamily="34" charset="-122"/>
                    <a:ea typeface="微软雅黑" panose="020B0503020204020204" pitchFamily="34" charset="-122"/>
                  </a:rPr>
                  <a:t>Mysql</a:t>
                </a:r>
                <a:endParaRPr lang="en-US" altLang="zh-CN" sz="1335" dirty="0" err="1">
                  <a:solidFill>
                    <a:prstClr val="black"/>
                  </a:solidFill>
                  <a:latin typeface="微软雅黑" panose="020B0503020204020204" pitchFamily="34" charset="-122"/>
                  <a:ea typeface="微软雅黑" panose="020B0503020204020204" pitchFamily="34" charset="-122"/>
                </a:endParaRPr>
              </a:p>
              <a:p>
                <a:r>
                  <a:rPr lang="zh-CN" altLang="en-US" sz="1335" dirty="0" err="1">
                    <a:solidFill>
                      <a:prstClr val="black"/>
                    </a:solidFill>
                    <a:latin typeface="微软雅黑" panose="020B0503020204020204" pitchFamily="34" charset="-122"/>
                    <a:ea typeface="微软雅黑" panose="020B0503020204020204" pitchFamily="34" charset="-122"/>
                  </a:rPr>
                  <a:t>集群</a:t>
                </a:r>
                <a:endParaRPr lang="zh-CN" altLang="en-US" sz="1335" dirty="0" err="1">
                  <a:solidFill>
                    <a:prstClr val="black"/>
                  </a:solidFill>
                  <a:latin typeface="微软雅黑" panose="020B0503020204020204" pitchFamily="34" charset="-122"/>
                  <a:ea typeface="微软雅黑" panose="020B0503020204020204" pitchFamily="34" charset="-122"/>
                </a:endParaRPr>
              </a:p>
            </p:txBody>
          </p:sp>
          <p:graphicFrame>
            <p:nvGraphicFramePr>
              <p:cNvPr id="100" name="Object 372"/>
              <p:cNvGraphicFramePr>
                <a:graphicFrameLocks noChangeAspect="1"/>
              </p:cNvGraphicFramePr>
              <p:nvPr/>
            </p:nvGraphicFramePr>
            <p:xfrm>
              <a:off x="9555526" y="3642976"/>
              <a:ext cx="372773" cy="475354"/>
            </p:xfrm>
            <a:graphic>
              <a:graphicData uri="http://schemas.openxmlformats.org/presentationml/2006/ole">
                <mc:AlternateContent xmlns:mc="http://schemas.openxmlformats.org/markup-compatibility/2006">
                  <mc:Choice xmlns:v="urn:schemas-microsoft-com:vml" Requires="v">
                    <p:oleObj spid="_x0000_s39510" name="Visio" r:id="rId30" imgW="367665" imgH="466090" progId="Visio.Drawing.11">
                      <p:embed/>
                    </p:oleObj>
                  </mc:Choice>
                  <mc:Fallback>
                    <p:oleObj name="Visio" r:id="rId30" imgW="367665" imgH="466090" progId="Visio.Drawing.11">
                      <p:embed/>
                      <p:pic>
                        <p:nvPicPr>
                          <p:cNvPr id="0" name="图片 47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526" y="3642976"/>
                            <a:ext cx="372773" cy="47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9" name="组合 88"/>
            <p:cNvGrpSpPr/>
            <p:nvPr/>
          </p:nvGrpSpPr>
          <p:grpSpPr>
            <a:xfrm>
              <a:off x="10301080" y="3524243"/>
              <a:ext cx="1510338" cy="655200"/>
              <a:chOff x="10301080" y="3546234"/>
              <a:chExt cx="1510338" cy="655200"/>
            </a:xfrm>
          </p:grpSpPr>
          <p:sp>
            <p:nvSpPr>
              <p:cNvPr id="90" name="Rounded Rectangle 177"/>
              <p:cNvSpPr/>
              <p:nvPr/>
            </p:nvSpPr>
            <p:spPr>
              <a:xfrm>
                <a:off x="10301080" y="3546234"/>
                <a:ext cx="1510338" cy="655200"/>
              </a:xfrm>
              <a:prstGeom prst="roundRect">
                <a:avLst>
                  <a:gd name="adj" fmla="val 1908"/>
                </a:avLst>
              </a:prstGeom>
              <a:solidFill>
                <a:srgbClr val="9BBB59">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1" name="Text Box 39"/>
              <p:cNvSpPr txBox="1">
                <a:spLocks noChangeArrowheads="1"/>
              </p:cNvSpPr>
              <p:nvPr/>
            </p:nvSpPr>
            <p:spPr bwMode="auto">
              <a:xfrm>
                <a:off x="10301336" y="3609048"/>
                <a:ext cx="621902" cy="502573"/>
              </a:xfrm>
              <a:prstGeom prst="rect">
                <a:avLst/>
              </a:prstGeom>
              <a:noFill/>
              <a:ln w="9525">
                <a:noFill/>
                <a:miter lim="800000"/>
              </a:ln>
              <a:effectLst/>
            </p:spPr>
            <p:txBody>
              <a:bodyPr wrap="none">
                <a:spAutoFit/>
              </a:bodyPr>
              <a:lstStyle/>
              <a:p>
                <a:pPr fontAlgn="auto">
                  <a:spcAft>
                    <a:spcPts val="0"/>
                  </a:spcAft>
                </a:pPr>
                <a:r>
                  <a:rPr lang="en-US" altLang="zh-CN" sz="1335" dirty="0" err="1">
                    <a:solidFill>
                      <a:prstClr val="black"/>
                    </a:solidFill>
                    <a:latin typeface="微软雅黑" panose="020B0503020204020204" pitchFamily="34" charset="-122"/>
                    <a:ea typeface="微软雅黑" panose="020B0503020204020204" pitchFamily="34" charset="-122"/>
                  </a:rPr>
                  <a:t>Redis</a:t>
                </a:r>
                <a:endParaRPr lang="en-US" altLang="zh-CN" sz="1335" dirty="0">
                  <a:solidFill>
                    <a:prstClr val="black"/>
                  </a:solidFill>
                  <a:latin typeface="微软雅黑" panose="020B0503020204020204" pitchFamily="34" charset="-122"/>
                  <a:ea typeface="微软雅黑" panose="020B0503020204020204" pitchFamily="34" charset="-122"/>
                </a:endParaRPr>
              </a:p>
              <a:p>
                <a:pPr fontAlgn="auto">
                  <a:spcAft>
                    <a:spcPts val="0"/>
                  </a:spcAft>
                </a:pPr>
                <a:r>
                  <a:rPr lang="zh-CN" altLang="en-US" sz="1335" dirty="0">
                    <a:solidFill>
                      <a:prstClr val="black"/>
                    </a:solidFill>
                    <a:latin typeface="微软雅黑" panose="020B0503020204020204" pitchFamily="34" charset="-122"/>
                    <a:ea typeface="微软雅黑" panose="020B0503020204020204" pitchFamily="34" charset="-122"/>
                  </a:rPr>
                  <a:t>集群</a:t>
                </a:r>
                <a:endParaRPr lang="en-US" altLang="zh-CN" sz="1335" dirty="0">
                  <a:solidFill>
                    <a:prstClr val="black"/>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0948129" y="3599444"/>
                <a:ext cx="711327" cy="526467"/>
                <a:chOff x="4342426" y="4147145"/>
                <a:chExt cx="711327" cy="526467"/>
              </a:xfrm>
            </p:grpSpPr>
            <p:sp>
              <p:nvSpPr>
                <p:cNvPr id="93" name="圆角矩形 230"/>
                <p:cNvSpPr/>
                <p:nvPr/>
              </p:nvSpPr>
              <p:spPr bwMode="auto">
                <a:xfrm>
                  <a:off x="4342426" y="4147145"/>
                  <a:ext cx="706789" cy="526467"/>
                </a:xfrm>
                <a:prstGeom prst="roundRect">
                  <a:avLst/>
                </a:prstGeom>
                <a:solidFill>
                  <a:schemeClr val="accent1">
                    <a:lumMod val="20000"/>
                    <a:lumOff val="80000"/>
                  </a:schemeClr>
                </a:solidFill>
                <a:ln w="9525" cap="flat" cmpd="sng" algn="ctr">
                  <a:solidFill>
                    <a:sysClr val="windowText" lastClr="000000"/>
                  </a:solidFill>
                  <a:prstDash val="sysDot"/>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rgbClr val="800000"/>
                    </a:solidFill>
                    <a:effectLst/>
                    <a:uLnTx/>
                    <a:uFillTx/>
                    <a:latin typeface="Arial" panose="020B0604020202020204" pitchFamily="34" charset="0"/>
                    <a:ea typeface="宋体" pitchFamily="2" charset="-122"/>
                  </a:endParaRPr>
                </a:p>
              </p:txBody>
            </p:sp>
            <p:graphicFrame>
              <p:nvGraphicFramePr>
                <p:cNvPr id="94" name="Object 14"/>
                <p:cNvGraphicFramePr>
                  <a:graphicFrameLocks noChangeAspect="1"/>
                </p:cNvGraphicFramePr>
                <p:nvPr/>
              </p:nvGraphicFramePr>
              <p:xfrm>
                <a:off x="4377690" y="4200581"/>
                <a:ext cx="402167" cy="397059"/>
              </p:xfrm>
              <a:graphic>
                <a:graphicData uri="http://schemas.openxmlformats.org/presentationml/2006/ole">
                  <mc:AlternateContent xmlns:mc="http://schemas.openxmlformats.org/markup-compatibility/2006">
                    <mc:Choice xmlns:v="urn:schemas-microsoft-com:vml" Requires="v">
                      <p:oleObj spid="_x0000_s39511" name="Visio" r:id="rId31" imgW="367665" imgH="466090" progId="Visio.Drawing.11">
                        <p:embed/>
                      </p:oleObj>
                    </mc:Choice>
                    <mc:Fallback>
                      <p:oleObj name="Visio" r:id="rId31" imgW="367665" imgH="466090" progId="Visio.Drawing.11">
                        <p:embed/>
                        <p:pic>
                          <p:nvPicPr>
                            <p:cNvPr id="0" name="图片 47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690" y="4200581"/>
                              <a:ext cx="402167" cy="39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14"/>
                <p:cNvGraphicFramePr>
                  <a:graphicFrameLocks noChangeAspect="1"/>
                </p:cNvGraphicFramePr>
                <p:nvPr/>
              </p:nvGraphicFramePr>
              <p:xfrm>
                <a:off x="4651586" y="4214872"/>
                <a:ext cx="402167" cy="397059"/>
              </p:xfrm>
              <a:graphic>
                <a:graphicData uri="http://schemas.openxmlformats.org/presentationml/2006/ole">
                  <mc:AlternateContent xmlns:mc="http://schemas.openxmlformats.org/markup-compatibility/2006">
                    <mc:Choice xmlns:v="urn:schemas-microsoft-com:vml" Requires="v">
                      <p:oleObj spid="_x0000_s39512" name="Visio" r:id="rId32" imgW="367665" imgH="466090" progId="Visio.Drawing.11">
                        <p:embed/>
                      </p:oleObj>
                    </mc:Choice>
                    <mc:Fallback>
                      <p:oleObj name="Visio" r:id="rId32" imgW="367665" imgH="466090" progId="Visio.Drawing.11">
                        <p:embed/>
                        <p:pic>
                          <p:nvPicPr>
                            <p:cNvPr id="0" name="图片 47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586" y="4214872"/>
                              <a:ext cx="402167" cy="39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cxnSp>
        <p:nvCxnSpPr>
          <p:cNvPr id="108" name="直接箭头连接符 107"/>
          <p:cNvCxnSpPr/>
          <p:nvPr/>
        </p:nvCxnSpPr>
        <p:spPr>
          <a:xfrm>
            <a:off x="9017575" y="3398567"/>
            <a:ext cx="0" cy="468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09" name="直接箭头连接符 108"/>
          <p:cNvCxnSpPr/>
          <p:nvPr/>
        </p:nvCxnSpPr>
        <p:spPr>
          <a:xfrm>
            <a:off x="10942579" y="3384740"/>
            <a:ext cx="0" cy="468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10" name="直接箭头连接符 109"/>
          <p:cNvCxnSpPr/>
          <p:nvPr/>
        </p:nvCxnSpPr>
        <p:spPr>
          <a:xfrm>
            <a:off x="7175757" y="3350994"/>
            <a:ext cx="0" cy="4896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11" name="直接箭头连接符 110"/>
          <p:cNvCxnSpPr/>
          <p:nvPr/>
        </p:nvCxnSpPr>
        <p:spPr>
          <a:xfrm>
            <a:off x="6228080" y="4310200"/>
            <a:ext cx="0" cy="504000"/>
          </a:xfrm>
          <a:prstGeom prst="straightConnector1">
            <a:avLst/>
          </a:prstGeom>
          <a:noFill/>
          <a:ln w="25400" cap="flat" cmpd="sng" algn="ctr">
            <a:solidFill>
              <a:srgbClr val="4F81BD">
                <a:shade val="95000"/>
                <a:satMod val="105000"/>
              </a:srgbClr>
            </a:solidFill>
            <a:prstDash val="solid"/>
            <a:headEnd type="triangle"/>
            <a:tailEnd type="triangle"/>
          </a:ln>
          <a:effectLst/>
        </p:spPr>
      </p:cxnSp>
      <p:cxnSp>
        <p:nvCxnSpPr>
          <p:cNvPr id="120" name="直接箭头连接符 119"/>
          <p:cNvCxnSpPr/>
          <p:nvPr/>
        </p:nvCxnSpPr>
        <p:spPr>
          <a:xfrm flipH="1" flipV="1">
            <a:off x="7969848" y="4220696"/>
            <a:ext cx="7205" cy="1419016"/>
          </a:xfrm>
          <a:prstGeom prst="straightConnector1">
            <a:avLst/>
          </a:prstGeom>
          <a:ln w="25400">
            <a:solidFill>
              <a:schemeClr val="accent4">
                <a:lumMod val="75000"/>
              </a:schemeClr>
            </a:solidFill>
            <a:tailEnd type="arrow" w="med" len="med"/>
          </a:ln>
        </p:spPr>
        <p:style>
          <a:lnRef idx="3">
            <a:schemeClr val="accent1"/>
          </a:lnRef>
          <a:fillRef idx="0">
            <a:schemeClr val="accent1"/>
          </a:fillRef>
          <a:effectRef idx="2">
            <a:schemeClr val="accent1"/>
          </a:effectRef>
          <a:fontRef idx="minor">
            <a:schemeClr val="tx1"/>
          </a:fontRef>
        </p:style>
      </p:cxnSp>
      <p:sp>
        <p:nvSpPr>
          <p:cNvPr id="121" name="TextBox 44"/>
          <p:cNvSpPr txBox="1"/>
          <p:nvPr/>
        </p:nvSpPr>
        <p:spPr>
          <a:xfrm>
            <a:off x="5120199" y="5428731"/>
            <a:ext cx="639496" cy="228027"/>
          </a:xfrm>
          <a:prstGeom prst="rect">
            <a:avLst/>
          </a:prstGeom>
          <a:noFill/>
        </p:spPr>
        <p:txBody>
          <a:bodyPr wrap="square" lIns="103900" tIns="51951" rIns="103900" bIns="51951" rtlCol="0">
            <a:spAutoFit/>
          </a:bodyPr>
          <a:lstStyle/>
          <a:p>
            <a:r>
              <a:rPr lang="zh-CN" altLang="en-US" sz="800" dirty="0" smtClean="0">
                <a:latin typeface="微软雅黑" panose="020B0503020204020204" pitchFamily="34" charset="-122"/>
                <a:ea typeface="微软雅黑" panose="020B0503020204020204" pitchFamily="34" charset="-122"/>
              </a:rPr>
              <a:t>批处理</a:t>
            </a:r>
            <a:endParaRPr lang="zh-CN" altLang="en-US" sz="800" dirty="0">
              <a:latin typeface="微软雅黑" panose="020B0503020204020204" pitchFamily="34" charset="-122"/>
              <a:ea typeface="微软雅黑" panose="020B0503020204020204" pitchFamily="34" charset="-122"/>
            </a:endParaRPr>
          </a:p>
        </p:txBody>
      </p:sp>
      <p:sp>
        <p:nvSpPr>
          <p:cNvPr id="122" name="TextBox 44"/>
          <p:cNvSpPr txBox="1"/>
          <p:nvPr/>
        </p:nvSpPr>
        <p:spPr>
          <a:xfrm>
            <a:off x="7678611" y="5424732"/>
            <a:ext cx="639496" cy="228027"/>
          </a:xfrm>
          <a:prstGeom prst="rect">
            <a:avLst/>
          </a:prstGeom>
          <a:noFill/>
        </p:spPr>
        <p:txBody>
          <a:bodyPr wrap="square" lIns="103900" tIns="51951" rIns="103900" bIns="51951" rtlCol="0">
            <a:spAutoFit/>
          </a:bodyPr>
          <a:lstStyle/>
          <a:p>
            <a:r>
              <a:rPr lang="zh-CN" altLang="en-US" sz="800" dirty="0">
                <a:latin typeface="微软雅黑" panose="020B0503020204020204" pitchFamily="34" charset="-122"/>
                <a:ea typeface="微软雅黑" panose="020B0503020204020204" pitchFamily="34" charset="-122"/>
              </a:rPr>
              <a:t>流</a:t>
            </a:r>
            <a:r>
              <a:rPr lang="zh-CN" altLang="en-US" sz="800" dirty="0" smtClean="0">
                <a:latin typeface="微软雅黑" panose="020B0503020204020204" pitchFamily="34" charset="-122"/>
                <a:ea typeface="微软雅黑" panose="020B0503020204020204" pitchFamily="34" charset="-122"/>
              </a:rPr>
              <a:t>处理</a:t>
            </a:r>
            <a:endParaRPr lang="zh-CN" altLang="en-US" sz="800" dirty="0">
              <a:latin typeface="微软雅黑" panose="020B0503020204020204" pitchFamily="34" charset="-122"/>
              <a:ea typeface="微软雅黑" panose="020B0503020204020204" pitchFamily="34" charset="-122"/>
            </a:endParaRPr>
          </a:p>
        </p:txBody>
      </p:sp>
      <p:cxnSp>
        <p:nvCxnSpPr>
          <p:cNvPr id="123" name="直接箭头连接符 122"/>
          <p:cNvCxnSpPr/>
          <p:nvPr/>
        </p:nvCxnSpPr>
        <p:spPr>
          <a:xfrm flipH="1" flipV="1">
            <a:off x="8415200" y="3365527"/>
            <a:ext cx="27749" cy="2310468"/>
          </a:xfrm>
          <a:prstGeom prst="straightConnector1">
            <a:avLst/>
          </a:prstGeom>
          <a:ln w="25400">
            <a:solidFill>
              <a:schemeClr val="accent6">
                <a:lumMod val="75000"/>
              </a:schemeClr>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125" name="直接箭头连接符 124"/>
          <p:cNvCxnSpPr/>
          <p:nvPr/>
        </p:nvCxnSpPr>
        <p:spPr>
          <a:xfrm>
            <a:off x="7750903" y="3350994"/>
            <a:ext cx="5806" cy="1419480"/>
          </a:xfrm>
          <a:prstGeom prst="straightConnector1">
            <a:avLst/>
          </a:prstGeom>
          <a:noFill/>
          <a:ln w="25400" cap="flat" cmpd="sng" algn="ctr">
            <a:solidFill>
              <a:srgbClr val="4F81BD">
                <a:shade val="95000"/>
                <a:satMod val="105000"/>
              </a:srgbClr>
            </a:solidFill>
            <a:prstDash val="solid"/>
            <a:headEnd type="triangle"/>
            <a:tailEnd type="triangle"/>
          </a:ln>
          <a:effectLst/>
        </p:spPr>
      </p:cxnSp>
      <p:sp>
        <p:nvSpPr>
          <p:cNvPr id="131" name="TextBox 44"/>
          <p:cNvSpPr txBox="1"/>
          <p:nvPr/>
        </p:nvSpPr>
        <p:spPr>
          <a:xfrm>
            <a:off x="8404006" y="5414198"/>
            <a:ext cx="997535" cy="228027"/>
          </a:xfrm>
          <a:prstGeom prst="rect">
            <a:avLst/>
          </a:prstGeom>
          <a:noFill/>
        </p:spPr>
        <p:txBody>
          <a:bodyPr wrap="square" lIns="103900" tIns="51951" rIns="103900" bIns="51951" rtlCol="0">
            <a:spAutoFit/>
          </a:bodyPr>
          <a:lstStyle/>
          <a:p>
            <a:r>
              <a:rPr lang="zh-CN" altLang="en-US" sz="800" dirty="0" smtClean="0">
                <a:latin typeface="微软雅黑" panose="020B0503020204020204" pitchFamily="34" charset="-122"/>
                <a:ea typeface="微软雅黑" panose="020B0503020204020204" pitchFamily="34" charset="-122"/>
              </a:rPr>
              <a:t>元数据信息</a:t>
            </a:r>
            <a:endParaRPr lang="zh-CN" altLang="en-US" sz="800" dirty="0">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2945268" y="5682839"/>
            <a:ext cx="2814427" cy="728167"/>
            <a:chOff x="2945268" y="5682839"/>
            <a:chExt cx="2814427" cy="728167"/>
          </a:xfrm>
        </p:grpSpPr>
        <p:sp>
          <p:nvSpPr>
            <p:cNvPr id="19"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20" name="TextBox 112"/>
            <p:cNvSpPr txBox="1"/>
            <p:nvPr/>
          </p:nvSpPr>
          <p:spPr>
            <a:xfrm>
              <a:off x="3571991" y="5714700"/>
              <a:ext cx="349927" cy="276999"/>
            </a:xfrm>
            <a:prstGeom prst="rect">
              <a:avLst/>
            </a:prstGeom>
            <a:noFill/>
          </p:spPr>
          <p:txBody>
            <a:bodyPr wrap="none" rtlCol="0">
              <a:spAutoFit/>
            </a:bodyPr>
            <a:lstStyle/>
            <a:p>
              <a:r>
                <a:rPr lang="en-US" sz="1200" dirty="0" smtClean="0">
                  <a:latin typeface="微软雅黑" panose="020B0503020204020204" pitchFamily="34" charset="-122"/>
                  <a:ea typeface="微软雅黑" panose="020B0503020204020204" pitchFamily="34" charset="-122"/>
                </a:rPr>
                <a:t>ERP</a:t>
              </a:r>
              <a:endParaRPr lang="en-US" sz="1200" dirty="0">
                <a:latin typeface="微软雅黑" panose="020B0503020204020204" pitchFamily="34" charset="-122"/>
                <a:ea typeface="微软雅黑" panose="020B0503020204020204" pitchFamily="34" charset="-122"/>
              </a:endParaRPr>
            </a:p>
          </p:txBody>
        </p:sp>
        <p:sp>
          <p:nvSpPr>
            <p:cNvPr id="21" name="TextBox 112"/>
            <p:cNvSpPr txBox="1"/>
            <p:nvPr/>
          </p:nvSpPr>
          <p:spPr>
            <a:xfrm>
              <a:off x="4376873" y="5695739"/>
              <a:ext cx="38248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MES</a:t>
              </a:r>
              <a:endParaRPr lang="en-US" sz="12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957657" y="5956941"/>
              <a:ext cx="749623" cy="389486"/>
              <a:chOff x="6719819" y="5943293"/>
              <a:chExt cx="996546" cy="389486"/>
            </a:xfrm>
          </p:grpSpPr>
          <p:sp>
            <p:nvSpPr>
              <p:cNvPr id="23"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4"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5"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26" name="TextBox 112"/>
            <p:cNvSpPr txBox="1"/>
            <p:nvPr/>
          </p:nvSpPr>
          <p:spPr>
            <a:xfrm>
              <a:off x="5204638" y="5682839"/>
              <a:ext cx="232963" cy="276999"/>
            </a:xfrm>
            <a:prstGeom prst="rect">
              <a:avLst/>
            </a:prstGeom>
            <a:noFill/>
          </p:spPr>
          <p:txBody>
            <a:bodyPr wrap="none" rtlCol="0">
              <a:spAutoFit/>
            </a:bodyPr>
            <a:lstStyle/>
            <a:p>
              <a:pPr algn="l"/>
              <a:r>
                <a:rPr lang="en-US" altLang="zh-CN" sz="1200" dirty="0" smtClean="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p:txBody>
        </p:sp>
        <p:grpSp>
          <p:nvGrpSpPr>
            <p:cNvPr id="112" name="组合 111"/>
            <p:cNvGrpSpPr/>
            <p:nvPr/>
          </p:nvGrpSpPr>
          <p:grpSpPr>
            <a:xfrm>
              <a:off x="4162893" y="5957802"/>
              <a:ext cx="749623" cy="389486"/>
              <a:chOff x="6719819" y="5943293"/>
              <a:chExt cx="996546" cy="389486"/>
            </a:xfrm>
          </p:grpSpPr>
          <p:sp>
            <p:nvSpPr>
              <p:cNvPr id="113"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14"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115"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116" name="组合 115"/>
            <p:cNvGrpSpPr/>
            <p:nvPr/>
          </p:nvGrpSpPr>
          <p:grpSpPr>
            <a:xfrm>
              <a:off x="3357867" y="5952937"/>
              <a:ext cx="749623" cy="389486"/>
              <a:chOff x="6719819" y="5943293"/>
              <a:chExt cx="996546" cy="389486"/>
            </a:xfrm>
          </p:grpSpPr>
          <p:sp>
            <p:nvSpPr>
              <p:cNvPr id="117"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18"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119"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grpSp>
        <p:nvGrpSpPr>
          <p:cNvPr id="189" name="组合 188"/>
          <p:cNvGrpSpPr/>
          <p:nvPr/>
        </p:nvGrpSpPr>
        <p:grpSpPr>
          <a:xfrm>
            <a:off x="5919343" y="5682839"/>
            <a:ext cx="2814427" cy="728167"/>
            <a:chOff x="2945268" y="5682839"/>
            <a:chExt cx="2814427" cy="728167"/>
          </a:xfrm>
        </p:grpSpPr>
        <p:sp>
          <p:nvSpPr>
            <p:cNvPr id="190"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91" name="TextBox 112"/>
            <p:cNvSpPr txBox="1"/>
            <p:nvPr/>
          </p:nvSpPr>
          <p:spPr>
            <a:xfrm>
              <a:off x="3571991" y="5714700"/>
              <a:ext cx="458780"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DW</a:t>
              </a:r>
              <a:endParaRPr lang="en-US" sz="1200" dirty="0">
                <a:latin typeface="微软雅黑" panose="020B0503020204020204" pitchFamily="34" charset="-122"/>
                <a:ea typeface="微软雅黑" panose="020B0503020204020204" pitchFamily="34" charset="-122"/>
              </a:endParaRPr>
            </a:p>
          </p:txBody>
        </p:sp>
        <p:sp>
          <p:nvSpPr>
            <p:cNvPr id="192" name="TextBox 112"/>
            <p:cNvSpPr txBox="1"/>
            <p:nvPr/>
          </p:nvSpPr>
          <p:spPr>
            <a:xfrm>
              <a:off x="4376873" y="5695739"/>
              <a:ext cx="38248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MES</a:t>
              </a:r>
              <a:endParaRPr lang="en-US" sz="1200" dirty="0">
                <a:latin typeface="微软雅黑" panose="020B0503020204020204" pitchFamily="34" charset="-122"/>
                <a:ea typeface="微软雅黑" panose="020B0503020204020204" pitchFamily="34" charset="-122"/>
              </a:endParaRPr>
            </a:p>
          </p:txBody>
        </p:sp>
        <p:grpSp>
          <p:nvGrpSpPr>
            <p:cNvPr id="193" name="组合 192"/>
            <p:cNvGrpSpPr/>
            <p:nvPr/>
          </p:nvGrpSpPr>
          <p:grpSpPr>
            <a:xfrm>
              <a:off x="4957657" y="5956941"/>
              <a:ext cx="749623" cy="389486"/>
              <a:chOff x="6719819" y="5943293"/>
              <a:chExt cx="996546" cy="389486"/>
            </a:xfrm>
          </p:grpSpPr>
          <p:sp>
            <p:nvSpPr>
              <p:cNvPr id="204"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05"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6"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194" name="TextBox 112"/>
            <p:cNvSpPr txBox="1"/>
            <p:nvPr/>
          </p:nvSpPr>
          <p:spPr>
            <a:xfrm>
              <a:off x="5204638" y="5682839"/>
              <a:ext cx="232963" cy="276999"/>
            </a:xfrm>
            <a:prstGeom prst="rect">
              <a:avLst/>
            </a:prstGeom>
            <a:noFill/>
          </p:spPr>
          <p:txBody>
            <a:bodyPr wrap="none" rtlCol="0">
              <a:spAutoFit/>
            </a:bodyPr>
            <a:lstStyle/>
            <a:p>
              <a:pPr algn="l"/>
              <a:r>
                <a:rPr lang="en-US" altLang="zh-CN" sz="1200" dirty="0" smtClean="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p:txBody>
        </p:sp>
        <p:grpSp>
          <p:nvGrpSpPr>
            <p:cNvPr id="195" name="组合 194"/>
            <p:cNvGrpSpPr/>
            <p:nvPr/>
          </p:nvGrpSpPr>
          <p:grpSpPr>
            <a:xfrm>
              <a:off x="4162893" y="5957802"/>
              <a:ext cx="749623" cy="389486"/>
              <a:chOff x="6719819" y="5943293"/>
              <a:chExt cx="996546" cy="389486"/>
            </a:xfrm>
          </p:grpSpPr>
          <p:sp>
            <p:nvSpPr>
              <p:cNvPr id="201"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02"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3"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196" name="组合 195"/>
            <p:cNvGrpSpPr/>
            <p:nvPr/>
          </p:nvGrpSpPr>
          <p:grpSpPr>
            <a:xfrm>
              <a:off x="3357867" y="5952937"/>
              <a:ext cx="749623" cy="389486"/>
              <a:chOff x="6719819" y="5943293"/>
              <a:chExt cx="996546" cy="389486"/>
            </a:xfrm>
          </p:grpSpPr>
          <p:sp>
            <p:nvSpPr>
              <p:cNvPr id="198"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199"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00"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grpSp>
        <p:nvGrpSpPr>
          <p:cNvPr id="207" name="组合 206"/>
          <p:cNvGrpSpPr/>
          <p:nvPr/>
        </p:nvGrpSpPr>
        <p:grpSpPr>
          <a:xfrm>
            <a:off x="8893418" y="5682839"/>
            <a:ext cx="2814427" cy="728167"/>
            <a:chOff x="2945268" y="5682839"/>
            <a:chExt cx="2814427" cy="728167"/>
          </a:xfrm>
        </p:grpSpPr>
        <p:sp>
          <p:nvSpPr>
            <p:cNvPr id="208" name="Rounded Rectangle 177"/>
            <p:cNvSpPr/>
            <p:nvPr/>
          </p:nvSpPr>
          <p:spPr>
            <a:xfrm>
              <a:off x="2945268" y="5683296"/>
              <a:ext cx="2814427" cy="727710"/>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209" name="TextBox 112"/>
            <p:cNvSpPr txBox="1"/>
            <p:nvPr/>
          </p:nvSpPr>
          <p:spPr>
            <a:xfrm>
              <a:off x="3571991" y="5714700"/>
              <a:ext cx="457176" cy="276999"/>
            </a:xfrm>
            <a:prstGeom prst="rect">
              <a:avLst/>
            </a:prstGeom>
            <a:noFill/>
          </p:spPr>
          <p:txBody>
            <a:bodyPr wrap="none" rtlCol="0">
              <a:spAutoFit/>
            </a:bodyPr>
            <a:lstStyle/>
            <a:p>
              <a:r>
                <a:rPr lang="en-US" sz="1200" dirty="0" smtClean="0">
                  <a:latin typeface="微软雅黑" panose="020B0503020204020204" pitchFamily="34" charset="-122"/>
                  <a:ea typeface="微软雅黑" panose="020B0503020204020204" pitchFamily="34" charset="-122"/>
                </a:rPr>
                <a:t>SFC</a:t>
              </a:r>
              <a:endParaRPr lang="en-US" sz="1200" dirty="0">
                <a:latin typeface="微软雅黑" panose="020B0503020204020204" pitchFamily="34" charset="-122"/>
                <a:ea typeface="微软雅黑" panose="020B0503020204020204" pitchFamily="34" charset="-122"/>
              </a:endParaRPr>
            </a:p>
          </p:txBody>
        </p:sp>
        <p:sp>
          <p:nvSpPr>
            <p:cNvPr id="210" name="TextBox 112"/>
            <p:cNvSpPr txBox="1"/>
            <p:nvPr/>
          </p:nvSpPr>
          <p:spPr>
            <a:xfrm>
              <a:off x="4376873" y="5695739"/>
              <a:ext cx="38248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MES</a:t>
              </a:r>
              <a:endParaRPr lang="en-US" sz="1200" dirty="0">
                <a:latin typeface="微软雅黑" panose="020B0503020204020204" pitchFamily="34" charset="-122"/>
                <a:ea typeface="微软雅黑" panose="020B0503020204020204" pitchFamily="34" charset="-122"/>
              </a:endParaRPr>
            </a:p>
          </p:txBody>
        </p:sp>
        <p:grpSp>
          <p:nvGrpSpPr>
            <p:cNvPr id="211" name="组合 210"/>
            <p:cNvGrpSpPr/>
            <p:nvPr/>
          </p:nvGrpSpPr>
          <p:grpSpPr>
            <a:xfrm>
              <a:off x="4957657" y="5956941"/>
              <a:ext cx="749623" cy="389486"/>
              <a:chOff x="6719819" y="5943293"/>
              <a:chExt cx="996546" cy="389486"/>
            </a:xfrm>
          </p:grpSpPr>
          <p:sp>
            <p:nvSpPr>
              <p:cNvPr id="222"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23"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24"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sp>
          <p:nvSpPr>
            <p:cNvPr id="212" name="TextBox 112"/>
            <p:cNvSpPr txBox="1"/>
            <p:nvPr/>
          </p:nvSpPr>
          <p:spPr>
            <a:xfrm>
              <a:off x="5204638" y="5682839"/>
              <a:ext cx="232963" cy="276999"/>
            </a:xfrm>
            <a:prstGeom prst="rect">
              <a:avLst/>
            </a:prstGeom>
            <a:noFill/>
          </p:spPr>
          <p:txBody>
            <a:bodyPr wrap="none" rtlCol="0">
              <a:spAutoFit/>
            </a:bodyPr>
            <a:lstStyle/>
            <a:p>
              <a:pPr algn="l"/>
              <a:r>
                <a:rPr lang="en-US" altLang="zh-CN" sz="1200" dirty="0" smtClean="0">
                  <a:latin typeface="微软雅黑" panose="020B0503020204020204" pitchFamily="34" charset="-122"/>
                  <a:ea typeface="微软雅黑" panose="020B0503020204020204" pitchFamily="34" charset="-122"/>
                  <a:sym typeface="+mn-ea"/>
                </a:rPr>
                <a:t>…</a:t>
              </a:r>
              <a:endParaRPr lang="zh-CN" altLang="en-US" sz="1200" dirty="0">
                <a:latin typeface="微软雅黑" panose="020B0503020204020204" pitchFamily="34" charset="-122"/>
                <a:ea typeface="微软雅黑" panose="020B0503020204020204" pitchFamily="34" charset="-122"/>
                <a:sym typeface="+mn-ea"/>
              </a:endParaRPr>
            </a:p>
          </p:txBody>
        </p:sp>
        <p:grpSp>
          <p:nvGrpSpPr>
            <p:cNvPr id="213" name="组合 212"/>
            <p:cNvGrpSpPr/>
            <p:nvPr/>
          </p:nvGrpSpPr>
          <p:grpSpPr>
            <a:xfrm>
              <a:off x="4162893" y="5957802"/>
              <a:ext cx="749623" cy="389486"/>
              <a:chOff x="6719819" y="5943293"/>
              <a:chExt cx="996546" cy="389486"/>
            </a:xfrm>
          </p:grpSpPr>
          <p:sp>
            <p:nvSpPr>
              <p:cNvPr id="219"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20"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21"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nvGrpSpPr>
            <p:cNvPr id="214" name="组合 213"/>
            <p:cNvGrpSpPr/>
            <p:nvPr/>
          </p:nvGrpSpPr>
          <p:grpSpPr>
            <a:xfrm>
              <a:off x="3357867" y="5952937"/>
              <a:ext cx="749623" cy="389486"/>
              <a:chOff x="6719819" y="5943293"/>
              <a:chExt cx="996546" cy="389486"/>
            </a:xfrm>
          </p:grpSpPr>
          <p:sp>
            <p:nvSpPr>
              <p:cNvPr id="216" name="圆角矩形 274"/>
              <p:cNvSpPr/>
              <p:nvPr/>
            </p:nvSpPr>
            <p:spPr bwMode="auto">
              <a:xfrm>
                <a:off x="6719819" y="5943293"/>
                <a:ext cx="996546" cy="389486"/>
              </a:xfrm>
              <a:prstGeom prst="roundRect">
                <a:avLst/>
              </a:prstGeom>
              <a:solidFill>
                <a:srgbClr val="33ACFB"/>
              </a:solidFill>
              <a:ln w="9525" cap="flat" cmpd="sng" algn="ctr">
                <a:solidFill>
                  <a:sysClr val="windowText" lastClr="000000"/>
                </a:solidFill>
                <a:prstDash val="sysDot"/>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Arial" panose="020B0604020202020204" pitchFamily="34" charset="0"/>
                </a:endParaRPr>
              </a:p>
            </p:txBody>
          </p:sp>
          <p:pic>
            <p:nvPicPr>
              <p:cNvPr id="217"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67360"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pic>
            <p:nvPicPr>
              <p:cNvPr id="218" name="Picture 10" descr="enterprise_storage_array"/>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333161" y="6009895"/>
                <a:ext cx="297016" cy="278204"/>
              </a:xfrm>
              <a:prstGeom prst="rect">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pic>
        </p:grpSp>
      </p:grpSp>
      <p:sp>
        <p:nvSpPr>
          <p:cNvPr id="225" name="TextBox 263"/>
          <p:cNvSpPr txBox="1"/>
          <p:nvPr/>
        </p:nvSpPr>
        <p:spPr>
          <a:xfrm>
            <a:off x="151765" y="652780"/>
            <a:ext cx="1528445" cy="922020"/>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关键点</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sz="1200" dirty="0" smtClean="0">
                <a:solidFill>
                  <a:prstClr val="black"/>
                </a:solidFill>
                <a:latin typeface="微软雅黑" panose="020B0503020204020204" pitchFamily="34" charset="-122"/>
                <a:ea typeface="微软雅黑" panose="020B0503020204020204" pitchFamily="34" charset="-122"/>
              </a:rPr>
              <a:t>中央和基地的部署架构基本上一致。</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2.1.3.2 “</a:t>
            </a:r>
            <a:r>
              <a:rPr b="1" smtClean="0">
                <a:sym typeface="+mn-ea"/>
              </a:rPr>
              <a:t>一中四基地</a:t>
            </a:r>
            <a:r>
              <a:rPr lang="en-US" altLang="zh-CN" b="1" smtClean="0">
                <a:sym typeface="+mn-ea"/>
              </a:rPr>
              <a:t>”</a:t>
            </a:r>
            <a:r>
              <a:rPr b="1" smtClean="0">
                <a:sym typeface="+mn-ea"/>
              </a:rPr>
              <a:t>数据底座</a:t>
            </a:r>
            <a:r>
              <a:rPr lang="zh-CN" altLang="en-US" b="1" dirty="0" smtClean="0">
                <a:sym typeface="+mn-lt"/>
              </a:rPr>
              <a:t>硬件配置</a:t>
            </a:r>
            <a:r>
              <a:rPr b="1" smtClean="0">
                <a:sym typeface="+mn-lt"/>
              </a:rPr>
              <a:t>建议</a:t>
            </a:r>
            <a:endParaRPr lang="zh-CN" altLang="en-US" b="1" dirty="0" smtClean="0">
              <a:sym typeface="+mn-lt"/>
            </a:endParaRPr>
          </a:p>
        </p:txBody>
      </p:sp>
      <p:graphicFrame>
        <p:nvGraphicFramePr>
          <p:cNvPr id="4" name="表格 3"/>
          <p:cNvGraphicFramePr>
            <a:graphicFrameLocks noGrp="1"/>
          </p:cNvGraphicFramePr>
          <p:nvPr>
            <p:custDataLst>
              <p:tags r:id="rId1"/>
            </p:custDataLst>
          </p:nvPr>
        </p:nvGraphicFramePr>
        <p:xfrm>
          <a:off x="247650" y="5072207"/>
          <a:ext cx="4430332" cy="1314450"/>
        </p:xfrm>
        <a:graphic>
          <a:graphicData uri="http://schemas.openxmlformats.org/drawingml/2006/table">
            <a:tbl>
              <a:tblPr/>
              <a:tblGrid>
                <a:gridCol w="773198"/>
                <a:gridCol w="611561"/>
                <a:gridCol w="501480"/>
                <a:gridCol w="843954"/>
                <a:gridCol w="916940"/>
                <a:gridCol w="783199"/>
              </a:tblGrid>
              <a:tr h="219075">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区域</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微软雅黑" panose="020B0503020204020204" pitchFamily="34" charset="-122"/>
                          <a:ea typeface="微软雅黑" panose="020B0503020204020204" pitchFamily="34" charset="-122"/>
                        </a:rPr>
                        <a:t>G</a:t>
                      </a:r>
                      <a:endParaRPr 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微软雅黑" panose="020B0503020204020204" pitchFamily="34" charset="-122"/>
                          <a:ea typeface="微软雅黑" panose="020B0503020204020204" pitchFamily="34" charset="-122"/>
                        </a:rPr>
                        <a:t>T</a:t>
                      </a:r>
                      <a:endParaRPr 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非</a:t>
                      </a:r>
                      <a:r>
                        <a:rPr lang="en-US" sz="1200" b="1" i="0" u="none" strike="noStrike" dirty="0" smtClean="0">
                          <a:solidFill>
                            <a:srgbClr val="000000"/>
                          </a:solidFill>
                          <a:effectLst/>
                          <a:latin typeface="微软雅黑" panose="020B0503020204020204" pitchFamily="34" charset="-122"/>
                          <a:ea typeface="微软雅黑" panose="020B0503020204020204" pitchFamily="34" charset="-122"/>
                        </a:rPr>
                        <a:t>STG</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层</a:t>
                      </a:r>
                      <a:r>
                        <a:rPr lang="en-US" sz="1200" b="1"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sz="1200" b="1" i="0" u="none" strike="noStrike" dirty="0">
                          <a:solidFill>
                            <a:srgbClr val="000000"/>
                          </a:solidFill>
                          <a:effectLst/>
                          <a:latin typeface="微软雅黑" panose="020B0503020204020204" pitchFamily="34" charset="-122"/>
                          <a:ea typeface="微软雅黑" panose="020B0503020204020204" pitchFamily="34" charset="-122"/>
                        </a:rPr>
                        <a:t>T</a:t>
                      </a:r>
                      <a:endParaRPr 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smtClean="0">
                          <a:solidFill>
                            <a:srgbClr val="000000"/>
                          </a:solidFill>
                          <a:effectLst/>
                          <a:latin typeface="微软雅黑" panose="020B0503020204020204" pitchFamily="34" charset="-122"/>
                          <a:ea typeface="微软雅黑" panose="020B0503020204020204" pitchFamily="34" charset="-122"/>
                        </a:rPr>
                        <a:t>STG</a:t>
                      </a: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层</a:t>
                      </a:r>
                      <a:r>
                        <a:rPr lang="en-US" sz="1200" b="1"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sz="1200" b="1" i="0" u="none" strike="noStrike" dirty="0">
                          <a:solidFill>
                            <a:srgbClr val="000000"/>
                          </a:solidFill>
                          <a:effectLst/>
                          <a:latin typeface="微软雅黑" panose="020B0503020204020204" pitchFamily="34" charset="-122"/>
                          <a:ea typeface="微软雅黑" panose="020B0503020204020204" pitchFamily="34" charset="-122"/>
                        </a:rPr>
                        <a:t>T</a:t>
                      </a:r>
                      <a:endParaRPr 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总容量</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075">
                <a:tc>
                  <a:txBody>
                    <a:bodyPr/>
                    <a:lstStyle/>
                    <a:p>
                      <a:pPr algn="ctr" fontAlgn="ctr"/>
                      <a:r>
                        <a:rPr lang="zh-CN" altLang="en-US" sz="1200" b="1" u="none" strike="noStrike" dirty="0">
                          <a:solidFill>
                            <a:srgbClr val="000000"/>
                          </a:solidFill>
                          <a:effectLst/>
                          <a:latin typeface="微软雅黑" panose="020B0503020204020204" pitchFamily="34" charset="-122"/>
                          <a:ea typeface="微软雅黑" panose="020B0503020204020204" pitchFamily="34" charset="-122"/>
                        </a:rPr>
                        <a:t>中央</a:t>
                      </a:r>
                      <a:endParaRPr lang="zh-CN" altLang="en-US" sz="1200" b="1"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2402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075">
                <a:tc>
                  <a:txBody>
                    <a:bodyPr/>
                    <a:lstStyle/>
                    <a:p>
                      <a:pPr algn="ctr" fontAlgn="ctr"/>
                      <a:r>
                        <a:rPr lang="zh-CN" altLang="en-US" sz="1200" b="1" u="none" strike="noStrike" dirty="0">
                          <a:solidFill>
                            <a:srgbClr val="000000"/>
                          </a:solidFill>
                          <a:effectLst/>
                          <a:latin typeface="微软雅黑" panose="020B0503020204020204" pitchFamily="34" charset="-122"/>
                          <a:ea typeface="微软雅黑" panose="020B0503020204020204" pitchFamily="34" charset="-122"/>
                        </a:rPr>
                        <a:t>嘉善</a:t>
                      </a:r>
                      <a:endParaRPr lang="zh-CN" altLang="en-US" sz="1200" b="1"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4833.68</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5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5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4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075">
                <a:tc>
                  <a:txBody>
                    <a:bodyPr/>
                    <a:lstStyle/>
                    <a:p>
                      <a:pPr algn="ctr" fontAlgn="ctr"/>
                      <a:r>
                        <a:rPr lang="en-US" sz="1200" b="1" u="none" strike="noStrike" dirty="0">
                          <a:solidFill>
                            <a:srgbClr val="000000"/>
                          </a:solidFill>
                          <a:effectLst/>
                          <a:latin typeface="微软雅黑" panose="020B0503020204020204" pitchFamily="34" charset="-122"/>
                          <a:ea typeface="微软雅黑" panose="020B0503020204020204" pitchFamily="34" charset="-122"/>
                        </a:rPr>
                        <a:t>CPBG</a:t>
                      </a:r>
                      <a:endParaRPr lang="en-US" sz="1200" b="1"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23831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23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26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17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44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075">
                <a:tc>
                  <a:txBody>
                    <a:bodyPr/>
                    <a:lstStyle/>
                    <a:p>
                      <a:pPr algn="ctr" fontAlgn="ctr"/>
                      <a:r>
                        <a:rPr lang="zh-CN" altLang="en-US" sz="1200" b="1" u="none" strike="noStrike" dirty="0">
                          <a:solidFill>
                            <a:srgbClr val="000000"/>
                          </a:solidFill>
                          <a:effectLst/>
                          <a:latin typeface="微软雅黑" panose="020B0503020204020204" pitchFamily="34" charset="-122"/>
                          <a:ea typeface="微软雅黑" panose="020B0503020204020204" pitchFamily="34" charset="-122"/>
                        </a:rPr>
                        <a:t>华东</a:t>
                      </a:r>
                      <a:endParaRPr lang="zh-CN" altLang="en-US" sz="1200" b="1"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19724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19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22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14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36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075">
                <a:tc>
                  <a:txBody>
                    <a:bodyPr/>
                    <a:lstStyle/>
                    <a:p>
                      <a:pPr algn="ctr" fontAlgn="ctr"/>
                      <a:r>
                        <a:rPr lang="zh-CN" altLang="en-US" sz="1200" b="1" u="none" strike="noStrike" dirty="0">
                          <a:solidFill>
                            <a:srgbClr val="000000"/>
                          </a:solidFill>
                          <a:effectLst/>
                          <a:latin typeface="微软雅黑" panose="020B0503020204020204" pitchFamily="34" charset="-122"/>
                          <a:ea typeface="微软雅黑" panose="020B0503020204020204" pitchFamily="34" charset="-122"/>
                        </a:rPr>
                        <a:t>立臻</a:t>
                      </a:r>
                      <a:endParaRPr lang="zh-CN" altLang="en-US" sz="1200" b="1"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2000</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 </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 </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矩形 10"/>
          <p:cNvSpPr/>
          <p:nvPr/>
        </p:nvSpPr>
        <p:spPr>
          <a:xfrm>
            <a:off x="4832529" y="3729651"/>
            <a:ext cx="7144823" cy="2676525"/>
          </a:xfrm>
          <a:prstGeom prst="rect">
            <a:avLst/>
          </a:prstGeom>
          <a:solidFill>
            <a:schemeClr val="accent1">
              <a:lumMod val="60000"/>
              <a:lumOff val="40000"/>
            </a:schemeClr>
          </a:solidFill>
        </p:spPr>
        <p:txBody>
          <a:bodyPr wrap="square">
            <a:spAutoFit/>
          </a:bodyPr>
          <a:lstStyle/>
          <a:p>
            <a:r>
              <a:rPr lang="zh-CN" altLang="en-US" sz="1200" dirty="0">
                <a:latin typeface="微软雅黑" panose="020B0503020204020204" pitchFamily="34" charset="-122"/>
                <a:ea typeface="微软雅黑" panose="020B0503020204020204" pitchFamily="34" charset="-122"/>
              </a:rPr>
              <a:t>HADOOP存储容量测算标准：</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公式：存储容量=STG层存储容量+非STG层存储容量</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非STG层存储容量=原始容量*3副本*(1-0.8压缩比)*1.5膨胀/0.8冗余=原始容量*3*0.2*1.5/0.8</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解析：1.原始容量即为业务系统关系型数据库中的数据量大小。</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  2</a:t>
            </a:r>
            <a:r>
              <a:rPr lang="zh-CN" altLang="en-US" sz="1200" dirty="0">
                <a:latin typeface="微软雅黑" panose="020B0503020204020204" pitchFamily="34" charset="-122"/>
                <a:ea typeface="微软雅黑" panose="020B0503020204020204" pitchFamily="34" charset="-122"/>
              </a:rPr>
              <a:t>.数据副本数：基于大数据技术架构中的标准副本数，取值为3；</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 3</a:t>
            </a:r>
            <a:r>
              <a:rPr lang="zh-CN" altLang="en-US" sz="1200" dirty="0">
                <a:latin typeface="微软雅黑" panose="020B0503020204020204" pitchFamily="34" charset="-122"/>
                <a:ea typeface="微软雅黑" panose="020B0503020204020204" pitchFamily="34" charset="-122"/>
              </a:rPr>
              <a:t>.压缩比：数据分层中采用采用ORA格式压缩（压缩比可达80%），取值为0.8；</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4</a:t>
            </a:r>
            <a:r>
              <a:rPr lang="zh-CN" altLang="en-US" sz="1200" dirty="0" smtClean="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数据膨胀倍数：基于数据预分为ODS、DWD、DWS、DM等分层，则取值为1.5；</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存储容量冗余比：基于80%的冗余比估算，则取值为0.8</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STG层</a:t>
            </a:r>
            <a:r>
              <a:rPr lang="zh-CN" altLang="en-US" sz="1200" dirty="0" smtClean="0">
                <a:latin typeface="微软雅黑" panose="020B0503020204020204" pitchFamily="34" charset="-122"/>
                <a:ea typeface="微软雅黑" panose="020B0503020204020204" pitchFamily="34" charset="-122"/>
              </a:rPr>
              <a:t>存容量按照3个月数据</a:t>
            </a:r>
            <a:r>
              <a:rPr lang="en-US" altLang="zh-CN" sz="1200" dirty="0" smtClean="0">
                <a:latin typeface="微软雅黑" panose="020B0503020204020204" pitchFamily="34" charset="-122"/>
                <a:ea typeface="微软雅黑" panose="020B0503020204020204" pitchFamily="34" charset="-122"/>
              </a:rPr>
              <a:t>(1/4</a:t>
            </a:r>
            <a:r>
              <a:rPr lang="zh-CN" altLang="en-US" sz="1200" dirty="0" smtClean="0">
                <a:latin typeface="微软雅黑" panose="020B0503020204020204" pitchFamily="34" charset="-122"/>
                <a:ea typeface="微软雅黑" panose="020B0503020204020204" pitchFamily="34" charset="-122"/>
              </a:rPr>
              <a:t>年</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计算，则：</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    STG</a:t>
            </a:r>
            <a:r>
              <a:rPr lang="zh-CN" altLang="en-US" sz="1200" dirty="0" smtClean="0">
                <a:latin typeface="微软雅黑" panose="020B0503020204020204" pitchFamily="34" charset="-122"/>
                <a:ea typeface="微软雅黑" panose="020B0503020204020204" pitchFamily="34" charset="-122"/>
              </a:rPr>
              <a:t>层存储容量</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原始容量*</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副本</a:t>
            </a:r>
            <a:r>
              <a:rPr lang="en-US" altLang="zh-CN" sz="1200" dirty="0" smtClean="0">
                <a:latin typeface="微软雅黑" panose="020B0503020204020204" pitchFamily="34" charset="-122"/>
                <a:ea typeface="微软雅黑" panose="020B0503020204020204" pitchFamily="34" charset="-122"/>
              </a:rPr>
              <a:t>/4/0.8</a:t>
            </a:r>
            <a:r>
              <a:rPr lang="zh-CN" altLang="en-US" sz="1200" dirty="0" smtClean="0">
                <a:latin typeface="微软雅黑" panose="020B0503020204020204" pitchFamily="34" charset="-122"/>
                <a:ea typeface="微软雅黑" panose="020B0503020204020204" pitchFamily="34" charset="-122"/>
              </a:rPr>
              <a:t>冗余</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服务器台数，因为数据量不是特别大，</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台基础服务器能满足需求。考虑单台服务的存储即可。</a:t>
            </a:r>
            <a:endParaRPr lang="en-US" altLang="zh-CN" sz="1200" dirty="0" smtClean="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2"/>
            </p:custDataLst>
          </p:nvPr>
        </p:nvGraphicFramePr>
        <p:xfrm>
          <a:off x="247650" y="702310"/>
          <a:ext cx="11588115" cy="2865755"/>
        </p:xfrm>
        <a:graphic>
          <a:graphicData uri="http://schemas.openxmlformats.org/drawingml/2006/table">
            <a:tbl>
              <a:tblPr/>
              <a:tblGrid>
                <a:gridCol w="790575"/>
                <a:gridCol w="530860"/>
                <a:gridCol w="1762125"/>
                <a:gridCol w="530225"/>
                <a:gridCol w="530860"/>
                <a:gridCol w="1331595"/>
                <a:gridCol w="1013460"/>
                <a:gridCol w="530860"/>
                <a:gridCol w="700405"/>
                <a:gridCol w="530860"/>
                <a:gridCol w="850900"/>
                <a:gridCol w="2485390"/>
              </a:tblGrid>
              <a:tr h="205740">
                <a:tc>
                  <a:txBody>
                    <a:bodyPr/>
                    <a:lstStyle/>
                    <a:p>
                      <a:pPr algn="ctr" fontAlgn="t"/>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环境</a:t>
                      </a:r>
                      <a:endParaRPr lang="zh-CN" altLang="en-US" sz="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类型</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用途</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en-US" sz="800" b="1" i="0" u="none" strike="noStrike">
                          <a:solidFill>
                            <a:srgbClr val="000000"/>
                          </a:solidFill>
                          <a:effectLst/>
                          <a:latin typeface="微软雅黑" panose="020B0503020204020204" pitchFamily="34" charset="-122"/>
                          <a:ea typeface="微软雅黑" panose="020B0503020204020204" pitchFamily="34" charset="-122"/>
                        </a:rPr>
                        <a:t>CPU</a:t>
                      </a:r>
                      <a:endParaRPr 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内存</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系统盘</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数据盘</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标配数量</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高可用数量</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网卡</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操作系统</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t"/>
                      <a:r>
                        <a:rPr lang="zh-CN" altLang="en-US" sz="800" b="1" i="0" u="none" strike="noStrike">
                          <a:solidFill>
                            <a:srgbClr val="000000"/>
                          </a:solidFill>
                          <a:effectLst/>
                          <a:latin typeface="微软雅黑" panose="020B0503020204020204" pitchFamily="34" charset="-122"/>
                          <a:ea typeface="微软雅黑" panose="020B0503020204020204" pitchFamily="34" charset="-122"/>
                        </a:rPr>
                        <a:t>说明</a:t>
                      </a:r>
                      <a:endParaRPr lang="zh-CN" altLang="en-US" sz="800" b="1"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HDSP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16G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仅开发环境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HADOOP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大数据集群服务器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8C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32G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500G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仅开发环境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33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MPP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大数据集群服务器</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a:t>
                      </a:r>
                      <a:r>
                        <a:rPr lang="en-US" sz="800" b="0" i="0" u="none" strike="noStrike">
                          <a:solidFill>
                            <a:srgbClr val="000000"/>
                          </a:solidFill>
                          <a:effectLst/>
                          <a:latin typeface="微软雅黑" panose="020B0503020204020204" pitchFamily="34" charset="-122"/>
                          <a:ea typeface="微软雅黑" panose="020B0503020204020204" pitchFamily="34" charset="-122"/>
                        </a:rPr>
                        <a:t>DORIS</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8C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32G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500G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仅开发环境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HDSP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前端服务器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4G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HDSP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后端服务器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8C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32G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HDSP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调度</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数据同步服务器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8C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32G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HDSP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数据库</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缓存服务器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8G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虚拟机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运维监控服务器</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16G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200G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物理机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HADOOP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管理节点</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128G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2*400GB SATA SSD</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1T(SSD)</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万兆网卡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430">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物理机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HADOOP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数据节点</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256G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2*400GB SATA SSD</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n SATA</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万兆网卡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正式环境，中央</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r>
                        <a:rPr lang="en-US" sz="800" b="0" i="0" u="none" strike="noStrike">
                          <a:solidFill>
                            <a:srgbClr val="000000"/>
                          </a:solidFill>
                          <a:effectLst/>
                          <a:latin typeface="微软雅黑" panose="020B0503020204020204" pitchFamily="34" charset="-122"/>
                          <a:ea typeface="微软雅黑" panose="020B0503020204020204" pitchFamily="34" charset="-122"/>
                        </a:rPr>
                        <a:t>T，</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嘉善</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9</a:t>
                      </a:r>
                      <a:r>
                        <a:rPr lang="en-US" sz="800" b="0" i="0" u="none" strike="noStrike">
                          <a:solidFill>
                            <a:srgbClr val="000000"/>
                          </a:solidFill>
                          <a:effectLst/>
                          <a:latin typeface="微软雅黑" panose="020B0503020204020204" pitchFamily="34" charset="-122"/>
                          <a:ea typeface="微软雅黑" panose="020B0503020204020204" pitchFamily="34" charset="-122"/>
                        </a:rPr>
                        <a:t>T,CPBG 45T,</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华东</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36</a:t>
                      </a:r>
                      <a:r>
                        <a:rPr lang="en-US" sz="800" b="0" i="0" u="none" strike="noStrike">
                          <a:solidFill>
                            <a:srgbClr val="000000"/>
                          </a:solidFill>
                          <a:effectLst/>
                          <a:latin typeface="微软雅黑" panose="020B0503020204020204" pitchFamily="34" charset="-122"/>
                          <a:ea typeface="微软雅黑" panose="020B0503020204020204" pitchFamily="34" charset="-122"/>
                        </a:rPr>
                        <a:t>T。 </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按照三年规划。</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695">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正式环境</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物理机</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MPP</a:t>
                      </a: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大数据集群服务器</a:t>
                      </a: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a:t>
                      </a:r>
                      <a:r>
                        <a:rPr lang="en-US" sz="800" b="0" i="0" u="none" strike="noStrike">
                          <a:solidFill>
                            <a:srgbClr val="000000"/>
                          </a:solidFill>
                          <a:effectLst/>
                          <a:latin typeface="微软雅黑" panose="020B0503020204020204" pitchFamily="34" charset="-122"/>
                          <a:ea typeface="微软雅黑" panose="020B0503020204020204" pitchFamily="34" charset="-122"/>
                        </a:rPr>
                        <a:t>DORIS</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24C</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256G</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微软雅黑" panose="020B0503020204020204" pitchFamily="34" charset="-122"/>
                          <a:ea typeface="微软雅黑" panose="020B0503020204020204" pitchFamily="34" charset="-122"/>
                        </a:rPr>
                        <a:t>2*400GB SATA SSD</a:t>
                      </a:r>
                      <a:endParaRPr 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10T(SSD)</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　</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万兆网卡</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微软雅黑" panose="020B0503020204020204" pitchFamily="34" charset="-122"/>
                          <a:ea typeface="微软雅黑" panose="020B0503020204020204" pitchFamily="34" charset="-122"/>
                        </a:rPr>
                        <a:t>CentOS7.4+</a:t>
                      </a:r>
                      <a:endParaRPr 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正式环境，数据集市，使用</a:t>
                      </a:r>
                      <a:r>
                        <a:rPr lang="en-US" altLang="zh-CN" sz="800" b="0" i="0" u="none" strike="noStrike" dirty="0" err="1">
                          <a:solidFill>
                            <a:srgbClr val="000000"/>
                          </a:solidFill>
                          <a:effectLst/>
                          <a:latin typeface="微软雅黑" panose="020B0503020204020204" pitchFamily="34" charset="-122"/>
                          <a:ea typeface="微软雅黑" panose="020B0503020204020204" pitchFamily="34" charset="-122"/>
                        </a:rPr>
                        <a:t>doris</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817" marR="6817" marT="6817" marB="0" anchor="ctr" anchorCtr="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2.1</a:t>
            </a:r>
            <a:endParaRPr lang="en-US" altLang="zh-CN" b="1"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数据底座搭建</a:t>
            </a:r>
            <a:r>
              <a:rPr lang="zh-CN" altLang="en-US" b="1" dirty="0">
                <a:latin typeface="微软雅黑" panose="020B0503020204020204" pitchFamily="34" charset="-122"/>
                <a:ea typeface="微软雅黑" panose="020B0503020204020204" pitchFamily="34" charset="-122"/>
                <a:cs typeface="+mn-ea"/>
                <a:sym typeface="+mn-lt"/>
              </a:rPr>
              <a:t>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83730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83708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a:t>
            </a:r>
            <a:r>
              <a:rPr lang="zh-CN" sz="1600" dirty="0">
                <a:solidFill>
                  <a:srgbClr val="2F5597"/>
                </a:solidFill>
                <a:latin typeface="微软雅黑" panose="020B0503020204020204" pitchFamily="34" charset="-122"/>
                <a:ea typeface="微软雅黑" panose="020B0503020204020204" pitchFamily="34" charset="-122"/>
                <a:cs typeface="+mn-ea"/>
                <a:sym typeface="+mn-lt"/>
              </a:rPr>
              <a:t>数据流向</a:t>
            </a:r>
            <a:endParaRPr 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34130" y="336867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336849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整体架构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2.1.3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一中四基地</a:t>
            </a: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底座部署架构</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35400" y="477456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3.1.4</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797478" y="477434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一中四基地</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底座系统管理方案</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2.1.4.1 “</a:t>
            </a:r>
            <a:r>
              <a:rPr b="1" dirty="0" smtClean="0"/>
              <a:t>一中四基地</a:t>
            </a:r>
            <a:r>
              <a:rPr lang="en-US" altLang="zh-CN" b="1" dirty="0" smtClean="0"/>
              <a:t>”</a:t>
            </a:r>
            <a:r>
              <a:rPr lang="zh-CN" altLang="en-US" b="1" dirty="0" smtClean="0"/>
              <a:t>租户隔离</a:t>
            </a:r>
            <a:endParaRPr lang="zh-CN" altLang="en-US" b="1" dirty="0" smtClean="0"/>
          </a:p>
        </p:txBody>
      </p:sp>
      <p:pic>
        <p:nvPicPr>
          <p:cNvPr id="5" name="图片 4"/>
          <p:cNvPicPr>
            <a:picLocks noChangeAspect="1"/>
          </p:cNvPicPr>
          <p:nvPr>
            <p:custDataLst>
              <p:tags r:id="rId1"/>
            </p:custDataLst>
          </p:nvPr>
        </p:nvPicPr>
        <p:blipFill>
          <a:blip r:embed="rId2"/>
          <a:stretch>
            <a:fillRect/>
          </a:stretch>
        </p:blipFill>
        <p:spPr>
          <a:xfrm>
            <a:off x="3177540" y="703580"/>
            <a:ext cx="8766810" cy="5805805"/>
          </a:xfrm>
          <a:prstGeom prst="rect">
            <a:avLst/>
          </a:prstGeom>
        </p:spPr>
      </p:pic>
      <p:sp>
        <p:nvSpPr>
          <p:cNvPr id="6" name="文本框 5"/>
          <p:cNvSpPr txBox="1"/>
          <p:nvPr/>
        </p:nvSpPr>
        <p:spPr>
          <a:xfrm>
            <a:off x="247650" y="702945"/>
            <a:ext cx="2785745" cy="5806440"/>
          </a:xfrm>
          <a:prstGeom prst="rect">
            <a:avLst/>
          </a:prstGeom>
          <a:noFill/>
        </p:spPr>
        <p:txBody>
          <a:bodyPr wrap="square" rtlCol="0" anchor="t">
            <a:noAutofit/>
          </a:bodyPr>
          <a:p>
            <a:pPr marL="171450" indent="-171450" fontAlgn="auto">
              <a:lnSpc>
                <a:spcPct val="100000"/>
              </a:lnSpc>
              <a:spcAft>
                <a:spcPts val="1800"/>
              </a:spcAft>
              <a:buFont typeface="Arial" panose="020B0604020202020204" pitchFamily="34" charset="0"/>
              <a:buChar char="•"/>
            </a:pPr>
            <a:r>
              <a:rPr lang="zh-CN" altLang="en-US" sz="1200" b="1">
                <a:uFillTx/>
                <a:latin typeface="Times New Roman" panose="02020603050405020304" charset="0"/>
                <a:ea typeface="微软雅黑" panose="020B0503020204020204" pitchFamily="34" charset="-122"/>
                <a:cs typeface="微软雅黑" panose="020B0503020204020204" pitchFamily="34" charset="-122"/>
                <a:sym typeface="+mn-ea"/>
              </a:rPr>
              <a:t>服务器共享：</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根据</a:t>
            </a:r>
            <a:r>
              <a:rPr lang="en-US" altLang="zh-CN" sz="1200">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一中四基地</a:t>
            </a:r>
            <a:r>
              <a:rPr lang="en-US" altLang="zh-CN" sz="1200">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服务器准备情况，中央正式</a:t>
            </a:r>
            <a:r>
              <a:rPr lang="en-US" altLang="zh-CN" sz="1200">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测试环境均为独立系统、立臻</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正式</a:t>
            </a:r>
            <a:r>
              <a:rPr lang="en-US" altLang="zh-CN" sz="1200">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测试环境均为</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独立系统、华东/CPBG/嘉善正式环境共用一套服务器、华东/CPBG测试环境共用一套服务器；</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endParaRPr>
          </a:p>
          <a:p>
            <a:pPr marL="171450" indent="-171450" fontAlgn="auto">
              <a:lnSpc>
                <a:spcPct val="100000"/>
              </a:lnSpc>
              <a:spcAft>
                <a:spcPts val="1800"/>
              </a:spcAft>
              <a:buFont typeface="Arial" panose="020B0604020202020204" pitchFamily="34" charset="0"/>
              <a:buChar char="•"/>
            </a:pPr>
            <a:r>
              <a:rPr lang="zh-CN" altLang="en-US" sz="1200" b="1">
                <a:uFillTx/>
                <a:latin typeface="Times New Roman" panose="02020603050405020304" charset="0"/>
                <a:ea typeface="微软雅黑" panose="020B0503020204020204" pitchFamily="34" charset="-122"/>
                <a:cs typeface="微软雅黑" panose="020B0503020204020204" pitchFamily="34" charset="-122"/>
                <a:sym typeface="+mn-ea"/>
              </a:rPr>
              <a:t>租户初始化：</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各系统正式环境下默认设置数据服务平台租户(默认的平台级租户)、验证租户和测试租户；其中：验证租户主要为立讯内部</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预发布</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使用；测试租户可对外给到供应商使用，不涉及任何业务数据，可查看元数据；</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endParaRPr>
          </a:p>
          <a:p>
            <a:pPr marL="171450" indent="-171450" fontAlgn="auto">
              <a:lnSpc>
                <a:spcPct val="100000"/>
              </a:lnSpc>
              <a:spcAft>
                <a:spcPts val="1800"/>
              </a:spcAft>
              <a:buFont typeface="Arial" panose="020B0604020202020204" pitchFamily="34" charset="0"/>
              <a:buChar char="•"/>
            </a:pPr>
            <a:r>
              <a:rPr lang="zh-CN" altLang="en-US" sz="1200" b="1">
                <a:uFillTx/>
                <a:latin typeface="Times New Roman" panose="02020603050405020304" charset="0"/>
                <a:ea typeface="微软雅黑" panose="020B0503020204020204" pitchFamily="34" charset="-122"/>
                <a:cs typeface="微软雅黑" panose="020B0503020204020204" pitchFamily="34" charset="-122"/>
                <a:sym typeface="+mn-ea"/>
              </a:rPr>
              <a:t>自定义租户隔离：</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同一系统同一环境下可通过不同租户进行数据隔离；默认项目：所有租户下都有一个默认项目，默认项目需要分配权限后才可操作。</a:t>
            </a:r>
            <a:endPar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endParaRPr>
          </a:p>
          <a:p>
            <a:pPr marL="171450" indent="-171450" fontAlgn="auto">
              <a:lnSpc>
                <a:spcPct val="100000"/>
              </a:lnSpc>
              <a:spcAft>
                <a:spcPts val="1800"/>
              </a:spcAft>
              <a:buFont typeface="Arial" panose="020B0604020202020204" pitchFamily="34" charset="0"/>
              <a:buChar char="•"/>
            </a:pPr>
            <a:r>
              <a:rPr lang="zh-CN" altLang="en-US" sz="1200" b="1">
                <a:uFillTx/>
                <a:latin typeface="Times New Roman" panose="02020603050405020304" charset="0"/>
                <a:ea typeface="微软雅黑" panose="020B0503020204020204" pitchFamily="34" charset="-122"/>
                <a:cs typeface="微软雅黑" panose="020B0503020204020204" pitchFamily="34" charset="-122"/>
                <a:sym typeface="+mn-ea"/>
              </a:rPr>
              <a:t>项目隔离</a:t>
            </a:r>
            <a:r>
              <a:rPr lang="zh-CN" altLang="en-US" sz="1200">
                <a:uFillTx/>
                <a:latin typeface="Times New Roman" panose="02020603050405020304" charset="0"/>
                <a:ea typeface="微软雅黑" panose="020B0503020204020204" pitchFamily="34" charset="-122"/>
                <a:cs typeface="微软雅黑" panose="020B0503020204020204" pitchFamily="34" charset="-122"/>
                <a:sym typeface="+mn-ea"/>
              </a:rPr>
              <a:t>：如租户内部需要再做数据隔离，可在租户内单独创建对应项目，将该项目分配给对应用户&amp;角色，并分配可操作的数据源(一般会针对项目创建项目专用的hive和doris账号并授权指定库表)。用户可通过项目管理工作台进入系统中做操作。</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custDataLst>
              <p:tags r:id="rId1"/>
            </p:custDataLst>
          </p:nvPr>
        </p:nvSpPr>
        <p:spPr>
          <a:xfrm>
            <a:off x="9781540" y="1800860"/>
            <a:ext cx="2171065" cy="4578985"/>
          </a:xfrm>
          <a:prstGeom prst="rect">
            <a:avLst/>
          </a:prstGeom>
          <a:solidFill>
            <a:srgbClr val="0070C0">
              <a:alpha val="12000"/>
            </a:srgbClr>
          </a:solidFill>
          <a:ln>
            <a:solidFill>
              <a:schemeClr val="accent1">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sz="1400" b="1" dirty="0">
                <a:solidFill>
                  <a:schemeClr val="tx1"/>
                </a:solidFill>
                <a:latin typeface="微软雅黑" panose="020B0503020204020204" pitchFamily="34" charset="-122"/>
                <a:ea typeface="微软雅黑" panose="020B0503020204020204" pitchFamily="34" charset="-122"/>
              </a:rPr>
              <a:t>业务</a:t>
            </a:r>
            <a:r>
              <a:rPr kumimoji="1" lang="zh-CN" altLang="en-US" sz="1400" b="1" dirty="0">
                <a:solidFill>
                  <a:schemeClr val="tx1"/>
                </a:solidFill>
                <a:latin typeface="微软雅黑" panose="020B0503020204020204" pitchFamily="34" charset="-122"/>
                <a:ea typeface="微软雅黑" panose="020B0503020204020204" pitchFamily="34" charset="-122"/>
              </a:rPr>
              <a:t>用户</a:t>
            </a:r>
            <a:r>
              <a:rPr kumimoji="1" lang="en-US" altLang="zh-CN" sz="1400" b="1" dirty="0">
                <a:solidFill>
                  <a:schemeClr val="tx1"/>
                </a:solidFill>
                <a:latin typeface="微软雅黑" panose="020B0503020204020204" pitchFamily="34" charset="-122"/>
                <a:ea typeface="微软雅黑" panose="020B0503020204020204" pitchFamily="34" charset="-122"/>
              </a:rPr>
              <a:t>-</a:t>
            </a:r>
            <a:r>
              <a:rPr kumimoji="1" lang="zh-CN" sz="1000" b="1" dirty="0">
                <a:solidFill>
                  <a:schemeClr val="tx1"/>
                </a:solidFill>
                <a:latin typeface="微软雅黑" panose="020B0503020204020204" pitchFamily="34" charset="-122"/>
                <a:ea typeface="微软雅黑" panose="020B0503020204020204" pitchFamily="34" charset="-122"/>
              </a:rPr>
              <a:t>按部门岗位</a:t>
            </a:r>
            <a:endParaRPr kumimoji="1" lang="zh-CN" sz="1000" b="1" dirty="0">
              <a:solidFill>
                <a:schemeClr val="tx1"/>
              </a:solidFill>
              <a:latin typeface="微软雅黑" panose="020B0503020204020204" pitchFamily="34" charset="-122"/>
              <a:ea typeface="微软雅黑" panose="020B0503020204020204" pitchFamily="34" charset="-122"/>
            </a:endParaRPr>
          </a:p>
        </p:txBody>
      </p:sp>
      <p:sp>
        <p:nvSpPr>
          <p:cNvPr id="85" name="矩形 84"/>
          <p:cNvSpPr/>
          <p:nvPr>
            <p:custDataLst>
              <p:tags r:id="rId2"/>
            </p:custDataLst>
          </p:nvPr>
        </p:nvSpPr>
        <p:spPr>
          <a:xfrm>
            <a:off x="7780655" y="1800860"/>
            <a:ext cx="1949450" cy="4578985"/>
          </a:xfrm>
          <a:prstGeom prst="rect">
            <a:avLst/>
          </a:prstGeom>
          <a:solidFill>
            <a:schemeClr val="accent1">
              <a:lumMod val="40000"/>
              <a:lumOff val="60000"/>
              <a:alpha val="25000"/>
            </a:schemeClr>
          </a:solidFill>
          <a:ln>
            <a:solidFill>
              <a:schemeClr val="accent1">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en-US" sz="1400" b="1" dirty="0">
                <a:solidFill>
                  <a:schemeClr val="tx1"/>
                </a:solidFill>
                <a:latin typeface="微软雅黑" panose="020B0503020204020204" pitchFamily="34" charset="-122"/>
                <a:ea typeface="微软雅黑" panose="020B0503020204020204" pitchFamily="34" charset="-122"/>
              </a:rPr>
              <a:t>IT</a:t>
            </a:r>
            <a:r>
              <a:rPr kumimoji="1" lang="zh-CN" altLang="en-US" sz="1400" b="1" dirty="0">
                <a:solidFill>
                  <a:schemeClr val="tx1"/>
                </a:solidFill>
                <a:latin typeface="微软雅黑" panose="020B0503020204020204" pitchFamily="34" charset="-122"/>
                <a:ea typeface="微软雅黑" panose="020B0503020204020204" pitchFamily="34" charset="-122"/>
              </a:rPr>
              <a:t>类用户</a:t>
            </a:r>
            <a:r>
              <a:rPr kumimoji="1" lang="en-US" altLang="zh-CN" sz="1400" b="1" dirty="0">
                <a:solidFill>
                  <a:schemeClr val="tx1"/>
                </a:solidFill>
                <a:latin typeface="微软雅黑" panose="020B0503020204020204" pitchFamily="34" charset="-122"/>
                <a:ea typeface="微软雅黑" panose="020B0503020204020204" pitchFamily="34" charset="-122"/>
              </a:rPr>
              <a:t>-</a:t>
            </a:r>
            <a:r>
              <a:rPr kumimoji="1" lang="zh-CN" altLang="en-US" sz="1000" b="1" dirty="0">
                <a:solidFill>
                  <a:schemeClr val="tx1"/>
                </a:solidFill>
                <a:latin typeface="微软雅黑" panose="020B0503020204020204" pitchFamily="34" charset="-122"/>
                <a:ea typeface="微软雅黑" panose="020B0503020204020204" pitchFamily="34" charset="-122"/>
              </a:rPr>
              <a:t>业务系统</a:t>
            </a:r>
            <a:r>
              <a:rPr kumimoji="1" lang="en-US" altLang="zh-CN" sz="1000" b="1" dirty="0">
                <a:solidFill>
                  <a:schemeClr val="tx1"/>
                </a:solidFill>
                <a:latin typeface="微软雅黑" panose="020B0503020204020204" pitchFamily="34" charset="-122"/>
                <a:ea typeface="微软雅黑" panose="020B0503020204020204" pitchFamily="34" charset="-122"/>
              </a:rPr>
              <a:t>/</a:t>
            </a:r>
            <a:r>
              <a:rPr kumimoji="1" lang="zh-CN" altLang="en-US" sz="1000" b="1" dirty="0">
                <a:solidFill>
                  <a:schemeClr val="tx1"/>
                </a:solidFill>
                <a:latin typeface="微软雅黑" panose="020B0503020204020204" pitchFamily="34" charset="-122"/>
                <a:ea typeface="微软雅黑" panose="020B0503020204020204" pitchFamily="34" charset="-122"/>
              </a:rPr>
              <a:t>大数据</a:t>
            </a:r>
            <a:endParaRPr kumimoji="1"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71" name="矩形 70"/>
          <p:cNvSpPr/>
          <p:nvPr>
            <p:custDataLst>
              <p:tags r:id="rId3"/>
            </p:custDataLst>
          </p:nvPr>
        </p:nvSpPr>
        <p:spPr>
          <a:xfrm>
            <a:off x="5624195" y="1800860"/>
            <a:ext cx="1954530" cy="1746250"/>
          </a:xfrm>
          <a:prstGeom prst="rect">
            <a:avLst/>
          </a:prstGeom>
          <a:solidFill>
            <a:srgbClr val="DFC77E"/>
          </a:solidFill>
          <a:ln>
            <a:solidFill>
              <a:srgbClr val="DFC77E">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sz="1400" b="1" dirty="0">
                <a:solidFill>
                  <a:schemeClr val="tx1"/>
                </a:solidFill>
                <a:latin typeface="微软雅黑" panose="020B0503020204020204" pitchFamily="34" charset="-122"/>
                <a:ea typeface="微软雅黑" panose="020B0503020204020204" pitchFamily="34" charset="-122"/>
              </a:rPr>
              <a:t>平台管理员</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73" name="矩形 72"/>
          <p:cNvSpPr/>
          <p:nvPr>
            <p:custDataLst>
              <p:tags r:id="rId4"/>
            </p:custDataLst>
          </p:nvPr>
        </p:nvSpPr>
        <p:spPr>
          <a:xfrm>
            <a:off x="5623560" y="5556250"/>
            <a:ext cx="1955165" cy="823595"/>
          </a:xfrm>
          <a:prstGeom prst="rect">
            <a:avLst/>
          </a:prstGeom>
          <a:solidFill>
            <a:srgbClr val="7ED7F7">
              <a:alpha val="40000"/>
            </a:srgbClr>
          </a:solidFill>
          <a:ln w="25400">
            <a:solidFill>
              <a:srgbClr val="7ED7F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sz="1400" b="1" dirty="0">
                <a:solidFill>
                  <a:schemeClr val="tx1"/>
                </a:solidFill>
                <a:latin typeface="微软雅黑" panose="020B0503020204020204" pitchFamily="34" charset="-122"/>
                <a:ea typeface="微软雅黑" panose="020B0503020204020204" pitchFamily="34" charset="-122"/>
              </a:rPr>
              <a:t>平台管理员</a:t>
            </a:r>
            <a:endParaRPr kumimoji="1" lang="en-US" altLang="zh-CN" sz="1000" b="1" dirty="0">
              <a:solidFill>
                <a:schemeClr val="tx1"/>
              </a:solidFill>
              <a:latin typeface="微软雅黑" panose="020B0503020204020204" pitchFamily="34" charset="-122"/>
              <a:ea typeface="微软雅黑" panose="020B0503020204020204" pitchFamily="34" charset="-122"/>
              <a:sym typeface="+mn-ea"/>
            </a:endParaRPr>
          </a:p>
        </p:txBody>
      </p:sp>
      <p:sp>
        <p:nvSpPr>
          <p:cNvPr id="72" name="矩形 71"/>
          <p:cNvSpPr/>
          <p:nvPr>
            <p:custDataLst>
              <p:tags r:id="rId5"/>
            </p:custDataLst>
          </p:nvPr>
        </p:nvSpPr>
        <p:spPr>
          <a:xfrm>
            <a:off x="5624830" y="3627755"/>
            <a:ext cx="1953260" cy="1831975"/>
          </a:xfrm>
          <a:prstGeom prst="rect">
            <a:avLst/>
          </a:prstGeom>
          <a:solidFill>
            <a:srgbClr val="7ED7A7">
              <a:alpha val="40000"/>
            </a:srgbClr>
          </a:solidFill>
          <a:ln>
            <a:solidFill>
              <a:srgbClr val="7ED7A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sz="1400" b="1" dirty="0">
                <a:solidFill>
                  <a:schemeClr val="tx1"/>
                </a:solidFill>
                <a:latin typeface="微软雅黑" panose="020B0503020204020204" pitchFamily="34" charset="-122"/>
                <a:ea typeface="微软雅黑" panose="020B0503020204020204" pitchFamily="34" charset="-122"/>
              </a:rPr>
              <a:t>平台管理员</a:t>
            </a:r>
            <a:endParaRPr kumimoji="1" lang="en-US" altLang="zh-CN" sz="1000" b="1" dirty="0">
              <a:solidFill>
                <a:schemeClr val="tx1"/>
              </a:solidFill>
              <a:latin typeface="微软雅黑" panose="020B0503020204020204" pitchFamily="34" charset="-122"/>
              <a:ea typeface="微软雅黑" panose="020B0503020204020204" pitchFamily="34" charset="-122"/>
              <a:sym typeface="+mn-ea"/>
            </a:endParaRPr>
          </a:p>
        </p:txBody>
      </p:sp>
      <p:sp>
        <p:nvSpPr>
          <p:cNvPr id="88" name="矩形 87"/>
          <p:cNvSpPr/>
          <p:nvPr>
            <p:custDataLst>
              <p:tags r:id="rId6"/>
            </p:custDataLst>
          </p:nvPr>
        </p:nvSpPr>
        <p:spPr>
          <a:xfrm>
            <a:off x="2648585" y="5556250"/>
            <a:ext cx="2754630" cy="82359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altLang="en-US" sz="1400" b="1" dirty="0">
                <a:solidFill>
                  <a:schemeClr val="bg1"/>
                </a:solidFill>
                <a:latin typeface="微软雅黑" panose="020B0503020204020204" pitchFamily="34" charset="-122"/>
                <a:ea typeface="微软雅黑" panose="020B0503020204020204" pitchFamily="34" charset="-122"/>
              </a:rPr>
              <a:t>立臻</a:t>
            </a:r>
            <a:r>
              <a:rPr kumimoji="1" lang="zh-CN" altLang="en-US" sz="1400" b="1" dirty="0" smtClean="0">
                <a:solidFill>
                  <a:schemeClr val="bg1"/>
                </a:solidFill>
                <a:latin typeface="微软雅黑" panose="020B0503020204020204" pitchFamily="34" charset="-122"/>
                <a:ea typeface="微软雅黑" panose="020B0503020204020204" pitchFamily="34" charset="-122"/>
                <a:sym typeface="+mn-ea"/>
              </a:rPr>
              <a:t>环境</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custDataLst>
              <p:tags r:id="rId7"/>
            </p:custDataLst>
          </p:nvPr>
        </p:nvSpPr>
        <p:spPr>
          <a:xfrm>
            <a:off x="2648585" y="1800860"/>
            <a:ext cx="2754630" cy="1746250"/>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en-US" altLang="zh-CN" sz="1400" b="1" dirty="0">
                <a:solidFill>
                  <a:schemeClr val="bg1"/>
                </a:solidFill>
                <a:latin typeface="微软雅黑" panose="020B0503020204020204" pitchFamily="34" charset="-122"/>
                <a:ea typeface="微软雅黑" panose="020B0503020204020204" pitchFamily="34" charset="-122"/>
              </a:rPr>
              <a:t>CPBG&amp;</a:t>
            </a:r>
            <a:r>
              <a:rPr kumimoji="1" lang="zh-CN" altLang="en-US" sz="1400" b="1" dirty="0">
                <a:solidFill>
                  <a:schemeClr val="bg1"/>
                </a:solidFill>
                <a:latin typeface="微软雅黑" panose="020B0503020204020204" pitchFamily="34" charset="-122"/>
                <a:ea typeface="微软雅黑" panose="020B0503020204020204" pitchFamily="34" charset="-122"/>
              </a:rPr>
              <a:t>华东</a:t>
            </a:r>
            <a:r>
              <a:rPr kumimoji="1" lang="en-US" altLang="zh-CN" sz="1400" b="1" dirty="0">
                <a:solidFill>
                  <a:schemeClr val="bg1"/>
                </a:solidFill>
                <a:latin typeface="微软雅黑" panose="020B0503020204020204" pitchFamily="34" charset="-122"/>
                <a:ea typeface="微软雅黑" panose="020B0503020204020204" pitchFamily="34" charset="-122"/>
              </a:rPr>
              <a:t>&amp;</a:t>
            </a:r>
            <a:r>
              <a:rPr kumimoji="1" lang="zh-CN" altLang="en-US" sz="1400" b="1" dirty="0">
                <a:solidFill>
                  <a:schemeClr val="bg1"/>
                </a:solidFill>
                <a:latin typeface="微软雅黑" panose="020B0503020204020204" pitchFamily="34" charset="-122"/>
                <a:ea typeface="微软雅黑" panose="020B0503020204020204" pitchFamily="34" charset="-122"/>
              </a:rPr>
              <a:t>嘉善</a:t>
            </a:r>
            <a:r>
              <a:rPr kumimoji="1" lang="zh-CN" altLang="en-US" sz="1400" b="1" dirty="0" smtClean="0">
                <a:solidFill>
                  <a:schemeClr val="bg1"/>
                </a:solidFill>
                <a:latin typeface="微软雅黑" panose="020B0503020204020204" pitchFamily="34" charset="-122"/>
                <a:ea typeface="微软雅黑" panose="020B0503020204020204" pitchFamily="34" charset="-122"/>
                <a:sym typeface="+mn-ea"/>
              </a:rPr>
              <a:t>环境</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6" name="矩形 85"/>
          <p:cNvSpPr/>
          <p:nvPr>
            <p:custDataLst>
              <p:tags r:id="rId8"/>
            </p:custDataLst>
          </p:nvPr>
        </p:nvSpPr>
        <p:spPr>
          <a:xfrm>
            <a:off x="2648585" y="3627755"/>
            <a:ext cx="2754630" cy="1831975"/>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中央环境</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4" name="圆角矩形 43"/>
          <p:cNvSpPr/>
          <p:nvPr>
            <p:custDataLst>
              <p:tags r:id="rId9"/>
            </p:custDataLst>
          </p:nvPr>
        </p:nvSpPr>
        <p:spPr>
          <a:xfrm>
            <a:off x="4081780" y="3983990"/>
            <a:ext cx="1136650" cy="473710"/>
          </a:xfrm>
          <a:prstGeom prst="roundRect">
            <a:avLst>
              <a:gd name="adj" fmla="val 9110"/>
            </a:avLst>
          </a:prstGeom>
          <a:solidFill>
            <a:srgbClr val="2FB67D"/>
          </a:solidFill>
          <a:ln>
            <a:solidFill>
              <a:srgbClr val="2FB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lang="zh-CN" altLang="en-US" sz="1000" b="1">
                <a:latin typeface="微软雅黑" panose="020B0503020204020204" pitchFamily="34" charset="-122"/>
                <a:ea typeface="微软雅黑" panose="020B0503020204020204" pitchFamily="34" charset="-122"/>
              </a:rPr>
              <a:t>中央正式租户</a:t>
            </a:r>
            <a:endParaRPr lang="zh-CN" altLang="en-US" sz="1000" b="1">
              <a:latin typeface="微软雅黑" panose="020B0503020204020204" pitchFamily="34" charset="-122"/>
              <a:ea typeface="微软雅黑" panose="020B0503020204020204" pitchFamily="34" charset="-122"/>
            </a:endParaRPr>
          </a:p>
        </p:txBody>
      </p:sp>
      <p:sp>
        <p:nvSpPr>
          <p:cNvPr id="45" name="圆角矩形 44"/>
          <p:cNvSpPr/>
          <p:nvPr>
            <p:custDataLst>
              <p:tags r:id="rId10"/>
            </p:custDataLst>
          </p:nvPr>
        </p:nvSpPr>
        <p:spPr>
          <a:xfrm>
            <a:off x="2835275" y="4542155"/>
            <a:ext cx="1141095" cy="360000"/>
          </a:xfrm>
          <a:prstGeom prst="roundRect">
            <a:avLst/>
          </a:prstGeom>
          <a:solidFill>
            <a:srgbClr val="6FA7DA"/>
          </a:solidFill>
          <a:ln>
            <a:solidFill>
              <a:srgbClr val="6FA7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人资</a:t>
            </a:r>
            <a:r>
              <a:rPr lang="zh-CN" altLang="en-US" sz="1000" b="1">
                <a:latin typeface="微软雅黑" panose="020B0503020204020204" pitchFamily="34" charset="-122"/>
                <a:ea typeface="微软雅黑" panose="020B0503020204020204" pitchFamily="34" charset="-122"/>
                <a:sym typeface="+mn-ea"/>
              </a:rPr>
              <a:t>测试</a:t>
            </a:r>
            <a:r>
              <a:rPr lang="zh-CN" altLang="en-US" sz="1000" b="1">
                <a:latin typeface="微软雅黑" panose="020B0503020204020204" pitchFamily="34" charset="-122"/>
                <a:ea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endParaRPr>
          </a:p>
        </p:txBody>
      </p:sp>
      <p:sp>
        <p:nvSpPr>
          <p:cNvPr id="46" name="圆角矩形 45"/>
          <p:cNvSpPr/>
          <p:nvPr>
            <p:custDataLst>
              <p:tags r:id="rId11"/>
            </p:custDataLst>
          </p:nvPr>
        </p:nvSpPr>
        <p:spPr>
          <a:xfrm>
            <a:off x="2835275" y="4985385"/>
            <a:ext cx="1138555" cy="360000"/>
          </a:xfrm>
          <a:prstGeom prst="roundRect">
            <a:avLst/>
          </a:prstGeom>
          <a:solidFill>
            <a:srgbClr val="E1C145"/>
          </a:solidFill>
          <a:ln>
            <a:solidFill>
              <a:srgbClr val="E1C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Infra</a:t>
            </a:r>
            <a:r>
              <a:rPr lang="zh-CN" altLang="en-US" sz="1000" b="1">
                <a:latin typeface="微软雅黑" panose="020B0503020204020204" pitchFamily="34" charset="-122"/>
                <a:ea typeface="微软雅黑" panose="020B0503020204020204" pitchFamily="34" charset="-122"/>
                <a:sym typeface="+mn-ea"/>
              </a:rPr>
              <a:t>测试</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圆角矩形 46"/>
          <p:cNvSpPr/>
          <p:nvPr>
            <p:custDataLst>
              <p:tags r:id="rId12"/>
            </p:custDataLst>
          </p:nvPr>
        </p:nvSpPr>
        <p:spPr>
          <a:xfrm>
            <a:off x="4076700" y="2135505"/>
            <a:ext cx="1136650" cy="360000"/>
          </a:xfrm>
          <a:prstGeom prst="roundRect">
            <a:avLst/>
          </a:prstGeom>
          <a:solidFill>
            <a:srgbClr val="D49267"/>
          </a:solidFill>
          <a:ln>
            <a:solidFill>
              <a:srgbClr val="D49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CPBG</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rPr>
              <a:t>正式租户</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圆角矩形 47"/>
          <p:cNvSpPr/>
          <p:nvPr>
            <p:custDataLst>
              <p:tags r:id="rId13"/>
            </p:custDataLst>
          </p:nvPr>
        </p:nvSpPr>
        <p:spPr>
          <a:xfrm>
            <a:off x="4072255" y="2591435"/>
            <a:ext cx="1136650" cy="360000"/>
          </a:xfrm>
          <a:prstGeom prst="roundRect">
            <a:avLst/>
          </a:prstGeom>
          <a:solidFill>
            <a:srgbClr val="8BA4C0"/>
          </a:solidFill>
          <a:ln>
            <a:solidFill>
              <a:srgbClr val="8BA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华东正式租户</a:t>
            </a:r>
            <a:endParaRPr lang="zh-CN" altLang="en-US" sz="1000" b="1">
              <a:latin typeface="微软雅黑" panose="020B0503020204020204" pitchFamily="34" charset="-122"/>
              <a:ea typeface="微软雅黑" panose="020B0503020204020204" pitchFamily="34" charset="-122"/>
            </a:endParaRPr>
          </a:p>
        </p:txBody>
      </p:sp>
      <p:sp>
        <p:nvSpPr>
          <p:cNvPr id="49" name="圆角矩形 48"/>
          <p:cNvSpPr/>
          <p:nvPr>
            <p:custDataLst>
              <p:tags r:id="rId14"/>
            </p:custDataLst>
          </p:nvPr>
        </p:nvSpPr>
        <p:spPr>
          <a:xfrm>
            <a:off x="4081780" y="3054350"/>
            <a:ext cx="1137285" cy="360000"/>
          </a:xfrm>
          <a:prstGeom prst="roundRect">
            <a:avLst/>
          </a:prstGeom>
          <a:solidFill>
            <a:srgbClr val="86929C"/>
          </a:solidFill>
          <a:ln>
            <a:solidFill>
              <a:srgbClr val="86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嘉善正式租户</a:t>
            </a:r>
            <a:endParaRPr lang="zh-CN" altLang="en-US" sz="1000" b="1">
              <a:latin typeface="微软雅黑" panose="020B0503020204020204" pitchFamily="34" charset="-122"/>
              <a:ea typeface="微软雅黑" panose="020B0503020204020204" pitchFamily="34" charset="-122"/>
            </a:endParaRPr>
          </a:p>
        </p:txBody>
      </p:sp>
      <p:sp>
        <p:nvSpPr>
          <p:cNvPr id="50" name="圆角矩形 49"/>
          <p:cNvSpPr/>
          <p:nvPr>
            <p:custDataLst>
              <p:tags r:id="rId15"/>
            </p:custDataLst>
          </p:nvPr>
        </p:nvSpPr>
        <p:spPr>
          <a:xfrm>
            <a:off x="2835275" y="5929630"/>
            <a:ext cx="1138555" cy="360000"/>
          </a:xfrm>
          <a:prstGeom prst="roundRect">
            <a:avLst>
              <a:gd name="adj" fmla="val 10651"/>
            </a:avLst>
          </a:prstGeom>
          <a:solidFill>
            <a:srgbClr val="93B2DF"/>
          </a:solidFill>
          <a:ln>
            <a:solidFill>
              <a:srgbClr val="93B2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立臻测试租户</a:t>
            </a:r>
            <a:endParaRPr lang="zh-CN" altLang="en-US" sz="1000" b="1">
              <a:latin typeface="微软雅黑" panose="020B0503020204020204" pitchFamily="34" charset="-122"/>
              <a:ea typeface="微软雅黑" panose="020B0503020204020204" pitchFamily="34" charset="-122"/>
            </a:endParaRPr>
          </a:p>
        </p:txBody>
      </p:sp>
      <p:sp>
        <p:nvSpPr>
          <p:cNvPr id="51" name="圆角矩形 50"/>
          <p:cNvSpPr/>
          <p:nvPr>
            <p:custDataLst>
              <p:tags r:id="rId16"/>
            </p:custDataLst>
          </p:nvPr>
        </p:nvSpPr>
        <p:spPr>
          <a:xfrm>
            <a:off x="2835275" y="3972560"/>
            <a:ext cx="1129030" cy="485140"/>
          </a:xfrm>
          <a:prstGeom prst="roundRect">
            <a:avLst>
              <a:gd name="adj" fmla="val 8042"/>
            </a:avLst>
          </a:prstGeom>
          <a:solidFill>
            <a:srgbClr val="2FB67D"/>
          </a:solidFill>
          <a:ln>
            <a:solidFill>
              <a:srgbClr val="2FB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lang="zh-CN" altLang="en-US" sz="1000" b="1">
                <a:latin typeface="微软雅黑" panose="020B0503020204020204" pitchFamily="34" charset="-122"/>
                <a:ea typeface="微软雅黑" panose="020B0503020204020204" pitchFamily="34" charset="-122"/>
              </a:rPr>
              <a:t>中央测试租户</a:t>
            </a:r>
            <a:endParaRPr lang="zh-CN" altLang="en-US" sz="1000" b="1">
              <a:latin typeface="微软雅黑" panose="020B0503020204020204" pitchFamily="34" charset="-122"/>
              <a:ea typeface="微软雅黑" panose="020B0503020204020204" pitchFamily="34" charset="-122"/>
            </a:endParaRPr>
          </a:p>
        </p:txBody>
      </p:sp>
      <p:sp>
        <p:nvSpPr>
          <p:cNvPr id="52" name="圆角矩形 51"/>
          <p:cNvSpPr/>
          <p:nvPr>
            <p:custDataLst>
              <p:tags r:id="rId17"/>
            </p:custDataLst>
          </p:nvPr>
        </p:nvSpPr>
        <p:spPr>
          <a:xfrm>
            <a:off x="4076700" y="4542155"/>
            <a:ext cx="1136650" cy="360000"/>
          </a:xfrm>
          <a:prstGeom prst="roundRect">
            <a:avLst/>
          </a:prstGeom>
          <a:solidFill>
            <a:srgbClr val="6FA7DA"/>
          </a:solidFill>
          <a:ln>
            <a:solidFill>
              <a:srgbClr val="6FA7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人资</a:t>
            </a:r>
            <a:r>
              <a:rPr lang="zh-CN" altLang="en-US" sz="1000" b="1">
                <a:latin typeface="微软雅黑" panose="020B0503020204020204" pitchFamily="34" charset="-122"/>
                <a:ea typeface="微软雅黑" panose="020B0503020204020204" pitchFamily="34" charset="-122"/>
                <a:sym typeface="+mn-ea"/>
              </a:rPr>
              <a:t>正式</a:t>
            </a:r>
            <a:r>
              <a:rPr lang="zh-CN" altLang="en-US" sz="1000" b="1">
                <a:latin typeface="微软雅黑" panose="020B0503020204020204" pitchFamily="34" charset="-122"/>
                <a:ea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endParaRPr>
          </a:p>
        </p:txBody>
      </p:sp>
      <p:sp>
        <p:nvSpPr>
          <p:cNvPr id="53" name="圆角矩形 52"/>
          <p:cNvSpPr/>
          <p:nvPr>
            <p:custDataLst>
              <p:tags r:id="rId18"/>
            </p:custDataLst>
          </p:nvPr>
        </p:nvSpPr>
        <p:spPr>
          <a:xfrm>
            <a:off x="4076700" y="4985385"/>
            <a:ext cx="1136650" cy="360000"/>
          </a:xfrm>
          <a:prstGeom prst="roundRect">
            <a:avLst/>
          </a:prstGeom>
          <a:solidFill>
            <a:srgbClr val="E1C145"/>
          </a:solidFill>
          <a:ln>
            <a:solidFill>
              <a:srgbClr val="E1C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Infra</a:t>
            </a:r>
            <a:r>
              <a:rPr lang="zh-CN" altLang="en-US" sz="1000" b="1">
                <a:latin typeface="微软雅黑" panose="020B0503020204020204" pitchFamily="34" charset="-122"/>
                <a:ea typeface="微软雅黑" panose="020B0503020204020204" pitchFamily="34" charset="-122"/>
                <a:sym typeface="+mn-ea"/>
              </a:rPr>
              <a:t>正式</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圆角矩形 53"/>
          <p:cNvSpPr/>
          <p:nvPr>
            <p:custDataLst>
              <p:tags r:id="rId19"/>
            </p:custDataLst>
          </p:nvPr>
        </p:nvSpPr>
        <p:spPr>
          <a:xfrm>
            <a:off x="2839720" y="2135505"/>
            <a:ext cx="1136650" cy="360000"/>
          </a:xfrm>
          <a:prstGeom prst="roundRect">
            <a:avLst/>
          </a:prstGeom>
          <a:solidFill>
            <a:srgbClr val="D49267"/>
          </a:solidFill>
          <a:ln>
            <a:solidFill>
              <a:srgbClr val="D49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latin typeface="微软雅黑" panose="020B0503020204020204" pitchFamily="34" charset="-122"/>
                <a:ea typeface="微软雅黑" panose="020B0503020204020204" pitchFamily="34" charset="-122"/>
                <a:cs typeface="微软雅黑" panose="020B0503020204020204" pitchFamily="34" charset="-122"/>
              </a:rPr>
              <a:t>CPBG</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sym typeface="+mn-ea"/>
              </a:rPr>
              <a:t>测试</a:t>
            </a:r>
            <a:r>
              <a:rPr lang="zh-CN" altLang="en-US" sz="1000" b="1">
                <a:latin typeface="微软雅黑" panose="020B0503020204020204" pitchFamily="34" charset="-122"/>
                <a:ea typeface="微软雅黑" panose="020B0503020204020204" pitchFamily="34" charset="-122"/>
                <a:cs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圆角矩形 54"/>
          <p:cNvSpPr/>
          <p:nvPr>
            <p:custDataLst>
              <p:tags r:id="rId20"/>
            </p:custDataLst>
          </p:nvPr>
        </p:nvSpPr>
        <p:spPr>
          <a:xfrm>
            <a:off x="2835275" y="2591435"/>
            <a:ext cx="1134110" cy="360000"/>
          </a:xfrm>
          <a:prstGeom prst="roundRect">
            <a:avLst/>
          </a:prstGeom>
          <a:solidFill>
            <a:srgbClr val="8BA4C0"/>
          </a:solidFill>
          <a:ln>
            <a:solidFill>
              <a:srgbClr val="8BA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华东</a:t>
            </a:r>
            <a:r>
              <a:rPr lang="zh-CN" altLang="en-US" sz="1000" b="1">
                <a:latin typeface="微软雅黑" panose="020B0503020204020204" pitchFamily="34" charset="-122"/>
                <a:ea typeface="微软雅黑" panose="020B0503020204020204" pitchFamily="34" charset="-122"/>
                <a:sym typeface="+mn-ea"/>
              </a:rPr>
              <a:t>测试</a:t>
            </a:r>
            <a:r>
              <a:rPr lang="zh-CN" altLang="en-US" sz="1000" b="1">
                <a:latin typeface="微软雅黑" panose="020B0503020204020204" pitchFamily="34" charset="-122"/>
                <a:ea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endParaRPr>
          </a:p>
        </p:txBody>
      </p:sp>
      <p:sp>
        <p:nvSpPr>
          <p:cNvPr id="56" name="圆角矩形 55"/>
          <p:cNvSpPr/>
          <p:nvPr>
            <p:custDataLst>
              <p:tags r:id="rId21"/>
            </p:custDataLst>
          </p:nvPr>
        </p:nvSpPr>
        <p:spPr>
          <a:xfrm>
            <a:off x="2840990" y="3053715"/>
            <a:ext cx="1139190" cy="360000"/>
          </a:xfrm>
          <a:prstGeom prst="roundRect">
            <a:avLst/>
          </a:prstGeom>
          <a:solidFill>
            <a:srgbClr val="86929C"/>
          </a:solidFill>
          <a:ln>
            <a:solidFill>
              <a:srgbClr val="8692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嘉善测试租户</a:t>
            </a:r>
            <a:endParaRPr lang="zh-CN" altLang="en-US" sz="1000" b="1">
              <a:latin typeface="微软雅黑" panose="020B0503020204020204" pitchFamily="34" charset="-122"/>
              <a:ea typeface="微软雅黑" panose="020B0503020204020204" pitchFamily="34" charset="-122"/>
            </a:endParaRPr>
          </a:p>
        </p:txBody>
      </p:sp>
      <p:sp>
        <p:nvSpPr>
          <p:cNvPr id="57" name="圆角矩形 56"/>
          <p:cNvSpPr/>
          <p:nvPr>
            <p:custDataLst>
              <p:tags r:id="rId22"/>
            </p:custDataLst>
          </p:nvPr>
        </p:nvSpPr>
        <p:spPr>
          <a:xfrm>
            <a:off x="4076700" y="5929630"/>
            <a:ext cx="1136650" cy="360000"/>
          </a:xfrm>
          <a:prstGeom prst="roundRect">
            <a:avLst>
              <a:gd name="adj" fmla="val 13402"/>
            </a:avLst>
          </a:prstGeom>
          <a:solidFill>
            <a:srgbClr val="93B2DF"/>
          </a:solidFill>
          <a:ln>
            <a:solidFill>
              <a:srgbClr val="93B2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latin typeface="微软雅黑" panose="020B0503020204020204" pitchFamily="34" charset="-122"/>
                <a:ea typeface="微软雅黑" panose="020B0503020204020204" pitchFamily="34" charset="-122"/>
              </a:rPr>
              <a:t>立臻</a:t>
            </a:r>
            <a:r>
              <a:rPr lang="zh-CN" altLang="en-US" sz="1000" b="1">
                <a:latin typeface="微软雅黑" panose="020B0503020204020204" pitchFamily="34" charset="-122"/>
                <a:ea typeface="微软雅黑" panose="020B0503020204020204" pitchFamily="34" charset="-122"/>
                <a:sym typeface="+mn-ea"/>
              </a:rPr>
              <a:t>正式</a:t>
            </a:r>
            <a:r>
              <a:rPr lang="zh-CN" altLang="en-US" sz="1000" b="1">
                <a:latin typeface="微软雅黑" panose="020B0503020204020204" pitchFamily="34" charset="-122"/>
                <a:ea typeface="微软雅黑" panose="020B0503020204020204" pitchFamily="34" charset="-122"/>
              </a:rPr>
              <a:t>租户</a:t>
            </a:r>
            <a:endParaRPr lang="zh-CN" altLang="en-US" sz="1000" b="1">
              <a:latin typeface="微软雅黑" panose="020B0503020204020204" pitchFamily="34" charset="-122"/>
              <a:ea typeface="微软雅黑" panose="020B0503020204020204" pitchFamily="34" charset="-122"/>
            </a:endParaRPr>
          </a:p>
        </p:txBody>
      </p:sp>
      <p:sp>
        <p:nvSpPr>
          <p:cNvPr id="13" name="矩形 12"/>
          <p:cNvSpPr/>
          <p:nvPr>
            <p:custDataLst>
              <p:tags r:id="rId23"/>
            </p:custDataLst>
          </p:nvPr>
        </p:nvSpPr>
        <p:spPr>
          <a:xfrm>
            <a:off x="2882265" y="2128520"/>
            <a:ext cx="8848725" cy="372745"/>
          </a:xfrm>
          <a:prstGeom prst="rect">
            <a:avLst/>
          </a:prstGeom>
          <a:noFill/>
          <a:ln>
            <a:solidFill>
              <a:srgbClr val="D4926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15" name="文本框 14"/>
          <p:cNvSpPr txBox="1"/>
          <p:nvPr>
            <p:custDataLst>
              <p:tags r:id="rId24"/>
            </p:custDataLst>
          </p:nvPr>
        </p:nvSpPr>
        <p:spPr>
          <a:xfrm>
            <a:off x="5624195" y="2153920"/>
            <a:ext cx="1954530" cy="306705"/>
          </a:xfrm>
          <a:prstGeom prst="rect">
            <a:avLst/>
          </a:prstGeom>
          <a:noFill/>
        </p:spPr>
        <p:txBody>
          <a:bodyPr wrap="square" rtlCol="0">
            <a:spAutoFit/>
          </a:bodyPr>
          <a:p>
            <a:pPr algn="ctr"/>
            <a:r>
              <a:rPr lang="en-US" altLang="zh-CN"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CPBG</a:t>
            </a:r>
            <a:r>
              <a:rPr lang="zh-CN" altLang="en-US"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租户管理员</a:t>
            </a:r>
            <a:endParaRPr lang="en-US" altLang="zh-CN" sz="900" b="1">
              <a:solidFill>
                <a:srgbClr val="D49267"/>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16" name="文本框 15"/>
          <p:cNvSpPr txBox="1"/>
          <p:nvPr>
            <p:custDataLst>
              <p:tags r:id="rId25"/>
            </p:custDataLst>
          </p:nvPr>
        </p:nvSpPr>
        <p:spPr>
          <a:xfrm>
            <a:off x="7867650" y="2153920"/>
            <a:ext cx="1700530" cy="306705"/>
          </a:xfrm>
          <a:prstGeom prst="rect">
            <a:avLst/>
          </a:prstGeom>
          <a:noFill/>
        </p:spPr>
        <p:txBody>
          <a:bodyPr wrap="square" rtlCol="0">
            <a:spAutoFit/>
          </a:bodyPr>
          <a:p>
            <a:pPr algn="ctr"/>
            <a:r>
              <a:rPr lang="en-US" altLang="zh-CN"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CPBG IT</a:t>
            </a:r>
            <a:r>
              <a:rPr lang="zh-CN" altLang="en-US"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rgbClr val="D49267"/>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17" name="文本框 16"/>
          <p:cNvSpPr txBox="1"/>
          <p:nvPr>
            <p:custDataLst>
              <p:tags r:id="rId26"/>
            </p:custDataLst>
          </p:nvPr>
        </p:nvSpPr>
        <p:spPr>
          <a:xfrm>
            <a:off x="9730105" y="2153920"/>
            <a:ext cx="2000250" cy="306705"/>
          </a:xfrm>
          <a:prstGeom prst="rect">
            <a:avLst/>
          </a:prstGeom>
          <a:noFill/>
        </p:spPr>
        <p:txBody>
          <a:bodyPr wrap="square" rtlCol="0">
            <a:spAutoFit/>
          </a:bodyPr>
          <a:p>
            <a:pPr algn="ctr"/>
            <a:r>
              <a:rPr lang="en-US" altLang="zh-CN"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CPBG</a:t>
            </a:r>
            <a:r>
              <a:rPr lang="zh-CN" altLang="en-US" sz="1400" b="1">
                <a:solidFill>
                  <a:srgbClr val="D49267"/>
                </a:solidFill>
                <a:latin typeface="Times New Roman" panose="02020603050405020304" charset="0"/>
                <a:ea typeface="微软雅黑" panose="020B0503020204020204" pitchFamily="34" charset="-122"/>
                <a:cs typeface="Times New Roman" panose="02020603050405020304" charset="0"/>
                <a:sym typeface="+mn-ea"/>
              </a:rPr>
              <a:t>经管用户</a:t>
            </a:r>
            <a:endParaRPr lang="en-US" altLang="zh-CN" sz="1400" b="1">
              <a:solidFill>
                <a:srgbClr val="D49267"/>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24" name="矩形 23"/>
          <p:cNvSpPr/>
          <p:nvPr>
            <p:custDataLst>
              <p:tags r:id="rId27"/>
            </p:custDataLst>
          </p:nvPr>
        </p:nvSpPr>
        <p:spPr>
          <a:xfrm>
            <a:off x="2882265" y="2566035"/>
            <a:ext cx="8848725" cy="372745"/>
          </a:xfrm>
          <a:prstGeom prst="rect">
            <a:avLst/>
          </a:prstGeom>
          <a:noFill/>
          <a:ln>
            <a:solidFill>
              <a:srgbClr val="8BA4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25" name="文本框 24"/>
          <p:cNvSpPr txBox="1"/>
          <p:nvPr>
            <p:custDataLst>
              <p:tags r:id="rId28"/>
            </p:custDataLst>
          </p:nvPr>
        </p:nvSpPr>
        <p:spPr>
          <a:xfrm>
            <a:off x="5624195" y="2591435"/>
            <a:ext cx="1954530" cy="306705"/>
          </a:xfrm>
          <a:prstGeom prst="rect">
            <a:avLst/>
          </a:prstGeom>
          <a:noFill/>
        </p:spPr>
        <p:txBody>
          <a:bodyPr wrap="square" rtlCol="0">
            <a:spAutoFit/>
          </a:bodyPr>
          <a:p>
            <a:pPr algn="ctr"/>
            <a:r>
              <a:rPr lang="zh-CN" altLang="en-US"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华东租户管理员</a:t>
            </a:r>
            <a:endParaRPr lang="en-US" altLang="zh-CN" sz="900" b="1">
              <a:solidFill>
                <a:srgbClr val="8BA4C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26" name="文本框 25"/>
          <p:cNvSpPr txBox="1"/>
          <p:nvPr>
            <p:custDataLst>
              <p:tags r:id="rId29"/>
            </p:custDataLst>
          </p:nvPr>
        </p:nvSpPr>
        <p:spPr>
          <a:xfrm>
            <a:off x="7867650" y="2591435"/>
            <a:ext cx="1700530" cy="306705"/>
          </a:xfrm>
          <a:prstGeom prst="rect">
            <a:avLst/>
          </a:prstGeom>
          <a:noFill/>
        </p:spPr>
        <p:txBody>
          <a:bodyPr wrap="square" rtlCol="0">
            <a:spAutoFit/>
          </a:bodyPr>
          <a:p>
            <a:pPr algn="ctr"/>
            <a:r>
              <a:rPr lang="zh-CN" altLang="en-US"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华东</a:t>
            </a:r>
            <a:r>
              <a:rPr lang="en-US" altLang="zh-CN"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 IT</a:t>
            </a:r>
            <a:r>
              <a:rPr lang="zh-CN" altLang="en-US"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rgbClr val="8BA4C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27" name="文本框 26"/>
          <p:cNvSpPr txBox="1"/>
          <p:nvPr>
            <p:custDataLst>
              <p:tags r:id="rId30"/>
            </p:custDataLst>
          </p:nvPr>
        </p:nvSpPr>
        <p:spPr>
          <a:xfrm>
            <a:off x="9730105" y="2591435"/>
            <a:ext cx="1700530" cy="306705"/>
          </a:xfrm>
          <a:prstGeom prst="rect">
            <a:avLst/>
          </a:prstGeom>
          <a:noFill/>
        </p:spPr>
        <p:txBody>
          <a:bodyPr wrap="square" rtlCol="0">
            <a:spAutoFit/>
          </a:bodyPr>
          <a:p>
            <a:pPr algn="ctr"/>
            <a:r>
              <a:rPr lang="en-US" altLang="zh-CN"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1400" b="1">
                <a:solidFill>
                  <a:srgbClr val="8BA4C0"/>
                </a:solidFill>
                <a:latin typeface="Times New Roman" panose="02020603050405020304" charset="0"/>
                <a:ea typeface="微软雅黑" panose="020B0503020204020204" pitchFamily="34" charset="-122"/>
                <a:cs typeface="Times New Roman" panose="02020603050405020304" charset="0"/>
                <a:sym typeface="+mn-ea"/>
              </a:rPr>
              <a:t>华东业务用户</a:t>
            </a:r>
            <a:endParaRPr lang="en-US" altLang="zh-CN" sz="1400" b="1">
              <a:solidFill>
                <a:srgbClr val="8BA4C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28" name="矩形 27"/>
          <p:cNvSpPr/>
          <p:nvPr>
            <p:custDataLst>
              <p:tags r:id="rId31"/>
            </p:custDataLst>
          </p:nvPr>
        </p:nvSpPr>
        <p:spPr>
          <a:xfrm>
            <a:off x="2882265" y="3044190"/>
            <a:ext cx="8848725" cy="372745"/>
          </a:xfrm>
          <a:prstGeom prst="rect">
            <a:avLst/>
          </a:prstGeom>
          <a:noFill/>
          <a:ln>
            <a:solidFill>
              <a:srgbClr val="86929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29" name="文本框 28"/>
          <p:cNvSpPr txBox="1"/>
          <p:nvPr>
            <p:custDataLst>
              <p:tags r:id="rId32"/>
            </p:custDataLst>
          </p:nvPr>
        </p:nvSpPr>
        <p:spPr>
          <a:xfrm>
            <a:off x="5624195" y="3069590"/>
            <a:ext cx="1954530" cy="306705"/>
          </a:xfrm>
          <a:prstGeom prst="rect">
            <a:avLst/>
          </a:prstGeom>
          <a:noFill/>
        </p:spPr>
        <p:txBody>
          <a:bodyPr wrap="square" rtlCol="0">
            <a:spAutoFit/>
          </a:bodyPr>
          <a:p>
            <a:pPr algn="ctr"/>
            <a:r>
              <a:rPr lang="zh-CN" altLang="en-US"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嘉善租户管理员</a:t>
            </a:r>
            <a:endParaRPr lang="en-US" altLang="zh-CN" sz="1000" b="1">
              <a:solidFill>
                <a:srgbClr val="86929C"/>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30" name="文本框 29"/>
          <p:cNvSpPr txBox="1"/>
          <p:nvPr>
            <p:custDataLst>
              <p:tags r:id="rId33"/>
            </p:custDataLst>
          </p:nvPr>
        </p:nvSpPr>
        <p:spPr>
          <a:xfrm>
            <a:off x="7867650" y="3069590"/>
            <a:ext cx="1700530" cy="306705"/>
          </a:xfrm>
          <a:prstGeom prst="rect">
            <a:avLst/>
          </a:prstGeom>
          <a:noFill/>
        </p:spPr>
        <p:txBody>
          <a:bodyPr wrap="square" rtlCol="0">
            <a:spAutoFit/>
          </a:bodyPr>
          <a:p>
            <a:pPr algn="ctr"/>
            <a:r>
              <a:rPr lang="en-US" altLang="zh-CN"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嘉善</a:t>
            </a:r>
            <a:r>
              <a:rPr lang="en-US" altLang="zh-CN"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 IT</a:t>
            </a:r>
            <a:r>
              <a:rPr lang="zh-CN" altLang="en-US"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rgbClr val="86929C"/>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31" name="文本框 30"/>
          <p:cNvSpPr txBox="1"/>
          <p:nvPr>
            <p:custDataLst>
              <p:tags r:id="rId34"/>
            </p:custDataLst>
          </p:nvPr>
        </p:nvSpPr>
        <p:spPr>
          <a:xfrm>
            <a:off x="9730105" y="3069590"/>
            <a:ext cx="1700530" cy="306705"/>
          </a:xfrm>
          <a:prstGeom prst="rect">
            <a:avLst/>
          </a:prstGeom>
          <a:noFill/>
        </p:spPr>
        <p:txBody>
          <a:bodyPr wrap="square" rtlCol="0">
            <a:spAutoFit/>
          </a:bodyPr>
          <a:p>
            <a:pPr algn="ctr"/>
            <a:r>
              <a:rPr lang="en-US" altLang="zh-CN"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1400" b="1">
                <a:solidFill>
                  <a:srgbClr val="86929C"/>
                </a:solidFill>
                <a:latin typeface="Times New Roman" panose="02020603050405020304" charset="0"/>
                <a:ea typeface="微软雅黑" panose="020B0503020204020204" pitchFamily="34" charset="-122"/>
                <a:cs typeface="Times New Roman" panose="02020603050405020304" charset="0"/>
                <a:sym typeface="+mn-ea"/>
              </a:rPr>
              <a:t>嘉善业务用户</a:t>
            </a:r>
            <a:endParaRPr lang="en-US" altLang="zh-CN" sz="1400" b="1">
              <a:solidFill>
                <a:srgbClr val="86929C"/>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59" name="矩形 58"/>
          <p:cNvSpPr/>
          <p:nvPr>
            <p:custDataLst>
              <p:tags r:id="rId35"/>
            </p:custDataLst>
          </p:nvPr>
        </p:nvSpPr>
        <p:spPr>
          <a:xfrm>
            <a:off x="2882265" y="4529455"/>
            <a:ext cx="8848725" cy="372745"/>
          </a:xfrm>
          <a:prstGeom prst="rect">
            <a:avLst/>
          </a:prstGeom>
          <a:noFill/>
          <a:ln>
            <a:solidFill>
              <a:srgbClr val="6FA7D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60" name="文本框 59"/>
          <p:cNvSpPr txBox="1"/>
          <p:nvPr>
            <p:custDataLst>
              <p:tags r:id="rId36"/>
            </p:custDataLst>
          </p:nvPr>
        </p:nvSpPr>
        <p:spPr>
          <a:xfrm>
            <a:off x="5624195" y="4554855"/>
            <a:ext cx="1954530" cy="306705"/>
          </a:xfrm>
          <a:prstGeom prst="rect">
            <a:avLst/>
          </a:prstGeom>
          <a:noFill/>
        </p:spPr>
        <p:txBody>
          <a:bodyPr wrap="square" rtlCol="0">
            <a:spAutoFit/>
          </a:bodyPr>
          <a:p>
            <a:pPr algn="ctr"/>
            <a:r>
              <a:rPr lang="zh-CN" altLang="en-US"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人资租户管理员</a:t>
            </a:r>
            <a:endParaRPr lang="en-US" altLang="zh-CN" sz="1000" b="1">
              <a:solidFill>
                <a:schemeClr val="accent5"/>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1" name="文本框 60"/>
          <p:cNvSpPr txBox="1"/>
          <p:nvPr>
            <p:custDataLst>
              <p:tags r:id="rId37"/>
            </p:custDataLst>
          </p:nvPr>
        </p:nvSpPr>
        <p:spPr>
          <a:xfrm>
            <a:off x="7867650" y="4554855"/>
            <a:ext cx="1700530" cy="306705"/>
          </a:xfrm>
          <a:prstGeom prst="rect">
            <a:avLst/>
          </a:prstGeom>
          <a:noFill/>
        </p:spPr>
        <p:txBody>
          <a:bodyPr wrap="square" rtlCol="0">
            <a:spAutoFit/>
          </a:bodyPr>
          <a:p>
            <a:pPr algn="ctr"/>
            <a:r>
              <a:rPr lang="en-US" altLang="zh-CN"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人资</a:t>
            </a:r>
            <a:r>
              <a:rPr lang="en-US" altLang="zh-CN"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 IT</a:t>
            </a:r>
            <a:r>
              <a:rPr lang="zh-CN" altLang="en-US"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2" name="文本框 61"/>
          <p:cNvSpPr txBox="1"/>
          <p:nvPr>
            <p:custDataLst>
              <p:tags r:id="rId38"/>
            </p:custDataLst>
          </p:nvPr>
        </p:nvSpPr>
        <p:spPr>
          <a:xfrm>
            <a:off x="10090785" y="4554855"/>
            <a:ext cx="1422400" cy="306705"/>
          </a:xfrm>
          <a:prstGeom prst="rect">
            <a:avLst/>
          </a:prstGeom>
          <a:noFill/>
        </p:spPr>
        <p:txBody>
          <a:bodyPr wrap="square" rtlCol="0">
            <a:spAutoFit/>
          </a:bodyPr>
          <a:p>
            <a:pPr algn="ctr"/>
            <a:r>
              <a:rPr lang="zh-CN" altLang="en-US"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rPr>
              <a:t>人资业务用户</a:t>
            </a:r>
            <a:endParaRPr lang="en-US" altLang="zh-CN" sz="1400" b="1">
              <a:solidFill>
                <a:schemeClr val="accent5"/>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3" name="矩形 62"/>
          <p:cNvSpPr/>
          <p:nvPr>
            <p:custDataLst>
              <p:tags r:id="rId39"/>
            </p:custDataLst>
          </p:nvPr>
        </p:nvSpPr>
        <p:spPr>
          <a:xfrm>
            <a:off x="2882265" y="4985385"/>
            <a:ext cx="8848725" cy="372745"/>
          </a:xfrm>
          <a:prstGeom prst="rect">
            <a:avLst/>
          </a:prstGeom>
          <a:noFill/>
          <a:ln>
            <a:solidFill>
              <a:srgbClr val="E1C14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64" name="文本框 63"/>
          <p:cNvSpPr txBox="1"/>
          <p:nvPr>
            <p:custDataLst>
              <p:tags r:id="rId40"/>
            </p:custDataLst>
          </p:nvPr>
        </p:nvSpPr>
        <p:spPr>
          <a:xfrm>
            <a:off x="5624195" y="5010785"/>
            <a:ext cx="1954530" cy="306705"/>
          </a:xfrm>
          <a:prstGeom prst="rect">
            <a:avLst/>
          </a:prstGeom>
          <a:noFill/>
        </p:spPr>
        <p:txBody>
          <a:bodyPr wrap="square" rtlCol="0">
            <a:spAutoFit/>
          </a:bodyPr>
          <a:p>
            <a:pPr algn="ctr"/>
            <a:r>
              <a:rPr lang="en-US" altLang="zh-CN"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Infra</a:t>
            </a:r>
            <a:r>
              <a:rPr lang="zh-CN" altLang="en-US"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租户管理员</a:t>
            </a:r>
            <a:endParaRPr lang="en-US" altLang="zh-CN" sz="1000" b="1">
              <a:solidFill>
                <a:srgbClr val="FFC00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5" name="文本框 64"/>
          <p:cNvSpPr txBox="1"/>
          <p:nvPr>
            <p:custDataLst>
              <p:tags r:id="rId41"/>
            </p:custDataLst>
          </p:nvPr>
        </p:nvSpPr>
        <p:spPr>
          <a:xfrm>
            <a:off x="7867650" y="5010785"/>
            <a:ext cx="1700530" cy="306705"/>
          </a:xfrm>
          <a:prstGeom prst="rect">
            <a:avLst/>
          </a:prstGeom>
          <a:noFill/>
        </p:spPr>
        <p:txBody>
          <a:bodyPr wrap="square" rtlCol="0">
            <a:spAutoFit/>
          </a:bodyPr>
          <a:p>
            <a:pPr algn="ctr"/>
            <a:r>
              <a:rPr lang="en-US" altLang="zh-CN"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Infra IT</a:t>
            </a:r>
            <a:r>
              <a:rPr lang="zh-CN" altLang="en-US"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rgbClr val="FFC00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6" name="文本框 65"/>
          <p:cNvSpPr txBox="1"/>
          <p:nvPr>
            <p:custDataLst>
              <p:tags r:id="rId42"/>
            </p:custDataLst>
          </p:nvPr>
        </p:nvSpPr>
        <p:spPr>
          <a:xfrm>
            <a:off x="10128885" y="5010785"/>
            <a:ext cx="1365885" cy="306705"/>
          </a:xfrm>
          <a:prstGeom prst="rect">
            <a:avLst/>
          </a:prstGeom>
          <a:noFill/>
        </p:spPr>
        <p:txBody>
          <a:bodyPr wrap="square" rtlCol="0">
            <a:spAutoFit/>
          </a:bodyPr>
          <a:p>
            <a:pPr algn="ctr"/>
            <a:r>
              <a:rPr lang="en-US" altLang="zh-CN"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Infra</a:t>
            </a:r>
            <a:r>
              <a:rPr lang="zh-CN" altLang="en-US" sz="1400" b="1">
                <a:solidFill>
                  <a:srgbClr val="FFC000"/>
                </a:solidFill>
                <a:latin typeface="Times New Roman" panose="02020603050405020304" charset="0"/>
                <a:ea typeface="微软雅黑" panose="020B0503020204020204" pitchFamily="34" charset="-122"/>
                <a:cs typeface="Times New Roman" panose="02020603050405020304" charset="0"/>
                <a:sym typeface="+mn-ea"/>
              </a:rPr>
              <a:t>业务用户</a:t>
            </a:r>
            <a:endParaRPr lang="en-US" altLang="zh-CN" sz="1400" b="1">
              <a:solidFill>
                <a:srgbClr val="FFC00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7" name="矩形 66"/>
          <p:cNvSpPr/>
          <p:nvPr>
            <p:custDataLst>
              <p:tags r:id="rId43"/>
            </p:custDataLst>
          </p:nvPr>
        </p:nvSpPr>
        <p:spPr>
          <a:xfrm>
            <a:off x="2882265" y="5916930"/>
            <a:ext cx="8848725" cy="372745"/>
          </a:xfrm>
          <a:prstGeom prst="rect">
            <a:avLst/>
          </a:prstGeom>
          <a:noFill/>
          <a:ln>
            <a:solidFill>
              <a:srgbClr val="93B2D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68" name="文本框 67"/>
          <p:cNvSpPr txBox="1"/>
          <p:nvPr>
            <p:custDataLst>
              <p:tags r:id="rId44"/>
            </p:custDataLst>
          </p:nvPr>
        </p:nvSpPr>
        <p:spPr>
          <a:xfrm>
            <a:off x="5624195" y="5942330"/>
            <a:ext cx="1954530" cy="306705"/>
          </a:xfrm>
          <a:prstGeom prst="rect">
            <a:avLst/>
          </a:prstGeom>
          <a:noFill/>
        </p:spPr>
        <p:txBody>
          <a:bodyPr wrap="square" rtlCol="0">
            <a:spAutoFit/>
          </a:bodyPr>
          <a:p>
            <a:pPr algn="ctr"/>
            <a:r>
              <a:rPr lang="zh-CN" altLang="en-US"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rPr>
              <a:t>立臻租户管理员</a:t>
            </a:r>
            <a:endParaRPr lang="en-US" altLang="zh-CN" sz="1000" b="1">
              <a:solidFill>
                <a:schemeClr val="accent1"/>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9" name="文本框 68"/>
          <p:cNvSpPr txBox="1"/>
          <p:nvPr>
            <p:custDataLst>
              <p:tags r:id="rId45"/>
            </p:custDataLst>
          </p:nvPr>
        </p:nvSpPr>
        <p:spPr>
          <a:xfrm>
            <a:off x="7867650" y="5942330"/>
            <a:ext cx="1700530" cy="306705"/>
          </a:xfrm>
          <a:prstGeom prst="rect">
            <a:avLst/>
          </a:prstGeom>
          <a:noFill/>
        </p:spPr>
        <p:txBody>
          <a:bodyPr wrap="square" rtlCol="0">
            <a:spAutoFit/>
          </a:bodyPr>
          <a:p>
            <a:pPr algn="ctr"/>
            <a:r>
              <a:rPr lang="zh-CN" altLang="en-US"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rPr>
              <a:t>立臻</a:t>
            </a:r>
            <a:r>
              <a:rPr lang="en-US" altLang="zh-CN"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rPr>
              <a:t> IT</a:t>
            </a:r>
            <a:r>
              <a:rPr lang="zh-CN" altLang="en-US"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rPr>
              <a:t>人员</a:t>
            </a:r>
            <a:endParaRPr lang="en-US" altLang="zh-CN"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70" name="文本框 69"/>
          <p:cNvSpPr txBox="1"/>
          <p:nvPr>
            <p:custDataLst>
              <p:tags r:id="rId46"/>
            </p:custDataLst>
          </p:nvPr>
        </p:nvSpPr>
        <p:spPr>
          <a:xfrm>
            <a:off x="10163175" y="5942330"/>
            <a:ext cx="1350010" cy="306705"/>
          </a:xfrm>
          <a:prstGeom prst="rect">
            <a:avLst/>
          </a:prstGeom>
          <a:noFill/>
        </p:spPr>
        <p:txBody>
          <a:bodyPr wrap="square" rtlCol="0">
            <a:spAutoFit/>
          </a:bodyPr>
          <a:p>
            <a:pPr algn="ctr"/>
            <a:r>
              <a:rPr lang="zh-CN" altLang="en-US"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rPr>
              <a:t>立臻业务用户</a:t>
            </a:r>
            <a:endParaRPr lang="en-US" altLang="zh-CN" sz="1400" b="1">
              <a:solidFill>
                <a:schemeClr val="accent1"/>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83" name="文本框 82"/>
          <p:cNvSpPr txBox="1"/>
          <p:nvPr>
            <p:custDataLst>
              <p:tags r:id="rId47"/>
            </p:custDataLst>
          </p:nvPr>
        </p:nvSpPr>
        <p:spPr>
          <a:xfrm>
            <a:off x="5624830" y="4071620"/>
            <a:ext cx="1953895" cy="306705"/>
          </a:xfrm>
          <a:prstGeom prst="rect">
            <a:avLst/>
          </a:prstGeom>
          <a:noFill/>
        </p:spPr>
        <p:txBody>
          <a:bodyPr wrap="square" rtlCol="0">
            <a:spAutoFit/>
          </a:bodyPr>
          <a:p>
            <a:pPr algn="ctr"/>
            <a:r>
              <a:rPr lang="zh-CN"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中央租户管理员</a:t>
            </a:r>
            <a:endParaRPr lang="en-US" altLang="zh-CN" sz="1000" b="1">
              <a:solidFill>
                <a:srgbClr val="00B05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94" name="文本框 93"/>
          <p:cNvSpPr txBox="1"/>
          <p:nvPr>
            <p:custDataLst>
              <p:tags r:id="rId48"/>
            </p:custDataLst>
          </p:nvPr>
        </p:nvSpPr>
        <p:spPr>
          <a:xfrm>
            <a:off x="10081260" y="3954145"/>
            <a:ext cx="1431925" cy="503555"/>
          </a:xfrm>
          <a:prstGeom prst="rect">
            <a:avLst/>
          </a:prstGeom>
          <a:noFill/>
        </p:spPr>
        <p:txBody>
          <a:bodyPr wrap="square" rtlCol="0">
            <a:noAutofit/>
          </a:bodyPr>
          <a:p>
            <a:pPr indent="0" algn="ctr" fontAlgn="auto">
              <a:lnSpc>
                <a:spcPct val="100000"/>
              </a:lnSpc>
            </a:pP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中央业务用户</a:t>
            </a:r>
            <a:endPar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endParaRPr>
          </a:p>
          <a:p>
            <a:pPr indent="0" algn="ctr" fontAlgn="auto">
              <a:lnSpc>
                <a:spcPct val="100000"/>
              </a:lnSpc>
            </a:pP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基地业务用户</a:t>
            </a:r>
            <a:endParaRPr lang="en-US" altLang="zh-CN" sz="1400" b="1">
              <a:solidFill>
                <a:srgbClr val="00B05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9" name="标题 8"/>
          <p:cNvSpPr>
            <a:spLocks noGrp="1"/>
          </p:cNvSpPr>
          <p:nvPr>
            <p:ph type="title"/>
            <p:custDataLst>
              <p:tags r:id="rId49"/>
            </p:custDataLst>
          </p:nvPr>
        </p:nvSpPr>
        <p:spPr>
          <a:xfrm>
            <a:off x="247650" y="136998"/>
            <a:ext cx="10583186" cy="381635"/>
          </a:xfrm>
        </p:spPr>
        <p:txBody>
          <a:bodyPr/>
          <a:lstStyle/>
          <a:p>
            <a:r>
              <a:rPr lang="en-US" altLang="zh-CN" b="1" dirty="0" smtClean="0"/>
              <a:t>2.1.4.2  </a:t>
            </a:r>
            <a:r>
              <a:rPr b="1" dirty="0" smtClean="0"/>
              <a:t>角色</a:t>
            </a:r>
            <a:r>
              <a:rPr lang="en-US" altLang="zh-CN" b="1" dirty="0" smtClean="0"/>
              <a:t>-</a:t>
            </a:r>
            <a:r>
              <a:rPr b="1" dirty="0" smtClean="0"/>
              <a:t>账号</a:t>
            </a:r>
            <a:r>
              <a:rPr lang="en-US" altLang="zh-CN" b="1" dirty="0" smtClean="0"/>
              <a:t>-</a:t>
            </a:r>
            <a:r>
              <a:rPr b="1" dirty="0" smtClean="0"/>
              <a:t>权限</a:t>
            </a:r>
            <a:endParaRPr b="1" dirty="0" smtClean="0"/>
          </a:p>
        </p:txBody>
      </p:sp>
      <p:sp>
        <p:nvSpPr>
          <p:cNvPr id="10" name="文本框 9"/>
          <p:cNvSpPr txBox="1"/>
          <p:nvPr>
            <p:custDataLst>
              <p:tags r:id="rId50"/>
            </p:custDataLst>
          </p:nvPr>
        </p:nvSpPr>
        <p:spPr>
          <a:xfrm>
            <a:off x="7867650" y="3954145"/>
            <a:ext cx="1700530" cy="542290"/>
          </a:xfrm>
          <a:prstGeom prst="rect">
            <a:avLst/>
          </a:prstGeom>
          <a:noFill/>
        </p:spPr>
        <p:txBody>
          <a:bodyPr wrap="square" rtlCol="0">
            <a:noAutofit/>
          </a:bodyPr>
          <a:p>
            <a:pPr indent="0" algn="ctr" fontAlgn="auto">
              <a:lnSpc>
                <a:spcPct val="100000"/>
              </a:lnSpc>
            </a:pP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中央</a:t>
            </a:r>
            <a:r>
              <a:rPr lang="en-US" altLang="zh-CN"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IT</a:t>
            </a: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人员</a:t>
            </a:r>
            <a:endPar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endParaRPr>
          </a:p>
          <a:p>
            <a:pPr indent="0" algn="ctr" fontAlgn="auto">
              <a:lnSpc>
                <a:spcPct val="100000"/>
              </a:lnSpc>
            </a:pP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基地</a:t>
            </a:r>
            <a:r>
              <a:rPr lang="en-US" altLang="zh-CN"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IT</a:t>
            </a:r>
            <a:r>
              <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rPr>
              <a:t>人员</a:t>
            </a:r>
            <a:endParaRPr lang="zh-CN" altLang="en-US" sz="1400" b="1">
              <a:solidFill>
                <a:srgbClr val="00B05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11" name="矩形 10"/>
          <p:cNvSpPr/>
          <p:nvPr>
            <p:custDataLst>
              <p:tags r:id="rId51"/>
            </p:custDataLst>
          </p:nvPr>
        </p:nvSpPr>
        <p:spPr>
          <a:xfrm>
            <a:off x="2835275" y="3972560"/>
            <a:ext cx="8895715" cy="48514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D49267"/>
              </a:solidFill>
            </a:endParaRPr>
          </a:p>
        </p:txBody>
      </p:sp>
      <p:sp>
        <p:nvSpPr>
          <p:cNvPr id="12" name="文本框 11"/>
          <p:cNvSpPr txBox="1"/>
          <p:nvPr>
            <p:custDataLst>
              <p:tags r:id="rId52"/>
            </p:custDataLst>
          </p:nvPr>
        </p:nvSpPr>
        <p:spPr>
          <a:xfrm>
            <a:off x="248285" y="963930"/>
            <a:ext cx="2400300" cy="5497830"/>
          </a:xfrm>
          <a:prstGeom prst="rect">
            <a:avLst/>
          </a:prstGeom>
          <a:noFill/>
        </p:spPr>
        <p:txBody>
          <a:bodyPr wrap="square" rtlCol="0" anchor="t">
            <a:noAutofit/>
          </a:bodyPr>
          <a:p>
            <a:pPr marL="171450" indent="-171450" fontAlgn="auto">
              <a:lnSpc>
                <a:spcPct val="150000"/>
              </a:lnSpc>
              <a:spcAft>
                <a:spcPts val="600"/>
              </a:spcAft>
              <a:buFont typeface="Arial" panose="020B0604020202020204" pitchFamily="34" charset="0"/>
              <a:buChar char="•"/>
            </a:pPr>
            <a:r>
              <a:rPr lang="zh-CN" altLang="en-US"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平台管理员：</a:t>
            </a:r>
            <a:r>
              <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每套系统每个环境下默认角色有平台管理员；平台管理员默认归属于平台的默认租户(数据服务平台)，可为当前环境创建租户并分配租户管理员；</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a:p>
            <a:pPr marL="171450" indent="-171450" fontAlgn="auto">
              <a:lnSpc>
                <a:spcPct val="150000"/>
              </a:lnSpc>
              <a:spcAft>
                <a:spcPts val="600"/>
              </a:spcAft>
              <a:buFont typeface="Arial" panose="020B0604020202020204" pitchFamily="34" charset="0"/>
              <a:buChar char="•"/>
            </a:pPr>
            <a:r>
              <a:rPr lang="zh-CN" altLang="en-US"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租户管理员：</a:t>
            </a:r>
            <a:r>
              <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某个环境下如果设置不同租户，不同租户默认有自己的租户管理员，负责当前租户的各种配置、管理工作；</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a:p>
            <a:pPr marL="171450" indent="-171450" fontAlgn="auto">
              <a:lnSpc>
                <a:spcPct val="150000"/>
              </a:lnSpc>
              <a:spcAft>
                <a:spcPts val="0"/>
              </a:spcAft>
              <a:buFont typeface="Arial" panose="020B0604020202020204" pitchFamily="34" charset="0"/>
              <a:buChar char="•"/>
            </a:pPr>
            <a:r>
              <a:rPr lang="zh-CN" altLang="en-US"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非管理员角色：</a:t>
            </a:r>
            <a:r>
              <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各租户下除管理员角色(租户管理员)外，主要可设置业务用户&amp;IT用户两大类角色；IT用户主要按业务系统划分角色，业务用户主要按岗位划分角色。</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a:p>
            <a:pPr marL="171450" indent="-171450" fontAlgn="auto">
              <a:lnSpc>
                <a:spcPct val="150000"/>
              </a:lnSpc>
              <a:spcAft>
                <a:spcPts val="0"/>
              </a:spcAft>
              <a:buFont typeface="Arial" panose="020B0604020202020204" pitchFamily="34" charset="0"/>
              <a:buChar char="•"/>
            </a:pPr>
            <a:r>
              <a:rPr lang="zh-CN" altLang="en-US"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菜单权限：</a:t>
            </a:r>
            <a:r>
              <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针对不同类型角色分配不同的功能菜单</a:t>
            </a:r>
            <a:r>
              <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权限。</a:t>
            </a:r>
            <a:endParaRPr lang="zh-CN" altLang="en-US" sz="1200">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18" name="矩形 17"/>
          <p:cNvSpPr/>
          <p:nvPr>
            <p:custDataLst>
              <p:tags r:id="rId53"/>
            </p:custDataLst>
          </p:nvPr>
        </p:nvSpPr>
        <p:spPr>
          <a:xfrm>
            <a:off x="2648585" y="845185"/>
            <a:ext cx="1918335" cy="697230"/>
          </a:xfrm>
          <a:prstGeom prst="rect">
            <a:avLst/>
          </a:prstGeom>
          <a:solidFill>
            <a:schemeClr val="accent3">
              <a:lumMod val="40000"/>
              <a:lumOff val="60000"/>
            </a:schemeClr>
          </a:solidFill>
          <a:ln>
            <a:solidFill>
              <a:schemeClr val="accent3">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indent="0" algn="ctr" fontAlgn="auto">
              <a:spcAft>
                <a:spcPts val="600"/>
              </a:spcAft>
            </a:pPr>
            <a:r>
              <a:rPr kumimoji="1" lang="zh-CN" sz="1400" b="1" dirty="0">
                <a:solidFill>
                  <a:schemeClr val="tx1"/>
                </a:solidFill>
                <a:latin typeface="微软雅黑" panose="020B0503020204020204" pitchFamily="34" charset="-122"/>
                <a:ea typeface="微软雅黑" panose="020B0503020204020204" pitchFamily="34" charset="-122"/>
              </a:rPr>
              <a:t>平台管理员</a:t>
            </a:r>
            <a:endParaRPr kumimoji="1" lang="zh-CN" sz="1400" b="1" dirty="0">
              <a:solidFill>
                <a:schemeClr val="tx1"/>
              </a:solidFill>
              <a:latin typeface="微软雅黑" panose="020B0503020204020204" pitchFamily="34" charset="-122"/>
              <a:ea typeface="微软雅黑" panose="020B0503020204020204" pitchFamily="34" charset="-122"/>
            </a:endParaRPr>
          </a:p>
          <a:p>
            <a:pPr algn="ctr"/>
            <a:r>
              <a:rPr kumimoji="1" lang="en-US" altLang="zh-CN" sz="1000" b="1" dirty="0">
                <a:solidFill>
                  <a:schemeClr val="tx1"/>
                </a:solidFill>
                <a:latin typeface="微软雅黑" panose="020B0503020204020204" pitchFamily="34" charset="-122"/>
                <a:ea typeface="微软雅黑" panose="020B0503020204020204" pitchFamily="34" charset="-122"/>
              </a:rPr>
              <a:t>平台管理员主要分配系统管理相关功能；</a:t>
            </a:r>
            <a:endParaRPr kumimoji="1" lang="en-US" altLang="zh-CN" sz="1000" b="1"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custDataLst>
              <p:tags r:id="rId54"/>
            </p:custDataLst>
          </p:nvPr>
        </p:nvSpPr>
        <p:spPr>
          <a:xfrm>
            <a:off x="4738370" y="845185"/>
            <a:ext cx="1990725" cy="69850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indent="0" algn="ctr" fontAlgn="auto">
              <a:spcAft>
                <a:spcPts val="600"/>
              </a:spcAft>
            </a:pPr>
            <a:r>
              <a:rPr kumimoji="1" lang="zh-CN" sz="1400" b="1" dirty="0">
                <a:solidFill>
                  <a:schemeClr val="tx1"/>
                </a:solidFill>
                <a:latin typeface="微软雅黑" panose="020B0503020204020204" pitchFamily="34" charset="-122"/>
                <a:ea typeface="微软雅黑" panose="020B0503020204020204" pitchFamily="34" charset="-122"/>
              </a:rPr>
              <a:t>租户管理员</a:t>
            </a:r>
            <a:endParaRPr kumimoji="1" lang="zh-CN" sz="1400" b="1" dirty="0">
              <a:solidFill>
                <a:schemeClr val="tx1"/>
              </a:solidFill>
              <a:latin typeface="微软雅黑" panose="020B0503020204020204" pitchFamily="34" charset="-122"/>
              <a:ea typeface="微软雅黑" panose="020B0503020204020204" pitchFamily="34" charset="-122"/>
            </a:endParaRPr>
          </a:p>
          <a:p>
            <a:pPr algn="ctr"/>
            <a:r>
              <a:rPr kumimoji="1" lang="en-US" altLang="zh-CN" sz="1000" b="1" dirty="0">
                <a:solidFill>
                  <a:schemeClr val="tx1"/>
                </a:solidFill>
                <a:latin typeface="微软雅黑" panose="020B0503020204020204" pitchFamily="34" charset="-122"/>
                <a:ea typeface="微软雅黑" panose="020B0503020204020204" pitchFamily="34" charset="-122"/>
                <a:sym typeface="+mn-ea"/>
              </a:rPr>
              <a:t>租户管理员可分配</a:t>
            </a:r>
            <a:r>
              <a:rPr kumimoji="1" lang="zh-CN" altLang="en-US" sz="1000" b="1" dirty="0">
                <a:solidFill>
                  <a:schemeClr val="tx1"/>
                </a:solidFill>
                <a:latin typeface="微软雅黑" panose="020B0503020204020204" pitchFamily="34" charset="-122"/>
                <a:ea typeface="微软雅黑" panose="020B0503020204020204" pitchFamily="34" charset="-122"/>
                <a:sym typeface="+mn-ea"/>
              </a:rPr>
              <a:t>除</a:t>
            </a:r>
            <a:r>
              <a:rPr kumimoji="1" lang="en-US" altLang="zh-CN" sz="1000" b="1" dirty="0">
                <a:solidFill>
                  <a:schemeClr val="tx1"/>
                </a:solidFill>
                <a:latin typeface="微软雅黑" panose="020B0503020204020204" pitchFamily="34" charset="-122"/>
                <a:ea typeface="微软雅黑" panose="020B0503020204020204" pitchFamily="34" charset="-122"/>
                <a:sym typeface="+mn-ea"/>
              </a:rPr>
              <a:t>租户维护外的所有功能</a:t>
            </a:r>
            <a:endParaRPr kumimoji="1" lang="en-US" altLang="zh-CN" sz="1000" b="1" dirty="0">
              <a:solidFill>
                <a:schemeClr val="tx1"/>
              </a:solidFill>
              <a:latin typeface="微软雅黑" panose="020B0503020204020204" pitchFamily="34" charset="-122"/>
              <a:ea typeface="微软雅黑" panose="020B0503020204020204" pitchFamily="34" charset="-122"/>
              <a:sym typeface="+mn-ea"/>
            </a:endParaRPr>
          </a:p>
        </p:txBody>
      </p:sp>
      <p:sp>
        <p:nvSpPr>
          <p:cNvPr id="20" name="矩形 19"/>
          <p:cNvSpPr/>
          <p:nvPr>
            <p:custDataLst>
              <p:tags r:id="rId55"/>
            </p:custDataLst>
          </p:nvPr>
        </p:nvSpPr>
        <p:spPr>
          <a:xfrm>
            <a:off x="6915150" y="845185"/>
            <a:ext cx="2209800" cy="697230"/>
          </a:xfrm>
          <a:prstGeom prst="rect">
            <a:avLst/>
          </a:prstGeom>
          <a:solidFill>
            <a:schemeClr val="accent1">
              <a:lumMod val="40000"/>
              <a:lumOff val="60000"/>
              <a:alpha val="25000"/>
            </a:schemeClr>
          </a:solidFill>
          <a:ln>
            <a:solidFill>
              <a:schemeClr val="accent1">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indent="0" algn="ctr" fontAlgn="auto">
              <a:spcAft>
                <a:spcPts val="600"/>
              </a:spcAft>
            </a:pPr>
            <a:r>
              <a:rPr kumimoji="1" lang="en-US" sz="1400" b="1" dirty="0">
                <a:solidFill>
                  <a:schemeClr val="tx1"/>
                </a:solidFill>
                <a:latin typeface="微软雅黑" panose="020B0503020204020204" pitchFamily="34" charset="-122"/>
                <a:ea typeface="微软雅黑" panose="020B0503020204020204" pitchFamily="34" charset="-122"/>
              </a:rPr>
              <a:t>IT</a:t>
            </a:r>
            <a:r>
              <a:rPr kumimoji="1" lang="zh-CN" altLang="en-US" sz="1400" b="1" dirty="0">
                <a:solidFill>
                  <a:schemeClr val="tx1"/>
                </a:solidFill>
                <a:latin typeface="微软雅黑" panose="020B0503020204020204" pitchFamily="34" charset="-122"/>
                <a:ea typeface="微软雅黑" panose="020B0503020204020204" pitchFamily="34" charset="-122"/>
              </a:rPr>
              <a:t>类用户</a:t>
            </a:r>
            <a:endParaRPr kumimoji="1" lang="zh-CN" altLang="en-US" sz="1400" b="1" dirty="0">
              <a:solidFill>
                <a:schemeClr val="tx1"/>
              </a:solidFill>
              <a:latin typeface="微软雅黑" panose="020B0503020204020204" pitchFamily="34" charset="-122"/>
              <a:ea typeface="微软雅黑" panose="020B0503020204020204" pitchFamily="34" charset="-122"/>
            </a:endParaRPr>
          </a:p>
          <a:p>
            <a:pPr algn="ctr"/>
            <a:r>
              <a:rPr kumimoji="1" lang="en-US" altLang="zh-CN" sz="1000" b="1" dirty="0">
                <a:solidFill>
                  <a:schemeClr val="tx1"/>
                </a:solidFill>
                <a:latin typeface="微软雅黑" panose="020B0503020204020204" pitchFamily="34" charset="-122"/>
                <a:ea typeface="微软雅黑" panose="020B0503020204020204" pitchFamily="34" charset="-122"/>
              </a:rPr>
              <a:t>IT</a:t>
            </a:r>
            <a:r>
              <a:rPr kumimoji="1" lang="zh-CN" altLang="en-US" sz="1000" b="1" dirty="0">
                <a:solidFill>
                  <a:schemeClr val="tx1"/>
                </a:solidFill>
                <a:latin typeface="微软雅黑" panose="020B0503020204020204" pitchFamily="34" charset="-122"/>
                <a:ea typeface="微软雅黑" panose="020B0503020204020204" pitchFamily="34" charset="-122"/>
              </a:rPr>
              <a:t>用户主要分配数据开发、数据</a:t>
            </a:r>
            <a:r>
              <a:rPr kumimoji="1" lang="zh-CN" altLang="en-US" sz="1000" b="1" dirty="0">
                <a:solidFill>
                  <a:schemeClr val="tx1"/>
                </a:solidFill>
                <a:latin typeface="微软雅黑" panose="020B0503020204020204" pitchFamily="34" charset="-122"/>
                <a:ea typeface="微软雅黑" panose="020B0503020204020204" pitchFamily="34" charset="-122"/>
              </a:rPr>
              <a:t>治理相关功能，不含管理类功能</a:t>
            </a:r>
            <a:endParaRPr kumimoji="1"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custDataLst>
              <p:tags r:id="rId56"/>
            </p:custDataLst>
          </p:nvPr>
        </p:nvSpPr>
        <p:spPr>
          <a:xfrm>
            <a:off x="9277985" y="845185"/>
            <a:ext cx="2674620" cy="697230"/>
          </a:xfrm>
          <a:prstGeom prst="rect">
            <a:avLst/>
          </a:prstGeom>
          <a:solidFill>
            <a:srgbClr val="0070C0">
              <a:alpha val="12000"/>
            </a:srgbClr>
          </a:solidFill>
          <a:ln>
            <a:solidFill>
              <a:schemeClr val="accent1">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indent="0" algn="ctr" fontAlgn="auto">
              <a:spcAft>
                <a:spcPts val="600"/>
              </a:spcAft>
            </a:pPr>
            <a:r>
              <a:rPr kumimoji="1" lang="zh-CN" sz="1400" b="1" dirty="0">
                <a:solidFill>
                  <a:schemeClr val="tx1"/>
                </a:solidFill>
                <a:latin typeface="微软雅黑" panose="020B0503020204020204" pitchFamily="34" charset="-122"/>
                <a:ea typeface="微软雅黑" panose="020B0503020204020204" pitchFamily="34" charset="-122"/>
              </a:rPr>
              <a:t>业务</a:t>
            </a:r>
            <a:r>
              <a:rPr kumimoji="1" lang="zh-CN" altLang="en-US" sz="1400" b="1" dirty="0">
                <a:solidFill>
                  <a:schemeClr val="tx1"/>
                </a:solidFill>
                <a:latin typeface="微软雅黑" panose="020B0503020204020204" pitchFamily="34" charset="-122"/>
                <a:ea typeface="微软雅黑" panose="020B0503020204020204" pitchFamily="34" charset="-122"/>
              </a:rPr>
              <a:t>用户</a:t>
            </a:r>
            <a:endParaRPr kumimoji="1" lang="zh-CN" altLang="en-US" sz="1400" b="1" dirty="0">
              <a:solidFill>
                <a:schemeClr val="tx1"/>
              </a:solidFill>
              <a:latin typeface="微软雅黑" panose="020B0503020204020204" pitchFamily="34" charset="-122"/>
              <a:ea typeface="微软雅黑" panose="020B0503020204020204" pitchFamily="34" charset="-122"/>
            </a:endParaRPr>
          </a:p>
          <a:p>
            <a:pPr algn="ctr"/>
            <a:r>
              <a:rPr kumimoji="1" lang="zh-CN" sz="1000" b="1" dirty="0">
                <a:solidFill>
                  <a:schemeClr val="tx1"/>
                </a:solidFill>
                <a:latin typeface="微软雅黑" panose="020B0503020204020204" pitchFamily="34" charset="-122"/>
                <a:ea typeface="微软雅黑" panose="020B0503020204020204" pitchFamily="34" charset="-122"/>
              </a:rPr>
              <a:t>业务用户主要分配资产超市及资产审核功能，按需分配数据补录、数据可视化相关功能</a:t>
            </a:r>
            <a:endParaRPr kumimoji="1" lang="zh-CN" sz="1000" b="1" dirty="0">
              <a:solidFill>
                <a:schemeClr val="tx1"/>
              </a:solidFill>
              <a:latin typeface="微软雅黑" panose="020B0503020204020204" pitchFamily="34" charset="-122"/>
              <a:ea typeface="微软雅黑" panose="020B0503020204020204" pitchFamily="34" charset="-122"/>
            </a:endParaRPr>
          </a:p>
        </p:txBody>
      </p:sp>
      <p:cxnSp>
        <p:nvCxnSpPr>
          <p:cNvPr id="35" name="曲线连接符 34"/>
          <p:cNvCxnSpPr>
            <a:stCxn id="15" idx="3"/>
            <a:endCxn id="19" idx="3"/>
          </p:cNvCxnSpPr>
          <p:nvPr/>
        </p:nvCxnSpPr>
        <p:spPr>
          <a:xfrm flipH="1" flipV="1">
            <a:off x="6729095" y="1194435"/>
            <a:ext cx="849630" cy="1113155"/>
          </a:xfrm>
          <a:prstGeom prst="curvedConnector3">
            <a:avLst>
              <a:gd name="adj1" fmla="val 4559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endCxn id="18" idx="3"/>
          </p:cNvCxnSpPr>
          <p:nvPr/>
        </p:nvCxnSpPr>
        <p:spPr>
          <a:xfrm rot="10800000">
            <a:off x="4566285" y="1193800"/>
            <a:ext cx="1069975" cy="784860"/>
          </a:xfrm>
          <a:prstGeom prst="curvedConnector3">
            <a:avLst>
              <a:gd name="adj1" fmla="val 4997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85" idx="0"/>
            <a:endCxn id="20" idx="3"/>
          </p:cNvCxnSpPr>
          <p:nvPr/>
        </p:nvCxnSpPr>
        <p:spPr>
          <a:xfrm rot="16200000">
            <a:off x="8636635" y="1312545"/>
            <a:ext cx="607060" cy="369570"/>
          </a:xfrm>
          <a:prstGeom prst="curvedConnector4">
            <a:avLst>
              <a:gd name="adj1" fmla="val 21234"/>
              <a:gd name="adj2" fmla="val 164089"/>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曲线连接符 40"/>
          <p:cNvCxnSpPr>
            <a:stCxn id="92" idx="0"/>
            <a:endCxn id="21" idx="3"/>
          </p:cNvCxnSpPr>
          <p:nvPr/>
        </p:nvCxnSpPr>
        <p:spPr>
          <a:xfrm rot="16200000">
            <a:off x="11106150" y="955040"/>
            <a:ext cx="607060" cy="1085215"/>
          </a:xfrm>
          <a:prstGeom prst="curvedConnector4">
            <a:avLst>
              <a:gd name="adj1" fmla="val 21287"/>
              <a:gd name="adj2" fmla="val 121913"/>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6125547" y="713352"/>
            <a:ext cx="2066925" cy="2061111"/>
            <a:chOff x="6700316" y="1039923"/>
            <a:chExt cx="2066925" cy="2061111"/>
          </a:xfrm>
        </p:grpSpPr>
        <p:pic>
          <p:nvPicPr>
            <p:cNvPr id="52" name="图片 51"/>
            <p:cNvPicPr>
              <a:picLocks noChangeAspect="1"/>
            </p:cNvPicPr>
            <p:nvPr/>
          </p:nvPicPr>
          <p:blipFill>
            <a:blip r:embed="rId1"/>
            <a:stretch>
              <a:fillRect/>
            </a:stretch>
          </p:blipFill>
          <p:spPr>
            <a:xfrm>
              <a:off x="6700316" y="1039923"/>
              <a:ext cx="2066925" cy="1838325"/>
            </a:xfrm>
            <a:prstGeom prst="rect">
              <a:avLst/>
            </a:prstGeom>
          </p:spPr>
        </p:pic>
        <p:sp>
          <p:nvSpPr>
            <p:cNvPr id="73" name="TextBox 58"/>
            <p:cNvSpPr txBox="1"/>
            <p:nvPr/>
          </p:nvSpPr>
          <p:spPr>
            <a:xfrm>
              <a:off x="7234906" y="2859940"/>
              <a:ext cx="997745" cy="241094"/>
            </a:xfrm>
            <a:prstGeom prst="rect">
              <a:avLst/>
            </a:prstGeom>
            <a:noFill/>
          </p:spPr>
          <p:txBody>
            <a:bodyPr wrap="square" lIns="71123" tIns="35561" rIns="71123" bIns="35561" rtlCol="0">
              <a:spAutoFit/>
            </a:bodyPr>
            <a:lstStyle/>
            <a:p>
              <a:r>
                <a:rPr lang="zh-CN" altLang="en-US" sz="1100" b="1" dirty="0" smtClean="0">
                  <a:solidFill>
                    <a:prstClr val="black"/>
                  </a:solidFill>
                  <a:latin typeface="微软雅黑" panose="020B0503020204020204" pitchFamily="34" charset="-122"/>
                  <a:ea typeface="微软雅黑" panose="020B0503020204020204" pitchFamily="34" charset="-122"/>
                </a:rPr>
                <a:t>底座链接</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79" name="圆角矩形 69"/>
            <p:cNvSpPr/>
            <p:nvPr/>
          </p:nvSpPr>
          <p:spPr>
            <a:xfrm>
              <a:off x="7939767" y="2111005"/>
              <a:ext cx="528141" cy="438012"/>
            </a:xfrm>
            <a:prstGeom prst="roundRect">
              <a:avLst/>
            </a:prstGeom>
            <a:solidFill>
              <a:srgbClr val="5B9BD5">
                <a:alpha val="2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200" kern="0" dirty="0">
                <a:solidFill>
                  <a:prstClr val="white"/>
                </a:solidFill>
                <a:latin typeface="微软雅黑" panose="020B0503020204020204" pitchFamily="34" charset="-122"/>
                <a:ea typeface="微软雅黑" panose="020B0503020204020204" pitchFamily="34" charset="-122"/>
                <a:sym typeface="+mn-ea"/>
              </a:endParaRPr>
            </a:p>
          </p:txBody>
        </p:sp>
      </p:grpSp>
      <p:sp>
        <p:nvSpPr>
          <p:cNvPr id="2" name="标题 1"/>
          <p:cNvSpPr>
            <a:spLocks noGrp="1"/>
          </p:cNvSpPr>
          <p:nvPr>
            <p:ph type="title"/>
          </p:nvPr>
        </p:nvSpPr>
        <p:spPr>
          <a:xfrm>
            <a:off x="247650" y="136998"/>
            <a:ext cx="10583186" cy="381635"/>
          </a:xfrm>
        </p:spPr>
        <p:txBody>
          <a:bodyPr/>
          <a:lstStyle/>
          <a:p>
            <a:pPr algn="l">
              <a:buClrTx/>
              <a:buSzTx/>
              <a:buFontTx/>
            </a:pPr>
            <a:r>
              <a:rPr lang="en-US" altLang="zh-CN" b="1" dirty="0" smtClean="0">
                <a:sym typeface="+mn-lt"/>
              </a:rPr>
              <a:t>2.1.4.3 数据底座登录方案</a:t>
            </a:r>
            <a:r>
              <a:rPr lang="en-US" altLang="zh-CN" sz="1400" b="1" dirty="0" smtClean="0">
                <a:sym typeface="+mn-lt"/>
              </a:rPr>
              <a:t>--中央、基地采取相同模式</a:t>
            </a:r>
            <a:endParaRPr lang="en-US" altLang="zh-CN" sz="1400" b="1" dirty="0" smtClean="0">
              <a:sym typeface="+mn-lt"/>
            </a:endParaRPr>
          </a:p>
        </p:txBody>
      </p:sp>
      <p:cxnSp>
        <p:nvCxnSpPr>
          <p:cNvPr id="10" name="肘形连接符 117"/>
          <p:cNvCxnSpPr>
            <a:stCxn id="9" idx="3"/>
            <a:endCxn id="56" idx="1"/>
          </p:cNvCxnSpPr>
          <p:nvPr/>
        </p:nvCxnSpPr>
        <p:spPr>
          <a:xfrm flipV="1">
            <a:off x="1222787" y="1683866"/>
            <a:ext cx="1545283" cy="897107"/>
          </a:xfrm>
          <a:prstGeom prst="bentConnector3">
            <a:avLst>
              <a:gd name="adj1" fmla="val 50000"/>
            </a:avLst>
          </a:prstGeom>
          <a:noFill/>
          <a:ln w="28575" cap="flat" cmpd="sng" algn="ctr">
            <a:solidFill>
              <a:srgbClr val="00B0F0"/>
            </a:solidFill>
            <a:prstDash val="solid"/>
            <a:miter lim="800000"/>
            <a:tailEnd type="arrow"/>
          </a:ln>
          <a:effectLst/>
        </p:spPr>
      </p:cxnSp>
      <p:sp>
        <p:nvSpPr>
          <p:cNvPr id="44" name="Text Box 19"/>
          <p:cNvSpPr txBox="1">
            <a:spLocks noChangeArrowheads="1"/>
          </p:cNvSpPr>
          <p:nvPr/>
        </p:nvSpPr>
        <p:spPr bwMode="auto">
          <a:xfrm>
            <a:off x="6963438" y="4287802"/>
            <a:ext cx="1171862" cy="24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1100"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Ladp</a:t>
            </a:r>
            <a:r>
              <a:rPr lang="zh-CN" altLang="en-US" sz="1100" kern="0" dirty="0">
                <a:solidFill>
                  <a:prstClr val="black"/>
                </a:solidFill>
                <a:latin typeface="微软雅黑" panose="020B0503020204020204" pitchFamily="34" charset="-122"/>
                <a:ea typeface="微软雅黑" panose="020B0503020204020204" pitchFamily="34" charset="-122"/>
              </a:rPr>
              <a:t>认证</a:t>
            </a:r>
            <a:endPar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339612" y="2145665"/>
            <a:ext cx="883175" cy="986676"/>
            <a:chOff x="353196" y="2145665"/>
            <a:chExt cx="883175" cy="986676"/>
          </a:xfrm>
        </p:grpSpPr>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34" y="2145665"/>
              <a:ext cx="799737" cy="87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58"/>
            <p:cNvSpPr txBox="1"/>
            <p:nvPr/>
          </p:nvSpPr>
          <p:spPr>
            <a:xfrm>
              <a:off x="353196" y="2891247"/>
              <a:ext cx="474938" cy="241094"/>
            </a:xfrm>
            <a:prstGeom prst="rect">
              <a:avLst/>
            </a:prstGeom>
            <a:noFill/>
          </p:spPr>
          <p:txBody>
            <a:bodyPr wrap="square" lIns="71123" tIns="35561" rIns="71123" bIns="35561" rtlCol="0">
              <a:spAutoFit/>
            </a:bodyPr>
            <a:lstStyle/>
            <a:p>
              <a:r>
                <a:rPr lang="zh-CN" altLang="en-US" sz="1100" b="1" dirty="0">
                  <a:solidFill>
                    <a:prstClr val="black"/>
                  </a:solidFill>
                  <a:latin typeface="微软雅黑" panose="020B0503020204020204" pitchFamily="34" charset="-122"/>
                  <a:ea typeface="微软雅黑" panose="020B0503020204020204" pitchFamily="34" charset="-122"/>
                </a:rPr>
                <a:t>员工</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2768070" y="979860"/>
            <a:ext cx="3253542" cy="1627018"/>
            <a:chOff x="2768070" y="1306431"/>
            <a:chExt cx="3253542" cy="1627018"/>
          </a:xfrm>
        </p:grpSpPr>
        <p:pic>
          <p:nvPicPr>
            <p:cNvPr id="56" name="图片 55"/>
            <p:cNvPicPr>
              <a:picLocks noChangeAspect="1"/>
            </p:cNvPicPr>
            <p:nvPr/>
          </p:nvPicPr>
          <p:blipFill>
            <a:blip r:embed="rId3"/>
            <a:stretch>
              <a:fillRect/>
            </a:stretch>
          </p:blipFill>
          <p:spPr>
            <a:xfrm>
              <a:off x="2768070" y="1306431"/>
              <a:ext cx="3253542" cy="1408012"/>
            </a:xfrm>
            <a:prstGeom prst="rect">
              <a:avLst/>
            </a:prstGeom>
          </p:spPr>
        </p:pic>
        <p:sp>
          <p:nvSpPr>
            <p:cNvPr id="66" name="TextBox 58"/>
            <p:cNvSpPr txBox="1"/>
            <p:nvPr/>
          </p:nvSpPr>
          <p:spPr>
            <a:xfrm>
              <a:off x="3895969" y="2692355"/>
              <a:ext cx="997745" cy="241094"/>
            </a:xfrm>
            <a:prstGeom prst="rect">
              <a:avLst/>
            </a:prstGeom>
            <a:noFill/>
          </p:spPr>
          <p:txBody>
            <a:bodyPr wrap="square" lIns="71123" tIns="35561" rIns="71123" bIns="35561" rtlCol="0">
              <a:spAutoFit/>
            </a:bodyPr>
            <a:lstStyle/>
            <a:p>
              <a:r>
                <a:rPr lang="en-US" altLang="zh-CN" sz="1100" b="1" dirty="0" err="1" smtClean="0">
                  <a:solidFill>
                    <a:prstClr val="black"/>
                  </a:solidFill>
                  <a:latin typeface="微软雅黑" panose="020B0503020204020204" pitchFamily="34" charset="-122"/>
                  <a:ea typeface="微软雅黑" panose="020B0503020204020204" pitchFamily="34" charset="-122"/>
                </a:rPr>
                <a:t>LuxLink</a:t>
              </a:r>
              <a:r>
                <a:rPr lang="zh-CN" altLang="en-US" sz="1100" b="1" dirty="0" smtClean="0">
                  <a:solidFill>
                    <a:prstClr val="black"/>
                  </a:solidFill>
                  <a:latin typeface="微软雅黑" panose="020B0503020204020204" pitchFamily="34" charset="-122"/>
                  <a:ea typeface="微软雅黑" panose="020B0503020204020204" pitchFamily="34" charset="-122"/>
                </a:rPr>
                <a:t>门户</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9544360" y="2365784"/>
            <a:ext cx="1857375" cy="1794291"/>
            <a:chOff x="9488469" y="2569552"/>
            <a:chExt cx="1857375" cy="1794291"/>
          </a:xfrm>
        </p:grpSpPr>
        <p:pic>
          <p:nvPicPr>
            <p:cNvPr id="68" name="图片 67"/>
            <p:cNvPicPr>
              <a:picLocks noChangeAspect="1"/>
            </p:cNvPicPr>
            <p:nvPr/>
          </p:nvPicPr>
          <p:blipFill>
            <a:blip r:embed="rId4"/>
            <a:stretch>
              <a:fillRect/>
            </a:stretch>
          </p:blipFill>
          <p:spPr>
            <a:xfrm>
              <a:off x="9488469" y="2569552"/>
              <a:ext cx="1857375" cy="381000"/>
            </a:xfrm>
            <a:prstGeom prst="rect">
              <a:avLst/>
            </a:prstGeom>
          </p:spPr>
        </p:pic>
        <p:pic>
          <p:nvPicPr>
            <p:cNvPr id="69" name="图片 68"/>
            <p:cNvPicPr>
              <a:picLocks noChangeAspect="1"/>
            </p:cNvPicPr>
            <p:nvPr/>
          </p:nvPicPr>
          <p:blipFill>
            <a:blip r:embed="rId5"/>
            <a:stretch>
              <a:fillRect/>
            </a:stretch>
          </p:blipFill>
          <p:spPr>
            <a:xfrm>
              <a:off x="9488469" y="2944618"/>
              <a:ext cx="1857375" cy="1419225"/>
            </a:xfrm>
            <a:prstGeom prst="rect">
              <a:avLst/>
            </a:prstGeom>
          </p:spPr>
        </p:pic>
      </p:grpSp>
      <p:cxnSp>
        <p:nvCxnSpPr>
          <p:cNvPr id="72" name="肘形连接符 117"/>
          <p:cNvCxnSpPr>
            <a:stCxn id="56" idx="3"/>
            <a:endCxn id="79" idx="1"/>
          </p:cNvCxnSpPr>
          <p:nvPr/>
        </p:nvCxnSpPr>
        <p:spPr>
          <a:xfrm>
            <a:off x="6021705" y="1684020"/>
            <a:ext cx="1343025" cy="319405"/>
          </a:xfrm>
          <a:prstGeom prst="curvedConnector3">
            <a:avLst>
              <a:gd name="adj1" fmla="val 50024"/>
            </a:avLst>
          </a:prstGeom>
          <a:noFill/>
          <a:ln w="28575" cap="flat" cmpd="sng" algn="ctr">
            <a:solidFill>
              <a:srgbClr val="00B0F0">
                <a:alpha val="50000"/>
              </a:srgbClr>
            </a:solidFill>
            <a:prstDash val="sysDot"/>
            <a:miter lim="800000"/>
            <a:tailEnd type="arrow"/>
          </a:ln>
          <a:effectLst/>
        </p:spPr>
      </p:cxnSp>
      <p:cxnSp>
        <p:nvCxnSpPr>
          <p:cNvPr id="85" name="肘形连接符 117"/>
          <p:cNvCxnSpPr>
            <a:stCxn id="79" idx="3"/>
            <a:endCxn id="68" idx="1"/>
          </p:cNvCxnSpPr>
          <p:nvPr/>
        </p:nvCxnSpPr>
        <p:spPr>
          <a:xfrm>
            <a:off x="7893050" y="2003425"/>
            <a:ext cx="1651000" cy="553085"/>
          </a:xfrm>
          <a:prstGeom prst="bentConnector3">
            <a:avLst>
              <a:gd name="adj1" fmla="val 50000"/>
            </a:avLst>
          </a:prstGeom>
          <a:noFill/>
          <a:ln w="28575" cap="flat" cmpd="sng" algn="ctr">
            <a:solidFill>
              <a:srgbClr val="00B0F0"/>
            </a:solidFill>
            <a:prstDash val="solid"/>
            <a:miter lim="800000"/>
            <a:tailEnd type="arrow"/>
          </a:ln>
          <a:effectLst/>
        </p:spPr>
      </p:cxnSp>
      <p:sp>
        <p:nvSpPr>
          <p:cNvPr id="90" name="Text Box 19"/>
          <p:cNvSpPr txBox="1">
            <a:spLocks noChangeArrowheads="1"/>
          </p:cNvSpPr>
          <p:nvPr/>
        </p:nvSpPr>
        <p:spPr bwMode="auto">
          <a:xfrm>
            <a:off x="7959615" y="1805867"/>
            <a:ext cx="773422" cy="24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自动登录</a:t>
            </a:r>
            <a:endPar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93" name="组合 92"/>
          <p:cNvGrpSpPr/>
          <p:nvPr/>
        </p:nvGrpSpPr>
        <p:grpSpPr>
          <a:xfrm>
            <a:off x="3201328" y="3505549"/>
            <a:ext cx="1890416" cy="1669567"/>
            <a:chOff x="3201328" y="3505549"/>
            <a:chExt cx="1890416" cy="1669567"/>
          </a:xfrm>
        </p:grpSpPr>
        <p:pic>
          <p:nvPicPr>
            <p:cNvPr id="91" name="图片 90"/>
            <p:cNvPicPr>
              <a:picLocks noChangeAspect="1"/>
            </p:cNvPicPr>
            <p:nvPr/>
          </p:nvPicPr>
          <p:blipFill>
            <a:blip r:embed="rId6"/>
            <a:stretch>
              <a:fillRect/>
            </a:stretch>
          </p:blipFill>
          <p:spPr>
            <a:xfrm>
              <a:off x="3201328" y="3807396"/>
              <a:ext cx="1890416" cy="1367720"/>
            </a:xfrm>
            <a:prstGeom prst="rect">
              <a:avLst/>
            </a:prstGeom>
          </p:spPr>
        </p:pic>
        <p:sp>
          <p:nvSpPr>
            <p:cNvPr id="92" name="TextBox 58"/>
            <p:cNvSpPr txBox="1"/>
            <p:nvPr/>
          </p:nvSpPr>
          <p:spPr>
            <a:xfrm>
              <a:off x="3707075" y="3505549"/>
              <a:ext cx="997745" cy="241094"/>
            </a:xfrm>
            <a:prstGeom prst="rect">
              <a:avLst/>
            </a:prstGeom>
            <a:noFill/>
          </p:spPr>
          <p:txBody>
            <a:bodyPr wrap="square" lIns="71123" tIns="35561" rIns="71123" bIns="35561" rtlCol="0">
              <a:spAutoFit/>
            </a:bodyPr>
            <a:lstStyle/>
            <a:p>
              <a:r>
                <a:rPr lang="zh-CN" altLang="en-US" sz="1100" b="1" dirty="0" smtClean="0">
                  <a:solidFill>
                    <a:prstClr val="black"/>
                  </a:solidFill>
                  <a:latin typeface="微软雅黑" panose="020B0503020204020204" pitchFamily="34" charset="-122"/>
                  <a:ea typeface="微软雅黑" panose="020B0503020204020204" pitchFamily="34" charset="-122"/>
                </a:rPr>
                <a:t>底座登录地址</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grpSp>
      <p:cxnSp>
        <p:nvCxnSpPr>
          <p:cNvPr id="94" name="肘形连接符 117"/>
          <p:cNvCxnSpPr>
            <a:stCxn id="9" idx="2"/>
            <a:endCxn id="91" idx="1"/>
          </p:cNvCxnSpPr>
          <p:nvPr/>
        </p:nvCxnSpPr>
        <p:spPr>
          <a:xfrm rot="16200000" flipH="1">
            <a:off x="1274635" y="2564563"/>
            <a:ext cx="1474976" cy="2378409"/>
          </a:xfrm>
          <a:prstGeom prst="bentConnector2">
            <a:avLst/>
          </a:prstGeom>
          <a:noFill/>
          <a:ln w="28575" cap="flat" cmpd="sng" algn="ctr">
            <a:solidFill>
              <a:srgbClr val="00B0F0"/>
            </a:solidFill>
            <a:prstDash val="solid"/>
            <a:miter lim="800000"/>
            <a:tailEnd type="arrow"/>
          </a:ln>
          <a:effectLst/>
        </p:spPr>
      </p:cxnSp>
      <p:cxnSp>
        <p:nvCxnSpPr>
          <p:cNvPr id="99" name="肘形连接符 117"/>
          <p:cNvCxnSpPr>
            <a:stCxn id="91" idx="3"/>
            <a:endCxn id="68" idx="1"/>
          </p:cNvCxnSpPr>
          <p:nvPr/>
        </p:nvCxnSpPr>
        <p:spPr>
          <a:xfrm flipV="1">
            <a:off x="5091744" y="2556284"/>
            <a:ext cx="4452616" cy="1934972"/>
          </a:xfrm>
          <a:prstGeom prst="bentConnector3">
            <a:avLst>
              <a:gd name="adj1" fmla="val 81730"/>
            </a:avLst>
          </a:prstGeom>
          <a:noFill/>
          <a:ln w="28575" cap="flat" cmpd="sng" algn="ctr">
            <a:solidFill>
              <a:srgbClr val="00B0F0"/>
            </a:solidFill>
            <a:prstDash val="solid"/>
            <a:miter lim="800000"/>
            <a:tailEnd type="arrow"/>
          </a:ln>
          <a:effectLst/>
        </p:spPr>
      </p:cxnSp>
      <p:sp>
        <p:nvSpPr>
          <p:cNvPr id="115" name="Text Box 19"/>
          <p:cNvSpPr txBox="1">
            <a:spLocks noChangeArrowheads="1"/>
          </p:cNvSpPr>
          <p:nvPr/>
        </p:nvSpPr>
        <p:spPr bwMode="auto">
          <a:xfrm>
            <a:off x="1217317" y="2197351"/>
            <a:ext cx="1300885"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sz="1100" kern="0" dirty="0" smtClean="0">
                <a:solidFill>
                  <a:prstClr val="black"/>
                </a:solidFill>
                <a:latin typeface="微软雅黑" panose="020B0503020204020204" pitchFamily="34" charset="-122"/>
                <a:ea typeface="微软雅黑" panose="020B0503020204020204" pitchFamily="34" charset="-122"/>
              </a:rPr>
              <a:t>用户：工号</a:t>
            </a:r>
            <a:endParaRPr lang="en-US" altLang="zh-CN" sz="1100" kern="0" dirty="0">
              <a:solidFill>
                <a:prstClr val="black"/>
              </a:solidFill>
              <a:latin typeface="微软雅黑" panose="020B0503020204020204" pitchFamily="34" charset="-122"/>
              <a:ea typeface="微软雅黑" panose="020B0503020204020204" pitchFamily="34" charset="-122"/>
            </a:endParaRPr>
          </a:p>
          <a:p>
            <a:pPr>
              <a:lnSpc>
                <a:spcPct val="90000"/>
              </a:lnSpc>
            </a:pPr>
            <a:r>
              <a:rPr lang="zh-CN" altLang="en-US" sz="1100" kern="0" dirty="0" smtClean="0">
                <a:solidFill>
                  <a:prstClr val="black"/>
                </a:solidFill>
                <a:latin typeface="微软雅黑" panose="020B0503020204020204" pitchFamily="34" charset="-122"/>
                <a:ea typeface="微软雅黑" panose="020B0503020204020204" pitchFamily="34" charset="-122"/>
              </a:rPr>
              <a:t>密码：</a:t>
            </a:r>
            <a:r>
              <a:rPr lang="en-US" altLang="zh-CN" sz="1100" kern="0" dirty="0" smtClean="0">
                <a:solidFill>
                  <a:prstClr val="black"/>
                </a:solidFill>
                <a:latin typeface="微软雅黑" panose="020B0503020204020204" pitchFamily="34" charset="-122"/>
                <a:ea typeface="微软雅黑" panose="020B0503020204020204" pitchFamily="34" charset="-122"/>
              </a:rPr>
              <a:t>AD</a:t>
            </a:r>
            <a:r>
              <a:rPr lang="zh-CN" altLang="en-US" sz="1100" kern="0" dirty="0">
                <a:solidFill>
                  <a:prstClr val="black"/>
                </a:solidFill>
                <a:latin typeface="微软雅黑" panose="020B0503020204020204" pitchFamily="34" charset="-122"/>
                <a:ea typeface="微软雅黑" panose="020B0503020204020204" pitchFamily="34" charset="-122"/>
              </a:rPr>
              <a:t>域</a:t>
            </a:r>
            <a:r>
              <a:rPr lang="zh-CN" altLang="en-US" sz="1100" kern="0" dirty="0" smtClean="0">
                <a:solidFill>
                  <a:prstClr val="black"/>
                </a:solidFill>
                <a:latin typeface="微软雅黑" panose="020B0503020204020204" pitchFamily="34" charset="-122"/>
                <a:ea typeface="微软雅黑" panose="020B0503020204020204" pitchFamily="34" charset="-122"/>
              </a:rPr>
              <a:t>密码</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
        <p:nvSpPr>
          <p:cNvPr id="116" name="Text Box 19"/>
          <p:cNvSpPr txBox="1">
            <a:spLocks noChangeArrowheads="1"/>
          </p:cNvSpPr>
          <p:nvPr/>
        </p:nvSpPr>
        <p:spPr bwMode="auto">
          <a:xfrm>
            <a:off x="1343953" y="4094225"/>
            <a:ext cx="1300885"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sz="1100" kern="0" dirty="0" smtClean="0">
                <a:solidFill>
                  <a:prstClr val="black"/>
                </a:solidFill>
                <a:latin typeface="微软雅黑" panose="020B0503020204020204" pitchFamily="34" charset="-122"/>
                <a:ea typeface="微软雅黑" panose="020B0503020204020204" pitchFamily="34" charset="-122"/>
              </a:rPr>
              <a:t>用户：工号</a:t>
            </a:r>
            <a:endParaRPr lang="en-US" altLang="zh-CN" sz="1100" kern="0" dirty="0">
              <a:solidFill>
                <a:prstClr val="black"/>
              </a:solidFill>
              <a:latin typeface="微软雅黑" panose="020B0503020204020204" pitchFamily="34" charset="-122"/>
              <a:ea typeface="微软雅黑" panose="020B0503020204020204" pitchFamily="34" charset="-122"/>
            </a:endParaRPr>
          </a:p>
          <a:p>
            <a:pPr>
              <a:lnSpc>
                <a:spcPct val="90000"/>
              </a:lnSpc>
            </a:pPr>
            <a:r>
              <a:rPr lang="zh-CN" altLang="en-US" sz="1100" kern="0" dirty="0" smtClean="0">
                <a:solidFill>
                  <a:prstClr val="black"/>
                </a:solidFill>
                <a:latin typeface="微软雅黑" panose="020B0503020204020204" pitchFamily="34" charset="-122"/>
                <a:ea typeface="微软雅黑" panose="020B0503020204020204" pitchFamily="34" charset="-122"/>
              </a:rPr>
              <a:t>密码：</a:t>
            </a:r>
            <a:r>
              <a:rPr lang="en-US" altLang="zh-CN" sz="1100" kern="0" dirty="0" smtClean="0">
                <a:solidFill>
                  <a:prstClr val="black"/>
                </a:solidFill>
                <a:latin typeface="微软雅黑" panose="020B0503020204020204" pitchFamily="34" charset="-122"/>
                <a:ea typeface="微软雅黑" panose="020B0503020204020204" pitchFamily="34" charset="-122"/>
              </a:rPr>
              <a:t>AD</a:t>
            </a:r>
            <a:r>
              <a:rPr lang="zh-CN" altLang="en-US" sz="1100" kern="0" dirty="0">
                <a:solidFill>
                  <a:prstClr val="black"/>
                </a:solidFill>
                <a:latin typeface="微软雅黑" panose="020B0503020204020204" pitchFamily="34" charset="-122"/>
                <a:ea typeface="微软雅黑" panose="020B0503020204020204" pitchFamily="34" charset="-122"/>
              </a:rPr>
              <a:t>域</a:t>
            </a:r>
            <a:r>
              <a:rPr lang="zh-CN" altLang="en-US" sz="1100" kern="0" dirty="0" smtClean="0">
                <a:solidFill>
                  <a:prstClr val="black"/>
                </a:solidFill>
                <a:latin typeface="微软雅黑" panose="020B0503020204020204" pitchFamily="34" charset="-122"/>
                <a:ea typeface="微软雅黑" panose="020B0503020204020204" pitchFamily="34" charset="-122"/>
              </a:rPr>
              <a:t>密码</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cxnSp>
        <p:nvCxnSpPr>
          <p:cNvPr id="118" name="肘形连接符 117"/>
          <p:cNvCxnSpPr>
            <a:endCxn id="68" idx="1"/>
          </p:cNvCxnSpPr>
          <p:nvPr/>
        </p:nvCxnSpPr>
        <p:spPr>
          <a:xfrm flipV="1">
            <a:off x="4979052" y="2556284"/>
            <a:ext cx="4565308" cy="1934972"/>
          </a:xfrm>
          <a:prstGeom prst="curvedConnector3">
            <a:avLst>
              <a:gd name="adj1" fmla="val 50000"/>
            </a:avLst>
          </a:prstGeom>
          <a:noFill/>
          <a:ln w="28575" cap="flat" cmpd="sng" algn="ctr">
            <a:solidFill>
              <a:schemeClr val="bg1">
                <a:lumMod val="50000"/>
                <a:alpha val="70000"/>
              </a:schemeClr>
            </a:solidFill>
            <a:prstDash val="dash"/>
            <a:miter lim="800000"/>
            <a:tailEnd type="arrow"/>
          </a:ln>
          <a:effectLst/>
        </p:spPr>
      </p:cxnSp>
      <p:sp>
        <p:nvSpPr>
          <p:cNvPr id="121" name="Text Box 19"/>
          <p:cNvSpPr txBox="1">
            <a:spLocks noChangeArrowheads="1"/>
          </p:cNvSpPr>
          <p:nvPr/>
        </p:nvSpPr>
        <p:spPr bwMode="auto">
          <a:xfrm>
            <a:off x="6511750" y="3649578"/>
            <a:ext cx="1171862" cy="24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defRPr/>
            </a:pPr>
            <a:r>
              <a:rPr lang="zh-CN" altLang="en-US" sz="1100" kern="0" dirty="0" smtClean="0">
                <a:solidFill>
                  <a:prstClr val="black"/>
                </a:solidFill>
                <a:latin typeface="微软雅黑" panose="020B0503020204020204" pitchFamily="34" charset="-122"/>
                <a:ea typeface="微软雅黑" panose="020B0503020204020204" pitchFamily="34" charset="-122"/>
              </a:rPr>
              <a:t>底座密码认证</a:t>
            </a:r>
            <a:endPar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22" name="肘形连接符 117"/>
          <p:cNvCxnSpPr>
            <a:stCxn id="68" idx="3"/>
            <a:endCxn id="91" idx="2"/>
          </p:cNvCxnSpPr>
          <p:nvPr/>
        </p:nvCxnSpPr>
        <p:spPr>
          <a:xfrm flipH="1">
            <a:off x="4146536" y="2556284"/>
            <a:ext cx="7255199" cy="2618832"/>
          </a:xfrm>
          <a:prstGeom prst="bentConnector4">
            <a:avLst>
              <a:gd name="adj1" fmla="val -3151"/>
              <a:gd name="adj2" fmla="val 108729"/>
            </a:avLst>
          </a:prstGeom>
          <a:noFill/>
          <a:ln w="28575" cap="flat" cmpd="sng" algn="ctr">
            <a:solidFill>
              <a:schemeClr val="accent2">
                <a:lumMod val="75000"/>
              </a:schemeClr>
            </a:solidFill>
            <a:prstDash val="sysDot"/>
            <a:miter lim="800000"/>
            <a:tailEnd type="arrow"/>
          </a:ln>
          <a:effectLst/>
        </p:spPr>
      </p:cxnSp>
      <p:sp>
        <p:nvSpPr>
          <p:cNvPr id="127" name="Text Box 19"/>
          <p:cNvSpPr txBox="1">
            <a:spLocks noChangeArrowheads="1"/>
          </p:cNvSpPr>
          <p:nvPr/>
        </p:nvSpPr>
        <p:spPr bwMode="auto">
          <a:xfrm>
            <a:off x="9790945" y="4247890"/>
            <a:ext cx="1171862" cy="24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en-US" altLang="zh-CN" sz="1100"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Ladp</a:t>
            </a:r>
            <a:r>
              <a:rPr lang="zh-CN" altLang="en-US" sz="1100" kern="0" dirty="0">
                <a:solidFill>
                  <a:prstClr val="black"/>
                </a:solidFill>
                <a:latin typeface="微软雅黑" panose="020B0503020204020204" pitchFamily="34" charset="-122"/>
                <a:ea typeface="微软雅黑" panose="020B0503020204020204" pitchFamily="34" charset="-122"/>
              </a:rPr>
              <a:t>认证</a:t>
            </a:r>
            <a:endPar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Text Box 19"/>
          <p:cNvSpPr txBox="1">
            <a:spLocks noChangeArrowheads="1"/>
          </p:cNvSpPr>
          <p:nvPr/>
        </p:nvSpPr>
        <p:spPr bwMode="auto">
          <a:xfrm>
            <a:off x="11344981" y="2294456"/>
            <a:ext cx="634260" cy="24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登出</a:t>
            </a:r>
            <a:endParaRPr kumimoji="0" lang="zh-CN" altLang="en-US" sz="11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grpSp>
        <p:nvGrpSpPr>
          <p:cNvPr id="139" name="组合 138"/>
          <p:cNvGrpSpPr/>
          <p:nvPr/>
        </p:nvGrpSpPr>
        <p:grpSpPr>
          <a:xfrm>
            <a:off x="841356" y="5681673"/>
            <a:ext cx="1052842" cy="209550"/>
            <a:chOff x="238521" y="666203"/>
            <a:chExt cx="1052842" cy="209550"/>
          </a:xfrm>
        </p:grpSpPr>
        <p:cxnSp>
          <p:nvCxnSpPr>
            <p:cNvPr id="131" name="肘形连接符 117"/>
            <p:cNvCxnSpPr/>
            <p:nvPr/>
          </p:nvCxnSpPr>
          <p:spPr>
            <a:xfrm>
              <a:off x="238521" y="769738"/>
              <a:ext cx="288000" cy="3247"/>
            </a:xfrm>
            <a:prstGeom prst="bentConnector3">
              <a:avLst>
                <a:gd name="adj1" fmla="val 50000"/>
              </a:avLst>
            </a:prstGeom>
            <a:noFill/>
            <a:ln w="28575" cap="flat" cmpd="sng" algn="ctr">
              <a:solidFill>
                <a:srgbClr val="00B0F0"/>
              </a:solidFill>
              <a:prstDash val="solid"/>
              <a:miter lim="800000"/>
              <a:tailEnd type="arrow"/>
            </a:ln>
            <a:effectLst/>
          </p:spPr>
        </p:cxnSp>
        <p:sp>
          <p:nvSpPr>
            <p:cNvPr id="134" name="TextBox 58"/>
            <p:cNvSpPr txBox="1"/>
            <p:nvPr/>
          </p:nvSpPr>
          <p:spPr>
            <a:xfrm>
              <a:off x="559016" y="666203"/>
              <a:ext cx="732347" cy="209550"/>
            </a:xfrm>
            <a:prstGeom prst="rect">
              <a:avLst/>
            </a:prstGeom>
            <a:noFill/>
          </p:spPr>
          <p:txBody>
            <a:bodyPr wrap="square" lIns="71123" tIns="35561" rIns="71123" bIns="35561" rtlCol="0">
              <a:spAutoFit/>
            </a:bodyPr>
            <a:lstStyle/>
            <a:p>
              <a:r>
                <a:rPr lang="zh-CN" altLang="en-US" sz="900" dirty="0" smtClean="0">
                  <a:solidFill>
                    <a:prstClr val="black"/>
                  </a:solidFill>
                  <a:latin typeface="微软雅黑" panose="020B0503020204020204" pitchFamily="34" charset="-122"/>
                  <a:ea typeface="微软雅黑" panose="020B0503020204020204" pitchFamily="34" charset="-122"/>
                </a:rPr>
                <a:t>登录</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6671142" y="5681542"/>
            <a:ext cx="1250363" cy="210316"/>
            <a:chOff x="238521" y="1356220"/>
            <a:chExt cx="1250363" cy="210316"/>
          </a:xfrm>
        </p:grpSpPr>
        <p:cxnSp>
          <p:nvCxnSpPr>
            <p:cNvPr id="137" name="肘形连接符 117"/>
            <p:cNvCxnSpPr/>
            <p:nvPr/>
          </p:nvCxnSpPr>
          <p:spPr>
            <a:xfrm>
              <a:off x="238521" y="1459755"/>
              <a:ext cx="288000" cy="3247"/>
            </a:xfrm>
            <a:prstGeom prst="bentConnector3">
              <a:avLst>
                <a:gd name="adj1" fmla="val 50000"/>
              </a:avLst>
            </a:prstGeom>
            <a:noFill/>
            <a:ln w="28575" cap="flat" cmpd="sng" algn="ctr">
              <a:solidFill>
                <a:schemeClr val="accent2">
                  <a:lumMod val="75000"/>
                </a:schemeClr>
              </a:solidFill>
              <a:prstDash val="sysDot"/>
              <a:miter lim="800000"/>
              <a:tailEnd type="arrow"/>
            </a:ln>
            <a:effectLst/>
          </p:spPr>
        </p:cxnSp>
        <p:sp>
          <p:nvSpPr>
            <p:cNvPr id="138" name="TextBox 58"/>
            <p:cNvSpPr txBox="1"/>
            <p:nvPr/>
          </p:nvSpPr>
          <p:spPr>
            <a:xfrm>
              <a:off x="559016" y="1356220"/>
              <a:ext cx="929868" cy="210316"/>
            </a:xfrm>
            <a:prstGeom prst="rect">
              <a:avLst/>
            </a:prstGeom>
            <a:noFill/>
          </p:spPr>
          <p:txBody>
            <a:bodyPr wrap="square" lIns="71123" tIns="35561" rIns="71123" bIns="35561" rtlCol="0">
              <a:spAutoFit/>
            </a:bodyPr>
            <a:lstStyle/>
            <a:p>
              <a:r>
                <a:rPr lang="zh-CN" altLang="en-US" sz="900" dirty="0">
                  <a:solidFill>
                    <a:prstClr val="black"/>
                  </a:solidFill>
                  <a:latin typeface="微软雅黑" panose="020B0503020204020204" pitchFamily="34" charset="-122"/>
                  <a:ea typeface="微软雅黑" panose="020B0503020204020204" pitchFamily="34" charset="-122"/>
                </a:rPr>
                <a:t>登出</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sp>
        <p:nvSpPr>
          <p:cNvPr id="142" name="warning-flammable-sign_33295"/>
          <p:cNvSpPr/>
          <p:nvPr/>
        </p:nvSpPr>
        <p:spPr>
          <a:xfrm>
            <a:off x="5718240" y="4944075"/>
            <a:ext cx="507642" cy="344517"/>
          </a:xfrm>
          <a:custGeom>
            <a:avLst/>
            <a:gdLst>
              <a:gd name="T0" fmla="*/ 1002 w 1011"/>
              <a:gd name="T1" fmla="*/ 813 h 887"/>
              <a:gd name="T2" fmla="*/ 547 w 1011"/>
              <a:gd name="T3" fmla="*/ 24 h 887"/>
              <a:gd name="T4" fmla="*/ 506 w 1011"/>
              <a:gd name="T5" fmla="*/ 0 h 887"/>
              <a:gd name="T6" fmla="*/ 466 w 1011"/>
              <a:gd name="T7" fmla="*/ 24 h 887"/>
              <a:gd name="T8" fmla="*/ 8 w 1011"/>
              <a:gd name="T9" fmla="*/ 817 h 887"/>
              <a:gd name="T10" fmla="*/ 8 w 1011"/>
              <a:gd name="T11" fmla="*/ 863 h 887"/>
              <a:gd name="T12" fmla="*/ 49 w 1011"/>
              <a:gd name="T13" fmla="*/ 887 h 887"/>
              <a:gd name="T14" fmla="*/ 964 w 1011"/>
              <a:gd name="T15" fmla="*/ 887 h 887"/>
              <a:gd name="T16" fmla="*/ 964 w 1011"/>
              <a:gd name="T17" fmla="*/ 887 h 887"/>
              <a:gd name="T18" fmla="*/ 1011 w 1011"/>
              <a:gd name="T19" fmla="*/ 840 h 887"/>
              <a:gd name="T20" fmla="*/ 1002 w 1011"/>
              <a:gd name="T21" fmla="*/ 813 h 887"/>
              <a:gd name="T22" fmla="*/ 620 w 1011"/>
              <a:gd name="T23" fmla="*/ 793 h 887"/>
              <a:gd name="T24" fmla="*/ 665 w 1011"/>
              <a:gd name="T25" fmla="*/ 568 h 887"/>
              <a:gd name="T26" fmla="*/ 629 w 1011"/>
              <a:gd name="T27" fmla="*/ 679 h 887"/>
              <a:gd name="T28" fmla="*/ 617 w 1011"/>
              <a:gd name="T29" fmla="*/ 638 h 887"/>
              <a:gd name="T30" fmla="*/ 589 w 1011"/>
              <a:gd name="T31" fmla="*/ 506 h 887"/>
              <a:gd name="T32" fmla="*/ 575 w 1011"/>
              <a:gd name="T33" fmla="*/ 579 h 887"/>
              <a:gd name="T34" fmla="*/ 496 w 1011"/>
              <a:gd name="T35" fmla="*/ 486 h 887"/>
              <a:gd name="T36" fmla="*/ 469 w 1011"/>
              <a:gd name="T37" fmla="*/ 380 h 887"/>
              <a:gd name="T38" fmla="*/ 431 w 1011"/>
              <a:gd name="T39" fmla="*/ 563 h 887"/>
              <a:gd name="T40" fmla="*/ 414 w 1011"/>
              <a:gd name="T41" fmla="*/ 620 h 887"/>
              <a:gd name="T42" fmla="*/ 364 w 1011"/>
              <a:gd name="T43" fmla="*/ 465 h 887"/>
              <a:gd name="T44" fmla="*/ 435 w 1011"/>
              <a:gd name="T45" fmla="*/ 793 h 887"/>
              <a:gd name="T46" fmla="*/ 129 w 1011"/>
              <a:gd name="T47" fmla="*/ 793 h 887"/>
              <a:gd name="T48" fmla="*/ 506 w 1011"/>
              <a:gd name="T49" fmla="*/ 140 h 887"/>
              <a:gd name="T50" fmla="*/ 883 w 1011"/>
              <a:gd name="T51" fmla="*/ 793 h 887"/>
              <a:gd name="T52" fmla="*/ 620 w 1011"/>
              <a:gd name="T53" fmla="*/ 793 h 887"/>
              <a:gd name="T54" fmla="*/ 620 w 1011"/>
              <a:gd name="T55" fmla="*/ 793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1" h="887">
                <a:moveTo>
                  <a:pt x="1002" y="813"/>
                </a:moveTo>
                <a:lnTo>
                  <a:pt x="547" y="24"/>
                </a:lnTo>
                <a:cubicBezTo>
                  <a:pt x="539" y="9"/>
                  <a:pt x="523" y="0"/>
                  <a:pt x="506" y="0"/>
                </a:cubicBezTo>
                <a:cubicBezTo>
                  <a:pt x="490" y="0"/>
                  <a:pt x="474" y="9"/>
                  <a:pt x="466" y="24"/>
                </a:cubicBezTo>
                <a:lnTo>
                  <a:pt x="8" y="817"/>
                </a:lnTo>
                <a:cubicBezTo>
                  <a:pt x="0" y="831"/>
                  <a:pt x="0" y="849"/>
                  <a:pt x="8" y="863"/>
                </a:cubicBezTo>
                <a:cubicBezTo>
                  <a:pt x="17" y="878"/>
                  <a:pt x="32" y="887"/>
                  <a:pt x="49" y="887"/>
                </a:cubicBezTo>
                <a:lnTo>
                  <a:pt x="964" y="887"/>
                </a:lnTo>
                <a:cubicBezTo>
                  <a:pt x="964" y="887"/>
                  <a:pt x="964" y="887"/>
                  <a:pt x="964" y="887"/>
                </a:cubicBezTo>
                <a:cubicBezTo>
                  <a:pt x="990" y="887"/>
                  <a:pt x="1011" y="866"/>
                  <a:pt x="1011" y="840"/>
                </a:cubicBezTo>
                <a:cubicBezTo>
                  <a:pt x="1011" y="830"/>
                  <a:pt x="1008" y="820"/>
                  <a:pt x="1002" y="813"/>
                </a:cubicBezTo>
                <a:close/>
                <a:moveTo>
                  <a:pt x="620" y="793"/>
                </a:moveTo>
                <a:cubicBezTo>
                  <a:pt x="667" y="767"/>
                  <a:pt x="764" y="692"/>
                  <a:pt x="665" y="568"/>
                </a:cubicBezTo>
                <a:cubicBezTo>
                  <a:pt x="665" y="568"/>
                  <a:pt x="697" y="679"/>
                  <a:pt x="629" y="679"/>
                </a:cubicBezTo>
                <a:cubicBezTo>
                  <a:pt x="620" y="679"/>
                  <a:pt x="600" y="666"/>
                  <a:pt x="617" y="638"/>
                </a:cubicBezTo>
                <a:cubicBezTo>
                  <a:pt x="617" y="638"/>
                  <a:pt x="669" y="541"/>
                  <a:pt x="589" y="506"/>
                </a:cubicBezTo>
                <a:cubicBezTo>
                  <a:pt x="589" y="506"/>
                  <a:pt x="612" y="549"/>
                  <a:pt x="575" y="579"/>
                </a:cubicBezTo>
                <a:cubicBezTo>
                  <a:pt x="560" y="525"/>
                  <a:pt x="496" y="486"/>
                  <a:pt x="496" y="486"/>
                </a:cubicBezTo>
                <a:cubicBezTo>
                  <a:pt x="434" y="445"/>
                  <a:pt x="469" y="380"/>
                  <a:pt x="469" y="380"/>
                </a:cubicBezTo>
                <a:cubicBezTo>
                  <a:pt x="358" y="428"/>
                  <a:pt x="431" y="563"/>
                  <a:pt x="431" y="563"/>
                </a:cubicBezTo>
                <a:cubicBezTo>
                  <a:pt x="454" y="601"/>
                  <a:pt x="426" y="620"/>
                  <a:pt x="414" y="620"/>
                </a:cubicBezTo>
                <a:cubicBezTo>
                  <a:pt x="319" y="620"/>
                  <a:pt x="364" y="465"/>
                  <a:pt x="364" y="465"/>
                </a:cubicBezTo>
                <a:cubicBezTo>
                  <a:pt x="219" y="646"/>
                  <a:pt x="376" y="759"/>
                  <a:pt x="435" y="793"/>
                </a:cubicBezTo>
                <a:lnTo>
                  <a:pt x="129" y="793"/>
                </a:lnTo>
                <a:lnTo>
                  <a:pt x="506" y="140"/>
                </a:lnTo>
                <a:lnTo>
                  <a:pt x="883" y="793"/>
                </a:lnTo>
                <a:lnTo>
                  <a:pt x="620" y="793"/>
                </a:lnTo>
                <a:lnTo>
                  <a:pt x="620" y="793"/>
                </a:lnTo>
                <a:close/>
              </a:path>
            </a:pathLst>
          </a:cu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 Box 19"/>
          <p:cNvSpPr txBox="1">
            <a:spLocks noChangeArrowheads="1"/>
          </p:cNvSpPr>
          <p:nvPr/>
        </p:nvSpPr>
        <p:spPr bwMode="auto">
          <a:xfrm>
            <a:off x="6239379" y="4884798"/>
            <a:ext cx="2155520" cy="54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defRPr/>
            </a:pPr>
            <a:r>
              <a:rPr lang="zh-CN" altLang="en-US" sz="1100" kern="0" dirty="0" smtClean="0">
                <a:solidFill>
                  <a:prstClr val="black"/>
                </a:solidFill>
                <a:latin typeface="微软雅黑" panose="020B0503020204020204" pitchFamily="34" charset="-122"/>
                <a:ea typeface="微软雅黑" panose="020B0503020204020204" pitchFamily="34" charset="-122"/>
              </a:rPr>
              <a:t>登出后会跳转底座登录地址，没有统一</a:t>
            </a:r>
            <a:r>
              <a:rPr lang="en-US" altLang="zh-CN" sz="1100" kern="0" dirty="0" smtClean="0">
                <a:solidFill>
                  <a:prstClr val="black"/>
                </a:solidFill>
                <a:latin typeface="微软雅黑" panose="020B0503020204020204" pitchFamily="34" charset="-122"/>
                <a:ea typeface="微软雅黑" panose="020B0503020204020204" pitchFamily="34" charset="-122"/>
              </a:rPr>
              <a:t>SSO</a:t>
            </a:r>
            <a:r>
              <a:rPr lang="zh-CN" altLang="en-US" sz="1100" kern="0" dirty="0" smtClean="0">
                <a:solidFill>
                  <a:prstClr val="black"/>
                </a:solidFill>
                <a:latin typeface="微软雅黑" panose="020B0503020204020204" pitchFamily="34" charset="-122"/>
                <a:ea typeface="微软雅黑" panose="020B0503020204020204" pitchFamily="34" charset="-122"/>
              </a:rPr>
              <a:t>入口，不能跳转到</a:t>
            </a:r>
            <a:r>
              <a:rPr lang="en-US" altLang="zh-CN" sz="1100" kern="0" dirty="0" smtClean="0">
                <a:solidFill>
                  <a:prstClr val="black"/>
                </a:solidFill>
                <a:latin typeface="微软雅黑" panose="020B0503020204020204" pitchFamily="34" charset="-122"/>
                <a:ea typeface="微软雅黑" panose="020B0503020204020204" pitchFamily="34" charset="-122"/>
              </a:rPr>
              <a:t>SSO</a:t>
            </a:r>
            <a:r>
              <a:rPr lang="zh-CN" altLang="en-US" sz="1100" kern="0" dirty="0" smtClean="0">
                <a:solidFill>
                  <a:prstClr val="black"/>
                </a:solidFill>
                <a:latin typeface="微软雅黑" panose="020B0503020204020204" pitchFamily="34" charset="-122"/>
                <a:ea typeface="微软雅黑" panose="020B0503020204020204" pitchFamily="34" charset="-122"/>
              </a:rPr>
              <a:t>入口。建议</a:t>
            </a:r>
            <a:r>
              <a:rPr lang="en-US" altLang="zh-CN" sz="1100" kern="0" dirty="0" err="1" smtClean="0">
                <a:solidFill>
                  <a:prstClr val="black"/>
                </a:solidFill>
                <a:latin typeface="微软雅黑" panose="020B0503020204020204" pitchFamily="34" charset="-122"/>
                <a:ea typeface="微软雅黑" panose="020B0503020204020204" pitchFamily="34" charset="-122"/>
              </a:rPr>
              <a:t>luxlink</a:t>
            </a:r>
            <a:r>
              <a:rPr lang="zh-CN" altLang="en-US" sz="1100" kern="0" dirty="0" smtClean="0">
                <a:solidFill>
                  <a:prstClr val="black"/>
                </a:solidFill>
                <a:latin typeface="微软雅黑" panose="020B0503020204020204" pitchFamily="34" charset="-122"/>
                <a:ea typeface="微软雅黑" panose="020B0503020204020204" pitchFamily="34" charset="-122"/>
              </a:rPr>
              <a:t>完善。</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
        <p:nvSpPr>
          <p:cNvPr id="144" name="矩形 143"/>
          <p:cNvSpPr/>
          <p:nvPr/>
        </p:nvSpPr>
        <p:spPr>
          <a:xfrm>
            <a:off x="1127928" y="1905733"/>
            <a:ext cx="638215" cy="239931"/>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方式一</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5" name="矩形 144"/>
          <p:cNvSpPr/>
          <p:nvPr/>
        </p:nvSpPr>
        <p:spPr>
          <a:xfrm>
            <a:off x="1054801" y="3844697"/>
            <a:ext cx="638215" cy="239931"/>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方式二</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6" name="五角星 145"/>
          <p:cNvSpPr/>
          <p:nvPr/>
        </p:nvSpPr>
        <p:spPr>
          <a:xfrm>
            <a:off x="1571625" y="1551605"/>
            <a:ext cx="646219" cy="49778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solidFill>
                  <a:schemeClr val="bg1"/>
                </a:solidFill>
                <a:latin typeface="微软雅黑" panose="020B0503020204020204" pitchFamily="34" charset="-122"/>
                <a:ea typeface="微软雅黑" panose="020B0503020204020204" pitchFamily="34" charset="-122"/>
              </a:rPr>
              <a:t>建议</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148" name="Rectangle 4"/>
          <p:cNvSpPr/>
          <p:nvPr/>
        </p:nvSpPr>
        <p:spPr bwMode="auto">
          <a:xfrm>
            <a:off x="814705" y="5880100"/>
            <a:ext cx="5311140" cy="780415"/>
          </a:xfrm>
          <a:prstGeom prst="rect">
            <a:avLst/>
          </a:prstGeom>
          <a:solidFill>
            <a:srgbClr val="00B0F0"/>
          </a:solidFill>
          <a:ln w="25400">
            <a:noFill/>
            <a:miter lim="800000"/>
          </a:ln>
        </p:spPr>
        <p:txBody>
          <a:bodyPr lIns="0" tIns="0" rIns="0" bIns="0"/>
          <a:lstStyle/>
          <a:p>
            <a:pPr defTabSz="685165" fontAlgn="auto">
              <a:lnSpc>
                <a:spcPct val="100000"/>
              </a:lnSpc>
              <a:spcAft>
                <a:spcPts val="600"/>
              </a:spcAft>
              <a:defRPr/>
            </a:pPr>
            <a:r>
              <a:rPr lang="en-US" altLang="zh-CN" sz="1400" b="1" dirty="0" smtClean="0">
                <a:solidFill>
                  <a:schemeClr val="bg1"/>
                </a:solidFill>
                <a:latin typeface="微软雅黑" panose="020B0503020204020204" pitchFamily="34" charset="-122"/>
                <a:ea typeface="微软雅黑" panose="020B0503020204020204" pitchFamily="34" charset="-122"/>
                <a:cs typeface="+mn-ea"/>
              </a:rPr>
              <a:t>   </a:t>
            </a:r>
            <a:r>
              <a:rPr lang="zh-CN" altLang="en-US" sz="1400" b="1" dirty="0" smtClean="0">
                <a:solidFill>
                  <a:schemeClr val="bg1"/>
                </a:solidFill>
                <a:latin typeface="微软雅黑" panose="020B0503020204020204" pitchFamily="34" charset="-122"/>
                <a:ea typeface="微软雅黑" panose="020B0503020204020204" pitchFamily="34" charset="-122"/>
                <a:cs typeface="+mn-ea"/>
              </a:rPr>
              <a:t>员工登录</a:t>
            </a:r>
            <a:endParaRPr lang="en-US" altLang="zh-CN" sz="1400" b="1"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fontAlgn="auto">
              <a:lnSpc>
                <a:spcPct val="100000"/>
              </a:lnSpc>
              <a:spcAft>
                <a:spcPts val="600"/>
              </a:spcAft>
              <a:buFont typeface="Wingdings" panose="05000000000000000000" pitchFamily="2" charset="2"/>
              <a:buChar char="Ø"/>
              <a:defRPr/>
            </a:pPr>
            <a:r>
              <a:rPr lang="zh-CN" altLang="en-US" sz="1100" dirty="0" smtClean="0">
                <a:solidFill>
                  <a:schemeClr val="bg1"/>
                </a:solidFill>
                <a:latin typeface="微软雅黑" panose="020B0503020204020204" pitchFamily="34" charset="-122"/>
                <a:ea typeface="微软雅黑" panose="020B0503020204020204" pitchFamily="34" charset="-122"/>
                <a:cs typeface="+mn-ea"/>
              </a:rPr>
              <a:t>方式一：通过</a:t>
            </a:r>
            <a:r>
              <a:rPr lang="en-US" altLang="zh-CN" sz="1100" dirty="0" err="1" smtClean="0">
                <a:solidFill>
                  <a:schemeClr val="bg1"/>
                </a:solidFill>
                <a:latin typeface="微软雅黑" panose="020B0503020204020204" pitchFamily="34" charset="-122"/>
                <a:ea typeface="微软雅黑" panose="020B0503020204020204" pitchFamily="34" charset="-122"/>
                <a:cs typeface="+mn-ea"/>
              </a:rPr>
              <a:t>Luxlink</a:t>
            </a:r>
            <a:r>
              <a:rPr lang="zh-CN" altLang="en-US" sz="1100" dirty="0" smtClean="0">
                <a:solidFill>
                  <a:schemeClr val="bg1"/>
                </a:solidFill>
                <a:latin typeface="微软雅黑" panose="020B0503020204020204" pitchFamily="34" charset="-122"/>
                <a:ea typeface="微软雅黑" panose="020B0503020204020204" pitchFamily="34" charset="-122"/>
                <a:cs typeface="+mn-ea"/>
              </a:rPr>
              <a:t>直接登录。</a:t>
            </a:r>
            <a:endParaRPr lang="en-US" altLang="zh-CN" sz="11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fontAlgn="auto">
              <a:lnSpc>
                <a:spcPct val="100000"/>
              </a:lnSpc>
              <a:spcAft>
                <a:spcPts val="600"/>
              </a:spcAft>
              <a:buFont typeface="Wingdings" panose="05000000000000000000" pitchFamily="2" charset="2"/>
              <a:buChar char="Ø"/>
              <a:defRPr/>
            </a:pPr>
            <a:r>
              <a:rPr lang="zh-CN" altLang="en-US" sz="1100" dirty="0" smtClean="0">
                <a:solidFill>
                  <a:schemeClr val="bg1"/>
                </a:solidFill>
                <a:latin typeface="微软雅黑" panose="020B0503020204020204" pitchFamily="34" charset="-122"/>
                <a:ea typeface="微软雅黑" panose="020B0503020204020204" pitchFamily="34" charset="-122"/>
                <a:cs typeface="+mn-ea"/>
              </a:rPr>
              <a:t>方式二：通过底座登录地址，登录。用户名和密码和</a:t>
            </a:r>
            <a:r>
              <a:rPr lang="en-US" altLang="zh-CN" sz="1100" dirty="0" err="1" smtClean="0">
                <a:solidFill>
                  <a:schemeClr val="bg1"/>
                </a:solidFill>
                <a:latin typeface="微软雅黑" panose="020B0503020204020204" pitchFamily="34" charset="-122"/>
                <a:ea typeface="微软雅黑" panose="020B0503020204020204" pitchFamily="34" charset="-122"/>
                <a:cs typeface="+mn-ea"/>
              </a:rPr>
              <a:t>Luxlink</a:t>
            </a:r>
            <a:r>
              <a:rPr lang="zh-CN" altLang="en-US" sz="1100" dirty="0" smtClean="0">
                <a:solidFill>
                  <a:schemeClr val="bg1"/>
                </a:solidFill>
                <a:latin typeface="微软雅黑" panose="020B0503020204020204" pitchFamily="34" charset="-122"/>
                <a:ea typeface="微软雅黑" panose="020B0503020204020204" pitchFamily="34" charset="-122"/>
                <a:cs typeface="+mn-ea"/>
              </a:rPr>
              <a:t>一致。</a:t>
            </a:r>
            <a:endParaRPr lang="en-US" altLang="zh-CN" sz="1100" dirty="0" smtClean="0">
              <a:solidFill>
                <a:schemeClr val="bg1"/>
              </a:solidFill>
              <a:latin typeface="微软雅黑" panose="020B0503020204020204" pitchFamily="34" charset="-122"/>
              <a:ea typeface="微软雅黑" panose="020B0503020204020204" pitchFamily="34" charset="-122"/>
              <a:cs typeface="+mn-ea"/>
            </a:endParaRPr>
          </a:p>
        </p:txBody>
      </p:sp>
      <p:sp>
        <p:nvSpPr>
          <p:cNvPr id="151" name="Rectangle 4"/>
          <p:cNvSpPr/>
          <p:nvPr/>
        </p:nvSpPr>
        <p:spPr bwMode="auto">
          <a:xfrm>
            <a:off x="6659880" y="5875655"/>
            <a:ext cx="5010150" cy="780415"/>
          </a:xfrm>
          <a:prstGeom prst="rect">
            <a:avLst/>
          </a:prstGeom>
          <a:solidFill>
            <a:schemeClr val="accent2">
              <a:lumMod val="75000"/>
            </a:schemeClr>
          </a:solidFill>
          <a:ln w="25400">
            <a:noFill/>
            <a:miter lim="800000"/>
          </a:ln>
        </p:spPr>
        <p:txBody>
          <a:bodyPr lIns="0" tIns="0" rIns="0" bIns="0"/>
          <a:lstStyle/>
          <a:p>
            <a:pPr defTabSz="685165" fontAlgn="auto">
              <a:spcAft>
                <a:spcPts val="600"/>
              </a:spcAft>
              <a:defRPr/>
            </a:pPr>
            <a:r>
              <a:rPr lang="en-US" altLang="zh-CN" sz="1400" b="1" dirty="0">
                <a:solidFill>
                  <a:schemeClr val="bg1"/>
                </a:solidFill>
                <a:latin typeface="微软雅黑" panose="020B0503020204020204" pitchFamily="34" charset="-122"/>
                <a:ea typeface="微软雅黑" panose="020B0503020204020204" pitchFamily="34" charset="-122"/>
                <a:cs typeface="+mn-ea"/>
              </a:rPr>
              <a:t>   </a:t>
            </a:r>
            <a:r>
              <a:rPr lang="zh-CN" altLang="en-US" sz="1400" b="1" dirty="0">
                <a:solidFill>
                  <a:schemeClr val="bg1"/>
                </a:solidFill>
                <a:latin typeface="微软雅黑" panose="020B0503020204020204" pitchFamily="34" charset="-122"/>
                <a:ea typeface="微软雅黑" panose="020B0503020204020204" pitchFamily="34" charset="-122"/>
                <a:cs typeface="+mn-ea"/>
              </a:rPr>
              <a:t>登出</a:t>
            </a:r>
            <a:endParaRPr lang="en-US" altLang="zh-CN" sz="1400" b="1"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fontAlgn="auto">
              <a:spcAft>
                <a:spcPts val="600"/>
              </a:spcAft>
              <a:buFont typeface="Wingdings" panose="05000000000000000000" pitchFamily="2" charset="2"/>
              <a:buChar char="Ø"/>
              <a:defRPr/>
            </a:pPr>
            <a:r>
              <a:rPr lang="zh-CN" altLang="en-US" sz="1100" dirty="0" smtClean="0">
                <a:solidFill>
                  <a:schemeClr val="bg1"/>
                </a:solidFill>
                <a:latin typeface="微软雅黑" panose="020B0503020204020204" pitchFamily="34" charset="-122"/>
                <a:ea typeface="微软雅黑" panose="020B0503020204020204" pitchFamily="34" charset="-122"/>
                <a:cs typeface="+mn-ea"/>
              </a:rPr>
              <a:t>员工登出目前只能跳转到底座登录地址，体验不好。</a:t>
            </a:r>
            <a:endParaRPr lang="en-US" altLang="zh-CN" sz="11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fontAlgn="auto">
              <a:spcAft>
                <a:spcPts val="600"/>
              </a:spcAft>
              <a:buFont typeface="Wingdings" panose="05000000000000000000" pitchFamily="2" charset="2"/>
              <a:buChar char="Ø"/>
              <a:defRPr/>
            </a:pPr>
            <a:r>
              <a:rPr lang="zh-CN" altLang="en-US" sz="1100" dirty="0" smtClean="0">
                <a:solidFill>
                  <a:schemeClr val="bg1"/>
                </a:solidFill>
                <a:latin typeface="微软雅黑" panose="020B0503020204020204" pitchFamily="34" charset="-122"/>
                <a:ea typeface="微软雅黑" panose="020B0503020204020204" pitchFamily="34" charset="-122"/>
                <a:cs typeface="+mn-ea"/>
              </a:rPr>
              <a:t>建议完善</a:t>
            </a:r>
            <a:r>
              <a:rPr lang="en-US" altLang="zh-CN" sz="1100" dirty="0" err="1" smtClean="0">
                <a:solidFill>
                  <a:schemeClr val="bg1"/>
                </a:solidFill>
                <a:latin typeface="微软雅黑" panose="020B0503020204020204" pitchFamily="34" charset="-122"/>
                <a:ea typeface="微软雅黑" panose="020B0503020204020204" pitchFamily="34" charset="-122"/>
                <a:cs typeface="+mn-ea"/>
              </a:rPr>
              <a:t>Luxlink</a:t>
            </a:r>
            <a:r>
              <a:rPr lang="zh-CN" altLang="en-US" sz="1100" dirty="0" smtClean="0">
                <a:solidFill>
                  <a:schemeClr val="bg1"/>
                </a:solidFill>
                <a:latin typeface="微软雅黑" panose="020B0503020204020204" pitchFamily="34" charset="-122"/>
                <a:ea typeface="微软雅黑" panose="020B0503020204020204" pitchFamily="34" charset="-122"/>
                <a:cs typeface="+mn-ea"/>
              </a:rPr>
              <a:t>，后续可以跳转到</a:t>
            </a:r>
            <a:r>
              <a:rPr lang="en-US" altLang="zh-CN" sz="1100" dirty="0" smtClean="0">
                <a:solidFill>
                  <a:schemeClr val="bg1"/>
                </a:solidFill>
                <a:latin typeface="微软雅黑" panose="020B0503020204020204" pitchFamily="34" charset="-122"/>
                <a:ea typeface="微软雅黑" panose="020B0503020204020204" pitchFamily="34" charset="-122"/>
                <a:cs typeface="+mn-ea"/>
              </a:rPr>
              <a:t>SSO</a:t>
            </a:r>
            <a:r>
              <a:rPr lang="zh-CN" altLang="en-US" sz="1100" dirty="0" smtClean="0">
                <a:solidFill>
                  <a:schemeClr val="bg1"/>
                </a:solidFill>
                <a:latin typeface="微软雅黑" panose="020B0503020204020204" pitchFamily="34" charset="-122"/>
                <a:ea typeface="微软雅黑" panose="020B0503020204020204" pitchFamily="34" charset="-122"/>
                <a:cs typeface="+mn-ea"/>
              </a:rPr>
              <a:t>入口。</a:t>
            </a:r>
            <a:endParaRPr lang="en-US" altLang="zh-CN" sz="1100" dirty="0" smtClean="0">
              <a:solidFill>
                <a:schemeClr val="bg1"/>
              </a:solidFill>
              <a:latin typeface="微软雅黑" panose="020B0503020204020204" pitchFamily="34" charset="-122"/>
              <a:ea typeface="微软雅黑" panose="020B0503020204020204" pitchFamily="34" charset="-122"/>
              <a:cs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lt"/>
              </a:rPr>
              <a:t>2.1.4.4  </a:t>
            </a:r>
            <a:r>
              <a:rPr lang="zh-CN" altLang="en-US" b="1" dirty="0" smtClean="0">
                <a:cs typeface="+mn-ea"/>
                <a:sym typeface="+mn-lt"/>
              </a:rPr>
              <a:t>基地底座访问中央底座方案</a:t>
            </a:r>
            <a:endParaRPr lang="zh-CN" altLang="en-US" b="1" dirty="0">
              <a:cs typeface="+mn-ea"/>
              <a:sym typeface="+mn-lt"/>
            </a:endParaRPr>
          </a:p>
        </p:txBody>
      </p:sp>
      <p:sp>
        <p:nvSpPr>
          <p:cNvPr id="5" name="ïşḻiḓê"/>
          <p:cNvSpPr/>
          <p:nvPr/>
        </p:nvSpPr>
        <p:spPr>
          <a:xfrm>
            <a:off x="0" y="3678357"/>
            <a:ext cx="12192000" cy="2693868"/>
          </a:xfrm>
          <a:prstGeom prst="rect">
            <a:avLst/>
          </a:prstGeom>
          <a:solidFill>
            <a:srgbClr val="00B0F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endParaRPr kumimoji="1" lang="zh-CN" altLang="en-US" sz="1200">
              <a:solidFill>
                <a:schemeClr val="tx1"/>
              </a:solidFill>
              <a:latin typeface="微软雅黑" panose="020B0503020204020204" pitchFamily="34" charset="-122"/>
              <a:ea typeface="微软雅黑" panose="020B0503020204020204" pitchFamily="34" charset="-122"/>
            </a:endParaRPr>
          </a:p>
        </p:txBody>
      </p:sp>
      <p:grpSp>
        <p:nvGrpSpPr>
          <p:cNvPr id="6" name="iṣ1íḋê"/>
          <p:cNvGrpSpPr/>
          <p:nvPr/>
        </p:nvGrpSpPr>
        <p:grpSpPr>
          <a:xfrm>
            <a:off x="669926" y="4534263"/>
            <a:ext cx="10848974" cy="996414"/>
            <a:chOff x="669926" y="4770180"/>
            <a:chExt cx="10848974" cy="996414"/>
          </a:xfrm>
        </p:grpSpPr>
        <p:sp>
          <p:nvSpPr>
            <p:cNvPr id="28" name="íS1íḓe"/>
            <p:cNvSpPr txBox="1"/>
            <p:nvPr/>
          </p:nvSpPr>
          <p:spPr>
            <a:xfrm>
              <a:off x="669926" y="4770180"/>
              <a:ext cx="10848974" cy="523220"/>
            </a:xfrm>
            <a:prstGeom prst="rect">
              <a:avLst/>
            </a:prstGeom>
            <a:noFill/>
          </p:spPr>
          <p:txBody>
            <a:bodyPr wrap="square">
              <a:spAutoFit/>
            </a:bodyPr>
            <a:lstStyle/>
            <a:p>
              <a:pPr algn="ctr"/>
              <a:r>
                <a:rPr lang="zh-CN" altLang="en-US" sz="2800" b="1" dirty="0" smtClean="0">
                  <a:latin typeface="微软雅黑" panose="020B0503020204020204" pitchFamily="34" charset="-122"/>
                  <a:ea typeface="微软雅黑" panose="020B0503020204020204" pitchFamily="34" charset="-122"/>
                </a:rPr>
                <a:t>需求</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sp>
          <p:nvSpPr>
            <p:cNvPr id="29" name="iŝ1îḍè"/>
            <p:cNvSpPr txBox="1"/>
            <p:nvPr/>
          </p:nvSpPr>
          <p:spPr>
            <a:xfrm>
              <a:off x="2109384" y="5304929"/>
              <a:ext cx="9007476" cy="461665"/>
            </a:xfrm>
            <a:prstGeom prst="rect">
              <a:avLst/>
            </a:prstGeom>
            <a:noFill/>
          </p:spPr>
          <p:txBody>
            <a:bodyPr wrap="square" rtlCol="0">
              <a:spAutoFit/>
            </a:bodyPr>
            <a:lstStyle>
              <a:defPPr>
                <a:defRPr lang="zh-CN"/>
              </a:defPPr>
              <a:lvl1pPr>
                <a:lnSpc>
                  <a:spcPts val="1500"/>
                </a:lnSpc>
                <a:defRPr sz="900"/>
              </a:lvl1pPr>
            </a:lstStyle>
            <a:p>
              <a:pPr marL="12065" marR="5080">
                <a:lnSpc>
                  <a:spcPct val="150000"/>
                </a:lnSpc>
                <a:spcBef>
                  <a:spcPts val="420"/>
                </a:spcBef>
                <a:tabLst>
                  <a:tab pos="299720" algn="l"/>
                </a:tabLst>
              </a:pPr>
              <a:r>
                <a:rPr lang="zh-CN" altLang="en-US" sz="1600" spc="295" dirty="0">
                  <a:latin typeface="微软雅黑" panose="020B0503020204020204" pitchFamily="34" charset="-122"/>
                  <a:ea typeface="微软雅黑" panose="020B0503020204020204" pitchFamily="34" charset="-122"/>
                  <a:cs typeface="微软雅黑" panose="020B0503020204020204" pitchFamily="34" charset="-122"/>
                </a:rPr>
                <a:t>中央底座的数据地图和数据资产会对基地进行开放，基地需要访问中央数据底座</a:t>
              </a:r>
              <a:endParaRPr lang="en-US" altLang="zh-CN" sz="1600" spc="295"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5" name="ïṥlïḓè"/>
          <p:cNvSpPr/>
          <p:nvPr/>
        </p:nvSpPr>
        <p:spPr>
          <a:xfrm>
            <a:off x="1760305" y="1558961"/>
            <a:ext cx="4229107" cy="914445"/>
          </a:xfrm>
          <a:prstGeom prst="roundRect">
            <a:avLst>
              <a:gd name="adj" fmla="val 5931"/>
            </a:avLst>
          </a:prstGeom>
          <a:solidFill>
            <a:schemeClr val="accent6">
              <a:lumMod val="75000"/>
              <a:alpha val="15000"/>
            </a:schemeClr>
          </a:solidFill>
          <a:ln w="6055" cap="flat">
            <a:noFill/>
            <a:prstDash val="solid"/>
            <a:miter/>
          </a:ln>
        </p:spPr>
        <p:txBody>
          <a:bodyPr wrap="square" lIns="91440" tIns="45720" rIns="91440" bIns="45720" rtlCol="0" anchor="ctr">
            <a:noAutofit/>
          </a:bodyPr>
          <a:lstStyle/>
          <a:p>
            <a:pPr marL="171450" indent="-171450">
              <a:lnSpc>
                <a:spcPct val="130000"/>
              </a:lnSpc>
              <a:buFont typeface="Arial" panose="020B0604020202020204" pitchFamily="34" charset="0"/>
              <a:buChar char="•"/>
            </a:pPr>
            <a:r>
              <a:rPr kumimoji="1" lang="zh-CN" altLang="en-US" sz="1400" dirty="0">
                <a:latin typeface="微软雅黑" panose="020B0503020204020204" pitchFamily="34" charset="-122"/>
                <a:ea typeface="微软雅黑" panose="020B0503020204020204" pitchFamily="34" charset="-122"/>
              </a:rPr>
              <a:t>从</a:t>
            </a:r>
            <a:r>
              <a:rPr kumimoji="1" lang="en-US" altLang="zh-CN" sz="1400" dirty="0" err="1">
                <a:latin typeface="微软雅黑" panose="020B0503020204020204" pitchFamily="34" charset="-122"/>
                <a:ea typeface="微软雅黑" panose="020B0503020204020204" pitchFamily="34" charset="-122"/>
              </a:rPr>
              <a:t>LuxLink</a:t>
            </a:r>
            <a:r>
              <a:rPr kumimoji="1" lang="zh-CN" altLang="en-US" sz="1400" dirty="0">
                <a:latin typeface="微软雅黑" panose="020B0503020204020204" pitchFamily="34" charset="-122"/>
                <a:ea typeface="微软雅黑" panose="020B0503020204020204" pitchFamily="34" charset="-122"/>
              </a:rPr>
              <a:t>找到中央数据底座链接，从</a:t>
            </a:r>
            <a:r>
              <a:rPr kumimoji="1" lang="en-US" altLang="zh-CN" sz="1400" dirty="0" err="1">
                <a:latin typeface="微软雅黑" panose="020B0503020204020204" pitchFamily="34" charset="-122"/>
                <a:ea typeface="微软雅黑" panose="020B0503020204020204" pitchFamily="34" charset="-122"/>
              </a:rPr>
              <a:t>Luxlink</a:t>
            </a:r>
            <a:r>
              <a:rPr kumimoji="1" lang="zh-CN" altLang="en-US" sz="1400" dirty="0" smtClean="0">
                <a:latin typeface="微软雅黑" panose="020B0503020204020204" pitchFamily="34" charset="-122"/>
                <a:ea typeface="微软雅黑" panose="020B0503020204020204" pitchFamily="34" charset="-122"/>
              </a:rPr>
              <a:t>登录。</a:t>
            </a:r>
            <a:endParaRPr kumimoji="1" lang="en-US" altLang="zh-CN" sz="1400" dirty="0" smtClean="0">
              <a:latin typeface="微软雅黑" panose="020B0503020204020204" pitchFamily="34" charset="-122"/>
              <a:ea typeface="微软雅黑" panose="020B0503020204020204" pitchFamily="34" charset="-122"/>
            </a:endParaRPr>
          </a:p>
        </p:txBody>
      </p:sp>
      <p:sp>
        <p:nvSpPr>
          <p:cNvPr id="26" name="íśľidê"/>
          <p:cNvSpPr/>
          <p:nvPr/>
        </p:nvSpPr>
        <p:spPr>
          <a:xfrm>
            <a:off x="1760303" y="923637"/>
            <a:ext cx="4229107" cy="434740"/>
          </a:xfrm>
          <a:prstGeom prst="roundRect">
            <a:avLst>
              <a:gd name="adj" fmla="val 15900"/>
            </a:avLst>
          </a:prstGeom>
          <a:solidFill>
            <a:schemeClr val="bg1"/>
          </a:solidFill>
          <a:ln w="12700" cap="flat">
            <a:solidFill>
              <a:schemeClr val="accent1"/>
            </a:solidFill>
            <a:prstDash val="solid"/>
            <a:miter/>
          </a:ln>
          <a:effectLst>
            <a:outerShdw dist="50800" dir="2700000" algn="ctr" rotWithShape="0">
              <a:schemeClr val="accent1"/>
            </a:outerShdw>
          </a:effectLst>
        </p:spPr>
        <p:txBody>
          <a:bodyPr rtlCol="0" anchor="ctr"/>
          <a:lstStyle/>
          <a:p>
            <a:r>
              <a:rPr lang="en-US" altLang="zh-CN" sz="1600" b="1" dirty="0">
                <a:solidFill>
                  <a:srgbClr val="00B0F0"/>
                </a:solidFill>
                <a:latin typeface="微软雅黑" panose="020B0503020204020204" pitchFamily="34" charset="-122"/>
                <a:ea typeface="微软雅黑" panose="020B0503020204020204" pitchFamily="34" charset="-122"/>
              </a:rPr>
              <a:t>01. </a:t>
            </a:r>
            <a:r>
              <a:rPr lang="zh-CN" altLang="en-US" sz="1600" b="1" dirty="0" smtClean="0">
                <a:solidFill>
                  <a:srgbClr val="00B0F0"/>
                </a:solidFill>
                <a:latin typeface="微软雅黑" panose="020B0503020204020204" pitchFamily="34" charset="-122"/>
                <a:ea typeface="微软雅黑" panose="020B0503020204020204" pitchFamily="34" charset="-122"/>
              </a:rPr>
              <a:t>方式一：</a:t>
            </a:r>
            <a:r>
              <a:rPr lang="en-US" altLang="zh-CN" sz="1200" b="1" dirty="0" err="1" smtClean="0">
                <a:solidFill>
                  <a:srgbClr val="00B0F0"/>
                </a:solidFill>
                <a:latin typeface="微软雅黑" panose="020B0503020204020204" pitchFamily="34" charset="-122"/>
                <a:ea typeface="微软雅黑" panose="020B0503020204020204" pitchFamily="34" charset="-122"/>
              </a:rPr>
              <a:t>Luxlink</a:t>
            </a:r>
            <a:r>
              <a:rPr lang="zh-CN" altLang="en-US" sz="1200" b="1" dirty="0">
                <a:solidFill>
                  <a:srgbClr val="00B0F0"/>
                </a:solidFill>
                <a:latin typeface="微软雅黑" panose="020B0503020204020204" pitchFamily="34" charset="-122"/>
                <a:ea typeface="微软雅黑" panose="020B0503020204020204" pitchFamily="34" charset="-122"/>
              </a:rPr>
              <a:t>访问</a:t>
            </a:r>
            <a:endParaRPr lang="en-US" altLang="zh-CN" sz="1600" b="1" dirty="0">
              <a:solidFill>
                <a:srgbClr val="00B0F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3604857" y="3424338"/>
            <a:ext cx="540000" cy="540000"/>
            <a:chOff x="1952500" y="3424338"/>
            <a:chExt cx="540000" cy="540000"/>
          </a:xfrm>
        </p:grpSpPr>
        <p:sp>
          <p:nvSpPr>
            <p:cNvPr id="23" name="ïśļîḍê"/>
            <p:cNvSpPr txBox="1"/>
            <p:nvPr/>
          </p:nvSpPr>
          <p:spPr>
            <a:xfrm>
              <a:off x="1952500" y="3424338"/>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latin typeface="微软雅黑" panose="020B0503020204020204" pitchFamily="34" charset="-122"/>
                <a:ea typeface="微软雅黑" panose="020B0503020204020204" pitchFamily="34" charset="-122"/>
              </a:endParaRPr>
            </a:p>
          </p:txBody>
        </p:sp>
        <p:sp>
          <p:nvSpPr>
            <p:cNvPr id="24" name="îŝļîḍé"/>
            <p:cNvSpPr/>
            <p:nvPr/>
          </p:nvSpPr>
          <p:spPr>
            <a:xfrm>
              <a:off x="2109386" y="3556635"/>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767097" y="3424338"/>
            <a:ext cx="540000" cy="540000"/>
            <a:chOff x="5826000" y="3424338"/>
            <a:chExt cx="540000" cy="540000"/>
          </a:xfrm>
        </p:grpSpPr>
        <p:sp>
          <p:nvSpPr>
            <p:cNvPr id="21" name="îşļiḓé"/>
            <p:cNvSpPr txBox="1"/>
            <p:nvPr/>
          </p:nvSpPr>
          <p:spPr>
            <a:xfrm>
              <a:off x="5826000" y="3424338"/>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latin typeface="微软雅黑" panose="020B0503020204020204" pitchFamily="34" charset="-122"/>
                <a:ea typeface="微软雅黑" panose="020B0503020204020204" pitchFamily="34" charset="-122"/>
              </a:endParaRPr>
            </a:p>
          </p:txBody>
        </p:sp>
        <p:sp>
          <p:nvSpPr>
            <p:cNvPr id="22" name="íšľíďe"/>
            <p:cNvSpPr/>
            <p:nvPr/>
          </p:nvSpPr>
          <p:spPr>
            <a:xfrm>
              <a:off x="5968133" y="3559094"/>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endParaRPr>
            </a:p>
          </p:txBody>
        </p:sp>
      </p:grpSp>
      <p:sp>
        <p:nvSpPr>
          <p:cNvPr id="16" name="îŝļïḋé"/>
          <p:cNvSpPr/>
          <p:nvPr/>
        </p:nvSpPr>
        <p:spPr>
          <a:xfrm>
            <a:off x="6922544" y="1556452"/>
            <a:ext cx="4229109" cy="919462"/>
          </a:xfrm>
          <a:prstGeom prst="roundRect">
            <a:avLst>
              <a:gd name="adj" fmla="val 5931"/>
            </a:avLst>
          </a:prstGeom>
          <a:solidFill>
            <a:schemeClr val="accent6">
              <a:lumMod val="75000"/>
              <a:alpha val="15000"/>
            </a:schemeClr>
          </a:solidFill>
          <a:ln w="6055" cap="flat">
            <a:noFill/>
            <a:prstDash val="solid"/>
            <a:miter/>
          </a:ln>
        </p:spPr>
        <p:txBody>
          <a:bodyPr wrap="square" lIns="91440" tIns="45720" rIns="91440" bIns="45720" rtlCol="0" anchor="ctr">
            <a:noAutofit/>
          </a:bodyPr>
          <a:lstStyle/>
          <a:p>
            <a:pPr marL="171450" indent="-171450">
              <a:lnSpc>
                <a:spcPct val="130000"/>
              </a:lnSpc>
              <a:buFont typeface="Arial" panose="020B0604020202020204" pitchFamily="34" charset="0"/>
              <a:buChar char="•"/>
            </a:pPr>
            <a:r>
              <a:rPr kumimoji="1" lang="zh-CN" altLang="en-US" sz="1400" dirty="0">
                <a:latin typeface="微软雅黑" panose="020B0503020204020204" pitchFamily="34" charset="-122"/>
                <a:ea typeface="微软雅黑" panose="020B0503020204020204" pitchFamily="34" charset="-122"/>
              </a:rPr>
              <a:t>在基地数据底座</a:t>
            </a:r>
            <a:r>
              <a:rPr kumimoji="1" lang="zh-CN" altLang="en-US" sz="1400" dirty="0" smtClean="0">
                <a:latin typeface="微软雅黑" panose="020B0503020204020204" pitchFamily="34" charset="-122"/>
                <a:ea typeface="微软雅黑" panose="020B0503020204020204" pitchFamily="34" charset="-122"/>
              </a:rPr>
              <a:t>的建立“中央数据底座”链接</a:t>
            </a:r>
            <a:r>
              <a:rPr kumimoji="1" lang="zh-CN" altLang="en-US" sz="1400" dirty="0">
                <a:latin typeface="微软雅黑" panose="020B0503020204020204" pitchFamily="34" charset="-122"/>
                <a:ea typeface="微软雅黑" panose="020B0503020204020204" pitchFamily="34" charset="-122"/>
              </a:rPr>
              <a:t>菜单</a:t>
            </a:r>
            <a:r>
              <a:rPr kumimoji="1" lang="zh-CN" altLang="en-US" sz="1400" dirty="0" smtClean="0">
                <a:latin typeface="微软雅黑" panose="020B0503020204020204" pitchFamily="34" charset="-122"/>
                <a:ea typeface="微软雅黑" panose="020B0503020204020204" pitchFamily="34" charset="-122"/>
              </a:rPr>
              <a:t>，</a:t>
            </a:r>
            <a:r>
              <a:rPr kumimoji="1" lang="zh-CN" altLang="en-US" sz="1400" dirty="0">
                <a:latin typeface="微软雅黑" panose="020B0503020204020204" pitchFamily="34" charset="-122"/>
                <a:ea typeface="微软雅黑" panose="020B0503020204020204" pitchFamily="34" charset="-122"/>
              </a:rPr>
              <a:t>直接在基地数据底座中链接过去</a:t>
            </a:r>
            <a:r>
              <a:rPr kumimoji="1" lang="zh-CN" altLang="en-US" sz="1400" dirty="0" smtClean="0">
                <a:latin typeface="微软雅黑" panose="020B0503020204020204" pitchFamily="34" charset="-122"/>
                <a:ea typeface="微软雅黑" panose="020B0503020204020204" pitchFamily="34" charset="-122"/>
              </a:rPr>
              <a:t>。</a:t>
            </a:r>
            <a:endParaRPr kumimoji="1" lang="en-US" altLang="zh-CN" sz="1400" dirty="0" smtClean="0">
              <a:latin typeface="微软雅黑" panose="020B0503020204020204" pitchFamily="34" charset="-122"/>
              <a:ea typeface="微软雅黑" panose="020B0503020204020204" pitchFamily="34" charset="-122"/>
            </a:endParaRPr>
          </a:p>
        </p:txBody>
      </p:sp>
      <p:sp>
        <p:nvSpPr>
          <p:cNvPr id="17" name="íṡḷîḓe"/>
          <p:cNvSpPr/>
          <p:nvPr/>
        </p:nvSpPr>
        <p:spPr>
          <a:xfrm>
            <a:off x="6922542" y="923637"/>
            <a:ext cx="4229109" cy="434740"/>
          </a:xfrm>
          <a:prstGeom prst="roundRect">
            <a:avLst>
              <a:gd name="adj" fmla="val 15900"/>
            </a:avLst>
          </a:prstGeom>
          <a:solidFill>
            <a:schemeClr val="bg1"/>
          </a:solidFill>
          <a:ln w="12700" cap="flat">
            <a:solidFill>
              <a:schemeClr val="tx2"/>
            </a:solidFill>
            <a:prstDash val="solid"/>
            <a:miter/>
          </a:ln>
          <a:effectLst>
            <a:outerShdw dist="50800" dir="2700000" algn="ctr" rotWithShape="0">
              <a:schemeClr val="tx2"/>
            </a:outerShdw>
          </a:effectLst>
        </p:spPr>
        <p:txBody>
          <a:bodyPr rtlCol="0" anchor="ctr"/>
          <a:lstStyle/>
          <a:p>
            <a:r>
              <a:rPr lang="en-US" altLang="zh-CN" sz="1600" b="1" dirty="0">
                <a:solidFill>
                  <a:srgbClr val="00B0F0"/>
                </a:solidFill>
                <a:latin typeface="微软雅黑" panose="020B0503020204020204" pitchFamily="34" charset="-122"/>
                <a:ea typeface="微软雅黑" panose="020B0503020204020204" pitchFamily="34" charset="-122"/>
              </a:rPr>
              <a:t>02. </a:t>
            </a:r>
            <a:r>
              <a:rPr lang="zh-CN" altLang="en-US" sz="1600" b="1" dirty="0">
                <a:solidFill>
                  <a:srgbClr val="00B0F0"/>
                </a:solidFill>
                <a:latin typeface="微软雅黑" panose="020B0503020204020204" pitchFamily="34" charset="-122"/>
                <a:ea typeface="微软雅黑" panose="020B0503020204020204" pitchFamily="34" charset="-122"/>
              </a:rPr>
              <a:t>方式二：</a:t>
            </a:r>
            <a:r>
              <a:rPr lang="zh-CN" altLang="en-US" sz="1200" b="1" dirty="0">
                <a:solidFill>
                  <a:srgbClr val="00B0F0"/>
                </a:solidFill>
                <a:latin typeface="微软雅黑" panose="020B0503020204020204" pitchFamily="34" charset="-122"/>
                <a:ea typeface="微软雅黑" panose="020B0503020204020204" pitchFamily="34" charset="-122"/>
              </a:rPr>
              <a:t>基地菜单链接访问</a:t>
            </a:r>
            <a:endParaRPr lang="en-US" altLang="zh-CN" sz="1200" b="1" dirty="0">
              <a:solidFill>
                <a:srgbClr val="00B0F0"/>
              </a:solidFill>
              <a:latin typeface="微软雅黑" panose="020B0503020204020204" pitchFamily="34" charset="-122"/>
              <a:ea typeface="微软雅黑" panose="020B0503020204020204" pitchFamily="34" charset="-122"/>
            </a:endParaRPr>
          </a:p>
        </p:txBody>
      </p:sp>
      <p:sp>
        <p:nvSpPr>
          <p:cNvPr id="32" name="ïṥlïḓè"/>
          <p:cNvSpPr/>
          <p:nvPr/>
        </p:nvSpPr>
        <p:spPr>
          <a:xfrm>
            <a:off x="1737496" y="2591649"/>
            <a:ext cx="4229107" cy="914445"/>
          </a:xfrm>
          <a:prstGeom prst="roundRect">
            <a:avLst>
              <a:gd name="adj" fmla="val 5931"/>
            </a:avLst>
          </a:prstGeom>
          <a:solidFill>
            <a:schemeClr val="accent4">
              <a:lumMod val="75000"/>
              <a:alpha val="15000"/>
            </a:schemeClr>
          </a:solidFill>
          <a:ln w="6055" cap="flat">
            <a:noFill/>
            <a:prstDash val="solid"/>
            <a:miter/>
          </a:ln>
        </p:spPr>
        <p:txBody>
          <a:bodyPr wrap="square" lIns="91440" tIns="45720" rIns="91440" bIns="45720" rtlCol="0" anchor="ctr">
            <a:noAutofit/>
          </a:bodyPr>
          <a:lstStyle/>
          <a:p>
            <a:pPr marL="171450" indent="-171450">
              <a:lnSpc>
                <a:spcPct val="130000"/>
              </a:lnSpc>
              <a:buFont typeface="Arial" panose="020B0604020202020204" pitchFamily="34" charset="0"/>
              <a:buChar char="•"/>
            </a:pPr>
            <a:r>
              <a:rPr kumimoji="1" lang="zh-CN" altLang="en-US" sz="1400" dirty="0" smtClean="0">
                <a:latin typeface="微软雅黑" panose="020B0503020204020204" pitchFamily="34" charset="-122"/>
                <a:ea typeface="微软雅黑" panose="020B0503020204020204" pitchFamily="34" charset="-122"/>
              </a:rPr>
              <a:t>和基地底座脱节，相当于完全独立系统访问。</a:t>
            </a:r>
            <a:endParaRPr kumimoji="1" lang="en-US" altLang="zh-CN" sz="1400" dirty="0" smtClean="0">
              <a:latin typeface="微软雅黑" panose="020B0503020204020204" pitchFamily="34" charset="-122"/>
              <a:ea typeface="微软雅黑" panose="020B0503020204020204" pitchFamily="34" charset="-122"/>
            </a:endParaRPr>
          </a:p>
        </p:txBody>
      </p:sp>
      <p:sp>
        <p:nvSpPr>
          <p:cNvPr id="33" name="îŝļïḋé"/>
          <p:cNvSpPr/>
          <p:nvPr/>
        </p:nvSpPr>
        <p:spPr>
          <a:xfrm>
            <a:off x="6922541" y="2589140"/>
            <a:ext cx="4229109" cy="919462"/>
          </a:xfrm>
          <a:prstGeom prst="roundRect">
            <a:avLst>
              <a:gd name="adj" fmla="val 5931"/>
            </a:avLst>
          </a:prstGeom>
          <a:solidFill>
            <a:schemeClr val="accent4">
              <a:lumMod val="75000"/>
              <a:alpha val="15000"/>
            </a:schemeClr>
          </a:solidFill>
          <a:ln w="6055" cap="flat">
            <a:noFill/>
            <a:prstDash val="solid"/>
            <a:miter/>
          </a:ln>
        </p:spPr>
        <p:txBody>
          <a:bodyPr wrap="square" lIns="91440" tIns="45720" rIns="91440" bIns="45720" rtlCol="0" anchor="ctr">
            <a:noAutofit/>
          </a:bodyPr>
          <a:lstStyle/>
          <a:p>
            <a:pPr marL="171450" indent="-171450">
              <a:lnSpc>
                <a:spcPct val="130000"/>
              </a:lnSpc>
              <a:buFont typeface="Arial" panose="020B0604020202020204" pitchFamily="34" charset="0"/>
              <a:buChar char="•"/>
            </a:pPr>
            <a:r>
              <a:rPr kumimoji="1" lang="zh-CN" altLang="en-US" sz="1400" dirty="0" smtClean="0">
                <a:latin typeface="微软雅黑" panose="020B0503020204020204" pitchFamily="34" charset="-122"/>
                <a:ea typeface="微软雅黑" panose="020B0503020204020204" pitchFamily="34" charset="-122"/>
              </a:rPr>
              <a:t>因为</a:t>
            </a:r>
            <a:r>
              <a:rPr kumimoji="1" lang="zh-CN" altLang="en-US" sz="1400" dirty="0">
                <a:latin typeface="微软雅黑" panose="020B0503020204020204" pitchFamily="34" charset="-122"/>
                <a:ea typeface="微软雅黑" panose="020B0503020204020204" pitchFamily="34" charset="-122"/>
              </a:rPr>
              <a:t>没有统一</a:t>
            </a:r>
            <a:r>
              <a:rPr kumimoji="1" lang="en-US" altLang="zh-CN" sz="1400" dirty="0">
                <a:latin typeface="微软雅黑" panose="020B0503020204020204" pitchFamily="34" charset="-122"/>
                <a:ea typeface="微软雅黑" panose="020B0503020204020204" pitchFamily="34" charset="-122"/>
              </a:rPr>
              <a:t>SSO</a:t>
            </a:r>
            <a:r>
              <a:rPr kumimoji="1" lang="zh-CN" altLang="en-US" sz="1400" dirty="0">
                <a:latin typeface="微软雅黑" panose="020B0503020204020204" pitchFamily="34" charset="-122"/>
                <a:ea typeface="微软雅黑" panose="020B0503020204020204" pitchFamily="34" charset="-122"/>
              </a:rPr>
              <a:t>，如果未登录中央数据底座，需要重新</a:t>
            </a:r>
            <a:r>
              <a:rPr kumimoji="1" lang="zh-CN" altLang="en-US" sz="1400" dirty="0" smtClean="0">
                <a:latin typeface="微软雅黑" panose="020B0503020204020204" pitchFamily="34" charset="-122"/>
                <a:ea typeface="微软雅黑" panose="020B0503020204020204" pitchFamily="34" charset="-122"/>
              </a:rPr>
              <a:t>登录。</a:t>
            </a:r>
            <a:endParaRPr kumimoji="1" lang="zh-CN" altLang="en-US" sz="1400" dirty="0">
              <a:latin typeface="微软雅黑" panose="020B0503020204020204" pitchFamily="34" charset="-122"/>
              <a:ea typeface="微软雅黑" panose="020B0503020204020204" pitchFamily="34" charset="-122"/>
            </a:endParaRPr>
          </a:p>
        </p:txBody>
      </p:sp>
      <p:sp>
        <p:nvSpPr>
          <p:cNvPr id="34" name="圆角矩形 69"/>
          <p:cNvSpPr/>
          <p:nvPr/>
        </p:nvSpPr>
        <p:spPr>
          <a:xfrm>
            <a:off x="503610" y="922001"/>
            <a:ext cx="905900" cy="438012"/>
          </a:xfrm>
          <a:prstGeom prst="roundRect">
            <a:avLst/>
          </a:prstGeom>
          <a:solidFill>
            <a:srgbClr val="00B0F0"/>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algn="ctr"/>
            <a:r>
              <a:rPr lang="zh-CN" altLang="en-US" sz="1200" kern="0" dirty="0" smtClean="0">
                <a:solidFill>
                  <a:prstClr val="white"/>
                </a:solidFill>
                <a:latin typeface="微软雅黑" panose="020B0503020204020204" pitchFamily="34" charset="-122"/>
                <a:ea typeface="微软雅黑" panose="020B0503020204020204" pitchFamily="34" charset="-122"/>
                <a:sym typeface="+mn-ea"/>
              </a:rPr>
              <a:t>方式</a:t>
            </a:r>
            <a:endParaRPr lang="zh-CN" altLang="en-US" sz="1200" kern="0" dirty="0">
              <a:solidFill>
                <a:prstClr val="white"/>
              </a:solidFill>
              <a:latin typeface="微软雅黑" panose="020B0503020204020204" pitchFamily="34" charset="-122"/>
              <a:ea typeface="微软雅黑" panose="020B0503020204020204" pitchFamily="34" charset="-122"/>
              <a:sym typeface="+mn-ea"/>
            </a:endParaRPr>
          </a:p>
        </p:txBody>
      </p:sp>
      <p:sp>
        <p:nvSpPr>
          <p:cNvPr id="35" name="圆角矩形 69"/>
          <p:cNvSpPr/>
          <p:nvPr/>
        </p:nvSpPr>
        <p:spPr>
          <a:xfrm>
            <a:off x="503609" y="1797177"/>
            <a:ext cx="905901" cy="438012"/>
          </a:xfrm>
          <a:prstGeom prst="roundRect">
            <a:avLst/>
          </a:prstGeom>
          <a:solidFill>
            <a:schemeClr val="accent6">
              <a:lumMod val="75000"/>
            </a:schemeClr>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algn="ctr"/>
            <a:r>
              <a:rPr lang="zh-CN" altLang="en-US" sz="1200" kern="0" dirty="0" smtClean="0">
                <a:solidFill>
                  <a:prstClr val="white"/>
                </a:solidFill>
                <a:latin typeface="微软雅黑" panose="020B0503020204020204" pitchFamily="34" charset="-122"/>
                <a:ea typeface="微软雅黑" panose="020B0503020204020204" pitchFamily="34" charset="-122"/>
                <a:sym typeface="+mn-ea"/>
              </a:rPr>
              <a:t>解决方案</a:t>
            </a:r>
            <a:endParaRPr lang="zh-CN" altLang="en-US" sz="1200" kern="0" dirty="0">
              <a:solidFill>
                <a:prstClr val="white"/>
              </a:solidFill>
              <a:latin typeface="微软雅黑" panose="020B0503020204020204" pitchFamily="34" charset="-122"/>
              <a:ea typeface="微软雅黑" panose="020B0503020204020204" pitchFamily="34" charset="-122"/>
              <a:sym typeface="+mn-ea"/>
            </a:endParaRPr>
          </a:p>
        </p:txBody>
      </p:sp>
      <p:sp>
        <p:nvSpPr>
          <p:cNvPr id="36" name="圆角矩形 69"/>
          <p:cNvSpPr/>
          <p:nvPr/>
        </p:nvSpPr>
        <p:spPr>
          <a:xfrm>
            <a:off x="520416" y="2829865"/>
            <a:ext cx="905901" cy="438012"/>
          </a:xfrm>
          <a:prstGeom prst="roundRect">
            <a:avLst/>
          </a:prstGeom>
          <a:solidFill>
            <a:schemeClr val="accent4">
              <a:lumMod val="75000"/>
            </a:schemeClr>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algn="ctr"/>
            <a:r>
              <a:rPr lang="zh-CN" altLang="en-US" sz="1200" kern="0" dirty="0">
                <a:solidFill>
                  <a:prstClr val="white"/>
                </a:solidFill>
                <a:latin typeface="微软雅黑" panose="020B0503020204020204" pitchFamily="34" charset="-122"/>
                <a:ea typeface="微软雅黑" panose="020B0503020204020204" pitchFamily="34" charset="-122"/>
                <a:sym typeface="+mn-ea"/>
              </a:rPr>
              <a:t>缺点</a:t>
            </a:r>
            <a:endParaRPr lang="zh-CN" altLang="en-US" sz="1200" kern="0" dirty="0">
              <a:solidFill>
                <a:prstClr val="white"/>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1"/>
            </p:custDataLst>
          </p:nvPr>
        </p:nvSpPr>
        <p:spPr>
          <a:xfrm>
            <a:off x="247650" y="5275580"/>
            <a:ext cx="3350260" cy="1477010"/>
          </a:xfrm>
          <a:prstGeom prst="rect">
            <a:avLst/>
          </a:prstGeom>
          <a:solidFill>
            <a:srgbClr val="1E3255">
              <a:alpha val="75000"/>
            </a:srgbClr>
          </a:solidFill>
          <a:ln>
            <a:solidFill>
              <a:srgbClr val="16253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l"/>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数据</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l"/>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底座</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7650" y="136998"/>
            <a:ext cx="10583186" cy="381635"/>
          </a:xfrm>
        </p:spPr>
        <p:txBody>
          <a:bodyPr/>
          <a:lstStyle/>
          <a:p>
            <a:pPr algn="l">
              <a:buClrTx/>
              <a:buSzTx/>
              <a:buFontTx/>
            </a:pPr>
            <a:r>
              <a:rPr lang="en-US" altLang="zh-CN" b="1" dirty="0" smtClean="0">
                <a:sym typeface="+mn-lt"/>
              </a:rPr>
              <a:t>2.1.4.5 工作流审批方案</a:t>
            </a:r>
            <a:endParaRPr lang="en-US" altLang="zh-CN" b="1" dirty="0" smtClean="0">
              <a:sym typeface="+mn-lt"/>
            </a:endParaRPr>
          </a:p>
        </p:txBody>
      </p:sp>
      <p:graphicFrame>
        <p:nvGraphicFramePr>
          <p:cNvPr id="8" name="表格 2"/>
          <p:cNvGraphicFramePr>
            <a:graphicFrameLocks noGrp="1"/>
          </p:cNvGraphicFramePr>
          <p:nvPr>
            <p:custDataLst>
              <p:tags r:id="rId2"/>
            </p:custDataLst>
          </p:nvPr>
        </p:nvGraphicFramePr>
        <p:xfrm>
          <a:off x="247650" y="934720"/>
          <a:ext cx="11727815" cy="4013835"/>
        </p:xfrm>
        <a:graphic>
          <a:graphicData uri="http://schemas.openxmlformats.org/drawingml/2006/table">
            <a:tbl>
              <a:tblPr firstRow="1" bandRow="1">
                <a:tableStyleId>{5C22544A-7EE6-4342-B048-85BDC9FD1C3A}</a:tableStyleId>
              </a:tblPr>
              <a:tblGrid>
                <a:gridCol w="1148080"/>
                <a:gridCol w="1685925"/>
                <a:gridCol w="4256405"/>
                <a:gridCol w="811530"/>
                <a:gridCol w="2740025"/>
                <a:gridCol w="1085850"/>
              </a:tblGrid>
              <a:tr h="344170">
                <a:tc>
                  <a:txBody>
                    <a:bodyPr/>
                    <a:p>
                      <a:pPr algn="ctr">
                        <a:buNone/>
                      </a:pPr>
                      <a:r>
                        <a:rPr lang="zh-CN" altLang="en-US" sz="1200" dirty="0">
                          <a:latin typeface="微软雅黑" panose="020B0503020204020204" pitchFamily="34" charset="-122"/>
                          <a:ea typeface="微软雅黑" panose="020B0503020204020204" pitchFamily="34" charset="-122"/>
                        </a:rPr>
                        <a:t>审批流大类</a:t>
                      </a:r>
                      <a:endParaRPr lang="zh-CN" altLang="en-US" sz="1200" dirty="0">
                        <a:latin typeface="微软雅黑" panose="020B0503020204020204" pitchFamily="34" charset="-122"/>
                        <a:ea typeface="微软雅黑" panose="020B0503020204020204" pitchFamily="34" charset="-122"/>
                      </a:endParaRPr>
                    </a:p>
                  </a:txBody>
                  <a:tcPr marL="91392" marR="91392" marT="45696" marB="45696" anchor="ctr"/>
                </a:tc>
                <a:tc>
                  <a:txBody>
                    <a:bodyPr/>
                    <a:p>
                      <a:pPr algn="ctr">
                        <a:buNone/>
                      </a:pPr>
                      <a:r>
                        <a:rPr lang="zh-CN" altLang="en-US" sz="1200" dirty="0">
                          <a:latin typeface="微软雅黑" panose="020B0503020204020204" pitchFamily="34" charset="-122"/>
                          <a:ea typeface="微软雅黑" panose="020B0503020204020204" pitchFamily="34" charset="-122"/>
                        </a:rPr>
                        <a:t>审批流小类</a:t>
                      </a:r>
                      <a:endParaRPr lang="zh-CN" altLang="en-US" sz="1200" dirty="0">
                        <a:latin typeface="微软雅黑" panose="020B0503020204020204" pitchFamily="34" charset="-122"/>
                        <a:ea typeface="微软雅黑" panose="020B0503020204020204" pitchFamily="34" charset="-122"/>
                      </a:endParaRPr>
                    </a:p>
                  </a:txBody>
                  <a:tcPr marL="91392" marR="91392" marT="45696" marB="45696" anchor="ctr"/>
                </a:tc>
                <a:tc>
                  <a:txBody>
                    <a:bodyPr/>
                    <a:p>
                      <a:pPr algn="ctr">
                        <a:buNone/>
                      </a:pPr>
                      <a:r>
                        <a:rPr lang="zh-CN" altLang="en-US" sz="1200" dirty="0">
                          <a:latin typeface="微软雅黑" panose="020B0503020204020204" pitchFamily="34" charset="-122"/>
                          <a:ea typeface="微软雅黑" panose="020B0503020204020204" pitchFamily="34" charset="-122"/>
                        </a:rPr>
                        <a:t>场景</a:t>
                      </a:r>
                      <a:endParaRPr lang="zh-CN" altLang="en-US" sz="1200" dirty="0">
                        <a:latin typeface="微软雅黑" panose="020B0503020204020204" pitchFamily="34" charset="-122"/>
                        <a:ea typeface="微软雅黑" panose="020B0503020204020204" pitchFamily="34" charset="-122"/>
                      </a:endParaRPr>
                    </a:p>
                  </a:txBody>
                  <a:tcPr marL="91392" marR="91392" marT="45696" marB="45696" anchor="ctr"/>
                </a:tc>
                <a:tc>
                  <a:txBody>
                    <a:bodyPr/>
                    <a:p>
                      <a:pPr algn="ctr">
                        <a:buNone/>
                      </a:pPr>
                      <a:r>
                        <a:rPr lang="zh-CN" altLang="en-US" sz="1200" dirty="0">
                          <a:latin typeface="微软雅黑" panose="020B0503020204020204" pitchFamily="34" charset="-122"/>
                          <a:ea typeface="微软雅黑" panose="020B0503020204020204" pitchFamily="34" charset="-122"/>
                        </a:rPr>
                        <a:t>审批人员</a:t>
                      </a:r>
                      <a:endParaRPr lang="zh-CN" altLang="en-US" sz="1200" dirty="0">
                        <a:latin typeface="微软雅黑" panose="020B0503020204020204" pitchFamily="34" charset="-122"/>
                        <a:ea typeface="微软雅黑" panose="020B0503020204020204" pitchFamily="34" charset="-122"/>
                      </a:endParaRPr>
                    </a:p>
                  </a:txBody>
                  <a:tcPr marL="91392" marR="91392" marT="45696" marB="45696" anchor="ctr"/>
                </a:tc>
                <a:tc>
                  <a:txBody>
                    <a:bodyPr/>
                    <a:p>
                      <a:pPr algn="ctr">
                        <a:buNone/>
                      </a:pPr>
                      <a:r>
                        <a:rPr lang="zh-CN" altLang="en-US" sz="1200" dirty="0">
                          <a:latin typeface="微软雅黑" panose="020B0503020204020204" pitchFamily="34" charset="-122"/>
                          <a:ea typeface="微软雅黑" panose="020B0503020204020204" pitchFamily="34" charset="-122"/>
                        </a:rPr>
                        <a:t>路径</a:t>
                      </a:r>
                      <a:endParaRPr lang="zh-CN" altLang="en-US" sz="1200" dirty="0">
                        <a:latin typeface="微软雅黑" panose="020B0503020204020204" pitchFamily="34" charset="-122"/>
                        <a:ea typeface="微软雅黑" panose="020B0503020204020204" pitchFamily="34" charset="-122"/>
                      </a:endParaRPr>
                    </a:p>
                  </a:txBody>
                  <a:tcPr marL="91392" marR="91392" marT="45696" marB="45696" anchor="ctr"/>
                </a:tc>
                <a:tc>
                  <a:txBody>
                    <a:bodyPr/>
                    <a:p>
                      <a:pPr algn="ctr">
                        <a:buNone/>
                      </a:pPr>
                      <a:r>
                        <a:rPr lang="zh-CN" altLang="en-US" sz="1200" dirty="0">
                          <a:latin typeface="微软雅黑" panose="020B0503020204020204" pitchFamily="34" charset="-122"/>
                          <a:ea typeface="微软雅黑" panose="020B0503020204020204" pitchFamily="34" charset="-122"/>
                        </a:rPr>
                        <a:t>建议审批</a:t>
                      </a:r>
                      <a:r>
                        <a:rPr lang="en-US" altLang="zh-CN" sz="1200" dirty="0">
                          <a:latin typeface="微软雅黑" panose="020B0503020204020204" pitchFamily="34" charset="-122"/>
                          <a:ea typeface="微软雅黑" panose="020B0503020204020204" pitchFamily="34" charset="-122"/>
                        </a:rPr>
                        <a:t>SYS</a:t>
                      </a:r>
                      <a:endParaRPr lang="en-US" altLang="zh-CN" sz="1200" dirty="0">
                        <a:latin typeface="微软雅黑" panose="020B0503020204020204" pitchFamily="34" charset="-122"/>
                        <a:ea typeface="微软雅黑" panose="020B0503020204020204" pitchFamily="34" charset="-122"/>
                      </a:endParaRPr>
                    </a:p>
                  </a:txBody>
                  <a:tcPr marL="91392" marR="91392" marT="45696" marB="45696" anchor="ctr"/>
                </a:tc>
              </a:tr>
              <a:tr h="396240">
                <a:tc rowSpan="2">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资产管理工作流</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4">
                        <a:lumMod val="40000"/>
                        <a:lumOff val="60000"/>
                      </a:schemeClr>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资产信息</a:t>
                      </a:r>
                      <a:r>
                        <a:rPr lang="zh-CN" altLang="en-US" sz="1000" b="1" dirty="0">
                          <a:solidFill>
                            <a:schemeClr val="tx1"/>
                          </a:solidFill>
                          <a:latin typeface="微软雅黑" panose="020B0503020204020204" pitchFamily="34" charset="-122"/>
                          <a:ea typeface="微软雅黑" panose="020B0503020204020204" pitchFamily="34" charset="-122"/>
                          <a:sym typeface="+mn-ea"/>
                        </a:rPr>
                        <a:t>发布</a:t>
                      </a:r>
                      <a:r>
                        <a:rPr lang="en-US" altLang="zh-CN" sz="1000" b="1" dirty="0">
                          <a:solidFill>
                            <a:schemeClr val="tx1"/>
                          </a:solidFill>
                          <a:latin typeface="微软雅黑" panose="020B0503020204020204" pitchFamily="34" charset="-122"/>
                          <a:ea typeface="微软雅黑" panose="020B0503020204020204" pitchFamily="34" charset="-122"/>
                          <a:sym typeface="+mn-ea"/>
                        </a:rPr>
                        <a:t>/</a:t>
                      </a:r>
                      <a:r>
                        <a:rPr lang="zh-CN" altLang="en-US" sz="1000" b="1" dirty="0">
                          <a:solidFill>
                            <a:schemeClr val="tx1"/>
                          </a:solidFill>
                          <a:latin typeface="微软雅黑" panose="020B0503020204020204" pitchFamily="34" charset="-122"/>
                          <a:ea typeface="微软雅黑" panose="020B0503020204020204" pitchFamily="34" charset="-122"/>
                          <a:sym typeface="+mn-ea"/>
                        </a:rPr>
                        <a:t>下线</a:t>
                      </a:r>
                      <a:r>
                        <a:rPr lang="zh-CN" altLang="en-US" sz="1000" b="1" dirty="0">
                          <a:solidFill>
                            <a:schemeClr val="tx1"/>
                          </a:solidFill>
                          <a:latin typeface="微软雅黑" panose="020B0503020204020204" pitchFamily="34" charset="-122"/>
                          <a:ea typeface="微软雅黑" panose="020B0503020204020204" pitchFamily="34" charset="-122"/>
                        </a:rPr>
                        <a:t>申请</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4">
                        <a:lumMod val="40000"/>
                        <a:lumOff val="60000"/>
                      </a:schemeClr>
                    </a:solidFill>
                  </a:tcPr>
                </a:tc>
                <a:tc>
                  <a:txBody>
                    <a:bodyPr/>
                    <a:p>
                      <a:pPr algn="l"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人员资产管理申请发布资产后，业务用户在</a:t>
                      </a:r>
                      <a:r>
                        <a:rPr lang="zh-CN" altLang="en-US" sz="1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资产超市</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就会看到上线</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下线</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对应的资产。需要业务责任人审批。</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4">
                        <a:lumMod val="40000"/>
                        <a:lumOff val="6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4">
                        <a:lumMod val="40000"/>
                        <a:lumOff val="6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数据资产管理平台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资产</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管理</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4">
                        <a:lumMod val="40000"/>
                        <a:lumOff val="60000"/>
                      </a:schemeClr>
                    </a:solidFill>
                  </a:tcPr>
                </a:tc>
                <a:tc>
                  <a:txBody>
                    <a:bodyPr/>
                    <a:p>
                      <a:pPr algn="ctr" fontAlgn="auto">
                        <a:lnSpc>
                          <a:spcPct val="100000"/>
                        </a:lnSpc>
                        <a:buNone/>
                      </a:pPr>
                      <a:r>
                        <a:rPr lang="en-US" altLang="zh-CN" sz="1000" b="1" dirty="0">
                          <a:solidFill>
                            <a:schemeClr val="tx1"/>
                          </a:solidFill>
                          <a:latin typeface="微软雅黑" panose="020B0503020204020204" pitchFamily="34" charset="-122"/>
                          <a:ea typeface="微软雅黑" panose="020B0503020204020204" pitchFamily="34" charset="-122"/>
                          <a:sym typeface="+mn-ea"/>
                        </a:rPr>
                        <a:t>LUXLINK</a:t>
                      </a:r>
                      <a:r>
                        <a:rPr lang="en-US" altLang="zh-CN" sz="1000" b="1" dirty="0">
                          <a:solidFill>
                            <a:srgbClr val="FF0000"/>
                          </a:solidFill>
                          <a:latin typeface="微软雅黑" panose="020B0503020204020204" pitchFamily="34" charset="-122"/>
                          <a:ea typeface="微软雅黑" panose="020B0503020204020204" pitchFamily="34" charset="-122"/>
                          <a:sym typeface="+mn-ea"/>
                        </a:rPr>
                        <a:t>*</a:t>
                      </a:r>
                      <a:endParaRPr lang="en-US" altLang="zh-CN" sz="1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4">
                        <a:lumMod val="40000"/>
                        <a:lumOff val="60000"/>
                      </a:schemeClr>
                    </a:solidFill>
                  </a:tcPr>
                </a:tc>
              </a:tr>
              <a:tr h="396240">
                <a:tc vMerge="1">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资产信息订购申请</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4">
                        <a:lumMod val="40000"/>
                        <a:lumOff val="60000"/>
                      </a:schemeClr>
                    </a:solidFill>
                  </a:tcPr>
                </a:tc>
                <a:tc>
                  <a:txBody>
                    <a:bodyPr/>
                    <a:p>
                      <a:pPr algn="l">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业务用户在资产超市界面申请数据资产的查询、下载等权限，需要业务责任人</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审批</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4">
                        <a:lumMod val="40000"/>
                        <a:lumOff val="6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业务</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392" marR="91392" marT="45696" marB="45696" anchor="ctr">
                    <a:solidFill>
                      <a:schemeClr val="accent4">
                        <a:lumMod val="40000"/>
                        <a:lumOff val="6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数据资产管理平台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资产超市</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392" marR="91392" marT="45696" marB="45696" anchor="ctr">
                    <a:solidFill>
                      <a:schemeClr val="accent4">
                        <a:lumMod val="40000"/>
                        <a:lumOff val="60000"/>
                      </a:schemeClr>
                    </a:solidFill>
                  </a:tcPr>
                </a:tc>
                <a:tc>
                  <a:txBody>
                    <a:bodyPr/>
                    <a:p>
                      <a:pPr algn="ctr">
                        <a:buNone/>
                      </a:pPr>
                      <a:r>
                        <a:rPr lang="en-US" altLang="zh-CN" sz="1000" b="1" dirty="0">
                          <a:solidFill>
                            <a:schemeClr val="tx1"/>
                          </a:solidFill>
                          <a:latin typeface="微软雅黑" panose="020B0503020204020204" pitchFamily="34" charset="-122"/>
                          <a:ea typeface="微软雅黑" panose="020B0503020204020204" pitchFamily="34" charset="-122"/>
                        </a:rPr>
                        <a:t>LUXLINK</a:t>
                      </a:r>
                      <a:r>
                        <a:rPr lang="en-US" altLang="zh-CN" sz="1000" b="1" dirty="0">
                          <a:solidFill>
                            <a:srgbClr val="FF0000"/>
                          </a:solidFill>
                          <a:latin typeface="微软雅黑" panose="020B0503020204020204" pitchFamily="34" charset="-122"/>
                          <a:ea typeface="微软雅黑" panose="020B0503020204020204" pitchFamily="34" charset="-122"/>
                          <a:sym typeface="+mn-ea"/>
                        </a:rPr>
                        <a:t>*</a:t>
                      </a:r>
                      <a:endParaRPr lang="en-US" altLang="zh-CN" sz="1000" b="1" dirty="0">
                        <a:solidFill>
                          <a:srgbClr val="FF0000"/>
                        </a:solidFill>
                        <a:latin typeface="微软雅黑" panose="020B0503020204020204" pitchFamily="34" charset="-122"/>
                        <a:ea typeface="微软雅黑" panose="020B0503020204020204" pitchFamily="34" charset="-122"/>
                        <a:sym typeface="+mn-ea"/>
                      </a:endParaRPr>
                    </a:p>
                  </a:txBody>
                  <a:tcPr marL="91392" marR="91392" marT="45696" marB="45696" anchor="ctr">
                    <a:solidFill>
                      <a:schemeClr val="accent4">
                        <a:lumMod val="40000"/>
                        <a:lumOff val="60000"/>
                      </a:schemeClr>
                    </a:solidFill>
                  </a:tcPr>
                </a:tc>
              </a:tr>
              <a:tr h="548640">
                <a:tc rowSpan="2">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数据治理工作流</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rgbClr val="D2DEEF"/>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字段标准发布</a:t>
                      </a:r>
                      <a:r>
                        <a:rPr lang="en-US" altLang="zh-CN" sz="1000" b="1" dirty="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下线流程</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rgbClr val="D2DEEF"/>
                    </a:solidFill>
                  </a:tcPr>
                </a:tc>
                <a:tc>
                  <a:txBody>
                    <a:bodyPr/>
                    <a:p>
                      <a:pPr algn="l" fontAlgn="auto">
                        <a:lnSpc>
                          <a:spcPct val="100000"/>
                        </a:lnSpc>
                        <a:buNone/>
                      </a:pPr>
                      <a:r>
                        <a:rPr lang="zh-CN" altLang="en-US" sz="1000">
                          <a:latin typeface="Times New Roman" panose="02020603050405020304" charset="0"/>
                          <a:ea typeface="微软雅黑" panose="020B0503020204020204" pitchFamily="34" charset="-122"/>
                          <a:sym typeface="+mn-ea"/>
                        </a:rPr>
                        <a:t>字段标准对字段格式的约定，主要用于建模时根据标准自动补充额外信息，包括字段名称、字段描述、字段类型、字段长度等。</a:t>
                      </a:r>
                      <a:endParaRPr lang="zh-CN" altLang="en-US" sz="1000">
                        <a:latin typeface="Times New Roman" panose="02020603050405020304" charset="0"/>
                        <a:ea typeface="微软雅黑" panose="020B0503020204020204" pitchFamily="34" charset="-122"/>
                        <a:sym typeface="+mn-ea"/>
                      </a:endParaRPr>
                    </a:p>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需要对应的</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责任人审批</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数据治理平台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字段</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标准</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r>
              <a:tr h="438785">
                <a:tc vMerge="1">
                  <a:tcPr marL="91392" marR="91392" marT="45696" marB="45696" anchor="ctr">
                    <a:solidFill>
                      <a:srgbClr val="D2DEEF"/>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数据标准</a:t>
                      </a:r>
                      <a:r>
                        <a:rPr lang="zh-CN" altLang="en-US" sz="1000" b="1" dirty="0">
                          <a:solidFill>
                            <a:schemeClr val="tx1"/>
                          </a:solidFill>
                          <a:latin typeface="微软雅黑" panose="020B0503020204020204" pitchFamily="34" charset="-122"/>
                          <a:ea typeface="微软雅黑" panose="020B0503020204020204" pitchFamily="34" charset="-122"/>
                          <a:sym typeface="+mn-ea"/>
                        </a:rPr>
                        <a:t>发布</a:t>
                      </a:r>
                      <a:r>
                        <a:rPr lang="en-US" altLang="zh-CN" sz="1000" b="1" dirty="0">
                          <a:solidFill>
                            <a:schemeClr val="tx1"/>
                          </a:solidFill>
                          <a:latin typeface="微软雅黑" panose="020B0503020204020204" pitchFamily="34" charset="-122"/>
                          <a:ea typeface="微软雅黑" panose="020B0503020204020204" pitchFamily="34" charset="-122"/>
                          <a:sym typeface="+mn-ea"/>
                        </a:rPr>
                        <a:t>/</a:t>
                      </a:r>
                      <a:r>
                        <a:rPr lang="zh-CN" altLang="en-US" sz="1000" b="1" dirty="0">
                          <a:solidFill>
                            <a:schemeClr val="tx1"/>
                          </a:solidFill>
                          <a:latin typeface="微软雅黑" panose="020B0503020204020204" pitchFamily="34" charset="-122"/>
                          <a:ea typeface="微软雅黑" panose="020B0503020204020204" pitchFamily="34" charset="-122"/>
                          <a:sym typeface="+mn-ea"/>
                        </a:rPr>
                        <a:t>下线</a:t>
                      </a:r>
                      <a:r>
                        <a:rPr lang="zh-CN" altLang="en-US" sz="1000" b="1" dirty="0">
                          <a:solidFill>
                            <a:schemeClr val="tx1"/>
                          </a:solidFill>
                          <a:latin typeface="微软雅黑" panose="020B0503020204020204" pitchFamily="34" charset="-122"/>
                          <a:ea typeface="微软雅黑" panose="020B0503020204020204" pitchFamily="34" charset="-122"/>
                        </a:rPr>
                        <a:t>流程</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rgbClr val="D2DEEF"/>
                    </a:solidFill>
                  </a:tcPr>
                </a:tc>
                <a:tc>
                  <a:txBody>
                    <a:bodyPr/>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数据标准是</a:t>
                      </a:r>
                      <a:r>
                        <a:rPr lang="zh-CN" altLang="en-US" sz="1000">
                          <a:latin typeface="Times New Roman" panose="02020603050405020304" charset="0"/>
                          <a:ea typeface="微软雅黑" panose="020B0503020204020204" pitchFamily="34" charset="-122"/>
                          <a:sym typeface="+mn-ea"/>
                        </a:rPr>
                        <a:t>对数据的标准约束，包含</a:t>
                      </a:r>
                      <a:r>
                        <a:rPr lang="zh-CN" altLang="en-US" sz="1000" b="1">
                          <a:latin typeface="Times New Roman" panose="02020603050405020304" charset="0"/>
                          <a:ea typeface="微软雅黑" panose="020B0503020204020204" pitchFamily="34" charset="-122"/>
                          <a:sym typeface="+mn-ea"/>
                        </a:rPr>
                        <a:t>数据的格式、长度、值域范围</a:t>
                      </a:r>
                      <a:r>
                        <a:rPr lang="zh-CN" altLang="en-US" sz="1000">
                          <a:latin typeface="Times New Roman" panose="02020603050405020304" charset="0"/>
                          <a:ea typeface="微软雅黑" panose="020B0503020204020204" pitchFamily="34" charset="-122"/>
                          <a:sym typeface="+mn-ea"/>
                        </a:rPr>
                        <a:t>。</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需要对应的</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责任人审批。</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数据治理平台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数据标准</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rgbClr val="D2DEEF"/>
                    </a:solidFill>
                  </a:tcPr>
                </a:tc>
              </a:tr>
              <a:tr h="396240">
                <a:tc rowSpan="4">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sym typeface="+mn-ea"/>
                        </a:rPr>
                        <a:t>数据开发工作流</a:t>
                      </a:r>
                      <a:endParaRPr lang="zh-CN" altLang="en-US" sz="1000" b="1" dirty="0">
                        <a:solidFill>
                          <a:schemeClr val="tx1"/>
                        </a:solidFill>
                        <a:latin typeface="微软雅黑" panose="020B0503020204020204" pitchFamily="34" charset="-122"/>
                        <a:ea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模型发布流程</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6">
                        <a:lumMod val="60000"/>
                        <a:lumOff val="40000"/>
                      </a:schemeClr>
                    </a:solidFill>
                  </a:tcPr>
                </a:tc>
                <a:tc>
                  <a:txBody>
                    <a:bodyPr/>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数据模型发布，需要对应的</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责任人审批，发布后，可以在洞见查看对应</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数据模型</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大数据基础平台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数据建模平台 &gt;模型</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管理</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91392" marR="91392" marT="45696" marB="45696" anchor="ctr">
                    <a:solidFill>
                      <a:schemeClr val="accent6">
                        <a:lumMod val="60000"/>
                        <a:lumOff val="40000"/>
                      </a:schemeClr>
                    </a:solidFill>
                  </a:tcPr>
                </a:tc>
              </a:tr>
              <a:tr h="548640">
                <a:tc vMerge="1">
                  <a:tcPr marL="91392" marR="91392" marT="45696" marB="45696" anchor="ctr">
                    <a:solidFill>
                      <a:schemeClr val="accent6">
                        <a:lumMod val="60000"/>
                        <a:lumOff val="40000"/>
                      </a:schemeClr>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表设计发布</a:t>
                      </a:r>
                      <a:r>
                        <a:rPr lang="en-US" altLang="zh-CN" sz="1000" b="1" dirty="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下线工作流</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6">
                        <a:lumMod val="60000"/>
                        <a:lumOff val="40000"/>
                      </a:schemeClr>
                    </a:solidFill>
                  </a:tcPr>
                </a:tc>
                <a:tc>
                  <a:txBody>
                    <a:bodyPr/>
                    <a:p>
                      <a:pPr algn="l"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用户基于字段标准等使用表设计功能生成表，当表设计发布时，经过审批，会在对应的数据源的数据库执行建表语句。</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需要对应的</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责任人审批。</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大数据基础平台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数据建模平台 &gt;表设计</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r>
              <a:tr h="548640">
                <a:tc vMerge="1">
                  <a:tcPr marL="91392" marR="91392" marT="45696" marB="45696" anchor="ctr">
                    <a:solidFill>
                      <a:schemeClr val="accent6">
                        <a:lumMod val="60000"/>
                        <a:lumOff val="40000"/>
                      </a:schemeClr>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数据补录提交</a:t>
                      </a:r>
                      <a:r>
                        <a:rPr lang="zh-CN" altLang="en-US" sz="1000" b="1" dirty="0">
                          <a:solidFill>
                            <a:schemeClr val="tx1"/>
                          </a:solidFill>
                          <a:latin typeface="微软雅黑" panose="020B0503020204020204" pitchFamily="34" charset="-122"/>
                          <a:ea typeface="微软雅黑" panose="020B0503020204020204" pitchFamily="34" charset="-122"/>
                        </a:rPr>
                        <a:t>工作流</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6">
                        <a:lumMod val="60000"/>
                        <a:lumOff val="40000"/>
                      </a:schemeClr>
                    </a:solidFill>
                  </a:tcPr>
                </a:tc>
                <a:tc>
                  <a:txBody>
                    <a:bodyPr/>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数据补录中模板定义可以选择已部署的流程定义进行关联。关联后此模板的补录都需走工作流的审批步骤。</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需要对应的责任人</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审批。</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大数据开发平台</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数据补录</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模板</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定义</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r>
              <a:tr h="396240">
                <a:tc vMerge="1">
                  <a:tcPr marL="91392" marR="91392" marT="45696" marB="45696" anchor="ctr">
                    <a:solidFill>
                      <a:schemeClr val="accent6">
                        <a:lumMod val="60000"/>
                        <a:lumOff val="40000"/>
                      </a:schemeClr>
                    </a:solidFill>
                  </a:tcPr>
                </a:tc>
                <a:tc>
                  <a:txBody>
                    <a:bodyPr/>
                    <a:p>
                      <a:pPr algn="ctr">
                        <a:buNone/>
                      </a:pPr>
                      <a:r>
                        <a:rPr lang="zh-CN" altLang="en-US" sz="1000" b="1" dirty="0">
                          <a:solidFill>
                            <a:schemeClr val="tx1"/>
                          </a:solidFill>
                          <a:latin typeface="微软雅黑" panose="020B0503020204020204" pitchFamily="34" charset="-122"/>
                          <a:ea typeface="微软雅黑" panose="020B0503020204020204" pitchFamily="34" charset="-122"/>
                        </a:rPr>
                        <a:t>指标字典发布</a:t>
                      </a:r>
                      <a:r>
                        <a:rPr lang="en-US" altLang="zh-CN" sz="1000" b="1" dirty="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下线</a:t>
                      </a:r>
                      <a:r>
                        <a:rPr lang="zh-CN" altLang="en-US" sz="1000" b="1" dirty="0">
                          <a:solidFill>
                            <a:schemeClr val="tx1"/>
                          </a:solidFill>
                          <a:latin typeface="微软雅黑" panose="020B0503020204020204" pitchFamily="34" charset="-122"/>
                          <a:ea typeface="微软雅黑" panose="020B0503020204020204" pitchFamily="34" charset="-122"/>
                        </a:rPr>
                        <a:t>工作流</a:t>
                      </a:r>
                      <a:endParaRPr lang="zh-CN" altLang="en-US" sz="1000" b="1" dirty="0">
                        <a:solidFill>
                          <a:schemeClr val="tx1"/>
                        </a:solidFill>
                        <a:latin typeface="微软雅黑" panose="020B0503020204020204" pitchFamily="34" charset="-122"/>
                        <a:ea typeface="微软雅黑" panose="020B0503020204020204" pitchFamily="34" charset="-122"/>
                      </a:endParaRPr>
                    </a:p>
                  </a:txBody>
                  <a:tcPr marL="91392" marR="91392" marT="45696" marB="45696" anchor="ctr">
                    <a:solidFill>
                      <a:schemeClr val="accent6">
                        <a:lumMod val="60000"/>
                        <a:lumOff val="40000"/>
                      </a:schemeClr>
                    </a:solidFill>
                  </a:tcPr>
                </a:tc>
                <a:tc>
                  <a:txBody>
                    <a:bodyPr/>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指标字典主要是维护管理指标信息</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包含原子指标以及派生指标。</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00000"/>
                        </a:lnSpc>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需要选择当前指标的业务负责人，进行发布</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下线的审批</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业务</a:t>
                      </a: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a:buNone/>
                      </a:pP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大数据开发平台 &gt; 数据建模平台 &gt; 指标字典</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c>
                  <a:txBody>
                    <a:bodyPr/>
                    <a:p>
                      <a:pPr algn="ctr" fontAlgn="auto">
                        <a:lnSpc>
                          <a:spcPct val="100000"/>
                        </a:lnSpc>
                        <a:buNone/>
                      </a:pP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HDSP</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91392" marR="91392" marT="45696" marB="45696" anchor="ctr">
                    <a:solidFill>
                      <a:schemeClr val="accent6">
                        <a:lumMod val="60000"/>
                        <a:lumOff val="40000"/>
                      </a:schemeClr>
                    </a:solidFill>
                  </a:tcPr>
                </a:tc>
              </a:tr>
            </a:tbl>
          </a:graphicData>
        </a:graphic>
      </p:graphicFrame>
      <p:sp>
        <p:nvSpPr>
          <p:cNvPr id="12" name="文本框 11"/>
          <p:cNvSpPr txBox="1"/>
          <p:nvPr>
            <p:custDataLst>
              <p:tags r:id="rId3"/>
            </p:custDataLst>
          </p:nvPr>
        </p:nvSpPr>
        <p:spPr>
          <a:xfrm>
            <a:off x="171450" y="548640"/>
            <a:ext cx="11727180" cy="336550"/>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HDSP</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平台目前涉及审批流的场景有：资产发布</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下线</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申购、字段标准</a:t>
            </a:r>
            <a:r>
              <a:rPr lang="zh-CN" altLang="en-US" sz="1000" b="1">
                <a:uFillTx/>
                <a:latin typeface="Times New Roman" panose="02020603050405020304" charset="0"/>
                <a:ea typeface="微软雅黑" panose="020B0503020204020204" pitchFamily="34" charset="-122"/>
                <a:cs typeface="微软雅黑" panose="020B0503020204020204" pitchFamily="34" charset="-122"/>
                <a:sym typeface="+mn-ea"/>
              </a:rPr>
              <a:t>发布</a:t>
            </a:r>
            <a:r>
              <a:rPr lang="en-US" altLang="zh-CN" sz="1000" b="1">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uFillTx/>
                <a:latin typeface="Times New Roman" panose="02020603050405020304" charset="0"/>
                <a:ea typeface="微软雅黑" panose="020B0503020204020204" pitchFamily="34" charset="-122"/>
                <a:cs typeface="微软雅黑" panose="020B0503020204020204" pitchFamily="34" charset="-122"/>
                <a:sym typeface="+mn-ea"/>
              </a:rPr>
              <a:t>下线、</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数据标准发布</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下线、以及数据开发相关审批，建议</a:t>
            </a:r>
            <a:r>
              <a:rPr lang="zh-CN" altLang="en-US"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资产相关审批打通</a:t>
            </a:r>
            <a:r>
              <a:rPr lang="en-US" altLang="zh-CN" sz="12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LUXLINK</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，其余在</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HDSP</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内部审批。</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4"/>
            </p:custDataLst>
          </p:nvPr>
        </p:nvSpPr>
        <p:spPr>
          <a:xfrm>
            <a:off x="171450" y="4939030"/>
            <a:ext cx="3540125" cy="336550"/>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HDSP-LUXLINK</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审批流示例：资产发布</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下线</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申购</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87" name="矩形 86"/>
          <p:cNvSpPr/>
          <p:nvPr>
            <p:custDataLst>
              <p:tags r:id="rId5"/>
            </p:custDataLst>
          </p:nvPr>
        </p:nvSpPr>
        <p:spPr>
          <a:xfrm>
            <a:off x="1056005" y="5387975"/>
            <a:ext cx="2312035" cy="727075"/>
          </a:xfrm>
          <a:prstGeom prst="rect">
            <a:avLst/>
          </a:prstGeom>
          <a:solidFill>
            <a:srgbClr val="1E3255">
              <a:alpha val="75000"/>
            </a:srgbClr>
          </a:solidFill>
          <a:ln>
            <a:solidFill>
              <a:srgbClr val="16253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l"/>
            <a:r>
              <a:rPr kumimoji="1" lang="zh-CN" sz="1400" b="1" dirty="0">
                <a:solidFill>
                  <a:schemeClr val="bg1"/>
                </a:solidFill>
                <a:latin typeface="微软雅黑" panose="020B0503020204020204" pitchFamily="34" charset="-122"/>
                <a:ea typeface="微软雅黑" panose="020B0503020204020204" pitchFamily="34" charset="-122"/>
              </a:rPr>
              <a:t>资产</a:t>
            </a:r>
            <a:endParaRPr kumimoji="1" lang="zh-CN" sz="1400" b="1" dirty="0">
              <a:solidFill>
                <a:schemeClr val="bg1"/>
              </a:solidFill>
              <a:latin typeface="微软雅黑" panose="020B0503020204020204" pitchFamily="34" charset="-122"/>
              <a:ea typeface="微软雅黑" panose="020B0503020204020204" pitchFamily="34" charset="-122"/>
            </a:endParaRPr>
          </a:p>
          <a:p>
            <a:pPr algn="l"/>
            <a:r>
              <a:rPr kumimoji="1" lang="zh-CN" sz="1400" b="1" dirty="0">
                <a:solidFill>
                  <a:schemeClr val="bg1"/>
                </a:solidFill>
                <a:latin typeface="微软雅黑" panose="020B0503020204020204" pitchFamily="34" charset="-122"/>
                <a:ea typeface="微软雅黑" panose="020B0503020204020204" pitchFamily="34" charset="-122"/>
              </a:rPr>
              <a:t>管理</a:t>
            </a:r>
            <a:endParaRPr kumimoji="1" lang="zh-CN" sz="1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custDataLst>
              <p:tags r:id="rId6"/>
            </p:custDataLst>
          </p:nvPr>
        </p:nvSpPr>
        <p:spPr>
          <a:xfrm>
            <a:off x="1056640" y="6169025"/>
            <a:ext cx="2311400" cy="473710"/>
          </a:xfrm>
          <a:prstGeom prst="rect">
            <a:avLst/>
          </a:prstGeom>
          <a:solidFill>
            <a:srgbClr val="1E3255">
              <a:alpha val="75000"/>
            </a:srgbClr>
          </a:solidFill>
          <a:ln>
            <a:solidFill>
              <a:srgbClr val="16253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l"/>
            <a:r>
              <a:rPr kumimoji="1" lang="zh-CN" sz="1400" b="1" dirty="0">
                <a:solidFill>
                  <a:schemeClr val="bg1"/>
                </a:solidFill>
                <a:latin typeface="微软雅黑" panose="020B0503020204020204" pitchFamily="34" charset="-122"/>
                <a:ea typeface="微软雅黑" panose="020B0503020204020204" pitchFamily="34" charset="-122"/>
              </a:rPr>
              <a:t>资产</a:t>
            </a:r>
            <a:endParaRPr kumimoji="1" lang="zh-CN" sz="1400" b="1" dirty="0">
              <a:solidFill>
                <a:schemeClr val="bg1"/>
              </a:solidFill>
              <a:latin typeface="微软雅黑" panose="020B0503020204020204" pitchFamily="34" charset="-122"/>
              <a:ea typeface="微软雅黑" panose="020B0503020204020204" pitchFamily="34" charset="-122"/>
            </a:endParaRPr>
          </a:p>
          <a:p>
            <a:pPr algn="l"/>
            <a:r>
              <a:rPr kumimoji="1" lang="zh-CN" sz="1400" b="1" dirty="0">
                <a:solidFill>
                  <a:schemeClr val="bg1"/>
                </a:solidFill>
                <a:latin typeface="微软雅黑" panose="020B0503020204020204" pitchFamily="34" charset="-122"/>
                <a:ea typeface="微软雅黑" panose="020B0503020204020204" pitchFamily="34" charset="-122"/>
              </a:rPr>
              <a:t>超市</a:t>
            </a:r>
            <a:endParaRPr kumimoji="1" lang="zh-CN" sz="14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custDataLst>
              <p:tags r:id="rId7"/>
            </p:custDataLst>
          </p:nvPr>
        </p:nvSpPr>
        <p:spPr>
          <a:xfrm>
            <a:off x="1919605" y="5462905"/>
            <a:ext cx="1225550"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发布</a:t>
            </a:r>
            <a:endParaRPr kumimoji="1" lang="zh-CN" sz="1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custDataLst>
              <p:tags r:id="rId8"/>
            </p:custDataLst>
          </p:nvPr>
        </p:nvSpPr>
        <p:spPr>
          <a:xfrm>
            <a:off x="1919605" y="5789295"/>
            <a:ext cx="1225550"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下线</a:t>
            </a:r>
            <a:endParaRPr kumimoji="1" lang="zh-CN" sz="10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9"/>
            </p:custDataLst>
          </p:nvPr>
        </p:nvSpPr>
        <p:spPr>
          <a:xfrm>
            <a:off x="1919605" y="6279515"/>
            <a:ext cx="1225550"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申购</a:t>
            </a:r>
            <a:endParaRPr kumimoji="1" lang="zh-CN" sz="10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custDataLst>
              <p:tags r:id="rId10"/>
            </p:custDataLst>
          </p:nvPr>
        </p:nvSpPr>
        <p:spPr>
          <a:xfrm>
            <a:off x="4868545" y="5275580"/>
            <a:ext cx="2581910" cy="1477645"/>
          </a:xfrm>
          <a:prstGeom prst="rect">
            <a:avLst/>
          </a:prstGeom>
          <a:solidFill>
            <a:srgbClr val="0070C0">
              <a:alpha val="75000"/>
            </a:srgbClr>
          </a:solidFill>
          <a:ln>
            <a:solidFill>
              <a:srgbClr val="0070C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p>
            <a:pPr algn="ctr"/>
            <a:r>
              <a:rPr kumimoji="1" lang="en-US" altLang="zh-CN" sz="1400" b="1" dirty="0">
                <a:solidFill>
                  <a:schemeClr val="bg1"/>
                </a:solidFill>
                <a:latin typeface="微软雅黑" panose="020B0503020204020204" pitchFamily="34" charset="-122"/>
                <a:ea typeface="微软雅黑" panose="020B0503020204020204" pitchFamily="34" charset="-122"/>
              </a:rPr>
              <a:t>LUXLINK→</a:t>
            </a:r>
            <a:r>
              <a:rPr kumimoji="1" lang="zh-CN" sz="1400" b="1" dirty="0">
                <a:solidFill>
                  <a:schemeClr val="bg1"/>
                </a:solidFill>
                <a:latin typeface="微软雅黑" panose="020B0503020204020204" pitchFamily="34" charset="-122"/>
                <a:ea typeface="微软雅黑" panose="020B0503020204020204" pitchFamily="34" charset="-122"/>
              </a:rPr>
              <a:t>流程中心</a:t>
            </a:r>
            <a:endParaRPr kumimoji="1" lang="zh-CN" sz="1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custDataLst>
              <p:tags r:id="rId11"/>
            </p:custDataLst>
          </p:nvPr>
        </p:nvSpPr>
        <p:spPr>
          <a:xfrm>
            <a:off x="5041265" y="5765165"/>
            <a:ext cx="2255520" cy="266700"/>
          </a:xfrm>
          <a:prstGeom prst="rect">
            <a:avLst/>
          </a:prstGeom>
          <a:solidFill>
            <a:srgbClr val="0070C0"/>
          </a:solidFill>
          <a:ln>
            <a:solidFill>
              <a:srgbClr val="0070C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资产发布</a:t>
            </a:r>
            <a:r>
              <a:rPr kumimoji="1" lang="en-US" altLang="zh-CN" sz="1000" b="1" dirty="0">
                <a:solidFill>
                  <a:schemeClr val="bg1"/>
                </a:solidFill>
                <a:latin typeface="微软雅黑" panose="020B0503020204020204" pitchFamily="34" charset="-122"/>
                <a:ea typeface="微软雅黑" panose="020B0503020204020204" pitchFamily="34" charset="-122"/>
              </a:rPr>
              <a:t>/</a:t>
            </a:r>
            <a:r>
              <a:rPr kumimoji="1" lang="zh-CN" altLang="en-US" sz="1000" b="1" dirty="0">
                <a:solidFill>
                  <a:schemeClr val="bg1"/>
                </a:solidFill>
                <a:latin typeface="微软雅黑" panose="020B0503020204020204" pitchFamily="34" charset="-122"/>
                <a:ea typeface="微软雅黑" panose="020B0503020204020204" pitchFamily="34" charset="-122"/>
              </a:rPr>
              <a:t>下线申请单</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custDataLst>
              <p:tags r:id="rId12"/>
            </p:custDataLst>
          </p:nvPr>
        </p:nvSpPr>
        <p:spPr>
          <a:xfrm>
            <a:off x="5041265" y="6279515"/>
            <a:ext cx="2255520" cy="266700"/>
          </a:xfrm>
          <a:prstGeom prst="rect">
            <a:avLst/>
          </a:prstGeom>
          <a:solidFill>
            <a:srgbClr val="0070C0"/>
          </a:solidFill>
          <a:ln>
            <a:solidFill>
              <a:srgbClr val="0070C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资产订购</a:t>
            </a:r>
            <a:r>
              <a:rPr kumimoji="1" lang="zh-CN" altLang="en-US" sz="1000" b="1" dirty="0">
                <a:solidFill>
                  <a:schemeClr val="bg1"/>
                </a:solidFill>
                <a:latin typeface="微软雅黑" panose="020B0503020204020204" pitchFamily="34" charset="-122"/>
                <a:ea typeface="微软雅黑" panose="020B0503020204020204" pitchFamily="34" charset="-122"/>
              </a:rPr>
              <a:t>申请单</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cxnSp>
        <p:nvCxnSpPr>
          <p:cNvPr id="23" name="肘形连接符 22"/>
          <p:cNvCxnSpPr>
            <a:stCxn id="14" idx="3"/>
            <a:endCxn id="21" idx="1"/>
          </p:cNvCxnSpPr>
          <p:nvPr>
            <p:custDataLst>
              <p:tags r:id="rId13"/>
            </p:custDataLst>
          </p:nvPr>
        </p:nvCxnSpPr>
        <p:spPr>
          <a:xfrm>
            <a:off x="3145155" y="5596255"/>
            <a:ext cx="1896110" cy="302260"/>
          </a:xfrm>
          <a:prstGeom prst="bentConnector3">
            <a:avLst>
              <a:gd name="adj1" fmla="val 50000"/>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5" idx="3"/>
            <a:endCxn id="21" idx="1"/>
          </p:cNvCxnSpPr>
          <p:nvPr>
            <p:custDataLst>
              <p:tags r:id="rId14"/>
            </p:custDataLst>
          </p:nvPr>
        </p:nvCxnSpPr>
        <p:spPr>
          <a:xfrm flipV="1">
            <a:off x="3145155" y="5898515"/>
            <a:ext cx="1896110" cy="24130"/>
          </a:xfrm>
          <a:prstGeom prst="straightConnector1">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6" idx="3"/>
            <a:endCxn id="22" idx="1"/>
          </p:cNvCxnSpPr>
          <p:nvPr>
            <p:custDataLst>
              <p:tags r:id="rId15"/>
            </p:custDataLst>
          </p:nvPr>
        </p:nvCxnSpPr>
        <p:spPr>
          <a:xfrm>
            <a:off x="3145155" y="6412865"/>
            <a:ext cx="1896110" cy="3175"/>
          </a:xfrm>
          <a:prstGeom prst="bentConnector2">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143375" y="5654040"/>
            <a:ext cx="590550" cy="275590"/>
          </a:xfrm>
          <a:prstGeom prst="rect">
            <a:avLst/>
          </a:prstGeom>
          <a:noFill/>
        </p:spPr>
        <p:txBody>
          <a:bodyPr wrap="square" rtlCol="0">
            <a:spAutoFit/>
          </a:bodyPr>
          <a:p>
            <a:r>
              <a:rPr lang="zh-CN" altLang="en-US" sz="1200" b="1">
                <a:solidFill>
                  <a:srgbClr val="2F5597"/>
                </a:solidFill>
                <a:latin typeface="微软雅黑" panose="020B0503020204020204" pitchFamily="34" charset="-122"/>
                <a:ea typeface="微软雅黑" panose="020B0503020204020204" pitchFamily="34" charset="-122"/>
              </a:rPr>
              <a:t>触发</a:t>
            </a:r>
            <a:endParaRPr lang="zh-CN" altLang="en-US" sz="1200" b="1">
              <a:solidFill>
                <a:srgbClr val="2F5597"/>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16"/>
            </p:custDataLst>
          </p:nvPr>
        </p:nvSpPr>
        <p:spPr>
          <a:xfrm>
            <a:off x="4143375" y="6139180"/>
            <a:ext cx="590550" cy="275590"/>
          </a:xfrm>
          <a:prstGeom prst="rect">
            <a:avLst/>
          </a:prstGeom>
          <a:noFill/>
        </p:spPr>
        <p:txBody>
          <a:bodyPr wrap="square" rtlCol="0">
            <a:spAutoFit/>
          </a:bodyPr>
          <a:p>
            <a:r>
              <a:rPr lang="zh-CN" altLang="en-US" sz="1200" b="1">
                <a:solidFill>
                  <a:srgbClr val="2F5597"/>
                </a:solidFill>
                <a:latin typeface="微软雅黑" panose="020B0503020204020204" pitchFamily="34" charset="-122"/>
                <a:ea typeface="微软雅黑" panose="020B0503020204020204" pitchFamily="34" charset="-122"/>
              </a:rPr>
              <a:t>触发</a:t>
            </a:r>
            <a:endParaRPr lang="zh-CN" altLang="en-US" sz="1200" b="1">
              <a:solidFill>
                <a:srgbClr val="2F5597"/>
              </a:solidFill>
              <a:latin typeface="微软雅黑" panose="020B0503020204020204" pitchFamily="34" charset="-122"/>
              <a:ea typeface="微软雅黑" panose="020B0503020204020204" pitchFamily="34" charset="-122"/>
            </a:endParaRPr>
          </a:p>
        </p:txBody>
      </p:sp>
      <p:sp>
        <p:nvSpPr>
          <p:cNvPr id="35" name="矩形 34"/>
          <p:cNvSpPr/>
          <p:nvPr>
            <p:custDataLst>
              <p:tags r:id="rId17"/>
            </p:custDataLst>
          </p:nvPr>
        </p:nvSpPr>
        <p:spPr>
          <a:xfrm>
            <a:off x="8613140" y="5275580"/>
            <a:ext cx="3350260" cy="1477010"/>
          </a:xfrm>
          <a:prstGeom prst="rect">
            <a:avLst/>
          </a:prstGeom>
          <a:solidFill>
            <a:srgbClr val="1E3255">
              <a:alpha val="75000"/>
            </a:srgbClr>
          </a:solidFill>
          <a:ln>
            <a:solidFill>
              <a:srgbClr val="16253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r"/>
            <a:r>
              <a:rPr kumimoji="1" lang="zh-CN" altLang="en-US" sz="1400" b="1" dirty="0">
                <a:solidFill>
                  <a:schemeClr val="bg1"/>
                </a:solidFill>
                <a:latin typeface="微软雅黑" panose="020B0503020204020204" pitchFamily="34" charset="-122"/>
                <a:ea typeface="微软雅黑" panose="020B0503020204020204" pitchFamily="34" charset="-122"/>
              </a:rPr>
              <a:t>数据</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r"/>
            <a:r>
              <a:rPr kumimoji="1" lang="zh-CN" altLang="en-US" sz="1400" b="1" dirty="0">
                <a:solidFill>
                  <a:schemeClr val="bg1"/>
                </a:solidFill>
                <a:latin typeface="微软雅黑" panose="020B0503020204020204" pitchFamily="34" charset="-122"/>
                <a:ea typeface="微软雅黑" panose="020B0503020204020204" pitchFamily="34" charset="-122"/>
              </a:rPr>
              <a:t>底座</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custDataLst>
              <p:tags r:id="rId18"/>
            </p:custDataLst>
          </p:nvPr>
        </p:nvSpPr>
        <p:spPr>
          <a:xfrm>
            <a:off x="8835390" y="5389880"/>
            <a:ext cx="2503805" cy="1252855"/>
          </a:xfrm>
          <a:prstGeom prst="rect">
            <a:avLst/>
          </a:prstGeom>
          <a:solidFill>
            <a:srgbClr val="1E3255">
              <a:alpha val="75000"/>
            </a:srgbClr>
          </a:solidFill>
          <a:ln>
            <a:solidFill>
              <a:srgbClr val="16253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r"/>
            <a:r>
              <a:rPr kumimoji="1" lang="zh-CN" sz="1400" b="1" dirty="0">
                <a:solidFill>
                  <a:schemeClr val="bg1"/>
                </a:solidFill>
                <a:latin typeface="微软雅黑" panose="020B0503020204020204" pitchFamily="34" charset="-122"/>
                <a:ea typeface="微软雅黑" panose="020B0503020204020204" pitchFamily="34" charset="-122"/>
              </a:rPr>
              <a:t>资产</a:t>
            </a:r>
            <a:endParaRPr kumimoji="1" lang="zh-CN" sz="1400" b="1" dirty="0">
              <a:solidFill>
                <a:schemeClr val="bg1"/>
              </a:solidFill>
              <a:latin typeface="微软雅黑" panose="020B0503020204020204" pitchFamily="34" charset="-122"/>
              <a:ea typeface="微软雅黑" panose="020B0503020204020204" pitchFamily="34" charset="-122"/>
            </a:endParaRPr>
          </a:p>
          <a:p>
            <a:pPr algn="r"/>
            <a:r>
              <a:rPr kumimoji="1" lang="zh-CN" sz="1400" b="1" dirty="0">
                <a:solidFill>
                  <a:schemeClr val="bg1"/>
                </a:solidFill>
                <a:latin typeface="微软雅黑" panose="020B0503020204020204" pitchFamily="34" charset="-122"/>
                <a:ea typeface="微软雅黑" panose="020B0503020204020204" pitchFamily="34" charset="-122"/>
              </a:rPr>
              <a:t>超市</a:t>
            </a:r>
            <a:endParaRPr kumimoji="1" lang="zh-CN" sz="1400" b="1"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custDataLst>
              <p:tags r:id="rId19"/>
            </p:custDataLst>
          </p:nvPr>
        </p:nvSpPr>
        <p:spPr>
          <a:xfrm>
            <a:off x="9059545" y="5472430"/>
            <a:ext cx="1619885"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资产上线</a:t>
            </a:r>
            <a:endParaRPr kumimoji="1" lang="zh-CN" sz="1000" b="1"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custDataLst>
              <p:tags r:id="rId20"/>
            </p:custDataLst>
          </p:nvPr>
        </p:nvSpPr>
        <p:spPr>
          <a:xfrm>
            <a:off x="9059545" y="5876925"/>
            <a:ext cx="1628775"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资产下线</a:t>
            </a:r>
            <a:endParaRPr kumimoji="1" lang="zh-CN" sz="10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custDataLst>
              <p:tags r:id="rId21"/>
            </p:custDataLst>
          </p:nvPr>
        </p:nvSpPr>
        <p:spPr>
          <a:xfrm>
            <a:off x="9059545" y="6279515"/>
            <a:ext cx="1628775" cy="266700"/>
          </a:xfrm>
          <a:prstGeom prst="rect">
            <a:avLst/>
          </a:prstGeom>
          <a:solidFill>
            <a:srgbClr val="1E3255"/>
          </a:solidFill>
          <a:ln>
            <a:solidFill>
              <a:srgbClr val="1E3255">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p>
            <a:pPr algn="ctr"/>
            <a:r>
              <a:rPr kumimoji="1" lang="zh-CN" sz="1000" b="1" dirty="0">
                <a:solidFill>
                  <a:schemeClr val="bg1"/>
                </a:solidFill>
                <a:latin typeface="微软雅黑" panose="020B0503020204020204" pitchFamily="34" charset="-122"/>
                <a:ea typeface="微软雅黑" panose="020B0503020204020204" pitchFamily="34" charset="-122"/>
              </a:rPr>
              <a:t>数据预览</a:t>
            </a:r>
            <a:r>
              <a:rPr kumimoji="1" lang="en-US" altLang="zh-CN" sz="1000" b="1" dirty="0">
                <a:solidFill>
                  <a:schemeClr val="bg1"/>
                </a:solidFill>
                <a:latin typeface="微软雅黑" panose="020B0503020204020204" pitchFamily="34" charset="-122"/>
                <a:ea typeface="微软雅黑" panose="020B0503020204020204" pitchFamily="34" charset="-122"/>
              </a:rPr>
              <a:t>/</a:t>
            </a:r>
            <a:r>
              <a:rPr kumimoji="1" lang="zh-CN" altLang="en-US" sz="1000" b="1" dirty="0">
                <a:solidFill>
                  <a:schemeClr val="bg1"/>
                </a:solidFill>
                <a:latin typeface="微软雅黑" panose="020B0503020204020204" pitchFamily="34" charset="-122"/>
                <a:ea typeface="微软雅黑" panose="020B0503020204020204" pitchFamily="34" charset="-122"/>
              </a:rPr>
              <a:t>在线查询</a:t>
            </a:r>
            <a:r>
              <a:rPr kumimoji="1" lang="en-US" altLang="zh-CN" sz="1000" b="1" dirty="0">
                <a:solidFill>
                  <a:schemeClr val="bg1"/>
                </a:solidFill>
                <a:latin typeface="微软雅黑" panose="020B0503020204020204" pitchFamily="34" charset="-122"/>
                <a:ea typeface="微软雅黑" panose="020B0503020204020204" pitchFamily="34" charset="-122"/>
              </a:rPr>
              <a:t>/</a:t>
            </a:r>
            <a:r>
              <a:rPr kumimoji="1" lang="zh-CN" altLang="en-US" sz="1000" b="1" dirty="0">
                <a:solidFill>
                  <a:schemeClr val="bg1"/>
                </a:solidFill>
                <a:latin typeface="微软雅黑" panose="020B0503020204020204" pitchFamily="34" charset="-122"/>
                <a:ea typeface="微软雅黑" panose="020B0503020204020204" pitchFamily="34" charset="-122"/>
              </a:rPr>
              <a:t>下载</a:t>
            </a:r>
            <a:endParaRPr kumimoji="1" lang="zh-CN" altLang="en-US" sz="1000" b="1" dirty="0">
              <a:solidFill>
                <a:schemeClr val="bg1"/>
              </a:solidFill>
              <a:latin typeface="微软雅黑" panose="020B0503020204020204" pitchFamily="34" charset="-122"/>
              <a:ea typeface="微软雅黑" panose="020B0503020204020204" pitchFamily="34" charset="-122"/>
            </a:endParaRPr>
          </a:p>
        </p:txBody>
      </p:sp>
      <p:cxnSp>
        <p:nvCxnSpPr>
          <p:cNvPr id="40" name="肘形连接符 39"/>
          <p:cNvCxnSpPr>
            <a:stCxn id="21" idx="3"/>
            <a:endCxn id="37" idx="1"/>
          </p:cNvCxnSpPr>
          <p:nvPr>
            <p:custDataLst>
              <p:tags r:id="rId22"/>
            </p:custDataLst>
          </p:nvPr>
        </p:nvCxnSpPr>
        <p:spPr>
          <a:xfrm flipV="1">
            <a:off x="7296785" y="5605780"/>
            <a:ext cx="1762760" cy="292735"/>
          </a:xfrm>
          <a:prstGeom prst="bentConnector3">
            <a:avLst>
              <a:gd name="adj1" fmla="val 50000"/>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1" idx="3"/>
            <a:endCxn id="38" idx="1"/>
          </p:cNvCxnSpPr>
          <p:nvPr>
            <p:custDataLst>
              <p:tags r:id="rId23"/>
            </p:custDataLst>
          </p:nvPr>
        </p:nvCxnSpPr>
        <p:spPr>
          <a:xfrm>
            <a:off x="7296785" y="5898515"/>
            <a:ext cx="1762760" cy="111760"/>
          </a:xfrm>
          <a:prstGeom prst="bentConnector3">
            <a:avLst>
              <a:gd name="adj1" fmla="val 50000"/>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2" idx="3"/>
            <a:endCxn id="39" idx="1"/>
          </p:cNvCxnSpPr>
          <p:nvPr>
            <p:custDataLst>
              <p:tags r:id="rId24"/>
            </p:custDataLst>
          </p:nvPr>
        </p:nvCxnSpPr>
        <p:spPr>
          <a:xfrm>
            <a:off x="7296785" y="6412865"/>
            <a:ext cx="1762760" cy="3175"/>
          </a:xfrm>
          <a:prstGeom prst="bentConnector2">
            <a:avLst/>
          </a:prstGeom>
          <a:ln w="19050">
            <a:solidFill>
              <a:srgbClr val="16253E"/>
            </a:solidFill>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25"/>
            </p:custDataLst>
          </p:nvPr>
        </p:nvSpPr>
        <p:spPr>
          <a:xfrm>
            <a:off x="7510145" y="5662930"/>
            <a:ext cx="590550" cy="460375"/>
          </a:xfrm>
          <a:prstGeom prst="rect">
            <a:avLst/>
          </a:prstGeom>
          <a:noFill/>
        </p:spPr>
        <p:txBody>
          <a:bodyPr wrap="square" rtlCol="0">
            <a:spAutoFit/>
          </a:bodyPr>
          <a:p>
            <a:r>
              <a:rPr lang="zh-CN" altLang="en-US" sz="1200" b="1">
                <a:solidFill>
                  <a:srgbClr val="2F5597"/>
                </a:solidFill>
                <a:latin typeface="微软雅黑" panose="020B0503020204020204" pitchFamily="34" charset="-122"/>
                <a:ea typeface="微软雅黑" panose="020B0503020204020204" pitchFamily="34" charset="-122"/>
              </a:rPr>
              <a:t>审批通过</a:t>
            </a:r>
            <a:endParaRPr lang="zh-CN" altLang="en-US" sz="1200" b="1">
              <a:solidFill>
                <a:srgbClr val="2F5597"/>
              </a:solidFill>
              <a:latin typeface="微软雅黑" panose="020B0503020204020204" pitchFamily="34" charset="-122"/>
              <a:ea typeface="微软雅黑" panose="020B0503020204020204" pitchFamily="34" charset="-122"/>
            </a:endParaRPr>
          </a:p>
        </p:txBody>
      </p:sp>
      <p:sp>
        <p:nvSpPr>
          <p:cNvPr id="45" name="文本框 44"/>
          <p:cNvSpPr txBox="1"/>
          <p:nvPr>
            <p:custDataLst>
              <p:tags r:id="rId26"/>
            </p:custDataLst>
          </p:nvPr>
        </p:nvSpPr>
        <p:spPr>
          <a:xfrm>
            <a:off x="7510145" y="6184265"/>
            <a:ext cx="590550" cy="460375"/>
          </a:xfrm>
          <a:prstGeom prst="rect">
            <a:avLst/>
          </a:prstGeom>
          <a:noFill/>
        </p:spPr>
        <p:txBody>
          <a:bodyPr wrap="square" rtlCol="0">
            <a:spAutoFit/>
          </a:bodyPr>
          <a:p>
            <a:r>
              <a:rPr lang="zh-CN" altLang="en-US" sz="1200" b="1">
                <a:solidFill>
                  <a:srgbClr val="2F5597"/>
                </a:solidFill>
                <a:latin typeface="微软雅黑" panose="020B0503020204020204" pitchFamily="34" charset="-122"/>
                <a:ea typeface="微软雅黑" panose="020B0503020204020204" pitchFamily="34" charset="-122"/>
              </a:rPr>
              <a:t>审批通过</a:t>
            </a:r>
            <a:endParaRPr lang="zh-CN" altLang="en-US" sz="1200" b="1">
              <a:solidFill>
                <a:srgbClr val="2F5597"/>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197511"/>
            <a:ext cx="685800"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3</a:t>
            </a:r>
            <a:endParaRPr lang="en-US" altLang="zh-CN" dirty="0">
              <a:solidFill>
                <a:srgbClr val="2F5597"/>
              </a:solidFill>
              <a:cs typeface="+mn-ea"/>
              <a:sym typeface="+mn-lt"/>
            </a:endParaRPr>
          </a:p>
        </p:txBody>
      </p:sp>
      <p:sp>
        <p:nvSpPr>
          <p:cNvPr id="7" name="矩形 6"/>
          <p:cNvSpPr/>
          <p:nvPr/>
        </p:nvSpPr>
        <p:spPr>
          <a:xfrm>
            <a:off x="4797479" y="5197511"/>
            <a:ext cx="5223976"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2F5597"/>
                </a:solidFill>
                <a:cs typeface="+mn-ea"/>
                <a:sym typeface="+mn-lt"/>
              </a:rPr>
              <a:t>实施策略与演进路线</a:t>
            </a:r>
            <a:endParaRPr lang="zh-CN" altLang="en-US" dirty="0">
              <a:solidFill>
                <a:srgbClr val="2F5597"/>
              </a:solidFill>
              <a:cs typeface="+mn-ea"/>
              <a:sym typeface="+mn-lt"/>
            </a:endParaRPr>
          </a:p>
        </p:txBody>
      </p:sp>
      <p:sp>
        <p:nvSpPr>
          <p:cNvPr id="8" name="矩形 7"/>
          <p:cNvSpPr/>
          <p:nvPr/>
        </p:nvSpPr>
        <p:spPr>
          <a:xfrm>
            <a:off x="3835455" y="133648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1</a:t>
            </a:r>
            <a:endParaRPr lang="zh-CN" altLang="en-US" dirty="0">
              <a:solidFill>
                <a:schemeClr val="accent5">
                  <a:lumMod val="75000"/>
                </a:schemeClr>
              </a:solidFill>
              <a:cs typeface="+mn-ea"/>
              <a:sym typeface="+mn-lt"/>
            </a:endParaRPr>
          </a:p>
        </p:txBody>
      </p:sp>
      <p:sp>
        <p:nvSpPr>
          <p:cNvPr id="10" name="矩形 9"/>
          <p:cNvSpPr/>
          <p:nvPr/>
        </p:nvSpPr>
        <p:spPr>
          <a:xfrm>
            <a:off x="4797479" y="133648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项目背景</a:t>
            </a:r>
            <a:endParaRPr lang="zh-CN" altLang="en-US" dirty="0">
              <a:solidFill>
                <a:schemeClr val="accent5">
                  <a:lumMod val="75000"/>
                </a:schemeClr>
              </a:solidFill>
              <a:cs typeface="+mn-ea"/>
              <a:sym typeface="+mn-lt"/>
            </a:endParaRPr>
          </a:p>
        </p:txBody>
      </p:sp>
      <p:sp>
        <p:nvSpPr>
          <p:cNvPr id="11" name="矩形 10"/>
          <p:cNvSpPr/>
          <p:nvPr/>
        </p:nvSpPr>
        <p:spPr>
          <a:xfrm>
            <a:off x="3924935" y="2767965"/>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2.1</a:t>
            </a:r>
            <a:endParaRPr lang="en-US" altLang="zh-CN" dirty="0">
              <a:solidFill>
                <a:srgbClr val="2F5597"/>
              </a:solidFill>
              <a:cs typeface="+mn-ea"/>
              <a:sym typeface="+mn-lt"/>
            </a:endParaRPr>
          </a:p>
        </p:txBody>
      </p:sp>
      <p:sp>
        <p:nvSpPr>
          <p:cNvPr id="12" name="矩形 11"/>
          <p:cNvSpPr/>
          <p:nvPr/>
        </p:nvSpPr>
        <p:spPr>
          <a:xfrm>
            <a:off x="4797425" y="2767965"/>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97"/>
                </a:solidFill>
                <a:cs typeface="+mn-ea"/>
                <a:sym typeface="+mn-lt"/>
              </a:rPr>
              <a:t>数据</a:t>
            </a:r>
            <a:r>
              <a:rPr lang="zh-CN" altLang="en-US" dirty="0">
                <a:solidFill>
                  <a:srgbClr val="2F5597"/>
                </a:solidFill>
                <a:cs typeface="+mn-ea"/>
                <a:sym typeface="+mn-lt"/>
              </a:rPr>
              <a:t>底座</a:t>
            </a:r>
            <a:r>
              <a:rPr lang="zh-CN" altLang="en-US" dirty="0" smtClean="0">
                <a:solidFill>
                  <a:srgbClr val="2F5597"/>
                </a:solidFill>
                <a:cs typeface="+mn-ea"/>
                <a:sym typeface="+mn-lt"/>
              </a:rPr>
              <a:t>搭建</a:t>
            </a:r>
            <a:r>
              <a:rPr lang="zh-CN" altLang="en-US" dirty="0">
                <a:solidFill>
                  <a:srgbClr val="2F5597"/>
                </a:solidFill>
                <a:cs typeface="+mn-ea"/>
                <a:sym typeface="+mn-lt"/>
              </a:rPr>
              <a:t>方案</a:t>
            </a:r>
            <a:endParaRPr lang="zh-CN" altLang="en-US" dirty="0">
              <a:solidFill>
                <a:srgbClr val="2F5597"/>
              </a:solidFill>
              <a:cs typeface="+mn-ea"/>
              <a:sym typeface="+mn-lt"/>
            </a:endParaRPr>
          </a:p>
        </p:txBody>
      </p:sp>
      <p:sp>
        <p:nvSpPr>
          <p:cNvPr id="16" name="矩形 15"/>
          <p:cNvSpPr/>
          <p:nvPr/>
        </p:nvSpPr>
        <p:spPr>
          <a:xfrm>
            <a:off x="4797425" y="3350260"/>
            <a:ext cx="522414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cs typeface="+mn-ea"/>
                <a:sym typeface="+mn-lt"/>
              </a:rPr>
              <a:t>数据</a:t>
            </a:r>
            <a:r>
              <a:rPr lang="zh-CN" altLang="en-US" b="1" dirty="0">
                <a:solidFill>
                  <a:schemeClr val="bg1"/>
                </a:solidFill>
                <a:cs typeface="+mn-ea"/>
                <a:sym typeface="+mn-lt"/>
              </a:rPr>
              <a:t>治理建设方案</a:t>
            </a:r>
            <a:endParaRPr lang="zh-CN" altLang="en-US" b="1" dirty="0">
              <a:solidFill>
                <a:schemeClr val="bg1"/>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50260"/>
            <a:ext cx="59626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3" name="矩形 12"/>
          <p:cNvSpPr/>
          <p:nvPr/>
        </p:nvSpPr>
        <p:spPr>
          <a:xfrm>
            <a:off x="4797478" y="2072954"/>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b="1" dirty="0">
                <a:solidFill>
                  <a:schemeClr val="bg1"/>
                </a:solidFill>
                <a:cs typeface="+mn-ea"/>
                <a:sym typeface="+mn-lt"/>
              </a:rPr>
              <a:t>总体解决方案</a:t>
            </a:r>
            <a:endParaRPr lang="zh-CN" altLang="en-US" b="1" dirty="0">
              <a:solidFill>
                <a:schemeClr val="bg1"/>
              </a:solidFill>
              <a:cs typeface="+mn-ea"/>
              <a:sym typeface="+mn-lt"/>
            </a:endParaRPr>
          </a:p>
        </p:txBody>
      </p:sp>
      <p:sp>
        <p:nvSpPr>
          <p:cNvPr id="14" name="矩形 13"/>
          <p:cNvSpPr/>
          <p:nvPr/>
        </p:nvSpPr>
        <p:spPr>
          <a:xfrm>
            <a:off x="3835455" y="2072954"/>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a:t>
            </a:r>
            <a:endParaRPr lang="en-US" altLang="zh-CN" b="1" dirty="0">
              <a:solidFill>
                <a:schemeClr val="bg1"/>
              </a:solidFill>
              <a:cs typeface="+mn-ea"/>
              <a:sym typeface="+mn-lt"/>
            </a:endParaRPr>
          </a:p>
        </p:txBody>
      </p:sp>
      <p:sp>
        <p:nvSpPr>
          <p:cNvPr id="20" name="矩形 19"/>
          <p:cNvSpPr/>
          <p:nvPr/>
        </p:nvSpPr>
        <p:spPr>
          <a:xfrm>
            <a:off x="4797425" y="393192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数据应用</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sp>
        <p:nvSpPr>
          <p:cNvPr id="21" name="矩形 20"/>
          <p:cNvSpPr/>
          <p:nvPr/>
        </p:nvSpPr>
        <p:spPr>
          <a:xfrm>
            <a:off x="3924935" y="393192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2.3</a:t>
            </a:r>
            <a:endParaRPr lang="zh-CN" altLang="en-US" dirty="0">
              <a:solidFill>
                <a:schemeClr val="accent5">
                  <a:lumMod val="75000"/>
                </a:schemeClr>
              </a:solidFill>
              <a:cs typeface="+mn-ea"/>
              <a:sym typeface="+mn-lt"/>
            </a:endParaRPr>
          </a:p>
        </p:txBody>
      </p:sp>
      <p:sp>
        <p:nvSpPr>
          <p:cNvPr id="9" name="矩形 8"/>
          <p:cNvSpPr/>
          <p:nvPr>
            <p:custDataLst>
              <p:tags r:id="rId3"/>
            </p:custDataLst>
          </p:nvPr>
        </p:nvSpPr>
        <p:spPr>
          <a:xfrm>
            <a:off x="4797425" y="451358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dirty="0">
                <a:solidFill>
                  <a:schemeClr val="accent5">
                    <a:lumMod val="75000"/>
                  </a:schemeClr>
                </a:solidFill>
                <a:cs typeface="+mn-ea"/>
                <a:sym typeface="+mn-lt"/>
              </a:rPr>
              <a:t>专项</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22" name="矩形 21"/>
          <p:cNvSpPr/>
          <p:nvPr>
            <p:custDataLst>
              <p:tags r:id="rId4"/>
            </p:custDataLst>
          </p:nvPr>
        </p:nvSpPr>
        <p:spPr>
          <a:xfrm>
            <a:off x="3924935" y="451358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75000"/>
                  </a:schemeClr>
                </a:solidFill>
                <a:cs typeface="+mn-ea"/>
                <a:sym typeface="+mn-lt"/>
              </a:rPr>
              <a:t>2.4</a:t>
            </a: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dirty="0"/>
              <a:t>2.2.1 </a:t>
            </a:r>
            <a:r>
              <a:rPr lang="zh-CN" altLang="en-US" b="1" dirty="0"/>
              <a:t>数据治理总体架构</a:t>
            </a:r>
            <a:endParaRPr lang="en-US" altLang="zh-CN" b="1" dirty="0"/>
          </a:p>
        </p:txBody>
      </p:sp>
      <p:sp>
        <p:nvSpPr>
          <p:cNvPr id="251" name="Text Box 10"/>
          <p:cNvSpPr txBox="1">
            <a:spLocks noChangeArrowheads="1"/>
          </p:cNvSpPr>
          <p:nvPr>
            <p:custDataLst>
              <p:tags r:id="rId1"/>
            </p:custDataLst>
          </p:nvPr>
        </p:nvSpPr>
        <p:spPr bwMode="auto">
          <a:xfrm>
            <a:off x="709581" y="5020731"/>
            <a:ext cx="8684311" cy="279013"/>
          </a:xfrm>
          <a:prstGeom prst="rect">
            <a:avLst/>
          </a:prstGeom>
          <a:solidFill>
            <a:srgbClr val="00AFA1"/>
          </a:solidFill>
          <a:ln w="12700" algn="ctr">
            <a:noFill/>
            <a:miter lim="800000"/>
            <a:tailEnd type="none" w="sm" len="med"/>
          </a:ln>
        </p:spPr>
        <p:txBody>
          <a:bodyPr lIns="36000" tIns="36000" rIns="36000" bIns="36000" anchor="ctr" anchorCtr="1"/>
          <a:lstStyle>
            <a:lvl1pPr defTabSz="956945" eaLnBrk="0" hangingPunct="0">
              <a:defRPr sz="1000">
                <a:solidFill>
                  <a:schemeClr val="tx1"/>
                </a:solidFill>
                <a:latin typeface="Arial" panose="020B0604020202020204" pitchFamily="34" charset="0"/>
                <a:cs typeface="Arial" panose="020B0604020202020204" pitchFamily="34" charset="0"/>
              </a:defRPr>
            </a:lvl1pPr>
            <a:lvl2pPr marL="742950" indent="-285750" defTabSz="956945" eaLnBrk="0" hangingPunct="0">
              <a:defRPr sz="1000">
                <a:solidFill>
                  <a:schemeClr val="tx1"/>
                </a:solidFill>
                <a:latin typeface="Arial" panose="020B0604020202020204" pitchFamily="34" charset="0"/>
                <a:cs typeface="Arial" panose="020B0604020202020204" pitchFamily="34" charset="0"/>
              </a:defRPr>
            </a:lvl2pPr>
            <a:lvl3pPr marL="1143000" indent="-228600" defTabSz="956945" eaLnBrk="0" hangingPunct="0">
              <a:defRPr sz="1000">
                <a:solidFill>
                  <a:schemeClr val="tx1"/>
                </a:solidFill>
                <a:latin typeface="Arial" panose="020B0604020202020204" pitchFamily="34" charset="0"/>
                <a:cs typeface="Arial" panose="020B0604020202020204" pitchFamily="34" charset="0"/>
              </a:defRPr>
            </a:lvl3pPr>
            <a:lvl4pPr marL="1600200" indent="-228600" defTabSz="956945" eaLnBrk="0" hangingPunct="0">
              <a:defRPr sz="1000">
                <a:solidFill>
                  <a:schemeClr val="tx1"/>
                </a:solidFill>
                <a:latin typeface="Arial" panose="020B0604020202020204" pitchFamily="34" charset="0"/>
                <a:cs typeface="Arial" panose="020B0604020202020204" pitchFamily="34" charset="0"/>
              </a:defRPr>
            </a:lvl4pPr>
            <a:lvl5pPr marL="2057400" indent="-228600" defTabSz="956945" eaLnBrk="0" hangingPunct="0">
              <a:defRPr sz="1000">
                <a:solidFill>
                  <a:schemeClr val="tx1"/>
                </a:solidFill>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zh-CN" altLang="en-US" sz="1200" b="1" dirty="0">
                <a:solidFill>
                  <a:prstClr val="white"/>
                </a:solidFill>
                <a:latin typeface="微软雅黑" panose="020B0503020204020204" pitchFamily="34" charset="-122"/>
                <a:ea typeface="微软雅黑" panose="020B0503020204020204" pitchFamily="34" charset="-122"/>
                <a:cs typeface="Arial Unicode MS" panose="020B0604020202020204" charset="-122"/>
                <a:sym typeface="宋体" pitchFamily="2" charset="-122"/>
              </a:rPr>
              <a:t>数据管理机制</a:t>
            </a:r>
            <a:endParaRPr lang="zh-CN" altLang="en-US" sz="1200" b="1" dirty="0">
              <a:solidFill>
                <a:prstClr val="white"/>
              </a:solidFill>
              <a:latin typeface="微软雅黑" panose="020B0503020204020204" pitchFamily="34" charset="-122"/>
              <a:ea typeface="微软雅黑" panose="020B0503020204020204" pitchFamily="34" charset="-122"/>
              <a:cs typeface="Arial Unicode MS" panose="020B0604020202020204" charset="-122"/>
              <a:sym typeface="宋体" pitchFamily="2" charset="-122"/>
            </a:endParaRPr>
          </a:p>
        </p:txBody>
      </p:sp>
      <p:sp>
        <p:nvSpPr>
          <p:cNvPr id="252" name="Text Placeholder 5"/>
          <p:cNvSpPr txBox="1"/>
          <p:nvPr>
            <p:custDataLst>
              <p:tags r:id="rId2"/>
            </p:custDataLst>
          </p:nvPr>
        </p:nvSpPr>
        <p:spPr bwMode="auto">
          <a:xfrm>
            <a:off x="709581" y="5301283"/>
            <a:ext cx="8686798" cy="1153123"/>
          </a:xfrm>
          <a:prstGeom prst="rect">
            <a:avLst/>
          </a:prstGeom>
          <a:solidFill>
            <a:srgbClr val="009EC8">
              <a:alpha val="29000"/>
            </a:srgbClr>
          </a:solidFill>
          <a:ln w="3175" algn="ctr">
            <a:no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lvl="1" eaLnBrk="0" fontAlgn="base" hangingPunct="0">
              <a:spcBef>
                <a:spcPct val="0"/>
              </a:spcBef>
              <a:spcAft>
                <a:spcPct val="0"/>
              </a:spcAft>
            </a:pPr>
            <a:endParaRPr lang="nl-NL" sz="1050" dirty="0">
              <a:solidFill>
                <a:prstClr val="black"/>
              </a:solidFill>
              <a:latin typeface="微软雅黑" panose="020B0503020204020204" pitchFamily="34" charset="-122"/>
              <a:ea typeface="微软雅黑" panose="020B0503020204020204" pitchFamily="34" charset="-122"/>
              <a:sym typeface="宋体" pitchFamily="2" charset="-122"/>
            </a:endParaRPr>
          </a:p>
        </p:txBody>
      </p:sp>
      <p:sp>
        <p:nvSpPr>
          <p:cNvPr id="253" name="Text Box 10"/>
          <p:cNvSpPr txBox="1">
            <a:spLocks noChangeArrowheads="1"/>
          </p:cNvSpPr>
          <p:nvPr>
            <p:custDataLst>
              <p:tags r:id="rId3"/>
            </p:custDataLst>
          </p:nvPr>
        </p:nvSpPr>
        <p:spPr bwMode="auto">
          <a:xfrm>
            <a:off x="711979" y="1966228"/>
            <a:ext cx="8684400" cy="221982"/>
          </a:xfrm>
          <a:prstGeom prst="rect">
            <a:avLst/>
          </a:prstGeom>
          <a:solidFill>
            <a:srgbClr val="5B9BD5"/>
          </a:solidFill>
          <a:ln w="12700" algn="ctr">
            <a:noFill/>
            <a:miter lim="800000"/>
            <a:tailEnd type="none" w="sm" len="med"/>
          </a:ln>
        </p:spPr>
        <p:txBody>
          <a:bodyPr lIns="36000" tIns="36000" rIns="36000" bIns="36000" anchor="ctr" anchorCtr="1"/>
          <a:lstStyle>
            <a:lvl1pPr defTabSz="956945" eaLnBrk="0" hangingPunct="0">
              <a:defRPr sz="1000">
                <a:solidFill>
                  <a:schemeClr val="tx1"/>
                </a:solidFill>
                <a:latin typeface="Arial" panose="020B0604020202020204" pitchFamily="34" charset="0"/>
                <a:cs typeface="Arial" panose="020B0604020202020204" pitchFamily="34" charset="0"/>
              </a:defRPr>
            </a:lvl1pPr>
            <a:lvl2pPr marL="742950" indent="-285750" defTabSz="956945" eaLnBrk="0" hangingPunct="0">
              <a:defRPr sz="1000">
                <a:solidFill>
                  <a:schemeClr val="tx1"/>
                </a:solidFill>
                <a:latin typeface="Arial" panose="020B0604020202020204" pitchFamily="34" charset="0"/>
                <a:cs typeface="Arial" panose="020B0604020202020204" pitchFamily="34" charset="0"/>
              </a:defRPr>
            </a:lvl2pPr>
            <a:lvl3pPr marL="1143000" indent="-228600" defTabSz="956945" eaLnBrk="0" hangingPunct="0">
              <a:defRPr sz="1000">
                <a:solidFill>
                  <a:schemeClr val="tx1"/>
                </a:solidFill>
                <a:latin typeface="Arial" panose="020B0604020202020204" pitchFamily="34" charset="0"/>
                <a:cs typeface="Arial" panose="020B0604020202020204" pitchFamily="34" charset="0"/>
              </a:defRPr>
            </a:lvl3pPr>
            <a:lvl4pPr marL="1600200" indent="-228600" defTabSz="956945" eaLnBrk="0" hangingPunct="0">
              <a:defRPr sz="1000">
                <a:solidFill>
                  <a:schemeClr val="tx1"/>
                </a:solidFill>
                <a:latin typeface="Arial" panose="020B0604020202020204" pitchFamily="34" charset="0"/>
                <a:cs typeface="Arial" panose="020B0604020202020204" pitchFamily="34" charset="0"/>
              </a:defRPr>
            </a:lvl4pPr>
            <a:lvl5pPr marL="2057400" indent="-228600" defTabSz="956945" eaLnBrk="0" hangingPunct="0">
              <a:defRPr sz="1000">
                <a:solidFill>
                  <a:schemeClr val="tx1"/>
                </a:solidFill>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Arial Unicode MS" panose="020B0604020202020204" charset="-122"/>
                <a:sym typeface="宋体" pitchFamily="2" charset="-122"/>
              </a:rPr>
              <a:t>数据管理</a:t>
            </a:r>
            <a:endParaRPr lang="zh-CN" altLang="en-US" sz="1200" b="1" kern="0" dirty="0">
              <a:solidFill>
                <a:prstClr val="white"/>
              </a:solidFill>
              <a:latin typeface="微软雅黑" panose="020B0503020204020204" pitchFamily="34" charset="-122"/>
              <a:ea typeface="微软雅黑" panose="020B0503020204020204" pitchFamily="34" charset="-122"/>
              <a:cs typeface="Arial Unicode MS" panose="020B0604020202020204" charset="-122"/>
              <a:sym typeface="宋体" pitchFamily="2" charset="-122"/>
            </a:endParaRPr>
          </a:p>
        </p:txBody>
      </p:sp>
      <p:sp>
        <p:nvSpPr>
          <p:cNvPr id="254" name="Text Placeholder 5"/>
          <p:cNvSpPr txBox="1"/>
          <p:nvPr>
            <p:custDataLst>
              <p:tags r:id="rId4"/>
            </p:custDataLst>
          </p:nvPr>
        </p:nvSpPr>
        <p:spPr bwMode="auto">
          <a:xfrm>
            <a:off x="709581" y="2183902"/>
            <a:ext cx="8686798" cy="2734738"/>
          </a:xfrm>
          <a:prstGeom prst="rect">
            <a:avLst/>
          </a:prstGeom>
          <a:solidFill>
            <a:srgbClr val="44546A">
              <a:lumMod val="20000"/>
              <a:lumOff val="80000"/>
            </a:srgbClr>
          </a:solidFill>
          <a:ln w="3175" algn="ctr">
            <a:solidFill>
              <a:sysClr val="window" lastClr="FFFFFF"/>
            </a:solid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itchFamily="2" charset="-122"/>
            </a:endParaRPr>
          </a:p>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itchFamily="2" charset="-122"/>
            </a:endParaRPr>
          </a:p>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itchFamily="2" charset="-122"/>
            </a:endParaRPr>
          </a:p>
        </p:txBody>
      </p:sp>
      <p:sp>
        <p:nvSpPr>
          <p:cNvPr id="255" name="Rectangle 47"/>
          <p:cNvSpPr>
            <a:spLocks noChangeArrowheads="1"/>
          </p:cNvSpPr>
          <p:nvPr>
            <p:custDataLst>
              <p:tags r:id="rId5"/>
            </p:custDataLst>
          </p:nvPr>
        </p:nvSpPr>
        <p:spPr bwMode="gray">
          <a:xfrm>
            <a:off x="6559200" y="5444575"/>
            <a:ext cx="2686272" cy="889633"/>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56" name="Rectangle 4"/>
          <p:cNvSpPr>
            <a:spLocks noChangeArrowheads="1"/>
          </p:cNvSpPr>
          <p:nvPr>
            <p:custDataLst>
              <p:tags r:id="rId6"/>
            </p:custDataLst>
          </p:nvPr>
        </p:nvSpPr>
        <p:spPr bwMode="gray">
          <a:xfrm>
            <a:off x="6913642" y="5379337"/>
            <a:ext cx="1976269" cy="132571"/>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技术</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支撑</a:t>
            </a:r>
            <a:endPar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nvGrpSpPr>
          <p:cNvPr id="257" name="组合 256"/>
          <p:cNvGrpSpPr/>
          <p:nvPr/>
        </p:nvGrpSpPr>
        <p:grpSpPr>
          <a:xfrm>
            <a:off x="6595701" y="5567151"/>
            <a:ext cx="2612897" cy="722144"/>
            <a:chOff x="6942726" y="5141474"/>
            <a:chExt cx="3729318" cy="847449"/>
          </a:xfrm>
          <a:solidFill>
            <a:srgbClr val="FFC000">
              <a:lumMod val="40000"/>
              <a:lumOff val="60000"/>
            </a:srgbClr>
          </a:solidFill>
        </p:grpSpPr>
        <p:sp>
          <p:nvSpPr>
            <p:cNvPr id="258" name="Rectangle 4"/>
            <p:cNvSpPr>
              <a:spLocks noChangeArrowheads="1"/>
            </p:cNvSpPr>
            <p:nvPr>
              <p:custDataLst>
                <p:tags r:id="rId7"/>
              </p:custDataLst>
            </p:nvPr>
          </p:nvSpPr>
          <p:spPr bwMode="gray">
            <a:xfrm>
              <a:off x="6942728" y="5141474"/>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数据标准管理工具</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59" name="Rectangle 4"/>
            <p:cNvSpPr>
              <a:spLocks noChangeArrowheads="1"/>
            </p:cNvSpPr>
            <p:nvPr>
              <p:custDataLst>
                <p:tags r:id="rId8"/>
              </p:custDataLst>
            </p:nvPr>
          </p:nvSpPr>
          <p:spPr bwMode="gray">
            <a:xfrm>
              <a:off x="8841435" y="5141474"/>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0" name="Rectangle 4"/>
            <p:cNvSpPr>
              <a:spLocks noChangeArrowheads="1"/>
            </p:cNvSpPr>
            <p:nvPr>
              <p:custDataLst>
                <p:tags r:id="rId9"/>
              </p:custDataLst>
            </p:nvPr>
          </p:nvSpPr>
          <p:spPr bwMode="gray">
            <a:xfrm>
              <a:off x="6942727" y="5444598"/>
              <a:ext cx="372931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元数据管理工具</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1" name="Rectangle 4"/>
            <p:cNvSpPr>
              <a:spLocks noChangeArrowheads="1"/>
            </p:cNvSpPr>
            <p:nvPr>
              <p:custDataLst>
                <p:tags r:id="rId10"/>
              </p:custDataLst>
            </p:nvPr>
          </p:nvSpPr>
          <p:spPr bwMode="gray">
            <a:xfrm>
              <a:off x="6942726" y="5747723"/>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数据安全工具</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2" name="Rectangle 4"/>
            <p:cNvSpPr>
              <a:spLocks noChangeArrowheads="1"/>
            </p:cNvSpPr>
            <p:nvPr>
              <p:custDataLst>
                <p:tags r:id="rId11"/>
              </p:custDataLst>
            </p:nvPr>
          </p:nvSpPr>
          <p:spPr bwMode="gray">
            <a:xfrm>
              <a:off x="8841432" y="5747723"/>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263" name="组合 262"/>
          <p:cNvGrpSpPr/>
          <p:nvPr/>
        </p:nvGrpSpPr>
        <p:grpSpPr>
          <a:xfrm>
            <a:off x="860925" y="5384143"/>
            <a:ext cx="1804084" cy="951968"/>
            <a:chOff x="1307042" y="5682423"/>
            <a:chExt cx="1804084" cy="951968"/>
          </a:xfrm>
        </p:grpSpPr>
        <p:sp>
          <p:nvSpPr>
            <p:cNvPr id="264" name="Rectangle 47"/>
            <p:cNvSpPr>
              <a:spLocks noChangeArrowheads="1"/>
            </p:cNvSpPr>
            <p:nvPr>
              <p:custDataLst>
                <p:tags r:id="rId12"/>
              </p:custDataLst>
            </p:nvPr>
          </p:nvSpPr>
          <p:spPr bwMode="gray">
            <a:xfrm>
              <a:off x="1307042" y="5746645"/>
              <a:ext cx="1804084" cy="88774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5" name="Rectangle 4"/>
            <p:cNvSpPr>
              <a:spLocks noChangeArrowheads="1"/>
            </p:cNvSpPr>
            <p:nvPr>
              <p:custDataLst>
                <p:tags r:id="rId13"/>
              </p:custDataLst>
            </p:nvPr>
          </p:nvSpPr>
          <p:spPr bwMode="gray">
            <a:xfrm>
              <a:off x="1561994" y="5682423"/>
              <a:ext cx="1337701" cy="156195"/>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组织</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与职责</a:t>
              </a:r>
              <a:endPar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6" name="Rectangle 4"/>
            <p:cNvSpPr>
              <a:spLocks noChangeArrowheads="1"/>
            </p:cNvSpPr>
            <p:nvPr>
              <p:custDataLst>
                <p:tags r:id="rId14"/>
              </p:custDataLst>
            </p:nvPr>
          </p:nvSpPr>
          <p:spPr bwMode="gray">
            <a:xfrm>
              <a:off x="1364284" y="586817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数据管理组织</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7" name="Rectangle 4"/>
            <p:cNvSpPr>
              <a:spLocks noChangeArrowheads="1"/>
            </p:cNvSpPr>
            <p:nvPr>
              <p:custDataLst>
                <p:tags r:id="rId15"/>
              </p:custDataLst>
            </p:nvPr>
          </p:nvSpPr>
          <p:spPr bwMode="gray">
            <a:xfrm>
              <a:off x="1374896" y="612603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数据管理职责</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68" name="Rectangle 4"/>
            <p:cNvSpPr>
              <a:spLocks noChangeArrowheads="1"/>
            </p:cNvSpPr>
            <p:nvPr>
              <p:custDataLst>
                <p:tags r:id="rId16"/>
              </p:custDataLst>
            </p:nvPr>
          </p:nvSpPr>
          <p:spPr bwMode="gray">
            <a:xfrm>
              <a:off x="1372891" y="6376092"/>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数据治理价值推广</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sp>
        <p:nvSpPr>
          <p:cNvPr id="269" name="Rectangle 47"/>
          <p:cNvSpPr>
            <a:spLocks noChangeArrowheads="1"/>
          </p:cNvSpPr>
          <p:nvPr>
            <p:custDataLst>
              <p:tags r:id="rId17"/>
            </p:custDataLst>
          </p:nvPr>
        </p:nvSpPr>
        <p:spPr bwMode="gray">
          <a:xfrm>
            <a:off x="2765599" y="5454599"/>
            <a:ext cx="1804084" cy="88774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0" name="Rectangle 4"/>
          <p:cNvSpPr>
            <a:spLocks noChangeArrowheads="1"/>
          </p:cNvSpPr>
          <p:nvPr>
            <p:custDataLst>
              <p:tags r:id="rId18"/>
            </p:custDataLst>
          </p:nvPr>
        </p:nvSpPr>
        <p:spPr bwMode="gray">
          <a:xfrm>
            <a:off x="2981511" y="5390378"/>
            <a:ext cx="1337701" cy="140004"/>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政策</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与制度</a:t>
            </a:r>
            <a:endPar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1" name="Rectangle 4"/>
          <p:cNvSpPr>
            <a:spLocks noChangeArrowheads="1"/>
          </p:cNvSpPr>
          <p:nvPr>
            <p:custDataLst>
              <p:tags r:id="rId19"/>
            </p:custDataLst>
          </p:nvPr>
        </p:nvSpPr>
        <p:spPr bwMode="gray">
          <a:xfrm>
            <a:off x="2822841" y="557612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数据管理制度框架</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2" name="Rectangle 4"/>
          <p:cNvSpPr>
            <a:spLocks noChangeArrowheads="1"/>
          </p:cNvSpPr>
          <p:nvPr>
            <p:custDataLst>
              <p:tags r:id="rId20"/>
            </p:custDataLst>
          </p:nvPr>
        </p:nvSpPr>
        <p:spPr bwMode="gray">
          <a:xfrm>
            <a:off x="2822841" y="582740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数据管理制度文档制定</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3" name="Rectangle 4"/>
          <p:cNvSpPr>
            <a:spLocks noChangeArrowheads="1"/>
          </p:cNvSpPr>
          <p:nvPr>
            <p:custDataLst>
              <p:tags r:id="rId21"/>
            </p:custDataLst>
          </p:nvPr>
        </p:nvSpPr>
        <p:spPr bwMode="gray">
          <a:xfrm>
            <a:off x="2819179" y="6078689"/>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数据管理绩效与考核</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4" name="Rectangle 47"/>
          <p:cNvSpPr>
            <a:spLocks noChangeArrowheads="1"/>
          </p:cNvSpPr>
          <p:nvPr>
            <p:custDataLst>
              <p:tags r:id="rId22"/>
            </p:custDataLst>
          </p:nvPr>
        </p:nvSpPr>
        <p:spPr bwMode="gray">
          <a:xfrm>
            <a:off x="4654174" y="5445220"/>
            <a:ext cx="1804084" cy="88858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5" name="Rectangle 4"/>
          <p:cNvSpPr>
            <a:spLocks noChangeArrowheads="1"/>
          </p:cNvSpPr>
          <p:nvPr>
            <p:custDataLst>
              <p:tags r:id="rId23"/>
            </p:custDataLst>
          </p:nvPr>
        </p:nvSpPr>
        <p:spPr bwMode="gray">
          <a:xfrm>
            <a:off x="4982713" y="5380998"/>
            <a:ext cx="1147008" cy="132571"/>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管理</a:t>
            </a: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流程</a:t>
            </a:r>
            <a:endPar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6" name="Rectangle 4"/>
          <p:cNvSpPr>
            <a:spLocks noChangeArrowheads="1"/>
          </p:cNvSpPr>
          <p:nvPr>
            <p:custDataLst>
              <p:tags r:id="rId24"/>
            </p:custDataLst>
          </p:nvPr>
        </p:nvSpPr>
        <p:spPr bwMode="gray">
          <a:xfrm>
            <a:off x="4711416" y="556674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数据管理流程制定</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7" name="Rectangle 4"/>
          <p:cNvSpPr>
            <a:spLocks noChangeArrowheads="1"/>
          </p:cNvSpPr>
          <p:nvPr>
            <p:custDataLst>
              <p:tags r:id="rId25"/>
            </p:custDataLst>
          </p:nvPr>
        </p:nvSpPr>
        <p:spPr bwMode="gray">
          <a:xfrm>
            <a:off x="4708667" y="5818467"/>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数据管理流程执行</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78" name="Rectangle 4"/>
          <p:cNvSpPr>
            <a:spLocks noChangeArrowheads="1"/>
          </p:cNvSpPr>
          <p:nvPr>
            <p:custDataLst>
              <p:tags r:id="rId26"/>
            </p:custDataLst>
          </p:nvPr>
        </p:nvSpPr>
        <p:spPr bwMode="gray">
          <a:xfrm>
            <a:off x="4708667" y="606974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数据管理流程优化重检</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nvGrpSpPr>
          <p:cNvPr id="279" name="组合 278"/>
          <p:cNvGrpSpPr/>
          <p:nvPr/>
        </p:nvGrpSpPr>
        <p:grpSpPr>
          <a:xfrm>
            <a:off x="7941846" y="2240540"/>
            <a:ext cx="1303655" cy="1524845"/>
            <a:chOff x="8294408" y="2620506"/>
            <a:chExt cx="1397185" cy="1623138"/>
          </a:xfrm>
        </p:grpSpPr>
        <p:sp>
          <p:nvSpPr>
            <p:cNvPr id="280" name="Rectangle 47"/>
            <p:cNvSpPr>
              <a:spLocks noChangeArrowheads="1"/>
            </p:cNvSpPr>
            <p:nvPr>
              <p:custDataLst>
                <p:tags r:id="rId27"/>
              </p:custDataLst>
            </p:nvPr>
          </p:nvSpPr>
          <p:spPr bwMode="gray">
            <a:xfrm>
              <a:off x="8294408" y="2718885"/>
              <a:ext cx="1397185" cy="152475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1" name="Rectangle 4"/>
            <p:cNvSpPr>
              <a:spLocks noChangeArrowheads="1"/>
            </p:cNvSpPr>
            <p:nvPr>
              <p:custDataLst>
                <p:tags r:id="rId28"/>
              </p:custDataLst>
            </p:nvPr>
          </p:nvSpPr>
          <p:spPr bwMode="gray">
            <a:xfrm>
              <a:off x="8374568" y="2620506"/>
              <a:ext cx="1166639" cy="154383"/>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数据资产</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2" name="Rectangle 4"/>
            <p:cNvSpPr>
              <a:spLocks noChangeArrowheads="1"/>
            </p:cNvSpPr>
            <p:nvPr>
              <p:custDataLst>
                <p:tags r:id="rId29"/>
              </p:custDataLst>
            </p:nvPr>
          </p:nvSpPr>
          <p:spPr bwMode="gray">
            <a:xfrm>
              <a:off x="8368491" y="2863125"/>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指标管理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3" name="Rectangle 4"/>
            <p:cNvSpPr>
              <a:spLocks noChangeArrowheads="1"/>
            </p:cNvSpPr>
            <p:nvPr>
              <p:custDataLst>
                <p:tags r:id="rId30"/>
              </p:custDataLst>
            </p:nvPr>
          </p:nvSpPr>
          <p:spPr bwMode="gray">
            <a:xfrm>
              <a:off x="8368491" y="3207601"/>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维度管理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4" name="Rectangle 4"/>
            <p:cNvSpPr>
              <a:spLocks noChangeArrowheads="1"/>
            </p:cNvSpPr>
            <p:nvPr>
              <p:custDataLst>
                <p:tags r:id="rId31"/>
              </p:custDataLst>
            </p:nvPr>
          </p:nvSpPr>
          <p:spPr bwMode="gray">
            <a:xfrm>
              <a:off x="8368491" y="3552076"/>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数据地图</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5" name="Rectangle 4"/>
            <p:cNvSpPr>
              <a:spLocks noChangeArrowheads="1"/>
            </p:cNvSpPr>
            <p:nvPr>
              <p:custDataLst>
                <p:tags r:id="rId32"/>
              </p:custDataLst>
            </p:nvPr>
          </p:nvSpPr>
          <p:spPr bwMode="gray">
            <a:xfrm>
              <a:off x="8368491" y="3896553"/>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指标应用</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286" name="组合 285"/>
          <p:cNvGrpSpPr/>
          <p:nvPr/>
        </p:nvGrpSpPr>
        <p:grpSpPr>
          <a:xfrm>
            <a:off x="3749576" y="2240540"/>
            <a:ext cx="1313180" cy="1525905"/>
            <a:chOff x="3456" y="3769"/>
            <a:chExt cx="2068" cy="2403"/>
          </a:xfrm>
        </p:grpSpPr>
        <p:sp>
          <p:nvSpPr>
            <p:cNvPr id="287" name="Rectangle 47"/>
            <p:cNvSpPr>
              <a:spLocks noChangeArrowheads="1"/>
            </p:cNvSpPr>
            <p:nvPr>
              <p:custDataLst>
                <p:tags r:id="rId33"/>
              </p:custDataLst>
            </p:nvPr>
          </p:nvSpPr>
          <p:spPr bwMode="gray">
            <a:xfrm>
              <a:off x="3456" y="3898"/>
              <a:ext cx="2067" cy="2275"/>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8" name="Rectangle 4"/>
            <p:cNvSpPr>
              <a:spLocks noChangeArrowheads="1"/>
            </p:cNvSpPr>
            <p:nvPr>
              <p:custDataLst>
                <p:tags r:id="rId34"/>
              </p:custDataLst>
            </p:nvPr>
          </p:nvSpPr>
          <p:spPr bwMode="gray">
            <a:xfrm>
              <a:off x="3567" y="3769"/>
              <a:ext cx="1731" cy="228"/>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数据模型管理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89" name="Rectangle 4"/>
            <p:cNvSpPr>
              <a:spLocks noChangeArrowheads="1"/>
            </p:cNvSpPr>
            <p:nvPr>
              <p:custDataLst>
                <p:tags r:id="rId35"/>
              </p:custDataLst>
            </p:nvPr>
          </p:nvSpPr>
          <p:spPr bwMode="gray">
            <a:xfrm>
              <a:off x="3558" y="4128"/>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企业数据模型体系</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0" name="Rectangle 4"/>
            <p:cNvSpPr>
              <a:spLocks noChangeArrowheads="1"/>
            </p:cNvSpPr>
            <p:nvPr>
              <p:custDataLst>
                <p:tags r:id="rId36"/>
              </p:custDataLst>
            </p:nvPr>
          </p:nvSpPr>
          <p:spPr bwMode="gray">
            <a:xfrm>
              <a:off x="3558" y="4644"/>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企业数据模型规范</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1" name="Rectangle 4"/>
            <p:cNvSpPr>
              <a:spLocks noChangeArrowheads="1"/>
            </p:cNvSpPr>
            <p:nvPr>
              <p:custDataLst>
                <p:tags r:id="rId37"/>
              </p:custDataLst>
            </p:nvPr>
          </p:nvSpPr>
          <p:spPr bwMode="gray">
            <a:xfrm>
              <a:off x="3558" y="5157"/>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企业数据模型制定</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2" name="Rectangle 4"/>
            <p:cNvSpPr>
              <a:spLocks noChangeArrowheads="1"/>
            </p:cNvSpPr>
            <p:nvPr>
              <p:custDataLst>
                <p:tags r:id="rId38"/>
              </p:custDataLst>
            </p:nvPr>
          </p:nvSpPr>
          <p:spPr bwMode="gray">
            <a:xfrm>
              <a:off x="3558" y="5666"/>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企业数据模型维护</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293" name="组合 292"/>
          <p:cNvGrpSpPr/>
          <p:nvPr/>
        </p:nvGrpSpPr>
        <p:grpSpPr>
          <a:xfrm>
            <a:off x="6561356" y="2240540"/>
            <a:ext cx="1290320" cy="1524847"/>
            <a:chOff x="6904379" y="2620506"/>
            <a:chExt cx="1391460" cy="1623140"/>
          </a:xfrm>
        </p:grpSpPr>
        <p:sp>
          <p:nvSpPr>
            <p:cNvPr id="294" name="Rectangle 47"/>
            <p:cNvSpPr>
              <a:spLocks noChangeArrowheads="1"/>
            </p:cNvSpPr>
            <p:nvPr>
              <p:custDataLst>
                <p:tags r:id="rId39"/>
              </p:custDataLst>
            </p:nvPr>
          </p:nvSpPr>
          <p:spPr bwMode="gray">
            <a:xfrm>
              <a:off x="6904379" y="2707260"/>
              <a:ext cx="1391460"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5" name="Rectangle 4"/>
            <p:cNvSpPr>
              <a:spLocks noChangeArrowheads="1"/>
            </p:cNvSpPr>
            <p:nvPr>
              <p:custDataLst>
                <p:tags r:id="rId40"/>
              </p:custDataLst>
            </p:nvPr>
          </p:nvSpPr>
          <p:spPr bwMode="gray">
            <a:xfrm>
              <a:off x="7097638" y="2620506"/>
              <a:ext cx="1006374" cy="154383"/>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6" name="Rectangle 4"/>
            <p:cNvSpPr>
              <a:spLocks noChangeArrowheads="1"/>
            </p:cNvSpPr>
            <p:nvPr>
              <p:custDataLst>
                <p:tags r:id="rId41"/>
              </p:custDataLst>
            </p:nvPr>
          </p:nvSpPr>
          <p:spPr bwMode="gray">
            <a:xfrm>
              <a:off x="6950188" y="2863125"/>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主数据架构</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7" name="Rectangle 4"/>
            <p:cNvSpPr>
              <a:spLocks noChangeArrowheads="1"/>
            </p:cNvSpPr>
            <p:nvPr>
              <p:custDataLst>
                <p:tags r:id="rId42"/>
              </p:custDataLst>
            </p:nvPr>
          </p:nvSpPr>
          <p:spPr bwMode="gray">
            <a:xfrm>
              <a:off x="6950188" y="3208216"/>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主数据规范与规则</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8" name="Rectangle 4"/>
            <p:cNvSpPr>
              <a:spLocks noChangeArrowheads="1"/>
            </p:cNvSpPr>
            <p:nvPr>
              <p:custDataLst>
                <p:tags r:id="rId43"/>
              </p:custDataLst>
            </p:nvPr>
          </p:nvSpPr>
          <p:spPr bwMode="gray">
            <a:xfrm>
              <a:off x="6950188" y="3553304"/>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主数据系统建设</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299" name="Rectangle 4"/>
            <p:cNvSpPr>
              <a:spLocks noChangeArrowheads="1"/>
            </p:cNvSpPr>
            <p:nvPr>
              <p:custDataLst>
                <p:tags r:id="rId44"/>
              </p:custDataLst>
            </p:nvPr>
          </p:nvSpPr>
          <p:spPr bwMode="gray">
            <a:xfrm>
              <a:off x="6950188" y="3898394"/>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主数据生命周期</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300" name="组合 299"/>
          <p:cNvGrpSpPr/>
          <p:nvPr/>
        </p:nvGrpSpPr>
        <p:grpSpPr>
          <a:xfrm>
            <a:off x="2298601" y="2210060"/>
            <a:ext cx="1360805" cy="1555860"/>
            <a:chOff x="3999778" y="2587494"/>
            <a:chExt cx="1508846" cy="1656152"/>
          </a:xfrm>
        </p:grpSpPr>
        <p:sp>
          <p:nvSpPr>
            <p:cNvPr id="301" name="Rectangle 47"/>
            <p:cNvSpPr>
              <a:spLocks noChangeArrowheads="1"/>
            </p:cNvSpPr>
            <p:nvPr>
              <p:custDataLst>
                <p:tags r:id="rId45"/>
              </p:custDataLst>
            </p:nvPr>
          </p:nvSpPr>
          <p:spPr bwMode="gray">
            <a:xfrm>
              <a:off x="3999778" y="2707260"/>
              <a:ext cx="1508846"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2" name="Rectangle 4"/>
            <p:cNvSpPr>
              <a:spLocks noChangeArrowheads="1"/>
            </p:cNvSpPr>
            <p:nvPr>
              <p:custDataLst>
                <p:tags r:id="rId46"/>
              </p:custDataLst>
            </p:nvPr>
          </p:nvSpPr>
          <p:spPr bwMode="gray">
            <a:xfrm>
              <a:off x="4057040" y="2802168"/>
              <a:ext cx="1407206" cy="286499"/>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数据质量衡量</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3" name="Rectangle 4"/>
            <p:cNvSpPr>
              <a:spLocks noChangeArrowheads="1"/>
            </p:cNvSpPr>
            <p:nvPr>
              <p:custDataLst>
                <p:tags r:id="rId47"/>
              </p:custDataLst>
            </p:nvPr>
          </p:nvSpPr>
          <p:spPr bwMode="gray">
            <a:xfrm>
              <a:off x="4057040" y="3136898"/>
              <a:ext cx="1407206"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数据质量问题发现</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4" name="Rectangle 4"/>
            <p:cNvSpPr>
              <a:spLocks noChangeArrowheads="1"/>
            </p:cNvSpPr>
            <p:nvPr>
              <p:custDataLst>
                <p:tags r:id="rId48"/>
              </p:custDataLst>
            </p:nvPr>
          </p:nvSpPr>
          <p:spPr bwMode="gray">
            <a:xfrm>
              <a:off x="4057040" y="3410671"/>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数据质量整改</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5" name="Rectangle 4"/>
            <p:cNvSpPr>
              <a:spLocks noChangeArrowheads="1"/>
            </p:cNvSpPr>
            <p:nvPr>
              <p:custDataLst>
                <p:tags r:id="rId49"/>
              </p:custDataLst>
            </p:nvPr>
          </p:nvSpPr>
          <p:spPr bwMode="gray">
            <a:xfrm>
              <a:off x="4057040" y="3684444"/>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数据质量监测</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6" name="Rectangle 4"/>
            <p:cNvSpPr>
              <a:spLocks noChangeArrowheads="1"/>
            </p:cNvSpPr>
            <p:nvPr>
              <p:custDataLst>
                <p:tags r:id="rId50"/>
              </p:custDataLst>
            </p:nvPr>
          </p:nvSpPr>
          <p:spPr bwMode="gray">
            <a:xfrm>
              <a:off x="4142932" y="2587494"/>
              <a:ext cx="1198201" cy="198916"/>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07" name="Rectangle 4"/>
            <p:cNvSpPr>
              <a:spLocks noChangeArrowheads="1"/>
            </p:cNvSpPr>
            <p:nvPr>
              <p:custDataLst>
                <p:tags r:id="rId51"/>
              </p:custDataLst>
            </p:nvPr>
          </p:nvSpPr>
          <p:spPr bwMode="gray">
            <a:xfrm>
              <a:off x="4057040" y="3957147"/>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数据质量评估</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308" name="组合 307"/>
          <p:cNvGrpSpPr/>
          <p:nvPr/>
        </p:nvGrpSpPr>
        <p:grpSpPr>
          <a:xfrm>
            <a:off x="5152926" y="2240540"/>
            <a:ext cx="1318260" cy="1524847"/>
            <a:chOff x="5508625" y="2620506"/>
            <a:chExt cx="1395754" cy="1623140"/>
          </a:xfrm>
        </p:grpSpPr>
        <p:sp>
          <p:nvSpPr>
            <p:cNvPr id="309" name="Rectangle 47"/>
            <p:cNvSpPr>
              <a:spLocks noChangeArrowheads="1"/>
            </p:cNvSpPr>
            <p:nvPr>
              <p:custDataLst>
                <p:tags r:id="rId52"/>
              </p:custDataLst>
            </p:nvPr>
          </p:nvSpPr>
          <p:spPr bwMode="gray">
            <a:xfrm>
              <a:off x="5508625" y="2707260"/>
              <a:ext cx="1395754"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0" name="Rectangle 4"/>
            <p:cNvSpPr>
              <a:spLocks noChangeArrowheads="1"/>
            </p:cNvSpPr>
            <p:nvPr>
              <p:custDataLst>
                <p:tags r:id="rId53"/>
              </p:custDataLst>
            </p:nvPr>
          </p:nvSpPr>
          <p:spPr bwMode="gray">
            <a:xfrm>
              <a:off x="5687343" y="2620506"/>
              <a:ext cx="987334" cy="181662"/>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元数据管理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1" name="Rectangle 4"/>
            <p:cNvSpPr>
              <a:spLocks noChangeArrowheads="1"/>
            </p:cNvSpPr>
            <p:nvPr>
              <p:custDataLst>
                <p:tags r:id="rId54"/>
              </p:custDataLst>
            </p:nvPr>
          </p:nvSpPr>
          <p:spPr bwMode="gray">
            <a:xfrm>
              <a:off x="5554434" y="2863125"/>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元数据体系</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2" name="Rectangle 4"/>
            <p:cNvSpPr>
              <a:spLocks noChangeArrowheads="1"/>
            </p:cNvSpPr>
            <p:nvPr>
              <p:custDataLst>
                <p:tags r:id="rId55"/>
              </p:custDataLst>
            </p:nvPr>
          </p:nvSpPr>
          <p:spPr bwMode="gray">
            <a:xfrm>
              <a:off x="5554434" y="3136898"/>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技术元数据</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3" name="Rectangle 4"/>
            <p:cNvSpPr>
              <a:spLocks noChangeArrowheads="1"/>
            </p:cNvSpPr>
            <p:nvPr>
              <p:custDataLst>
                <p:tags r:id="rId56"/>
              </p:custDataLst>
            </p:nvPr>
          </p:nvSpPr>
          <p:spPr bwMode="gray">
            <a:xfrm>
              <a:off x="5554434" y="3410671"/>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业务元数据</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4" name="Rectangle 4"/>
            <p:cNvSpPr>
              <a:spLocks noChangeArrowheads="1"/>
            </p:cNvSpPr>
            <p:nvPr>
              <p:custDataLst>
                <p:tags r:id="rId57"/>
              </p:custDataLst>
            </p:nvPr>
          </p:nvSpPr>
          <p:spPr bwMode="gray">
            <a:xfrm>
              <a:off x="5554434" y="3684444"/>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管理元数据</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5" name="Rectangle 4"/>
            <p:cNvSpPr>
              <a:spLocks noChangeArrowheads="1"/>
            </p:cNvSpPr>
            <p:nvPr>
              <p:custDataLst>
                <p:tags r:id="rId58"/>
              </p:custDataLst>
            </p:nvPr>
          </p:nvSpPr>
          <p:spPr bwMode="gray">
            <a:xfrm>
              <a:off x="5554434" y="3957147"/>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元数据的应用服务</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316" name="组合 315"/>
          <p:cNvGrpSpPr/>
          <p:nvPr/>
        </p:nvGrpSpPr>
        <p:grpSpPr>
          <a:xfrm>
            <a:off x="858393" y="2240540"/>
            <a:ext cx="1350038" cy="1508112"/>
            <a:chOff x="2619769" y="2638320"/>
            <a:chExt cx="1394324" cy="1605326"/>
          </a:xfrm>
        </p:grpSpPr>
        <p:sp>
          <p:nvSpPr>
            <p:cNvPr id="317" name="Rectangle 47"/>
            <p:cNvSpPr>
              <a:spLocks noChangeArrowheads="1"/>
            </p:cNvSpPr>
            <p:nvPr>
              <p:custDataLst>
                <p:tags r:id="rId59"/>
              </p:custDataLst>
            </p:nvPr>
          </p:nvSpPr>
          <p:spPr bwMode="gray">
            <a:xfrm>
              <a:off x="2619769" y="2707260"/>
              <a:ext cx="1394324"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8" name="Rectangle 4"/>
            <p:cNvSpPr>
              <a:spLocks noChangeArrowheads="1"/>
            </p:cNvSpPr>
            <p:nvPr>
              <p:custDataLst>
                <p:tags r:id="rId60"/>
              </p:custDataLst>
            </p:nvPr>
          </p:nvSpPr>
          <p:spPr bwMode="gray">
            <a:xfrm>
              <a:off x="2732648" y="2638320"/>
              <a:ext cx="1169999" cy="136569"/>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数据标准管理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19" name="Rectangle 4"/>
            <p:cNvSpPr>
              <a:spLocks noChangeArrowheads="1"/>
            </p:cNvSpPr>
            <p:nvPr>
              <p:custDataLst>
                <p:tags r:id="rId61"/>
              </p:custDataLst>
            </p:nvPr>
          </p:nvSpPr>
          <p:spPr bwMode="gray">
            <a:xfrm>
              <a:off x="2656991" y="2863125"/>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数据标准体系</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20" name="Rectangle 4"/>
            <p:cNvSpPr>
              <a:spLocks noChangeArrowheads="1"/>
            </p:cNvSpPr>
            <p:nvPr>
              <p:custDataLst>
                <p:tags r:id="rId62"/>
              </p:custDataLst>
            </p:nvPr>
          </p:nvSpPr>
          <p:spPr bwMode="gray">
            <a:xfrm>
              <a:off x="2656991" y="3136898"/>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基础类数据标准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21" name="Rectangle 4"/>
            <p:cNvSpPr>
              <a:spLocks noChangeArrowheads="1"/>
            </p:cNvSpPr>
            <p:nvPr>
              <p:custDataLst>
                <p:tags r:id="rId63"/>
              </p:custDataLst>
            </p:nvPr>
          </p:nvSpPr>
          <p:spPr bwMode="gray">
            <a:xfrm>
              <a:off x="2656991" y="3410671"/>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分析类数据标准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22" name="Rectangle 4"/>
            <p:cNvSpPr>
              <a:spLocks noChangeArrowheads="1"/>
            </p:cNvSpPr>
            <p:nvPr>
              <p:custDataLst>
                <p:tags r:id="rId64"/>
              </p:custDataLst>
            </p:nvPr>
          </p:nvSpPr>
          <p:spPr bwMode="gray">
            <a:xfrm>
              <a:off x="2656991" y="3684444"/>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数据标准维护</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23" name="Rectangle 4"/>
            <p:cNvSpPr>
              <a:spLocks noChangeArrowheads="1"/>
            </p:cNvSpPr>
            <p:nvPr>
              <p:custDataLst>
                <p:tags r:id="rId65"/>
              </p:custDataLst>
            </p:nvPr>
          </p:nvSpPr>
          <p:spPr bwMode="gray">
            <a:xfrm>
              <a:off x="2656991" y="3959063"/>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数据标准落地实施</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324" name="组合 323"/>
          <p:cNvGrpSpPr/>
          <p:nvPr/>
        </p:nvGrpSpPr>
        <p:grpSpPr>
          <a:xfrm>
            <a:off x="860925" y="3840247"/>
            <a:ext cx="8384547" cy="937627"/>
            <a:chOff x="1307044" y="4103730"/>
            <a:chExt cx="8384547" cy="1041190"/>
          </a:xfrm>
        </p:grpSpPr>
        <p:grpSp>
          <p:nvGrpSpPr>
            <p:cNvPr id="325" name="组合 324"/>
            <p:cNvGrpSpPr/>
            <p:nvPr/>
          </p:nvGrpSpPr>
          <p:grpSpPr>
            <a:xfrm>
              <a:off x="4147524" y="4103730"/>
              <a:ext cx="2756853" cy="1037614"/>
              <a:chOff x="4114533" y="4274711"/>
              <a:chExt cx="2789842" cy="1101298"/>
            </a:xfrm>
          </p:grpSpPr>
          <p:sp>
            <p:nvSpPr>
              <p:cNvPr id="340" name="Rectangle 47"/>
              <p:cNvSpPr>
                <a:spLocks noChangeArrowheads="1"/>
              </p:cNvSpPr>
              <p:nvPr>
                <p:custDataLst>
                  <p:tags r:id="rId66"/>
                </p:custDataLst>
              </p:nvPr>
            </p:nvSpPr>
            <p:spPr bwMode="gray">
              <a:xfrm>
                <a:off x="4114533" y="4336930"/>
                <a:ext cx="2789842" cy="103907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41" name="Rectangle 4"/>
              <p:cNvSpPr>
                <a:spLocks noChangeArrowheads="1"/>
              </p:cNvSpPr>
              <p:nvPr>
                <p:custDataLst>
                  <p:tags r:id="rId67"/>
                </p:custDataLst>
              </p:nvPr>
            </p:nvSpPr>
            <p:spPr bwMode="gray">
              <a:xfrm>
                <a:off x="4888786" y="4274711"/>
                <a:ext cx="1386208" cy="152897"/>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数据生命周期管理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nvGrpSpPr>
              <p:cNvPr id="342" name="组合 341"/>
              <p:cNvGrpSpPr/>
              <p:nvPr/>
            </p:nvGrpSpPr>
            <p:grpSpPr>
              <a:xfrm>
                <a:off x="4171191" y="4526940"/>
                <a:ext cx="2702235" cy="791946"/>
                <a:chOff x="5965348" y="3957915"/>
                <a:chExt cx="4793828" cy="846925"/>
              </a:xfrm>
              <a:solidFill>
                <a:srgbClr val="FFC000">
                  <a:lumMod val="40000"/>
                  <a:lumOff val="60000"/>
                </a:srgbClr>
              </a:solidFill>
            </p:grpSpPr>
            <p:sp>
              <p:nvSpPr>
                <p:cNvPr id="343" name="Rectangle 4"/>
                <p:cNvSpPr>
                  <a:spLocks noChangeArrowheads="1"/>
                </p:cNvSpPr>
                <p:nvPr>
                  <p:custDataLst>
                    <p:tags r:id="rId68"/>
                  </p:custDataLst>
                </p:nvPr>
              </p:nvSpPr>
              <p:spPr bwMode="gray">
                <a:xfrm>
                  <a:off x="5965348" y="3957915"/>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数据生命周期策略</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44" name="Rectangle 4"/>
                <p:cNvSpPr>
                  <a:spLocks noChangeArrowheads="1"/>
                </p:cNvSpPr>
                <p:nvPr>
                  <p:custDataLst>
                    <p:tags r:id="rId69"/>
                  </p:custDataLst>
                </p:nvPr>
              </p:nvSpPr>
              <p:spPr bwMode="gray">
                <a:xfrm>
                  <a:off x="5965348" y="4260778"/>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数据保留与存储</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45" name="Rectangle 4"/>
                <p:cNvSpPr>
                  <a:spLocks noChangeArrowheads="1"/>
                </p:cNvSpPr>
                <p:nvPr>
                  <p:custDataLst>
                    <p:tags r:id="rId70"/>
                  </p:custDataLst>
                </p:nvPr>
              </p:nvSpPr>
              <p:spPr bwMode="gray">
                <a:xfrm>
                  <a:off x="5965348" y="4563640"/>
                  <a:ext cx="4793828"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数据备份与恢复</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46" name="Rectangle 4"/>
                <p:cNvSpPr>
                  <a:spLocks noChangeArrowheads="1"/>
                </p:cNvSpPr>
                <p:nvPr>
                  <p:custDataLst>
                    <p:tags r:id="rId71"/>
                  </p:custDataLst>
                </p:nvPr>
              </p:nvSpPr>
              <p:spPr bwMode="gray">
                <a:xfrm>
                  <a:off x="8411152" y="3957915"/>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数据销毁</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47" name="Rectangle 4"/>
                <p:cNvSpPr>
                  <a:spLocks noChangeArrowheads="1"/>
                </p:cNvSpPr>
                <p:nvPr>
                  <p:custDataLst>
                    <p:tags r:id="rId72"/>
                  </p:custDataLst>
                </p:nvPr>
              </p:nvSpPr>
              <p:spPr bwMode="gray">
                <a:xfrm>
                  <a:off x="8411152" y="4260778"/>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9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归档数据的检索与使用</a:t>
                  </a:r>
                  <a:endParaRPr lang="zh-CN" altLang="en-US" sz="9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grpSp>
          <p:nvGrpSpPr>
            <p:cNvPr id="326" name="组合 325"/>
            <p:cNvGrpSpPr/>
            <p:nvPr/>
          </p:nvGrpSpPr>
          <p:grpSpPr>
            <a:xfrm>
              <a:off x="1307044" y="4134042"/>
              <a:ext cx="2748950" cy="1009958"/>
              <a:chOff x="1307044" y="4306924"/>
              <a:chExt cx="2788226" cy="1075060"/>
            </a:xfrm>
          </p:grpSpPr>
          <p:sp>
            <p:nvSpPr>
              <p:cNvPr id="333" name="Rectangle 47"/>
              <p:cNvSpPr>
                <a:spLocks noChangeArrowheads="1"/>
              </p:cNvSpPr>
              <p:nvPr>
                <p:custDataLst>
                  <p:tags r:id="rId73"/>
                </p:custDataLst>
              </p:nvPr>
            </p:nvSpPr>
            <p:spPr bwMode="gray">
              <a:xfrm>
                <a:off x="1307044" y="4336931"/>
                <a:ext cx="2788226" cy="1045053"/>
              </a:xfrm>
              <a:prstGeom prst="roundRect">
                <a:avLst>
                  <a:gd name="adj" fmla="val 5732"/>
                </a:avLst>
              </a:prstGeom>
              <a:noFill/>
              <a:ln w="6350" cap="rnd" algn="ctr">
                <a:solidFill>
                  <a:sysClr val="windowText" lastClr="000000">
                    <a:lumMod val="50000"/>
                    <a:lumOff val="50000"/>
                  </a:sys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4" name="Rectangle 4"/>
              <p:cNvSpPr>
                <a:spLocks noChangeArrowheads="1"/>
              </p:cNvSpPr>
              <p:nvPr>
                <p:custDataLst>
                  <p:tags r:id="rId74"/>
                </p:custDataLst>
              </p:nvPr>
            </p:nvSpPr>
            <p:spPr bwMode="gray">
              <a:xfrm>
                <a:off x="1352655" y="4526940"/>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数据安全管理标准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5" name="Rectangle 4"/>
              <p:cNvSpPr>
                <a:spLocks noChangeArrowheads="1"/>
              </p:cNvSpPr>
              <p:nvPr>
                <p:custDataLst>
                  <p:tags r:id="rId75"/>
                </p:custDataLst>
              </p:nvPr>
            </p:nvSpPr>
            <p:spPr bwMode="gray">
              <a:xfrm>
                <a:off x="1352655" y="4810141"/>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数据类别、密级</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6" name="Rectangle 4"/>
              <p:cNvSpPr>
                <a:spLocks noChangeArrowheads="1"/>
              </p:cNvSpPr>
              <p:nvPr>
                <p:custDataLst>
                  <p:tags r:id="rId76"/>
                </p:custDataLst>
              </p:nvPr>
            </p:nvSpPr>
            <p:spPr bwMode="gray">
              <a:xfrm>
                <a:off x="1352655" y="5093343"/>
                <a:ext cx="269532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数据安全监控</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7" name="Rectangle 4"/>
              <p:cNvSpPr>
                <a:spLocks noChangeArrowheads="1"/>
              </p:cNvSpPr>
              <p:nvPr>
                <p:custDataLst>
                  <p:tags r:id="rId77"/>
                </p:custDataLst>
              </p:nvPr>
            </p:nvSpPr>
            <p:spPr bwMode="gray">
              <a:xfrm>
                <a:off x="2717530" y="4797879"/>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数据安全审计</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8" name="Rectangle 4"/>
              <p:cNvSpPr>
                <a:spLocks noChangeArrowheads="1"/>
              </p:cNvSpPr>
              <p:nvPr>
                <p:custDataLst>
                  <p:tags r:id="rId78"/>
                </p:custDataLst>
              </p:nvPr>
            </p:nvSpPr>
            <p:spPr bwMode="gray">
              <a:xfrm>
                <a:off x="2717530" y="4526940"/>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数据安全事故处理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9" name="Rectangle 4"/>
              <p:cNvSpPr>
                <a:spLocks noChangeArrowheads="1"/>
              </p:cNvSpPr>
              <p:nvPr>
                <p:custDataLst>
                  <p:tags r:id="rId79"/>
                </p:custDataLst>
              </p:nvPr>
            </p:nvSpPr>
            <p:spPr bwMode="gray">
              <a:xfrm>
                <a:off x="2046205" y="4306924"/>
                <a:ext cx="1288852" cy="152898"/>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数据安全管理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nvGrpSpPr>
            <p:cNvPr id="327" name="组合 326"/>
            <p:cNvGrpSpPr/>
            <p:nvPr/>
          </p:nvGrpSpPr>
          <p:grpSpPr>
            <a:xfrm>
              <a:off x="7005320" y="4133722"/>
              <a:ext cx="2686271" cy="1011198"/>
              <a:chOff x="6959494" y="4285130"/>
              <a:chExt cx="2789842" cy="1069182"/>
            </a:xfrm>
          </p:grpSpPr>
          <p:sp>
            <p:nvSpPr>
              <p:cNvPr id="328" name="Rectangle 47"/>
              <p:cNvSpPr>
                <a:spLocks noChangeArrowheads="1"/>
              </p:cNvSpPr>
              <p:nvPr>
                <p:custDataLst>
                  <p:tags r:id="rId80"/>
                </p:custDataLst>
              </p:nvPr>
            </p:nvSpPr>
            <p:spPr bwMode="gray">
              <a:xfrm>
                <a:off x="6959494" y="4315233"/>
                <a:ext cx="2789842" cy="103907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29" name="Rectangle 4"/>
              <p:cNvSpPr>
                <a:spLocks noChangeArrowheads="1"/>
              </p:cNvSpPr>
              <p:nvPr>
                <p:custDataLst>
                  <p:tags r:id="rId81"/>
                </p:custDataLst>
              </p:nvPr>
            </p:nvSpPr>
            <p:spPr bwMode="gray">
              <a:xfrm>
                <a:off x="7866023" y="4285130"/>
                <a:ext cx="1145626" cy="152897"/>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数据共享管理</a:t>
                </a:r>
                <a:endPar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0" name="Rectangle 4"/>
              <p:cNvSpPr>
                <a:spLocks noChangeArrowheads="1"/>
              </p:cNvSpPr>
              <p:nvPr>
                <p:custDataLst>
                  <p:tags r:id="rId82"/>
                </p:custDataLst>
              </p:nvPr>
            </p:nvSpPr>
            <p:spPr bwMode="gray">
              <a:xfrm>
                <a:off x="7016151" y="4580533"/>
                <a:ext cx="1323558"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数据内部共享</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1" name="Rectangle 4"/>
              <p:cNvSpPr>
                <a:spLocks noChangeArrowheads="1"/>
              </p:cNvSpPr>
              <p:nvPr>
                <p:custDataLst>
                  <p:tags r:id="rId83"/>
                </p:custDataLst>
              </p:nvPr>
            </p:nvSpPr>
            <p:spPr bwMode="gray">
              <a:xfrm>
                <a:off x="7016151" y="4937504"/>
                <a:ext cx="2675440" cy="22904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数据服务目录</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32" name="Rectangle 4"/>
              <p:cNvSpPr>
                <a:spLocks noChangeArrowheads="1"/>
              </p:cNvSpPr>
              <p:nvPr>
                <p:custDataLst>
                  <p:tags r:id="rId84"/>
                </p:custDataLst>
              </p:nvPr>
            </p:nvSpPr>
            <p:spPr bwMode="gray">
              <a:xfrm>
                <a:off x="8394828" y="4580533"/>
                <a:ext cx="1323558" cy="225541"/>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数据外部流通</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grpSp>
      <p:grpSp>
        <p:nvGrpSpPr>
          <p:cNvPr id="348" name="组合 347"/>
          <p:cNvGrpSpPr/>
          <p:nvPr/>
        </p:nvGrpSpPr>
        <p:grpSpPr>
          <a:xfrm>
            <a:off x="709581" y="804051"/>
            <a:ext cx="8686799" cy="1050121"/>
            <a:chOff x="1307041" y="1104634"/>
            <a:chExt cx="8384546" cy="1197585"/>
          </a:xfrm>
        </p:grpSpPr>
        <p:sp>
          <p:nvSpPr>
            <p:cNvPr id="349" name="Text Placeholder 5"/>
            <p:cNvSpPr txBox="1"/>
            <p:nvPr>
              <p:custDataLst>
                <p:tags r:id="rId85"/>
              </p:custDataLst>
            </p:nvPr>
          </p:nvSpPr>
          <p:spPr bwMode="auto">
            <a:xfrm>
              <a:off x="1307041" y="1301908"/>
              <a:ext cx="8384545" cy="1000311"/>
            </a:xfrm>
            <a:prstGeom prst="rect">
              <a:avLst/>
            </a:prstGeom>
            <a:solidFill>
              <a:srgbClr val="0087D5">
                <a:alpha val="37000"/>
              </a:srgbClr>
            </a:solidFill>
            <a:ln w="3175" algn="ctr">
              <a:solidFill>
                <a:sysClr val="window" lastClr="FFFFFF"/>
              </a:solid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fontAlgn="base">
                <a:spcBef>
                  <a:spcPct val="0"/>
                </a:spcBef>
                <a:spcAft>
                  <a:spcPct val="0"/>
                </a:spcAft>
                <a:defRPr/>
              </a:pPr>
              <a:endParaRPr lang="nl-NL" sz="1050" kern="0" dirty="0">
                <a:solidFill>
                  <a:srgbClr val="44546A"/>
                </a:solidFill>
                <a:latin typeface="微软雅黑" panose="020B0503020204020204" pitchFamily="34" charset="-122"/>
                <a:ea typeface="微软雅黑" panose="020B0503020204020204" pitchFamily="34" charset="-122"/>
                <a:sym typeface="宋体" pitchFamily="2" charset="-122"/>
              </a:endParaRPr>
            </a:p>
          </p:txBody>
        </p:sp>
        <p:grpSp>
          <p:nvGrpSpPr>
            <p:cNvPr id="350" name="组合 349"/>
            <p:cNvGrpSpPr/>
            <p:nvPr/>
          </p:nvGrpSpPr>
          <p:grpSpPr>
            <a:xfrm>
              <a:off x="1460501" y="1369867"/>
              <a:ext cx="8084362" cy="826140"/>
              <a:chOff x="1363616" y="1369867"/>
              <a:chExt cx="8281613" cy="826140"/>
            </a:xfrm>
          </p:grpSpPr>
          <p:sp>
            <p:nvSpPr>
              <p:cNvPr id="352" name="Rectangle 4"/>
              <p:cNvSpPr>
                <a:spLocks noChangeArrowheads="1"/>
              </p:cNvSpPr>
              <p:nvPr>
                <p:custDataLst>
                  <p:tags r:id="rId86"/>
                </p:custDataLst>
              </p:nvPr>
            </p:nvSpPr>
            <p:spPr bwMode="gray">
              <a:xfrm>
                <a:off x="1460934" y="1874614"/>
                <a:ext cx="1219932" cy="256356"/>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大数据平台</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53" name="矩形 352"/>
              <p:cNvSpPr/>
              <p:nvPr/>
            </p:nvSpPr>
            <p:spPr>
              <a:xfrm>
                <a:off x="1363616" y="1470581"/>
                <a:ext cx="2680313" cy="725425"/>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4" name="Rectangle 4"/>
              <p:cNvSpPr>
                <a:spLocks noChangeArrowheads="1"/>
              </p:cNvSpPr>
              <p:nvPr>
                <p:custDataLst>
                  <p:tags r:id="rId87"/>
                </p:custDataLst>
              </p:nvPr>
            </p:nvSpPr>
            <p:spPr bwMode="gray">
              <a:xfrm>
                <a:off x="1944796" y="1369867"/>
                <a:ext cx="1402862" cy="154383"/>
              </a:xfrm>
              <a:prstGeom prst="rect">
                <a:avLst/>
              </a:prstGeom>
              <a:solidFill>
                <a:srgbClr val="0087D5"/>
              </a:solidFill>
              <a:ln w="12700" cap="rnd" algn="ctr">
                <a:noFill/>
                <a:miter lim="800000"/>
              </a:ln>
              <a:effectLst/>
            </p:spPr>
            <p:txBody>
              <a:bodyPr lIns="72000" tIns="0" rIns="72000" bIns="0" anchor="ctr" anchorCtr="1"/>
              <a:lstStyle/>
              <a:p>
                <a:pPr algn="ctr" eaLnBrk="0" fontAlgn="base" hangingPunct="0">
                  <a:spcBef>
                    <a:spcPct val="0"/>
                  </a:spcBef>
                  <a:spcAft>
                    <a:spcPct val="0"/>
                  </a:spcAft>
                  <a:buClr>
                    <a:srgbClr val="009999"/>
                  </a:buClr>
                  <a:tabLst>
                    <a:tab pos="2172970" algn="l"/>
                  </a:tabLst>
                  <a:defRPr/>
                </a:pPr>
                <a:r>
                  <a:rPr lang="zh-CN" altLang="en-US" sz="1000" b="1" kern="0" dirty="0">
                    <a:solidFill>
                      <a:srgbClr val="FFFFFF"/>
                    </a:solidFill>
                    <a:latin typeface="微软雅黑" panose="020B0503020204020204" pitchFamily="34" charset="-122"/>
                    <a:ea typeface="微软雅黑" panose="020B0503020204020204" pitchFamily="34" charset="-122"/>
                  </a:rPr>
                  <a:t>数据应用系统建设</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355" name="矩形 354"/>
              <p:cNvSpPr/>
              <p:nvPr/>
            </p:nvSpPr>
            <p:spPr>
              <a:xfrm>
                <a:off x="7005318" y="1475034"/>
                <a:ext cx="2639911" cy="720973"/>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56" name="组合 355"/>
              <p:cNvGrpSpPr/>
              <p:nvPr/>
            </p:nvGrpSpPr>
            <p:grpSpPr>
              <a:xfrm>
                <a:off x="7054564" y="1377835"/>
                <a:ext cx="2554903" cy="764724"/>
                <a:chOff x="6664363" y="1377835"/>
                <a:chExt cx="2939718" cy="764724"/>
              </a:xfrm>
              <a:solidFill>
                <a:sysClr val="window" lastClr="FFFFFF"/>
              </a:solidFill>
            </p:grpSpPr>
            <p:sp>
              <p:nvSpPr>
                <p:cNvPr id="364" name="Rectangle 4"/>
                <p:cNvSpPr>
                  <a:spLocks noChangeArrowheads="1"/>
                </p:cNvSpPr>
                <p:nvPr>
                  <p:custDataLst>
                    <p:tags r:id="rId88"/>
                  </p:custDataLst>
                </p:nvPr>
              </p:nvSpPr>
              <p:spPr bwMode="gray">
                <a:xfrm>
                  <a:off x="6664363" y="1562498"/>
                  <a:ext cx="1353106" cy="267943"/>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服务规划</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5" name="Rectangle 4"/>
                <p:cNvSpPr>
                  <a:spLocks noChangeArrowheads="1"/>
                </p:cNvSpPr>
                <p:nvPr>
                  <p:custDataLst>
                    <p:tags r:id="rId89"/>
                  </p:custDataLst>
                </p:nvPr>
              </p:nvSpPr>
              <p:spPr bwMode="gray">
                <a:xfrm>
                  <a:off x="6664363" y="1874616"/>
                  <a:ext cx="1353106" cy="267943"/>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报表管理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6" name="Rectangle 4"/>
                <p:cNvSpPr>
                  <a:spLocks noChangeArrowheads="1"/>
                </p:cNvSpPr>
                <p:nvPr>
                  <p:custDataLst>
                    <p:tags r:id="rId90"/>
                  </p:custDataLst>
                </p:nvPr>
              </p:nvSpPr>
              <p:spPr bwMode="gray">
                <a:xfrm>
                  <a:off x="8166878" y="1562616"/>
                  <a:ext cx="1432053" cy="255840"/>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需求管理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7" name="Rectangle 4"/>
                <p:cNvSpPr>
                  <a:spLocks noChangeArrowheads="1"/>
                </p:cNvSpPr>
                <p:nvPr>
                  <p:custDataLst>
                    <p:tags r:id="rId91"/>
                  </p:custDataLst>
                </p:nvPr>
              </p:nvSpPr>
              <p:spPr bwMode="gray">
                <a:xfrm>
                  <a:off x="8166876" y="1874350"/>
                  <a:ext cx="1437205" cy="255840"/>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指标管理</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8" name="Rectangle 4"/>
                <p:cNvSpPr>
                  <a:spLocks noChangeArrowheads="1"/>
                </p:cNvSpPr>
                <p:nvPr>
                  <p:custDataLst>
                    <p:tags r:id="rId92"/>
                  </p:custDataLst>
                </p:nvPr>
              </p:nvSpPr>
              <p:spPr bwMode="gray">
                <a:xfrm>
                  <a:off x="7572797" y="1377835"/>
                  <a:ext cx="1159390" cy="154383"/>
                </a:xfrm>
                <a:prstGeom prst="rect">
                  <a:avLst/>
                </a:prstGeom>
                <a:solidFill>
                  <a:srgbClr val="0087D5"/>
                </a:solidFill>
                <a:ln w="9525"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00" b="1" kern="0" dirty="0">
                      <a:solidFill>
                        <a:srgbClr val="FFFFFF"/>
                      </a:solidFill>
                      <a:latin typeface="微软雅黑" panose="020B0503020204020204" pitchFamily="34" charset="-122"/>
                      <a:ea typeface="微软雅黑" panose="020B0503020204020204" pitchFamily="34" charset="-122"/>
                      <a:sym typeface="宋体" pitchFamily="2" charset="-122"/>
                    </a:rPr>
                    <a:t>数据需求管理</a:t>
                  </a:r>
                  <a:endParaRPr lang="zh-CN" altLang="en-US" sz="1000" b="1" kern="0" dirty="0">
                    <a:solidFill>
                      <a:srgbClr val="FFFFFF"/>
                    </a:solidFill>
                    <a:latin typeface="微软雅黑" panose="020B0503020204020204" pitchFamily="34" charset="-122"/>
                    <a:ea typeface="微软雅黑" panose="020B0503020204020204" pitchFamily="34" charset="-122"/>
                    <a:sym typeface="宋体" pitchFamily="2" charset="-122"/>
                  </a:endParaRPr>
                </a:p>
              </p:txBody>
            </p:sp>
          </p:grpSp>
          <p:sp>
            <p:nvSpPr>
              <p:cNvPr id="357" name="矩形 356"/>
              <p:cNvSpPr/>
              <p:nvPr/>
            </p:nvSpPr>
            <p:spPr>
              <a:xfrm>
                <a:off x="4147524" y="1473550"/>
                <a:ext cx="2756852" cy="722457"/>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8" name="Rectangle 4"/>
              <p:cNvSpPr>
                <a:spLocks noChangeArrowheads="1"/>
              </p:cNvSpPr>
              <p:nvPr>
                <p:custDataLst>
                  <p:tags r:id="rId93"/>
                </p:custDataLst>
              </p:nvPr>
            </p:nvSpPr>
            <p:spPr bwMode="gray">
              <a:xfrm>
                <a:off x="5190287" y="1380624"/>
                <a:ext cx="807686" cy="154383"/>
              </a:xfrm>
              <a:prstGeom prst="rect">
                <a:avLst/>
              </a:prstGeom>
              <a:solidFill>
                <a:srgbClr val="0087D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50" b="1" kern="0" dirty="0">
                    <a:solidFill>
                      <a:srgbClr val="FFFFFF"/>
                    </a:solidFill>
                    <a:latin typeface="微软雅黑" panose="020B0503020204020204" pitchFamily="34" charset="-122"/>
                    <a:ea typeface="微软雅黑" panose="020B0503020204020204" pitchFamily="34" charset="-122"/>
                    <a:sym typeface="宋体" pitchFamily="2" charset="-122"/>
                  </a:rPr>
                  <a:t>数据服务</a:t>
                </a:r>
                <a:endParaRPr lang="zh-CN" altLang="en-US" sz="1050" b="1" kern="0" dirty="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359" name="Rectangle 4"/>
              <p:cNvSpPr>
                <a:spLocks noChangeArrowheads="1"/>
              </p:cNvSpPr>
              <p:nvPr>
                <p:custDataLst>
                  <p:tags r:id="rId94"/>
                </p:custDataLst>
              </p:nvPr>
            </p:nvSpPr>
            <p:spPr bwMode="gray">
              <a:xfrm>
                <a:off x="4246647" y="1562616"/>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报表应用</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0" name="Rectangle 4"/>
              <p:cNvSpPr>
                <a:spLocks noChangeArrowheads="1"/>
              </p:cNvSpPr>
              <p:nvPr>
                <p:custDataLst>
                  <p:tags r:id="rId95"/>
                </p:custDataLst>
              </p:nvPr>
            </p:nvSpPr>
            <p:spPr bwMode="gray">
              <a:xfrm>
                <a:off x="5596752" y="1562616"/>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管理驾驶舱</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1" name="Rectangle 4"/>
              <p:cNvSpPr>
                <a:spLocks noChangeArrowheads="1"/>
              </p:cNvSpPr>
              <p:nvPr>
                <p:custDataLst>
                  <p:tags r:id="rId96"/>
                </p:custDataLst>
              </p:nvPr>
            </p:nvSpPr>
            <p:spPr bwMode="gray">
              <a:xfrm>
                <a:off x="4246647" y="1872283"/>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数据查询</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2" name="Rectangle 4"/>
              <p:cNvSpPr>
                <a:spLocks noChangeArrowheads="1"/>
              </p:cNvSpPr>
              <p:nvPr>
                <p:custDataLst>
                  <p:tags r:id="rId97"/>
                </p:custDataLst>
              </p:nvPr>
            </p:nvSpPr>
            <p:spPr bwMode="gray">
              <a:xfrm>
                <a:off x="5596752" y="1870565"/>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数据分发</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63" name="Rectangle 4"/>
              <p:cNvSpPr>
                <a:spLocks noChangeArrowheads="1"/>
              </p:cNvSpPr>
              <p:nvPr>
                <p:custDataLst>
                  <p:tags r:id="rId98"/>
                </p:custDataLst>
              </p:nvPr>
            </p:nvSpPr>
            <p:spPr bwMode="gray">
              <a:xfrm>
                <a:off x="1460934" y="1574083"/>
                <a:ext cx="1202352" cy="244045"/>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数据仓库</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grpSp>
        <p:sp>
          <p:nvSpPr>
            <p:cNvPr id="351" name="Text Box 10"/>
            <p:cNvSpPr txBox="1">
              <a:spLocks noChangeArrowheads="1"/>
            </p:cNvSpPr>
            <p:nvPr>
              <p:custDataLst>
                <p:tags r:id="rId99"/>
              </p:custDataLst>
            </p:nvPr>
          </p:nvSpPr>
          <p:spPr bwMode="auto">
            <a:xfrm>
              <a:off x="1307042" y="1104634"/>
              <a:ext cx="8384545" cy="240109"/>
            </a:xfrm>
            <a:prstGeom prst="rect">
              <a:avLst/>
            </a:prstGeom>
            <a:solidFill>
              <a:srgbClr val="1D6CC1"/>
            </a:solidFill>
            <a:ln w="12700" algn="ctr">
              <a:noFill/>
              <a:miter lim="800000"/>
              <a:tailEnd type="none" w="sm" len="med"/>
            </a:ln>
          </p:spPr>
          <p:txBody>
            <a:bodyPr lIns="36000" tIns="36000" rIns="36000" bIns="36000" anchor="ctr" anchorCtr="1"/>
            <a:lstStyle>
              <a:defPPr>
                <a:defRPr lang="en-US"/>
              </a:defPPr>
              <a:lvl1pPr algn="ctr" defTabSz="956945" eaLnBrk="1" hangingPunct="1">
                <a:defRPr sz="1800" b="1">
                  <a:solidFill>
                    <a:schemeClr val="bg1"/>
                  </a:solidFill>
                  <a:latin typeface="宋体" pitchFamily="2" charset="-122"/>
                  <a:cs typeface="Arial Unicode MS" panose="020B0604020202020204" charset="-122"/>
                </a:defRPr>
              </a:lvl1pPr>
              <a:lvl2pPr marL="742950" indent="-285750" defTabSz="956945" eaLnBrk="0" hangingPunct="0">
                <a:defRPr sz="1000">
                  <a:latin typeface="Arial" panose="020B0604020202020204" pitchFamily="34" charset="0"/>
                  <a:cs typeface="Arial" panose="020B0604020202020204" pitchFamily="34" charset="0"/>
                </a:defRPr>
              </a:lvl2pPr>
              <a:lvl3pPr marL="1143000" indent="-228600" defTabSz="956945" eaLnBrk="0" hangingPunct="0">
                <a:defRPr sz="1000">
                  <a:latin typeface="Arial" panose="020B0604020202020204" pitchFamily="34" charset="0"/>
                  <a:cs typeface="Arial" panose="020B0604020202020204" pitchFamily="34" charset="0"/>
                </a:defRPr>
              </a:lvl3pPr>
              <a:lvl4pPr marL="1600200" indent="-228600" defTabSz="956945" eaLnBrk="0" hangingPunct="0">
                <a:defRPr sz="1000">
                  <a:latin typeface="Arial" panose="020B0604020202020204" pitchFamily="34" charset="0"/>
                  <a:cs typeface="Arial" panose="020B0604020202020204" pitchFamily="34" charset="0"/>
                </a:defRPr>
              </a:lvl4pPr>
              <a:lvl5pPr marL="2057400" indent="-228600" defTabSz="956945" eaLnBrk="0" hangingPunct="0">
                <a:defRPr sz="1000">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9pPr>
            </a:lstStyle>
            <a:p>
              <a:pPr fontAlgn="base">
                <a:spcBef>
                  <a:spcPct val="0"/>
                </a:spcBef>
                <a:spcAft>
                  <a:spcPct val="0"/>
                </a:spcAft>
                <a:defRPr/>
              </a:pPr>
              <a:r>
                <a:rPr lang="zh-CN" altLang="en-US" sz="1200" kern="0" dirty="0">
                  <a:solidFill>
                    <a:prstClr val="white"/>
                  </a:solidFill>
                  <a:latin typeface="微软雅黑" panose="020B0503020204020204" pitchFamily="34" charset="-122"/>
                  <a:ea typeface="微软雅黑" panose="020B0503020204020204" pitchFamily="34" charset="-122"/>
                  <a:sym typeface="宋体" pitchFamily="2" charset="-122"/>
                </a:rPr>
                <a:t>数据应用与服务</a:t>
              </a:r>
              <a:endParaRPr lang="zh-CN" altLang="en-US" sz="1200" kern="0" dirty="0">
                <a:solidFill>
                  <a:prstClr val="white"/>
                </a:solidFill>
                <a:latin typeface="微软雅黑" panose="020B0503020204020204" pitchFamily="34" charset="-122"/>
                <a:ea typeface="微软雅黑" panose="020B0503020204020204" pitchFamily="34" charset="-122"/>
                <a:sym typeface="宋体" pitchFamily="2" charset="-122"/>
              </a:endParaRPr>
            </a:p>
          </p:txBody>
        </p:sp>
      </p:grpSp>
      <p:grpSp>
        <p:nvGrpSpPr>
          <p:cNvPr id="369" name="组合 368"/>
          <p:cNvGrpSpPr/>
          <p:nvPr/>
        </p:nvGrpSpPr>
        <p:grpSpPr>
          <a:xfrm>
            <a:off x="154549" y="2126739"/>
            <a:ext cx="520140" cy="2734738"/>
            <a:chOff x="7312581" y="4487773"/>
            <a:chExt cx="549955" cy="1927689"/>
          </a:xfrm>
        </p:grpSpPr>
        <p:sp>
          <p:nvSpPr>
            <p:cNvPr id="370" name="右大括号 12"/>
            <p:cNvSpPr/>
            <p:nvPr/>
          </p:nvSpPr>
          <p:spPr bwMode="auto">
            <a:xfrm rot="10800000">
              <a:off x="7695378" y="4487773"/>
              <a:ext cx="167158" cy="1927689"/>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1" name="TextBox 49"/>
            <p:cNvSpPr txBox="1">
              <a:spLocks noChangeArrowheads="1"/>
            </p:cNvSpPr>
            <p:nvPr/>
          </p:nvSpPr>
          <p:spPr bwMode="auto">
            <a:xfrm>
              <a:off x="7312581" y="4713286"/>
              <a:ext cx="420967" cy="135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kern="0" dirty="0">
                  <a:solidFill>
                    <a:srgbClr val="000000"/>
                  </a:solidFill>
                  <a:latin typeface="微软雅黑" panose="020B0503020204020204" pitchFamily="34" charset="-122"/>
                </a:rPr>
                <a:t>管理领域</a:t>
              </a:r>
              <a:endParaRPr lang="zh-CN" altLang="en-US" kern="0" dirty="0">
                <a:solidFill>
                  <a:srgbClr val="000000"/>
                </a:solidFill>
                <a:latin typeface="微软雅黑" panose="020B0503020204020204" pitchFamily="34" charset="-122"/>
              </a:endParaRPr>
            </a:p>
          </p:txBody>
        </p:sp>
      </p:grpSp>
      <p:sp>
        <p:nvSpPr>
          <p:cNvPr id="372" name="右大括号 12"/>
          <p:cNvSpPr/>
          <p:nvPr/>
        </p:nvSpPr>
        <p:spPr bwMode="auto">
          <a:xfrm rot="10800000">
            <a:off x="515371" y="5111172"/>
            <a:ext cx="158096" cy="1275775"/>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3" name="TextBox 49"/>
          <p:cNvSpPr txBox="1">
            <a:spLocks noChangeArrowheads="1"/>
          </p:cNvSpPr>
          <p:nvPr/>
        </p:nvSpPr>
        <p:spPr bwMode="auto">
          <a:xfrm>
            <a:off x="152630" y="5339847"/>
            <a:ext cx="400110" cy="105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rgbClr val="000000"/>
                </a:solidFill>
                <a:latin typeface="微软雅黑" panose="020B0503020204020204" pitchFamily="34" charset="-122"/>
              </a:rPr>
              <a:t>保障机制</a:t>
            </a:r>
            <a:endParaRPr lang="zh-CN" altLang="en-US" dirty="0">
              <a:solidFill>
                <a:srgbClr val="000000"/>
              </a:solidFill>
              <a:latin typeface="微软雅黑" panose="020B0503020204020204" pitchFamily="34" charset="-122"/>
            </a:endParaRPr>
          </a:p>
        </p:txBody>
      </p:sp>
      <p:sp>
        <p:nvSpPr>
          <p:cNvPr id="374" name="右大括号 12"/>
          <p:cNvSpPr/>
          <p:nvPr/>
        </p:nvSpPr>
        <p:spPr bwMode="auto">
          <a:xfrm rot="10800000">
            <a:off x="515298" y="809906"/>
            <a:ext cx="158115" cy="1141095"/>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5" name="TextBox 49"/>
          <p:cNvSpPr txBox="1">
            <a:spLocks noChangeArrowheads="1"/>
          </p:cNvSpPr>
          <p:nvPr/>
        </p:nvSpPr>
        <p:spPr bwMode="auto">
          <a:xfrm>
            <a:off x="154595" y="956442"/>
            <a:ext cx="398145" cy="105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rgbClr val="000000"/>
                </a:solidFill>
                <a:latin typeface="微软雅黑" panose="020B0503020204020204" pitchFamily="34" charset="-122"/>
              </a:rPr>
              <a:t>数据价值</a:t>
            </a:r>
            <a:endParaRPr lang="zh-CN" altLang="en-US" dirty="0">
              <a:solidFill>
                <a:srgbClr val="000000"/>
              </a:solidFill>
              <a:latin typeface="微软雅黑" panose="020B0503020204020204" pitchFamily="34" charset="-122"/>
            </a:endParaRPr>
          </a:p>
        </p:txBody>
      </p:sp>
      <p:sp>
        <p:nvSpPr>
          <p:cNvPr id="376" name="Rectangle 4"/>
          <p:cNvSpPr>
            <a:spLocks noChangeArrowheads="1"/>
          </p:cNvSpPr>
          <p:nvPr>
            <p:custDataLst>
              <p:tags r:id="rId100"/>
            </p:custDataLst>
          </p:nvPr>
        </p:nvSpPr>
        <p:spPr bwMode="gray">
          <a:xfrm>
            <a:off x="2350448" y="1215671"/>
            <a:ext cx="1152525" cy="21336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数据加工</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77" name="Rectangle 4"/>
          <p:cNvSpPr>
            <a:spLocks noChangeArrowheads="1"/>
          </p:cNvSpPr>
          <p:nvPr>
            <p:custDataLst>
              <p:tags r:id="rId101"/>
            </p:custDataLst>
          </p:nvPr>
        </p:nvSpPr>
        <p:spPr bwMode="gray">
          <a:xfrm>
            <a:off x="2351083" y="1479196"/>
            <a:ext cx="1151890" cy="22479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rPr>
              <a:t>数据挖掘</a:t>
            </a:r>
            <a:endPar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itchFamily="2" charset="-122"/>
            </a:endParaRPr>
          </a:p>
        </p:txBody>
      </p:sp>
      <p:sp>
        <p:nvSpPr>
          <p:cNvPr id="378" name="矩形 377"/>
          <p:cNvSpPr/>
          <p:nvPr/>
        </p:nvSpPr>
        <p:spPr>
          <a:xfrm>
            <a:off x="724213" y="5020591"/>
            <a:ext cx="8669655" cy="1433830"/>
          </a:xfrm>
          <a:prstGeom prst="rect">
            <a:avLst/>
          </a:prstGeom>
          <a:noFill/>
          <a:ln w="22225" cap="flat" cmpd="sng" algn="ctr">
            <a:solidFill>
              <a:srgbClr val="1D6CC1"/>
            </a:solidFill>
            <a:prstDash val="solid"/>
            <a:miter lim="800000"/>
          </a:ln>
          <a:effectLst/>
          <a:extLst>
            <a:ext uri="{909E8E84-426E-40DD-AFC4-6F175D3DCCD1}">
              <a14:hiddenFill xmlns:a14="http://schemas.microsoft.com/office/drawing/2010/main">
                <a:solidFill>
                  <a:srgbClr val="FF0000"/>
                </a:solidFill>
              </a14:hiddenFill>
            </a:ext>
          </a:extLst>
        </p:spPr>
        <p:txBody>
          <a:bodyPr rtlCol="0" anchor="ctr"/>
          <a:lstStyle/>
          <a:p>
            <a:pPr algn="ctr" defTabSz="457200" eaLnBrk="0" fontAlgn="base" hangingPunct="0">
              <a:spcBef>
                <a:spcPct val="0"/>
              </a:spcBef>
              <a:spcAft>
                <a:spcPct val="0"/>
              </a:spcAft>
              <a:defRPr/>
            </a:pPr>
            <a:endParaRPr kumimoji="1" lang="zh-CN" altLang="en-US" kern="0">
              <a:solidFill>
                <a:prstClr val="white"/>
              </a:solidFill>
              <a:latin typeface="Arial" panose="020B0604020202020204"/>
              <a:ea typeface="黑体" panose="02010609060101010101" charset="-122"/>
            </a:endParaRPr>
          </a:p>
        </p:txBody>
      </p:sp>
      <p:sp>
        <p:nvSpPr>
          <p:cNvPr id="79" name="TextBox 51"/>
          <p:cNvSpPr txBox="1">
            <a:spLocks noChangeArrowheads="1"/>
          </p:cNvSpPr>
          <p:nvPr>
            <p:custDataLst>
              <p:tags r:id="rId102"/>
            </p:custDataLst>
          </p:nvPr>
        </p:nvSpPr>
        <p:spPr bwMode="auto">
          <a:xfrm>
            <a:off x="9542780" y="793115"/>
            <a:ext cx="2581910" cy="337185"/>
          </a:xfrm>
          <a:prstGeom prst="rect">
            <a:avLst/>
          </a:prstGeom>
          <a:solidFill>
            <a:srgbClr val="1368B3"/>
          </a:solidFill>
          <a:ln>
            <a:noFill/>
          </a:ln>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1600" b="1" kern="0" dirty="0">
                <a:solidFill>
                  <a:prstClr val="white"/>
                </a:solidFill>
                <a:latin typeface="微软雅黑" panose="020B0503020204020204" pitchFamily="34" charset="-122"/>
              </a:rPr>
              <a:t>四纵</a:t>
            </a:r>
            <a:r>
              <a:rPr lang="en-US" altLang="zh-CN" sz="1600" b="1" kern="0" dirty="0">
                <a:solidFill>
                  <a:prstClr val="white"/>
                </a:solidFill>
                <a:latin typeface="微软雅黑" panose="020B0503020204020204" pitchFamily="34" charset="-122"/>
              </a:rPr>
              <a:t>--</a:t>
            </a:r>
            <a:r>
              <a:rPr lang="zh-CN" altLang="en-US" sz="1600" b="1" kern="0" dirty="0">
                <a:solidFill>
                  <a:prstClr val="white"/>
                </a:solidFill>
                <a:latin typeface="微软雅黑" panose="020B0503020204020204" pitchFamily="34" charset="-122"/>
              </a:rPr>
              <a:t>保障机制</a:t>
            </a:r>
            <a:endParaRPr lang="zh-CN" altLang="en-US" sz="1600" b="1" kern="0" dirty="0">
              <a:solidFill>
                <a:prstClr val="white"/>
              </a:solidFill>
              <a:latin typeface="微软雅黑" panose="020B0503020204020204" pitchFamily="34" charset="-122"/>
            </a:endParaRPr>
          </a:p>
        </p:txBody>
      </p:sp>
      <p:sp>
        <p:nvSpPr>
          <p:cNvPr id="83" name="Text Box 29"/>
          <p:cNvSpPr txBox="1">
            <a:spLocks noChangeArrowheads="1"/>
          </p:cNvSpPr>
          <p:nvPr>
            <p:custDataLst>
              <p:tags r:id="rId103"/>
            </p:custDataLst>
          </p:nvPr>
        </p:nvSpPr>
        <p:spPr bwMode="auto">
          <a:xfrm>
            <a:off x="9542145" y="1207770"/>
            <a:ext cx="25825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indent="1905">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l">
              <a:defRPr/>
            </a:pPr>
            <a:r>
              <a:rPr lang="zh-CN" altLang="en-US" sz="1200" b="1" dirty="0" smtClean="0">
                <a:solidFill>
                  <a:srgbClr val="000000"/>
                </a:solidFill>
                <a:latin typeface="微软雅黑" panose="020B0503020204020204" pitchFamily="34" charset="-122"/>
              </a:rPr>
              <a:t>组织：由谁管</a:t>
            </a:r>
            <a:r>
              <a:rPr lang="zh-CN" altLang="en-US" sz="1000" b="1" dirty="0" smtClean="0">
                <a:solidFill>
                  <a:srgbClr val="000000"/>
                </a:solidFill>
                <a:latin typeface="微软雅黑" panose="020B0503020204020204" pitchFamily="34" charset="-122"/>
              </a:rPr>
              <a:t>（</a:t>
            </a:r>
            <a:r>
              <a:rPr lang="zh-CN" altLang="en-US" sz="1000" b="1" dirty="0" smtClean="0">
                <a:solidFill>
                  <a:srgbClr val="000000"/>
                </a:solidFill>
                <a:latin typeface="微软雅黑" panose="020B0503020204020204" pitchFamily="34" charset="-122"/>
              </a:rPr>
              <a:t>部门、人员）</a:t>
            </a:r>
            <a:endParaRPr lang="en-US" altLang="zh-CN" b="1" dirty="0">
              <a:solidFill>
                <a:srgbClr val="000000"/>
              </a:solidFill>
              <a:latin typeface="微软雅黑" panose="020B0503020204020204" pitchFamily="34" charset="-122"/>
            </a:endParaRPr>
          </a:p>
          <a:p>
            <a:pPr algn="l">
              <a:buClrTx/>
              <a:buSzTx/>
              <a:buFontTx/>
              <a:defRPr/>
            </a:pPr>
            <a:r>
              <a:rPr lang="zh-CN" altLang="en-US" sz="1200" b="1" dirty="0" smtClean="0">
                <a:solidFill>
                  <a:srgbClr val="000000"/>
                </a:solidFill>
                <a:latin typeface="微软雅黑" panose="020B0503020204020204" pitchFamily="34" charset="-122"/>
              </a:rPr>
              <a:t>政策：</a:t>
            </a:r>
            <a:r>
              <a:rPr lang="zh-CN" altLang="en-US" sz="1200" b="1" dirty="0" smtClean="0">
                <a:solidFill>
                  <a:srgbClr val="000000"/>
                </a:solidFill>
                <a:latin typeface="微软雅黑" panose="020B0503020204020204" pitchFamily="34" charset="-122"/>
                <a:sym typeface="+mn-ea"/>
              </a:rPr>
              <a:t>管什么</a:t>
            </a:r>
            <a:r>
              <a:rPr lang="zh-CN" altLang="en-US" sz="1000" b="1" dirty="0" smtClean="0">
                <a:solidFill>
                  <a:srgbClr val="000000"/>
                </a:solidFill>
                <a:latin typeface="微软雅黑" panose="020B0503020204020204" pitchFamily="34" charset="-122"/>
                <a:sym typeface="+mn-ea"/>
              </a:rPr>
              <a:t>（政策目标</a:t>
            </a:r>
            <a:r>
              <a:rPr lang="en-US" altLang="zh-CN" sz="1000" b="1" dirty="0" smtClean="0">
                <a:solidFill>
                  <a:srgbClr val="000000"/>
                </a:solidFill>
                <a:latin typeface="微软雅黑" panose="020B0503020204020204" pitchFamily="34" charset="-122"/>
                <a:sym typeface="+mn-ea"/>
              </a:rPr>
              <a:t>&amp;</a:t>
            </a:r>
            <a:r>
              <a:rPr lang="zh-CN" altLang="en-US" sz="1000" b="1" dirty="0" smtClean="0">
                <a:solidFill>
                  <a:srgbClr val="000000"/>
                </a:solidFill>
                <a:latin typeface="微软雅黑" panose="020B0503020204020204" pitchFamily="34" charset="-122"/>
                <a:sym typeface="+mn-ea"/>
              </a:rPr>
              <a:t>管理规范）</a:t>
            </a:r>
            <a:endParaRPr lang="zh-CN" altLang="en-US" sz="1000" b="1" dirty="0" smtClean="0">
              <a:solidFill>
                <a:srgbClr val="000000"/>
              </a:solidFill>
              <a:latin typeface="微软雅黑" panose="020B0503020204020204" pitchFamily="34" charset="-122"/>
            </a:endParaRPr>
          </a:p>
          <a:p>
            <a:pPr algn="l">
              <a:buClrTx/>
              <a:buSzTx/>
              <a:buFontTx/>
              <a:defRPr/>
            </a:pPr>
            <a:r>
              <a:rPr lang="zh-CN" altLang="en-US" sz="1200" b="1" dirty="0" smtClean="0">
                <a:solidFill>
                  <a:srgbClr val="000000"/>
                </a:solidFill>
                <a:latin typeface="微软雅黑" panose="020B0503020204020204" pitchFamily="34" charset="-122"/>
              </a:rPr>
              <a:t>流程：</a:t>
            </a:r>
            <a:r>
              <a:rPr lang="zh-CN" altLang="en-US" sz="1200" b="1" dirty="0" smtClean="0">
                <a:solidFill>
                  <a:srgbClr val="000000"/>
                </a:solidFill>
                <a:latin typeface="微软雅黑" panose="020B0503020204020204" pitchFamily="34" charset="-122"/>
                <a:sym typeface="+mn-ea"/>
              </a:rPr>
              <a:t>怎样管</a:t>
            </a:r>
            <a:r>
              <a:rPr lang="zh-CN" altLang="en-US" sz="1000" b="1" dirty="0" smtClean="0">
                <a:solidFill>
                  <a:srgbClr val="000000"/>
                </a:solidFill>
                <a:latin typeface="微软雅黑" panose="020B0503020204020204" pitchFamily="34" charset="-122"/>
                <a:sym typeface="+mn-ea"/>
              </a:rPr>
              <a:t>（实施路径）</a:t>
            </a:r>
            <a:endParaRPr lang="zh-CN" altLang="en-US" sz="1000" b="1" dirty="0" smtClean="0">
              <a:solidFill>
                <a:srgbClr val="000000"/>
              </a:solidFill>
              <a:latin typeface="微软雅黑" panose="020B0503020204020204" pitchFamily="34" charset="-122"/>
            </a:endParaRPr>
          </a:p>
          <a:p>
            <a:pPr algn="l">
              <a:buClrTx/>
              <a:buSzTx/>
              <a:buFontTx/>
              <a:defRPr/>
            </a:pPr>
            <a:r>
              <a:rPr lang="zh-CN" altLang="en-US" sz="1200" b="1" dirty="0" smtClean="0">
                <a:solidFill>
                  <a:srgbClr val="000000"/>
                </a:solidFill>
                <a:latin typeface="微软雅黑" panose="020B0503020204020204" pitchFamily="34" charset="-122"/>
              </a:rPr>
              <a:t>技术：</a:t>
            </a:r>
            <a:r>
              <a:rPr lang="zh-CN" altLang="en-US" sz="1200" b="1" dirty="0" smtClean="0">
                <a:solidFill>
                  <a:srgbClr val="000000"/>
                </a:solidFill>
                <a:latin typeface="微软雅黑" panose="020B0503020204020204" pitchFamily="34" charset="-122"/>
                <a:sym typeface="+mn-ea"/>
              </a:rPr>
              <a:t>哪里管</a:t>
            </a:r>
            <a:r>
              <a:rPr lang="zh-CN" altLang="en-US" sz="1000" b="1" dirty="0" smtClean="0">
                <a:solidFill>
                  <a:srgbClr val="000000"/>
                </a:solidFill>
                <a:latin typeface="微软雅黑" panose="020B0503020204020204" pitchFamily="34" charset="-122"/>
                <a:sym typeface="+mn-ea"/>
              </a:rPr>
              <a:t>（支撑平台）</a:t>
            </a:r>
            <a:endParaRPr lang="zh-CN" altLang="en-US" sz="1000" b="1" dirty="0" smtClean="0">
              <a:solidFill>
                <a:srgbClr val="000000"/>
              </a:solidFill>
              <a:latin typeface="微软雅黑" panose="020B0503020204020204" pitchFamily="34" charset="-122"/>
              <a:sym typeface="+mn-ea"/>
            </a:endParaRPr>
          </a:p>
        </p:txBody>
      </p:sp>
      <p:sp>
        <p:nvSpPr>
          <p:cNvPr id="3" name="TextBox 51"/>
          <p:cNvSpPr txBox="1">
            <a:spLocks noChangeArrowheads="1"/>
          </p:cNvSpPr>
          <p:nvPr>
            <p:custDataLst>
              <p:tags r:id="rId104"/>
            </p:custDataLst>
          </p:nvPr>
        </p:nvSpPr>
        <p:spPr bwMode="auto">
          <a:xfrm>
            <a:off x="9542145" y="2050415"/>
            <a:ext cx="2581910" cy="337185"/>
          </a:xfrm>
          <a:prstGeom prst="rect">
            <a:avLst/>
          </a:prstGeom>
          <a:solidFill>
            <a:srgbClr val="1368B3"/>
          </a:solidFill>
          <a:ln>
            <a:noFill/>
          </a:ln>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1600" b="1" kern="0" dirty="0">
                <a:solidFill>
                  <a:prstClr val="white"/>
                </a:solidFill>
                <a:latin typeface="微软雅黑" panose="020B0503020204020204" pitchFamily="34" charset="-122"/>
              </a:rPr>
              <a:t>九横</a:t>
            </a:r>
            <a:r>
              <a:rPr lang="en-US" altLang="zh-CN" sz="1600" b="1" kern="0" dirty="0">
                <a:solidFill>
                  <a:prstClr val="white"/>
                </a:solidFill>
                <a:latin typeface="微软雅黑" panose="020B0503020204020204" pitchFamily="34" charset="-122"/>
              </a:rPr>
              <a:t>--</a:t>
            </a:r>
            <a:r>
              <a:rPr lang="zh-CN" altLang="en-US" sz="1600" b="1" kern="0" dirty="0">
                <a:solidFill>
                  <a:prstClr val="white"/>
                </a:solidFill>
                <a:latin typeface="微软雅黑" panose="020B0503020204020204" pitchFamily="34" charset="-122"/>
              </a:rPr>
              <a:t>管理领域</a:t>
            </a:r>
            <a:endParaRPr lang="zh-CN" altLang="en-US" sz="1600" b="1" kern="0" dirty="0">
              <a:solidFill>
                <a:prstClr val="white"/>
              </a:solidFill>
              <a:latin typeface="微软雅黑" panose="020B0503020204020204" pitchFamily="34" charset="-122"/>
            </a:endParaRPr>
          </a:p>
        </p:txBody>
      </p:sp>
      <p:sp>
        <p:nvSpPr>
          <p:cNvPr id="76" name="Text Box 29"/>
          <p:cNvSpPr txBox="1">
            <a:spLocks noChangeArrowheads="1"/>
          </p:cNvSpPr>
          <p:nvPr>
            <p:custDataLst>
              <p:tags r:id="rId105"/>
            </p:custDataLst>
          </p:nvPr>
        </p:nvSpPr>
        <p:spPr bwMode="auto">
          <a:xfrm>
            <a:off x="9542780" y="2390775"/>
            <a:ext cx="2581275" cy="2729865"/>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prstClr val="black"/>
                </a:solidFill>
                <a:latin typeface="微软雅黑" panose="020B0503020204020204" pitchFamily="34" charset="-122"/>
              </a:rPr>
              <a:t>数据架构管理</a:t>
            </a:r>
            <a:r>
              <a:rPr lang="zh-CN" altLang="en-US" sz="1200" dirty="0">
                <a:solidFill>
                  <a:prstClr val="black"/>
                </a:solidFill>
                <a:latin typeface="微软雅黑" panose="020B0503020204020204" pitchFamily="34" charset="-122"/>
              </a:rPr>
              <a:t>：</a:t>
            </a:r>
            <a:r>
              <a:rPr lang="zh-CN" altLang="en-US" sz="1000" dirty="0">
                <a:solidFill>
                  <a:prstClr val="black"/>
                </a:solidFill>
                <a:latin typeface="微软雅黑" panose="020B0503020204020204" pitchFamily="34" charset="-122"/>
              </a:rPr>
              <a:t>描述企业级的数据流向和数据分布</a:t>
            </a:r>
            <a:endParaRPr lang="zh-CN" altLang="en-US" sz="1000" dirty="0">
              <a:solidFill>
                <a:prstClr val="black"/>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prstClr val="black"/>
                </a:solidFill>
                <a:latin typeface="微软雅黑" panose="020B0503020204020204" pitchFamily="34" charset="-122"/>
                <a:sym typeface="+mn-ea"/>
              </a:rPr>
              <a:t>数据模型管理：</a:t>
            </a:r>
            <a:r>
              <a:rPr lang="zh-CN" altLang="en-US" sz="1000" dirty="0">
                <a:solidFill>
                  <a:prstClr val="black"/>
                </a:solidFill>
                <a:latin typeface="微软雅黑" panose="020B0503020204020204" pitchFamily="34" charset="-122"/>
                <a:sym typeface="+mn-ea"/>
              </a:rPr>
              <a:t>通过模型的方式定义和描述企业所管理的数据及数据间的关系</a:t>
            </a:r>
            <a:endParaRPr lang="zh-CN" altLang="en-US" sz="1000" dirty="0">
              <a:solidFill>
                <a:prstClr val="black"/>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prstClr val="black"/>
                </a:solidFill>
                <a:latin typeface="微软雅黑" panose="020B0503020204020204" pitchFamily="34" charset="-122"/>
                <a:sym typeface="+mn-ea"/>
              </a:rPr>
              <a:t>数据标准管理：</a:t>
            </a:r>
            <a:r>
              <a:rPr lang="zh-CN" altLang="en-US" sz="1000" dirty="0">
                <a:solidFill>
                  <a:prstClr val="black"/>
                </a:solidFill>
                <a:latin typeface="微软雅黑" panose="020B0503020204020204" pitchFamily="34" charset="-122"/>
                <a:sym typeface="+mn-ea"/>
              </a:rPr>
              <a:t>建立数据标准的管理体系，实现不同部门和不同系统间的信息共享和系统兼容</a:t>
            </a:r>
            <a:endParaRPr lang="zh-CN" altLang="en-US" sz="1000" dirty="0">
              <a:solidFill>
                <a:prstClr val="black"/>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prstClr val="black"/>
                </a:solidFill>
                <a:latin typeface="微软雅黑" panose="020B0503020204020204" pitchFamily="34" charset="-122"/>
                <a:sym typeface="+mn-ea"/>
              </a:rPr>
              <a:t>数据质量管理：</a:t>
            </a:r>
            <a:r>
              <a:rPr lang="zh-CN" altLang="en-US" sz="1000" dirty="0">
                <a:solidFill>
                  <a:prstClr val="black"/>
                </a:solidFill>
                <a:latin typeface="微软雅黑" panose="020B0503020204020204" pitchFamily="34" charset="-122"/>
                <a:sym typeface="+mn-ea"/>
              </a:rPr>
              <a:t>提出数据质量管理体系框架，实现事前防范、事中监控、事后处理的全面质量管控</a:t>
            </a:r>
            <a:endParaRPr lang="zh-CN" altLang="en-US" sz="1000" dirty="0">
              <a:solidFill>
                <a:prstClr val="black"/>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srgbClr val="000000"/>
                </a:solidFill>
                <a:latin typeface="微软雅黑" panose="020B0503020204020204" pitchFamily="34" charset="-122"/>
                <a:sym typeface="+mn-ea"/>
              </a:rPr>
              <a:t>元数据管理：</a:t>
            </a:r>
            <a:r>
              <a:rPr lang="zh-CN" altLang="zh-CN" sz="1000" dirty="0">
                <a:solidFill>
                  <a:srgbClr val="000000"/>
                </a:solidFill>
                <a:latin typeface="微软雅黑" panose="020B0503020204020204" pitchFamily="34" charset="-122"/>
                <a:sym typeface="+mn-ea"/>
              </a:rPr>
              <a:t>建立企业级元数据管理体系，统一管理共享和维护元数据知识库</a:t>
            </a:r>
            <a:endParaRPr lang="zh-CN" altLang="zh-CN" sz="1000" dirty="0">
              <a:solidFill>
                <a:srgbClr val="000000"/>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srgbClr val="000000"/>
                </a:solidFill>
                <a:latin typeface="微软雅黑" panose="020B0503020204020204" pitchFamily="34" charset="-122"/>
                <a:sym typeface="+mn-ea"/>
              </a:rPr>
              <a:t>主数据管理：</a:t>
            </a:r>
            <a:r>
              <a:rPr lang="zh-CN" altLang="zh-CN" sz="1000" dirty="0">
                <a:solidFill>
                  <a:srgbClr val="000000"/>
                </a:solidFill>
                <a:latin typeface="微软雅黑" panose="020B0503020204020204" pitchFamily="34" charset="-122"/>
                <a:sym typeface="+mn-ea"/>
              </a:rPr>
              <a:t>通过企业统一完整的主数据视图，解决部门之间的业务和数据交叉问题，避免因业务和数据交叉导致的主数据不一致问题，提升一体化管理能力</a:t>
            </a:r>
            <a:endParaRPr lang="zh-CN" altLang="zh-CN" sz="1000" dirty="0">
              <a:solidFill>
                <a:srgbClr val="000000"/>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srgbClr val="000000"/>
                </a:solidFill>
                <a:latin typeface="微软雅黑" panose="020B0503020204020204" pitchFamily="34" charset="-122"/>
                <a:sym typeface="+mn-ea"/>
              </a:rPr>
              <a:t>数据安全管理：</a:t>
            </a:r>
            <a:r>
              <a:rPr lang="zh-CN" altLang="en-US" sz="1000" dirty="0">
                <a:solidFill>
                  <a:srgbClr val="000000"/>
                </a:solidFill>
                <a:latin typeface="微软雅黑" panose="020B0503020204020204" pitchFamily="34" charset="-122"/>
                <a:sym typeface="+mn-ea"/>
              </a:rPr>
              <a:t>根据数据安全级别，设置数据安全规则，制定数据安全管理策略</a:t>
            </a:r>
            <a:endParaRPr lang="zh-CN" altLang="en-US" sz="1000" dirty="0">
              <a:solidFill>
                <a:srgbClr val="000000"/>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solidFill>
                  <a:srgbClr val="000000"/>
                </a:solidFill>
                <a:latin typeface="微软雅黑" panose="020B0503020204020204" pitchFamily="34" charset="-122"/>
                <a:sym typeface="+mn-ea"/>
              </a:rPr>
              <a:t>数据生命周期管理：</a:t>
            </a:r>
            <a:r>
              <a:rPr lang="zh-CN" altLang="en-US" sz="1000" dirty="0">
                <a:solidFill>
                  <a:srgbClr val="000000"/>
                </a:solidFill>
                <a:latin typeface="微软雅黑" panose="020B0503020204020204" pitchFamily="34" charset="-122"/>
                <a:sym typeface="+mn-ea"/>
              </a:rPr>
              <a:t>对数据</a:t>
            </a:r>
            <a:r>
              <a:rPr lang="zh-CN" altLang="zh-CN" sz="1000" dirty="0">
                <a:solidFill>
                  <a:srgbClr val="000000"/>
                </a:solidFill>
                <a:latin typeface="微软雅黑" panose="020B0503020204020204" pitchFamily="34" charset="-122"/>
                <a:sym typeface="+mn-ea"/>
              </a:rPr>
              <a:t>的整个生命周期</a:t>
            </a:r>
            <a:r>
              <a:rPr lang="zh-CN" altLang="en-US" sz="1000" dirty="0">
                <a:solidFill>
                  <a:srgbClr val="000000"/>
                </a:solidFill>
                <a:latin typeface="微软雅黑" panose="020B0503020204020204" pitchFamily="34" charset="-122"/>
                <a:sym typeface="+mn-ea"/>
              </a:rPr>
              <a:t>（</a:t>
            </a:r>
            <a:r>
              <a:rPr lang="zh-CN" altLang="zh-CN" sz="1000" dirty="0">
                <a:solidFill>
                  <a:srgbClr val="000000"/>
                </a:solidFill>
                <a:latin typeface="微软雅黑" panose="020B0503020204020204" pitchFamily="34" charset="-122"/>
                <a:sym typeface="+mn-ea"/>
              </a:rPr>
              <a:t>包括数据创建、</a:t>
            </a:r>
            <a:r>
              <a:rPr lang="zh-CN" altLang="en-US" sz="1000" dirty="0">
                <a:solidFill>
                  <a:srgbClr val="000000"/>
                </a:solidFill>
                <a:latin typeface="微软雅黑" panose="020B0503020204020204" pitchFamily="34" charset="-122"/>
                <a:sym typeface="+mn-ea"/>
              </a:rPr>
              <a:t>使用、</a:t>
            </a:r>
            <a:r>
              <a:rPr lang="zh-CN" altLang="zh-CN" sz="1000" dirty="0">
                <a:solidFill>
                  <a:srgbClr val="000000"/>
                </a:solidFill>
                <a:latin typeface="微软雅黑" panose="020B0503020204020204" pitchFamily="34" charset="-122"/>
                <a:sym typeface="+mn-ea"/>
              </a:rPr>
              <a:t>归档和销毁</a:t>
            </a:r>
            <a:r>
              <a:rPr lang="zh-CN" altLang="en-US" sz="1000" dirty="0">
                <a:solidFill>
                  <a:srgbClr val="000000"/>
                </a:solidFill>
                <a:latin typeface="微软雅黑" panose="020B0503020204020204" pitchFamily="34" charset="-122"/>
                <a:sym typeface="+mn-ea"/>
              </a:rPr>
              <a:t>等）进行有效管理</a:t>
            </a:r>
            <a:endParaRPr lang="zh-CN" altLang="en-US" sz="1000" dirty="0">
              <a:solidFill>
                <a:srgbClr val="000000"/>
              </a:solidFill>
              <a:latin typeface="微软雅黑" panose="020B0503020204020204" pitchFamily="34" charset="-122"/>
            </a:endParaRPr>
          </a:p>
          <a:p>
            <a:pPr marL="0" lvl="1" indent="0" defTabSz="330200" eaLnBrk="0" fontAlgn="auto" hangingPunct="0">
              <a:spcAft>
                <a:spcPts val="300"/>
              </a:spcAft>
              <a:buClr>
                <a:srgbClr val="FF0000"/>
              </a:buClr>
              <a:buSzPct val="70000"/>
              <a:tabLst>
                <a:tab pos="8521700" algn="r"/>
                <a:tab pos="8521700" algn="r"/>
              </a:tabLst>
              <a:defRPr/>
            </a:pPr>
            <a:r>
              <a:rPr lang="zh-CN" altLang="en-US" sz="1200" b="1" dirty="0">
                <a:latin typeface="微软雅黑" panose="020B0503020204020204" pitchFamily="34" charset="-122"/>
                <a:sym typeface="+mn-ea"/>
              </a:rPr>
              <a:t>数据共享管理：</a:t>
            </a:r>
            <a:r>
              <a:rPr lang="zh-CN" altLang="en-US" sz="1000" dirty="0">
                <a:latin typeface="微软雅黑" panose="020B0503020204020204" pitchFamily="34" charset="-122"/>
                <a:sym typeface="+mn-ea"/>
              </a:rPr>
              <a:t>指开展数据共享和交换，实现数据内外部价值的一系列活动。 </a:t>
            </a:r>
            <a:endParaRPr lang="zh-CN" altLang="en-US" sz="1000" dirty="0">
              <a:solidFill>
                <a:prstClr val="black"/>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1.1 </a:t>
            </a:r>
            <a:r>
              <a:rPr lang="zh-CN" altLang="en-US" b="1" dirty="0"/>
              <a:t>项目背景：数据底座是企业数字化加速的基础</a:t>
            </a:r>
            <a:endParaRPr lang="zh-CN" altLang="en-US" b="1" dirty="0"/>
          </a:p>
        </p:txBody>
      </p:sp>
      <p:sp>
        <p:nvSpPr>
          <p:cNvPr id="16" name="TextBox 48"/>
          <p:cNvSpPr txBox="1"/>
          <p:nvPr/>
        </p:nvSpPr>
        <p:spPr>
          <a:xfrm>
            <a:off x="481330" y="2696210"/>
            <a:ext cx="2922905" cy="272288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buFont typeface="Arial" panose="020B0604020202020204" pitchFamily="34" charset="0"/>
              <a:buNone/>
            </a:pPr>
            <a:r>
              <a:rPr lang="zh-CN" altLang="en-US"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业务端</a:t>
            </a:r>
            <a:endPar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a:lnSpc>
                <a:spcPct val="150000"/>
              </a:lnSpc>
              <a:buFont typeface="Arial" panose="020B0604020202020204" pitchFamily="34" charset="0"/>
              <a:buChar char="•"/>
            </a:pPr>
            <a:r>
              <a:rPr lang="zh-CN" altLang="en-US" sz="1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lt"/>
              </a:rPr>
              <a:t>数据触达困难</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：数据看不懂、摸不到、用不好；</a:t>
            </a:r>
            <a:endPar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a:lnSpc>
                <a:spcPct val="150000"/>
              </a:lnSpc>
              <a:buFont typeface="Arial" panose="020B0604020202020204" pitchFamily="34" charset="0"/>
              <a:buChar char="•"/>
            </a:pPr>
            <a:r>
              <a:rPr lang="zh-CN" altLang="en-US" sz="1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lt"/>
              </a:rPr>
              <a:t>数据分析需求响应慢</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：不同业务单位对于报表分析的需求多、变化快，原有的数据分析模式下无法进行快速响应；</a:t>
            </a:r>
            <a:endPar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a:lnSpc>
                <a:spcPct val="150000"/>
              </a:lnSpc>
              <a:buFont typeface="Arial" panose="020B0604020202020204" pitchFamily="34" charset="0"/>
              <a:buChar char="•"/>
            </a:pPr>
            <a:r>
              <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7" name="组合 16"/>
          <p:cNvGrpSpPr/>
          <p:nvPr/>
        </p:nvGrpSpPr>
        <p:grpSpPr>
          <a:xfrm>
            <a:off x="8881745" y="3215005"/>
            <a:ext cx="2825115" cy="2143760"/>
            <a:chOff x="7299202" y="2204768"/>
            <a:chExt cx="4236143" cy="3007662"/>
          </a:xfrm>
        </p:grpSpPr>
        <p:pic>
          <p:nvPicPr>
            <p:cNvPr id="18" name="图片 17"/>
            <p:cNvPicPr>
              <a:picLocks noChangeAspect="1"/>
            </p:cNvPicPr>
            <p:nvPr/>
          </p:nvPicPr>
          <p:blipFill>
            <a:blip r:embed="rId1" cstate="email"/>
            <a:stretch>
              <a:fillRect/>
            </a:stretch>
          </p:blipFill>
          <p:spPr>
            <a:xfrm>
              <a:off x="7299202" y="2204768"/>
              <a:ext cx="4236143" cy="3007662"/>
            </a:xfrm>
            <a:prstGeom prst="rect">
              <a:avLst/>
            </a:prstGeom>
          </p:spPr>
        </p:pic>
        <p:sp>
          <p:nvSpPr>
            <p:cNvPr id="19" name="矩形 18"/>
            <p:cNvSpPr/>
            <p:nvPr/>
          </p:nvSpPr>
          <p:spPr>
            <a:xfrm>
              <a:off x="7803588" y="2379120"/>
              <a:ext cx="3227369" cy="2014776"/>
            </a:xfrm>
            <a:prstGeom prst="rect">
              <a:avLst/>
            </a:prstGeom>
            <a:solidFill>
              <a:srgbClr val="5B9BD5"/>
            </a:solidFill>
            <a:ln w="3175" cap="flat" cmpd="sng" algn="ctr">
              <a:solidFill>
                <a:srgbClr val="323232"/>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4F81BD">
                    <a:lumMod val="60000"/>
                    <a:lumOff val="40000"/>
                  </a:srgbClr>
                </a:solidFill>
                <a:effectLst/>
                <a:uLnTx/>
                <a:uFillTx/>
                <a:latin typeface="Calibri" panose="020F0502020204030204"/>
                <a:ea typeface="宋体" pitchFamily="2" charset="-122"/>
                <a:cs typeface="+mn-ea"/>
                <a:sym typeface="+mn-lt"/>
              </a:endParaRPr>
            </a:p>
          </p:txBody>
        </p:sp>
        <p:pic>
          <p:nvPicPr>
            <p:cNvPr id="20" name="图形 68" descr="条形图"/>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5940" y="2634179"/>
              <a:ext cx="803620" cy="803587"/>
            </a:xfrm>
            <a:prstGeom prst="rect">
              <a:avLst/>
            </a:prstGeom>
          </p:spPr>
        </p:pic>
        <p:sp>
          <p:nvSpPr>
            <p:cNvPr id="21" name="TextBox 57"/>
            <p:cNvSpPr txBox="1"/>
            <p:nvPr/>
          </p:nvSpPr>
          <p:spPr>
            <a:xfrm>
              <a:off x="8296850" y="3438190"/>
              <a:ext cx="2239571" cy="9559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立讯数据底座项目</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2" name="组合 21"/>
          <p:cNvGrpSpPr/>
          <p:nvPr/>
        </p:nvGrpSpPr>
        <p:grpSpPr>
          <a:xfrm>
            <a:off x="1902460" y="1178560"/>
            <a:ext cx="4196715" cy="5297170"/>
            <a:chOff x="1618011" y="1958393"/>
            <a:chExt cx="4196715" cy="4899660"/>
          </a:xfrm>
        </p:grpSpPr>
        <p:sp>
          <p:nvSpPr>
            <p:cNvPr id="23" name="Freeform 6"/>
            <p:cNvSpPr/>
            <p:nvPr/>
          </p:nvSpPr>
          <p:spPr bwMode="auto">
            <a:xfrm>
              <a:off x="3398601" y="1958393"/>
              <a:ext cx="653720" cy="4899607"/>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rgbClr val="5B9BD5"/>
            </a:solidFill>
            <a:ln>
              <a:noFill/>
            </a:ln>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itchFamily="2" charset="-122"/>
                <a:cs typeface="+mn-ea"/>
                <a:sym typeface="+mn-lt"/>
              </a:endParaRPr>
            </a:p>
          </p:txBody>
        </p:sp>
        <p:sp>
          <p:nvSpPr>
            <p:cNvPr id="24" name="Freeform 8"/>
            <p:cNvSpPr/>
            <p:nvPr/>
          </p:nvSpPr>
          <p:spPr bwMode="auto">
            <a:xfrm>
              <a:off x="1618011" y="2642923"/>
              <a:ext cx="2695575" cy="421513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44546A"/>
            </a:solidFill>
            <a:ln>
              <a:noFill/>
            </a:ln>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itchFamily="2" charset="-122"/>
                <a:cs typeface="+mn-ea"/>
                <a:sym typeface="+mn-lt"/>
              </a:endParaRPr>
            </a:p>
          </p:txBody>
        </p:sp>
        <p:sp>
          <p:nvSpPr>
            <p:cNvPr id="25" name="Freeform 7"/>
            <p:cNvSpPr/>
            <p:nvPr/>
          </p:nvSpPr>
          <p:spPr bwMode="auto">
            <a:xfrm>
              <a:off x="3119786" y="2642923"/>
              <a:ext cx="2694940" cy="421513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4472C4"/>
            </a:solidFill>
            <a:ln>
              <a:noFill/>
            </a:ln>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itchFamily="2" charset="-122"/>
                <a:cs typeface="+mn-ea"/>
                <a:sym typeface="+mn-lt"/>
              </a:endParaRPr>
            </a:p>
          </p:txBody>
        </p:sp>
      </p:grpSp>
      <p:sp>
        <p:nvSpPr>
          <p:cNvPr id="26" name="TextBox 48"/>
          <p:cNvSpPr txBox="1"/>
          <p:nvPr/>
        </p:nvSpPr>
        <p:spPr>
          <a:xfrm>
            <a:off x="4766945" y="2858135"/>
            <a:ext cx="3728720" cy="26485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buFont typeface="Arial" panose="020B0604020202020204" pitchFamily="34" charset="0"/>
              <a:buNone/>
            </a:pPr>
            <a:r>
              <a:rPr lang="zh-CN" altLang="en-US"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技术端</a:t>
            </a:r>
            <a:endParaRPr lang="zh-CN" altLang="en-US" sz="1400" dirty="0">
              <a:solidFill>
                <a:prstClr val="black"/>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nSpc>
                <a:spcPct val="150000"/>
              </a:lnSpc>
              <a:buFont typeface="Arial" panose="020B0604020202020204" pitchFamily="34" charset="0"/>
              <a:buChar char="•"/>
            </a:pPr>
            <a:r>
              <a:rPr lang="zh-CN" altLang="en-US" sz="1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lt"/>
              </a:rPr>
              <a:t>数据缺乏复用性</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：针对多样化的报表分析需求，目前是点对点的开发模式，暂未形成可复用模型，且开发的时间长、成本高；</a:t>
            </a:r>
            <a:endPar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171450" indent="-171450">
              <a:lnSpc>
                <a:spcPct val="150000"/>
              </a:lnSpc>
              <a:buFont typeface="Arial" panose="020B0604020202020204" pitchFamily="34" charset="0"/>
              <a:buChar char="•"/>
            </a:pPr>
            <a:r>
              <a:rPr lang="zh-CN" altLang="en-US" sz="1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数据缺乏共享性：</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各基地、各系统根据自有需求分别做开发，未综合统筹考虑需求，无统一的数据底座平台支撑，难以共享；</a:t>
            </a:r>
            <a:endPar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50000"/>
              </a:lnSpc>
              <a:buFont typeface="Arial" panose="020B0604020202020204" pitchFamily="34" charset="0"/>
              <a:buChar char="•"/>
            </a:pPr>
            <a:r>
              <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ctangle: Rounded Corners 52"/>
          <p:cNvSpPr/>
          <p:nvPr/>
        </p:nvSpPr>
        <p:spPr>
          <a:xfrm>
            <a:off x="7775575" y="2336165"/>
            <a:ext cx="4292600" cy="4419600"/>
          </a:xfrm>
          <a:prstGeom prst="rect">
            <a:avLst/>
          </a:prstGeom>
          <a:solidFill>
            <a:srgbClr val="FFFFFF">
              <a:lumMod val="95000"/>
            </a:srgbClr>
          </a:solidFill>
          <a:ln w="19050">
            <a:solidFill>
              <a:srgbClr val="655DC6"/>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Arial" panose="020B0604020202020204"/>
              <a:ea typeface="+mn-ea"/>
              <a:cs typeface="+mn-ea"/>
            </a:endParaRPr>
          </a:p>
        </p:txBody>
      </p:sp>
      <p:sp>
        <p:nvSpPr>
          <p:cNvPr id="235" name="矩形 234"/>
          <p:cNvSpPr/>
          <p:nvPr/>
        </p:nvSpPr>
        <p:spPr>
          <a:xfrm>
            <a:off x="38100" y="675613"/>
            <a:ext cx="7589726" cy="6182387"/>
          </a:xfrm>
          <a:prstGeom prst="rect">
            <a:avLst/>
          </a:prstGeom>
          <a:solidFill>
            <a:schemeClr val="accent3">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2" name="Rectangle: Rounded Corners 52"/>
          <p:cNvSpPr/>
          <p:nvPr/>
        </p:nvSpPr>
        <p:spPr>
          <a:xfrm>
            <a:off x="3178801" y="2895756"/>
            <a:ext cx="1422948" cy="1376045"/>
          </a:xfrm>
          <a:prstGeom prst="roundRect">
            <a:avLst>
              <a:gd name="adj" fmla="val 2408"/>
            </a:avLst>
          </a:prstGeom>
          <a:solidFill>
            <a:srgbClr val="FFFFFF">
              <a:lumMod val="95000"/>
            </a:srgbClr>
          </a:solidFill>
          <a:ln w="19050">
            <a:solidFill>
              <a:srgbClr val="00658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24" name="Rectangle: Rounded Corners 52"/>
          <p:cNvSpPr/>
          <p:nvPr/>
        </p:nvSpPr>
        <p:spPr>
          <a:xfrm>
            <a:off x="7775273" y="675613"/>
            <a:ext cx="4293113" cy="1416685"/>
          </a:xfrm>
          <a:prstGeom prst="roundRect">
            <a:avLst>
              <a:gd name="adj" fmla="val 2408"/>
            </a:avLst>
          </a:prstGeom>
          <a:solidFill>
            <a:srgbClr val="FFFFFF">
              <a:lumMod val="95000"/>
            </a:srgbClr>
          </a:solidFill>
          <a:ln w="19050">
            <a:solidFill>
              <a:srgbClr val="009845"/>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25" name="圆角矩形 124"/>
          <p:cNvSpPr/>
          <p:nvPr/>
        </p:nvSpPr>
        <p:spPr>
          <a:xfrm>
            <a:off x="8309312" y="884832"/>
            <a:ext cx="895985" cy="226060"/>
          </a:xfrm>
          <a:prstGeom prst="round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业务信息</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26" name="圆角矩形 125"/>
          <p:cNvSpPr/>
          <p:nvPr/>
        </p:nvSpPr>
        <p:spPr>
          <a:xfrm>
            <a:off x="8309312" y="1316927"/>
            <a:ext cx="895985" cy="225425"/>
          </a:xfrm>
          <a:prstGeom prst="round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明细信息</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10756095" y="1720865"/>
            <a:ext cx="895985" cy="225425"/>
          </a:xfrm>
          <a:prstGeom prst="round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服务信息</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28" name="圆角矩形 127"/>
          <p:cNvSpPr/>
          <p:nvPr/>
        </p:nvSpPr>
        <p:spPr>
          <a:xfrm>
            <a:off x="10730567" y="886102"/>
            <a:ext cx="896620" cy="225425"/>
          </a:xfrm>
          <a:prstGeom prst="round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数据质量</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10730567" y="1316927"/>
            <a:ext cx="896620" cy="225425"/>
          </a:xfrm>
          <a:prstGeom prst="roundRect">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数据血缘</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36" name="TextBox 17"/>
          <p:cNvSpPr txBox="1"/>
          <p:nvPr/>
        </p:nvSpPr>
        <p:spPr>
          <a:xfrm>
            <a:off x="9459932" y="1327427"/>
            <a:ext cx="795020" cy="419735"/>
          </a:xfrm>
          <a:prstGeom prst="rect">
            <a:avLst/>
          </a:prstGeom>
          <a:noFill/>
        </p:spPr>
        <p:txBody>
          <a:bodyPr wrap="square" rtlCol="0">
            <a:spAutoFit/>
          </a:bodyPr>
          <a:lstStyle/>
          <a:p>
            <a:pPr marL="0" marR="0" lvl="0" indent="0" algn="ctr" defTabSz="685165" rtl="0" eaLnBrk="1" fontAlgn="auto" latinLnBrk="0" hangingPunct="1">
              <a:lnSpc>
                <a:spcPct val="100000"/>
              </a:lnSpc>
              <a:spcBef>
                <a:spcPts val="0"/>
              </a:spcBef>
              <a:spcAft>
                <a:spcPts val="0"/>
              </a:spcAft>
              <a:buClrTx/>
              <a:buSzTx/>
              <a:buFontTx/>
              <a:buNone/>
              <a:defRPr/>
            </a:pPr>
            <a:r>
              <a:rPr kumimoji="0" lang="zh-CN" altLang="en-US" sz="10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元数据</a:t>
            </a:r>
            <a:endParaRPr kumimoji="0" lang="zh-CN" altLang="en-US" sz="10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685165" rtl="0" eaLnBrk="1" fontAlgn="auto" latinLnBrk="0" hangingPunct="1">
              <a:lnSpc>
                <a:spcPct val="100000"/>
              </a:lnSpc>
              <a:spcBef>
                <a:spcPts val="0"/>
              </a:spcBef>
              <a:spcAft>
                <a:spcPts val="0"/>
              </a:spcAft>
              <a:buClrTx/>
              <a:buSzTx/>
              <a:buFontTx/>
              <a:buNone/>
              <a:defRPr/>
            </a:pPr>
            <a:r>
              <a:rPr kumimoji="0" lang="zh-CN" altLang="en-US" sz="10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管理</a:t>
            </a:r>
            <a:endParaRPr kumimoji="0" lang="zh-CN" altLang="en-US" sz="1065"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05" name="Picture 2" descr="https://cdn2.webdamdb.com/1280_8DM6Y1JSe151.png?1549049270"/>
          <p:cNvPicPr>
            <a:picLocks noChangeAspect="1" noChangeArrowheads="1"/>
          </p:cNvPicPr>
          <p:nvPr/>
        </p:nvPicPr>
        <p:blipFill>
          <a:blip r:embed="rId1" cstate="print">
            <a:duotone>
              <a:srgbClr val="00984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16877" y="1333119"/>
            <a:ext cx="199390" cy="19304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5"/>
          <p:cNvPicPr>
            <a:picLocks noChangeAspect="1"/>
          </p:cNvPicPr>
          <p:nvPr/>
        </p:nvPicPr>
        <p:blipFill>
          <a:blip r:embed="rId2" cstate="print">
            <a:duotone>
              <a:srgbClr val="009845">
                <a:shade val="45000"/>
                <a:satMod val="135000"/>
              </a:srgbClr>
              <a:prstClr val="white"/>
            </a:duotone>
            <a:extLst>
              <a:ext uri="{28A0092B-C50C-407E-A947-70E740481C1C}">
                <a14:useLocalDpi xmlns:a14="http://schemas.microsoft.com/office/drawing/2010/main" val="0"/>
              </a:ext>
            </a:extLst>
          </a:blip>
          <a:stretch>
            <a:fillRect/>
          </a:stretch>
        </p:blipFill>
        <p:spPr>
          <a:xfrm>
            <a:off x="7995622" y="1332802"/>
            <a:ext cx="198755" cy="193675"/>
          </a:xfrm>
          <a:prstGeom prst="rect">
            <a:avLst/>
          </a:prstGeom>
        </p:spPr>
      </p:pic>
      <p:pic>
        <p:nvPicPr>
          <p:cNvPr id="207" name="Picture 206"/>
          <p:cNvPicPr>
            <a:picLocks noChangeAspect="1"/>
          </p:cNvPicPr>
          <p:nvPr/>
        </p:nvPicPr>
        <p:blipFill>
          <a:blip r:embed="rId3" cstate="print">
            <a:duotone>
              <a:srgbClr val="009845">
                <a:shade val="45000"/>
                <a:satMod val="135000"/>
              </a:srgbClr>
              <a:prstClr val="white"/>
            </a:duotone>
            <a:extLst>
              <a:ext uri="{28A0092B-C50C-407E-A947-70E740481C1C}">
                <a14:useLocalDpi xmlns:a14="http://schemas.microsoft.com/office/drawing/2010/main" val="0"/>
              </a:ext>
            </a:extLst>
          </a:blip>
          <a:stretch>
            <a:fillRect/>
          </a:stretch>
        </p:blipFill>
        <p:spPr>
          <a:xfrm>
            <a:off x="7995622" y="884832"/>
            <a:ext cx="198755" cy="156845"/>
          </a:xfrm>
          <a:prstGeom prst="rect">
            <a:avLst/>
          </a:prstGeom>
        </p:spPr>
      </p:pic>
      <p:pic>
        <p:nvPicPr>
          <p:cNvPr id="141" name="Picture 9"/>
          <p:cNvPicPr>
            <a:picLocks noChangeAspect="1"/>
          </p:cNvPicPr>
          <p:nvPr/>
        </p:nvPicPr>
        <p:blipFill>
          <a:blip r:embed="rId4">
            <a:duotone>
              <a:srgbClr val="009845">
                <a:shade val="45000"/>
                <a:satMod val="135000"/>
              </a:srgbClr>
              <a:prstClr val="white"/>
            </a:duotone>
          </a:blip>
          <a:stretch>
            <a:fillRect/>
          </a:stretch>
        </p:blipFill>
        <p:spPr>
          <a:xfrm>
            <a:off x="8041659" y="1769871"/>
            <a:ext cx="106680" cy="193675"/>
          </a:xfrm>
          <a:prstGeom prst="rect">
            <a:avLst/>
          </a:prstGeom>
        </p:spPr>
      </p:pic>
      <p:sp>
        <p:nvSpPr>
          <p:cNvPr id="142" name="圆角矩形 141"/>
          <p:cNvSpPr/>
          <p:nvPr/>
        </p:nvSpPr>
        <p:spPr>
          <a:xfrm>
            <a:off x="8315801" y="1724790"/>
            <a:ext cx="896620" cy="225425"/>
          </a:xfrm>
          <a:prstGeom prst="roundRect">
            <a:avLst/>
          </a:prstGeom>
          <a:solidFill>
            <a:srgbClr val="FF0000"/>
          </a:solidFill>
          <a:ln>
            <a:solidFill>
              <a:srgbClr val="C00000"/>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数据预览</a:t>
            </a:r>
            <a:endParaRPr lang="zh-CN" altLang="en-US" sz="1000" dirty="0">
              <a:latin typeface="微软雅黑" panose="020B0503020204020204" pitchFamily="34" charset="-122"/>
              <a:ea typeface="微软雅黑" panose="020B0503020204020204" pitchFamily="34" charset="-122"/>
            </a:endParaRPr>
          </a:p>
        </p:txBody>
      </p:sp>
      <p:pic>
        <p:nvPicPr>
          <p:cNvPr id="144" name="object 14"/>
          <p:cNvPicPr/>
          <p:nvPr/>
        </p:nvPicPr>
        <p:blipFill>
          <a:blip r:embed="rId5" cstate="print"/>
          <a:stretch>
            <a:fillRect/>
          </a:stretch>
        </p:blipFill>
        <p:spPr>
          <a:xfrm>
            <a:off x="10437832" y="1760139"/>
            <a:ext cx="199390" cy="193675"/>
          </a:xfrm>
          <a:prstGeom prst="rect">
            <a:avLst/>
          </a:prstGeom>
        </p:spPr>
      </p:pic>
      <p:pic>
        <p:nvPicPr>
          <p:cNvPr id="147"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16877" y="871497"/>
            <a:ext cx="199390" cy="188595"/>
          </a:xfrm>
          <a:prstGeom prst="rect">
            <a:avLst/>
          </a:prstGeom>
        </p:spPr>
      </p:pic>
      <p:sp>
        <p:nvSpPr>
          <p:cNvPr id="2" name="标题 1"/>
          <p:cNvSpPr>
            <a:spLocks noGrp="1"/>
          </p:cNvSpPr>
          <p:nvPr>
            <p:ph type="title"/>
          </p:nvPr>
        </p:nvSpPr>
        <p:spPr>
          <a:xfrm>
            <a:off x="247650" y="136998"/>
            <a:ext cx="5360514" cy="381635"/>
          </a:xfrm>
        </p:spPr>
        <p:txBody>
          <a:bodyPr/>
          <a:lstStyle/>
          <a:p>
            <a:r>
              <a:rPr lang="en-US" altLang="zh-CN" b="1" smtClean="0">
                <a:sym typeface="+mn-ea"/>
              </a:rPr>
              <a:t>2.2.2 </a:t>
            </a:r>
            <a:r>
              <a:rPr b="1" smtClean="0">
                <a:sym typeface="+mn-ea"/>
              </a:rPr>
              <a:t>数据注册入湖整体策略</a:t>
            </a:r>
            <a:endParaRPr lang="zh-CN" altLang="en-US" b="1" dirty="0"/>
          </a:p>
        </p:txBody>
      </p:sp>
      <p:sp>
        <p:nvSpPr>
          <p:cNvPr id="39" name="Rectangle: Rounded Corners 52"/>
          <p:cNvSpPr/>
          <p:nvPr/>
        </p:nvSpPr>
        <p:spPr>
          <a:xfrm>
            <a:off x="193020" y="1167428"/>
            <a:ext cx="1134807" cy="3149600"/>
          </a:xfrm>
          <a:prstGeom prst="roundRect">
            <a:avLst>
              <a:gd name="adj" fmla="val 5101"/>
            </a:avLst>
          </a:prstGeom>
          <a:solidFill>
            <a:srgbClr val="F2F2F2"/>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12"/>
          <p:cNvSpPr/>
          <p:nvPr/>
        </p:nvSpPr>
        <p:spPr>
          <a:xfrm>
            <a:off x="241782" y="2983215"/>
            <a:ext cx="972001" cy="252086"/>
          </a:xfrm>
          <a:prstGeom prst="round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prstClr val="white"/>
                </a:solidFill>
                <a:latin typeface="微软雅黑" panose="020B0503020204020204" pitchFamily="34" charset="-122"/>
                <a:ea typeface="微软雅黑" panose="020B0503020204020204" pitchFamily="34" charset="-122"/>
              </a:rPr>
              <a:t>密级</a:t>
            </a:r>
            <a:endParaRPr kumimoji="1" lang="zh-CN" altLang="en-US" sz="900" dirty="0">
              <a:solidFill>
                <a:prstClr val="white"/>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274422" y="1422432"/>
            <a:ext cx="972001" cy="252086"/>
          </a:xfrm>
          <a:prstGeom prst="round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smtClean="0">
                <a:solidFill>
                  <a:prstClr val="white"/>
                </a:solidFill>
                <a:latin typeface="微软雅黑" panose="020B0503020204020204" pitchFamily="34" charset="-122"/>
                <a:ea typeface="微软雅黑" panose="020B0503020204020204" pitchFamily="34" charset="-122"/>
              </a:rPr>
              <a:t>资产</a:t>
            </a:r>
            <a:r>
              <a:rPr kumimoji="1" lang="zh-CN" altLang="en-US" sz="1100" b="1" dirty="0">
                <a:solidFill>
                  <a:prstClr val="white"/>
                </a:solidFill>
                <a:latin typeface="微软雅黑" panose="020B0503020204020204" pitchFamily="34" charset="-122"/>
                <a:ea typeface="微软雅黑" panose="020B0503020204020204" pitchFamily="34" charset="-122"/>
              </a:rPr>
              <a:t>清单</a:t>
            </a:r>
            <a:endParaRPr kumimoji="1"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241782" y="3283497"/>
            <a:ext cx="972001" cy="252086"/>
          </a:xfrm>
          <a:prstGeom prst="round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prstClr val="white"/>
                </a:solidFill>
                <a:latin typeface="微软雅黑" panose="020B0503020204020204" pitchFamily="34" charset="-122"/>
                <a:ea typeface="微软雅黑" panose="020B0503020204020204" pitchFamily="34" charset="-122"/>
              </a:rPr>
              <a:t>Owner</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4" name="Rectangle: Rounded Corners 52"/>
          <p:cNvSpPr/>
          <p:nvPr/>
        </p:nvSpPr>
        <p:spPr>
          <a:xfrm>
            <a:off x="5277216" y="755277"/>
            <a:ext cx="2140189" cy="3561751"/>
          </a:xfrm>
          <a:prstGeom prst="roundRect">
            <a:avLst>
              <a:gd name="adj" fmla="val 2048"/>
            </a:avLst>
          </a:prstGeom>
          <a:solidFill>
            <a:srgbClr val="FFFFFF">
              <a:lumMod val="95000"/>
            </a:srgbClr>
          </a:solidFill>
          <a:ln w="19050">
            <a:solidFill>
              <a:srgbClr val="00B05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cxnSp>
        <p:nvCxnSpPr>
          <p:cNvPr id="9" name="肘形连接符 8"/>
          <p:cNvCxnSpPr>
            <a:stCxn id="177" idx="2"/>
            <a:endCxn id="6" idx="1"/>
          </p:cNvCxnSpPr>
          <p:nvPr/>
        </p:nvCxnSpPr>
        <p:spPr>
          <a:xfrm rot="16200000" flipH="1">
            <a:off x="6039952" y="1516295"/>
            <a:ext cx="116310" cy="88302"/>
          </a:xfrm>
          <a:prstGeom prst="bentConnector2">
            <a:avLst/>
          </a:prstGeom>
          <a:solidFill>
            <a:srgbClr val="870064"/>
          </a:solidFill>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177" idx="2"/>
            <a:endCxn id="5" idx="1"/>
          </p:cNvCxnSpPr>
          <p:nvPr/>
        </p:nvCxnSpPr>
        <p:spPr>
          <a:xfrm rot="16200000" flipH="1">
            <a:off x="5626642" y="1929605"/>
            <a:ext cx="942931" cy="88302"/>
          </a:xfrm>
          <a:prstGeom prst="bentConnector2">
            <a:avLst/>
          </a:prstGeom>
          <a:solidFill>
            <a:srgbClr val="870064"/>
          </a:solidFill>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流程图: 多文档 10"/>
          <p:cNvSpPr/>
          <p:nvPr/>
        </p:nvSpPr>
        <p:spPr>
          <a:xfrm>
            <a:off x="5686794" y="839462"/>
            <a:ext cx="1079611" cy="251910"/>
          </a:xfrm>
          <a:prstGeom prst="flowChartMultidocument">
            <a:avLst/>
          </a:prstGeom>
          <a:solidFill>
            <a:srgbClr val="000000">
              <a:alpha val="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smtClean="0">
                <a:solidFill>
                  <a:schemeClr val="tx1"/>
                </a:solidFill>
                <a:latin typeface="微软雅黑" panose="020B0503020204020204" pitchFamily="34" charset="-122"/>
                <a:ea typeface="微软雅黑" panose="020B0503020204020204" pitchFamily="34" charset="-122"/>
              </a:rPr>
              <a:t>数据</a:t>
            </a:r>
            <a:r>
              <a:rPr kumimoji="1" lang="zh-CN" altLang="en-US" sz="800">
                <a:solidFill>
                  <a:schemeClr val="tx1"/>
                </a:solidFill>
                <a:latin typeface="微软雅黑" panose="020B0503020204020204" pitchFamily="34" charset="-122"/>
                <a:ea typeface="微软雅黑" panose="020B0503020204020204" pitchFamily="34" charset="-122"/>
              </a:rPr>
              <a:t>资源</a:t>
            </a:r>
            <a:r>
              <a:rPr kumimoji="1" lang="zh-CN" altLang="en-US" sz="800" smtClean="0">
                <a:solidFill>
                  <a:schemeClr val="tx1"/>
                </a:solidFill>
                <a:latin typeface="微软雅黑" panose="020B0503020204020204" pitchFamily="34" charset="-122"/>
                <a:ea typeface="微软雅黑" panose="020B0503020204020204" pitchFamily="34" charset="-122"/>
              </a:rPr>
              <a:t>目录</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18" name="肘形连接符 17"/>
          <p:cNvCxnSpPr>
            <a:stCxn id="6" idx="2"/>
            <a:endCxn id="16" idx="1"/>
          </p:cNvCxnSpPr>
          <p:nvPr/>
        </p:nvCxnSpPr>
        <p:spPr>
          <a:xfrm rot="16200000" flipH="1">
            <a:off x="6308691" y="1746298"/>
            <a:ext cx="211961" cy="112827"/>
          </a:xfrm>
          <a:prstGeom prst="bentConnector2">
            <a:avLst/>
          </a:prstGeom>
          <a:solidFill>
            <a:srgbClr val="870064"/>
          </a:solidFill>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 idx="2"/>
            <a:endCxn id="17" idx="1"/>
          </p:cNvCxnSpPr>
          <p:nvPr/>
        </p:nvCxnSpPr>
        <p:spPr>
          <a:xfrm rot="16200000" flipH="1">
            <a:off x="6185283" y="1869706"/>
            <a:ext cx="458776" cy="112827"/>
          </a:xfrm>
          <a:prstGeom prst="bentConnector2">
            <a:avLst/>
          </a:prstGeom>
          <a:solidFill>
            <a:srgbClr val="870064"/>
          </a:solidFill>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iconfont-11843-5650938"/>
          <p:cNvSpPr>
            <a:spLocks noChangeAspect="1"/>
          </p:cNvSpPr>
          <p:nvPr/>
        </p:nvSpPr>
        <p:spPr>
          <a:xfrm>
            <a:off x="6872272" y="819494"/>
            <a:ext cx="236231" cy="259200"/>
          </a:xfrm>
          <a:custGeom>
            <a:avLst/>
            <a:gdLst>
              <a:gd name="T0" fmla="*/ 7134 w 8794"/>
              <a:gd name="T1" fmla="*/ 8507 h 10376"/>
              <a:gd name="T2" fmla="*/ 7134 w 8794"/>
              <a:gd name="T3" fmla="*/ 6490 h 10376"/>
              <a:gd name="T4" fmla="*/ 7008 w 8794"/>
              <a:gd name="T5" fmla="*/ 6364 h 10376"/>
              <a:gd name="T6" fmla="*/ 6264 w 8794"/>
              <a:gd name="T7" fmla="*/ 6364 h 10376"/>
              <a:gd name="T8" fmla="*/ 6138 w 8794"/>
              <a:gd name="T9" fmla="*/ 6490 h 10376"/>
              <a:gd name="T10" fmla="*/ 6138 w 8794"/>
              <a:gd name="T11" fmla="*/ 8507 h 10376"/>
              <a:gd name="T12" fmla="*/ 5629 w 8794"/>
              <a:gd name="T13" fmla="*/ 8507 h 10376"/>
              <a:gd name="T14" fmla="*/ 5574 w 8794"/>
              <a:gd name="T15" fmla="*/ 8602 h 10376"/>
              <a:gd name="T16" fmla="*/ 6575 w 8794"/>
              <a:gd name="T17" fmla="*/ 10310 h 10376"/>
              <a:gd name="T18" fmla="*/ 6684 w 8794"/>
              <a:gd name="T19" fmla="*/ 10310 h 10376"/>
              <a:gd name="T20" fmla="*/ 7685 w 8794"/>
              <a:gd name="T21" fmla="*/ 8602 h 10376"/>
              <a:gd name="T22" fmla="*/ 7630 w 8794"/>
              <a:gd name="T23" fmla="*/ 8507 h 10376"/>
              <a:gd name="T24" fmla="*/ 7134 w 8794"/>
              <a:gd name="T25" fmla="*/ 8507 h 10376"/>
              <a:gd name="T26" fmla="*/ 4289 w 8794"/>
              <a:gd name="T27" fmla="*/ 4577 h 10376"/>
              <a:gd name="T28" fmla="*/ 1708 w 8794"/>
              <a:gd name="T29" fmla="*/ 4577 h 10376"/>
              <a:gd name="T30" fmla="*/ 1370 w 8794"/>
              <a:gd name="T31" fmla="*/ 4240 h 10376"/>
              <a:gd name="T32" fmla="*/ 1370 w 8794"/>
              <a:gd name="T33" fmla="*/ 4215 h 10376"/>
              <a:gd name="T34" fmla="*/ 1708 w 8794"/>
              <a:gd name="T35" fmla="*/ 3877 h 10376"/>
              <a:gd name="T36" fmla="*/ 4289 w 8794"/>
              <a:gd name="T37" fmla="*/ 3877 h 10376"/>
              <a:gd name="T38" fmla="*/ 4626 w 8794"/>
              <a:gd name="T39" fmla="*/ 4215 h 10376"/>
              <a:gd name="T40" fmla="*/ 4626 w 8794"/>
              <a:gd name="T41" fmla="*/ 4240 h 10376"/>
              <a:gd name="T42" fmla="*/ 4289 w 8794"/>
              <a:gd name="T43" fmla="*/ 4577 h 10376"/>
              <a:gd name="T44" fmla="*/ 5103 w 8794"/>
              <a:gd name="T45" fmla="*/ 5829 h 10376"/>
              <a:gd name="T46" fmla="*/ 1708 w 8794"/>
              <a:gd name="T47" fmla="*/ 5829 h 10376"/>
              <a:gd name="T48" fmla="*/ 1370 w 8794"/>
              <a:gd name="T49" fmla="*/ 5491 h 10376"/>
              <a:gd name="T50" fmla="*/ 1370 w 8794"/>
              <a:gd name="T51" fmla="*/ 5466 h 10376"/>
              <a:gd name="T52" fmla="*/ 1708 w 8794"/>
              <a:gd name="T53" fmla="*/ 5129 h 10376"/>
              <a:gd name="T54" fmla="*/ 5103 w 8794"/>
              <a:gd name="T55" fmla="*/ 5129 h 10376"/>
              <a:gd name="T56" fmla="*/ 5440 w 8794"/>
              <a:gd name="T57" fmla="*/ 5466 h 10376"/>
              <a:gd name="T58" fmla="*/ 5440 w 8794"/>
              <a:gd name="T59" fmla="*/ 5491 h 10376"/>
              <a:gd name="T60" fmla="*/ 5103 w 8794"/>
              <a:gd name="T61" fmla="*/ 5829 h 10376"/>
              <a:gd name="T62" fmla="*/ 3879 w 8794"/>
              <a:gd name="T63" fmla="*/ 9530 h 10376"/>
              <a:gd name="T64" fmla="*/ 766 w 8794"/>
              <a:gd name="T65" fmla="*/ 9530 h 10376"/>
              <a:gd name="T66" fmla="*/ 766 w 8794"/>
              <a:gd name="T67" fmla="*/ 844 h 10376"/>
              <a:gd name="T68" fmla="*/ 5474 w 8794"/>
              <a:gd name="T69" fmla="*/ 844 h 10376"/>
              <a:gd name="T70" fmla="*/ 5474 w 8794"/>
              <a:gd name="T71" fmla="*/ 3395 h 10376"/>
              <a:gd name="T72" fmla="*/ 8027 w 8794"/>
              <a:gd name="T73" fmla="*/ 3395 h 10376"/>
              <a:gd name="T74" fmla="*/ 8029 w 8794"/>
              <a:gd name="T75" fmla="*/ 5747 h 10376"/>
              <a:gd name="T76" fmla="*/ 8794 w 8794"/>
              <a:gd name="T77" fmla="*/ 6243 h 10376"/>
              <a:gd name="T78" fmla="*/ 8794 w 8794"/>
              <a:gd name="T79" fmla="*/ 3342 h 10376"/>
              <a:gd name="T80" fmla="*/ 8691 w 8794"/>
              <a:gd name="T81" fmla="*/ 3094 h 10376"/>
              <a:gd name="T82" fmla="*/ 5695 w 8794"/>
              <a:gd name="T83" fmla="*/ 102 h 10376"/>
              <a:gd name="T84" fmla="*/ 5446 w 8794"/>
              <a:gd name="T85" fmla="*/ 0 h 10376"/>
              <a:gd name="T86" fmla="*/ 176 w 8794"/>
              <a:gd name="T87" fmla="*/ 0 h 10376"/>
              <a:gd name="T88" fmla="*/ 0 w 8794"/>
              <a:gd name="T89" fmla="*/ 176 h 10376"/>
              <a:gd name="T90" fmla="*/ 0 w 8794"/>
              <a:gd name="T91" fmla="*/ 10200 h 10376"/>
              <a:gd name="T92" fmla="*/ 176 w 8794"/>
              <a:gd name="T93" fmla="*/ 10376 h 10376"/>
              <a:gd name="T94" fmla="*/ 4329 w 8794"/>
              <a:gd name="T95" fmla="*/ 10376 h 10376"/>
              <a:gd name="T96" fmla="*/ 3879 w 8794"/>
              <a:gd name="T97" fmla="*/ 9530 h 10376"/>
              <a:gd name="T98" fmla="*/ 4576 w 8794"/>
              <a:gd name="T99" fmla="*/ 6379 h 10376"/>
              <a:gd name="T100" fmla="*/ 1696 w 8794"/>
              <a:gd name="T101" fmla="*/ 6379 h 10376"/>
              <a:gd name="T102" fmla="*/ 1370 w 8794"/>
              <a:gd name="T103" fmla="*/ 6729 h 10376"/>
              <a:gd name="T104" fmla="*/ 1696 w 8794"/>
              <a:gd name="T105" fmla="*/ 7079 h 10376"/>
              <a:gd name="T106" fmla="*/ 4094 w 8794"/>
              <a:gd name="T107" fmla="*/ 7079 h 10376"/>
              <a:gd name="T108" fmla="*/ 4576 w 8794"/>
              <a:gd name="T109" fmla="*/ 6379 h 10376"/>
              <a:gd name="T110" fmla="*/ 3840 w 8794"/>
              <a:gd name="T111" fmla="*/ 7630 h 10376"/>
              <a:gd name="T112" fmla="*/ 1696 w 8794"/>
              <a:gd name="T113" fmla="*/ 7630 h 10376"/>
              <a:gd name="T114" fmla="*/ 1370 w 8794"/>
              <a:gd name="T115" fmla="*/ 7980 h 10376"/>
              <a:gd name="T116" fmla="*/ 1696 w 8794"/>
              <a:gd name="T117" fmla="*/ 8330 h 10376"/>
              <a:gd name="T118" fmla="*/ 3721 w 8794"/>
              <a:gd name="T119" fmla="*/ 8330 h 10376"/>
              <a:gd name="T120" fmla="*/ 3840 w 8794"/>
              <a:gd name="T121" fmla="*/ 7630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94" h="10376">
                <a:moveTo>
                  <a:pt x="7134" y="8507"/>
                </a:moveTo>
                <a:lnTo>
                  <a:pt x="7134" y="6490"/>
                </a:lnTo>
                <a:cubicBezTo>
                  <a:pt x="7134" y="6420"/>
                  <a:pt x="7078" y="6364"/>
                  <a:pt x="7008" y="6364"/>
                </a:cubicBezTo>
                <a:lnTo>
                  <a:pt x="6264" y="6364"/>
                </a:lnTo>
                <a:cubicBezTo>
                  <a:pt x="6194" y="6364"/>
                  <a:pt x="6138" y="6420"/>
                  <a:pt x="6138" y="6490"/>
                </a:cubicBezTo>
                <a:lnTo>
                  <a:pt x="6138" y="8507"/>
                </a:lnTo>
                <a:lnTo>
                  <a:pt x="5629" y="8507"/>
                </a:lnTo>
                <a:cubicBezTo>
                  <a:pt x="5580" y="8507"/>
                  <a:pt x="5550" y="8560"/>
                  <a:pt x="5574" y="8602"/>
                </a:cubicBezTo>
                <a:lnTo>
                  <a:pt x="6575" y="10310"/>
                </a:lnTo>
                <a:cubicBezTo>
                  <a:pt x="6600" y="10351"/>
                  <a:pt x="6660" y="10351"/>
                  <a:pt x="6684" y="10310"/>
                </a:cubicBezTo>
                <a:lnTo>
                  <a:pt x="7685" y="8602"/>
                </a:lnTo>
                <a:cubicBezTo>
                  <a:pt x="7710" y="8560"/>
                  <a:pt x="7679" y="8507"/>
                  <a:pt x="7630" y="8507"/>
                </a:cubicBezTo>
                <a:lnTo>
                  <a:pt x="7134" y="8507"/>
                </a:lnTo>
                <a:close/>
                <a:moveTo>
                  <a:pt x="4289" y="4577"/>
                </a:moveTo>
                <a:lnTo>
                  <a:pt x="1708" y="4577"/>
                </a:lnTo>
                <a:cubicBezTo>
                  <a:pt x="1521" y="4577"/>
                  <a:pt x="1370" y="4425"/>
                  <a:pt x="1370" y="4240"/>
                </a:cubicBezTo>
                <a:lnTo>
                  <a:pt x="1370" y="4215"/>
                </a:lnTo>
                <a:cubicBezTo>
                  <a:pt x="1370" y="4029"/>
                  <a:pt x="1523" y="3877"/>
                  <a:pt x="1708" y="3877"/>
                </a:cubicBezTo>
                <a:lnTo>
                  <a:pt x="4289" y="3877"/>
                </a:lnTo>
                <a:cubicBezTo>
                  <a:pt x="4475" y="3877"/>
                  <a:pt x="4626" y="4030"/>
                  <a:pt x="4626" y="4215"/>
                </a:cubicBezTo>
                <a:lnTo>
                  <a:pt x="4626" y="4240"/>
                </a:lnTo>
                <a:cubicBezTo>
                  <a:pt x="4626" y="4425"/>
                  <a:pt x="4475" y="4577"/>
                  <a:pt x="4289" y="4577"/>
                </a:cubicBezTo>
                <a:close/>
                <a:moveTo>
                  <a:pt x="5103" y="5829"/>
                </a:moveTo>
                <a:lnTo>
                  <a:pt x="1708" y="5829"/>
                </a:lnTo>
                <a:cubicBezTo>
                  <a:pt x="1521" y="5829"/>
                  <a:pt x="1370" y="5676"/>
                  <a:pt x="1370" y="5491"/>
                </a:cubicBezTo>
                <a:lnTo>
                  <a:pt x="1370" y="5466"/>
                </a:lnTo>
                <a:cubicBezTo>
                  <a:pt x="1370" y="5280"/>
                  <a:pt x="1523" y="5129"/>
                  <a:pt x="1708" y="5129"/>
                </a:cubicBezTo>
                <a:lnTo>
                  <a:pt x="5103" y="5129"/>
                </a:lnTo>
                <a:cubicBezTo>
                  <a:pt x="5289" y="5129"/>
                  <a:pt x="5440" y="5281"/>
                  <a:pt x="5440" y="5466"/>
                </a:cubicBezTo>
                <a:lnTo>
                  <a:pt x="5440" y="5491"/>
                </a:lnTo>
                <a:cubicBezTo>
                  <a:pt x="5440" y="5676"/>
                  <a:pt x="5289" y="5829"/>
                  <a:pt x="5103" y="5829"/>
                </a:cubicBezTo>
                <a:close/>
                <a:moveTo>
                  <a:pt x="3879" y="9530"/>
                </a:moveTo>
                <a:lnTo>
                  <a:pt x="766" y="9530"/>
                </a:lnTo>
                <a:lnTo>
                  <a:pt x="766" y="844"/>
                </a:lnTo>
                <a:lnTo>
                  <a:pt x="5474" y="844"/>
                </a:lnTo>
                <a:lnTo>
                  <a:pt x="5474" y="3395"/>
                </a:lnTo>
                <a:lnTo>
                  <a:pt x="8027" y="3395"/>
                </a:lnTo>
                <a:lnTo>
                  <a:pt x="8029" y="5747"/>
                </a:lnTo>
                <a:cubicBezTo>
                  <a:pt x="8309" y="5875"/>
                  <a:pt x="8566" y="6042"/>
                  <a:pt x="8794" y="6243"/>
                </a:cubicBezTo>
                <a:lnTo>
                  <a:pt x="8794" y="3342"/>
                </a:lnTo>
                <a:cubicBezTo>
                  <a:pt x="8794" y="3249"/>
                  <a:pt x="8756" y="3160"/>
                  <a:pt x="8691" y="3094"/>
                </a:cubicBezTo>
                <a:lnTo>
                  <a:pt x="5695" y="102"/>
                </a:lnTo>
                <a:cubicBezTo>
                  <a:pt x="5629" y="36"/>
                  <a:pt x="5540" y="0"/>
                  <a:pt x="5446" y="0"/>
                </a:cubicBezTo>
                <a:lnTo>
                  <a:pt x="176" y="0"/>
                </a:lnTo>
                <a:cubicBezTo>
                  <a:pt x="79" y="0"/>
                  <a:pt x="0" y="79"/>
                  <a:pt x="0" y="176"/>
                </a:cubicBezTo>
                <a:lnTo>
                  <a:pt x="0" y="10200"/>
                </a:lnTo>
                <a:cubicBezTo>
                  <a:pt x="0" y="10297"/>
                  <a:pt x="79" y="10376"/>
                  <a:pt x="176" y="10376"/>
                </a:cubicBezTo>
                <a:lnTo>
                  <a:pt x="4329" y="10376"/>
                </a:lnTo>
                <a:cubicBezTo>
                  <a:pt x="4138" y="10120"/>
                  <a:pt x="3984" y="9836"/>
                  <a:pt x="3879" y="9530"/>
                </a:cubicBezTo>
                <a:close/>
                <a:moveTo>
                  <a:pt x="4576" y="6379"/>
                </a:moveTo>
                <a:lnTo>
                  <a:pt x="1696" y="6379"/>
                </a:lnTo>
                <a:cubicBezTo>
                  <a:pt x="1518" y="6379"/>
                  <a:pt x="1370" y="6536"/>
                  <a:pt x="1370" y="6729"/>
                </a:cubicBezTo>
                <a:cubicBezTo>
                  <a:pt x="1370" y="6921"/>
                  <a:pt x="1516" y="7079"/>
                  <a:pt x="1696" y="7079"/>
                </a:cubicBezTo>
                <a:lnTo>
                  <a:pt x="4094" y="7079"/>
                </a:lnTo>
                <a:cubicBezTo>
                  <a:pt x="4225" y="6822"/>
                  <a:pt x="4388" y="6587"/>
                  <a:pt x="4576" y="6379"/>
                </a:cubicBezTo>
                <a:close/>
                <a:moveTo>
                  <a:pt x="3840" y="7630"/>
                </a:moveTo>
                <a:lnTo>
                  <a:pt x="1696" y="7630"/>
                </a:lnTo>
                <a:cubicBezTo>
                  <a:pt x="1518" y="7630"/>
                  <a:pt x="1370" y="7787"/>
                  <a:pt x="1370" y="7980"/>
                </a:cubicBezTo>
                <a:cubicBezTo>
                  <a:pt x="1370" y="8172"/>
                  <a:pt x="1516" y="8330"/>
                  <a:pt x="1696" y="8330"/>
                </a:cubicBezTo>
                <a:lnTo>
                  <a:pt x="3721" y="8330"/>
                </a:lnTo>
                <a:cubicBezTo>
                  <a:pt x="3738" y="8089"/>
                  <a:pt x="3778" y="7854"/>
                  <a:pt x="3840" y="763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4" name="圆角矩形 53"/>
          <p:cNvSpPr/>
          <p:nvPr/>
        </p:nvSpPr>
        <p:spPr>
          <a:xfrm>
            <a:off x="8295597" y="2411393"/>
            <a:ext cx="1170887" cy="285750"/>
          </a:xfrm>
          <a:prstGeom prst="round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smtClean="0">
                <a:solidFill>
                  <a:prstClr val="white"/>
                </a:solidFill>
                <a:latin typeface="微软雅黑" panose="020B0503020204020204" pitchFamily="34" charset="-122"/>
                <a:ea typeface="微软雅黑" panose="020B0503020204020204" pitchFamily="34" charset="-122"/>
              </a:rPr>
              <a:t>表、列访问控制</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68" name="圆角矩形 67"/>
          <p:cNvSpPr/>
          <p:nvPr/>
        </p:nvSpPr>
        <p:spPr>
          <a:xfrm>
            <a:off x="8056885" y="5411340"/>
            <a:ext cx="1286914" cy="285750"/>
          </a:xfrm>
          <a:prstGeom prst="round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smtClean="0">
                <a:solidFill>
                  <a:prstClr val="white"/>
                </a:solidFill>
                <a:latin typeface="微软雅黑" panose="020B0503020204020204" pitchFamily="34" charset="-122"/>
                <a:ea typeface="微软雅黑" panose="020B0503020204020204" pitchFamily="34" charset="-122"/>
              </a:rPr>
              <a:t>数据权限控制</a:t>
            </a:r>
            <a:r>
              <a:rPr kumimoji="1" lang="en-US" altLang="zh-CN" sz="1000" dirty="0" smtClean="0">
                <a:solidFill>
                  <a:prstClr val="white"/>
                </a:solidFill>
                <a:latin typeface="微软雅黑" panose="020B0503020204020204" pitchFamily="34" charset="-122"/>
                <a:ea typeface="微软雅黑" panose="020B0503020204020204" pitchFamily="34" charset="-122"/>
              </a:rPr>
              <a:t>(</a:t>
            </a:r>
            <a:r>
              <a:rPr kumimoji="1" lang="zh-CN" altLang="en-US" sz="1000" dirty="0" smtClean="0">
                <a:solidFill>
                  <a:prstClr val="white"/>
                </a:solidFill>
                <a:latin typeface="微软雅黑" panose="020B0503020204020204" pitchFamily="34" charset="-122"/>
                <a:ea typeface="微软雅黑" panose="020B0503020204020204" pitchFamily="34" charset="-122"/>
              </a:rPr>
              <a:t>行级</a:t>
            </a:r>
            <a:r>
              <a:rPr kumimoji="1" lang="en-US" altLang="zh-CN" sz="1000" dirty="0" smtClean="0">
                <a:solidFill>
                  <a:prstClr val="white"/>
                </a:solidFill>
                <a:latin typeface="微软雅黑" panose="020B0503020204020204" pitchFamily="34" charset="-122"/>
                <a:ea typeface="微软雅黑" panose="020B0503020204020204" pitchFamily="34" charset="-122"/>
              </a:rPr>
              <a:t>)</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83" name="流程图: 多文档 82"/>
          <p:cNvSpPr/>
          <p:nvPr/>
        </p:nvSpPr>
        <p:spPr>
          <a:xfrm>
            <a:off x="3625873" y="3057594"/>
            <a:ext cx="791978" cy="251927"/>
          </a:xfrm>
          <a:prstGeom prst="flowChartMultidocument">
            <a:avLst/>
          </a:prstGeom>
          <a:solidFill>
            <a:srgbClr val="000000">
              <a:alpha val="0"/>
            </a:srgbClr>
          </a:solidFill>
          <a:ln>
            <a:solidFill>
              <a:srgbClr val="006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数据仓库</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3476680" y="3406714"/>
            <a:ext cx="962901" cy="15627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ODS_SAP_</a:t>
            </a: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A</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3476680" y="3630693"/>
            <a:ext cx="962901" cy="15627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ODS_SAP_</a:t>
            </a: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B</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grpSp>
        <p:nvGrpSpPr>
          <p:cNvPr id="88" name="Graphic 102"/>
          <p:cNvGrpSpPr/>
          <p:nvPr/>
        </p:nvGrpSpPr>
        <p:grpSpPr>
          <a:xfrm>
            <a:off x="3445697" y="3111339"/>
            <a:ext cx="149968" cy="201531"/>
            <a:chOff x="2214902" y="1580936"/>
            <a:chExt cx="709508" cy="464756"/>
          </a:xfrm>
        </p:grpSpPr>
        <p:sp>
          <p:nvSpPr>
            <p:cNvPr id="89" name="Freeform: Shape 11"/>
            <p:cNvSpPr/>
            <p:nvPr/>
          </p:nvSpPr>
          <p:spPr>
            <a:xfrm>
              <a:off x="2296158" y="1841919"/>
              <a:ext cx="238956" cy="21919"/>
            </a:xfrm>
            <a:custGeom>
              <a:avLst/>
              <a:gdLst>
                <a:gd name="connsiteX0" fmla="*/ 238957 w 238957"/>
                <a:gd name="connsiteY0" fmla="*/ 21773 h 21919"/>
                <a:gd name="connsiteX1" fmla="*/ 238662 w 238957"/>
                <a:gd name="connsiteY1" fmla="*/ 21773 h 21919"/>
                <a:gd name="connsiteX2" fmla="*/ 200425 w 238957"/>
                <a:gd name="connsiteY2" fmla="*/ 2556 h 21919"/>
                <a:gd name="connsiteX3" fmla="*/ 198951 w 238957"/>
                <a:gd name="connsiteY3" fmla="*/ 0 h 21919"/>
                <a:gd name="connsiteX4" fmla="*/ 198558 w 238957"/>
                <a:gd name="connsiteY4" fmla="*/ 49 h 21919"/>
                <a:gd name="connsiteX5" fmla="*/ 161009 w 238957"/>
                <a:gd name="connsiteY5" fmla="*/ 21871 h 21919"/>
                <a:gd name="connsiteX6" fmla="*/ 131323 w 238957"/>
                <a:gd name="connsiteY6" fmla="*/ 11697 h 21919"/>
                <a:gd name="connsiteX7" fmla="*/ 124197 w 238957"/>
                <a:gd name="connsiteY7" fmla="*/ 4866 h 21919"/>
                <a:gd name="connsiteX8" fmla="*/ 122968 w 238957"/>
                <a:gd name="connsiteY8" fmla="*/ 3490 h 21919"/>
                <a:gd name="connsiteX9" fmla="*/ 122034 w 238957"/>
                <a:gd name="connsiteY9" fmla="*/ 2457 h 21919"/>
                <a:gd name="connsiteX10" fmla="*/ 119970 w 238957"/>
                <a:gd name="connsiteY10" fmla="*/ 197 h 21919"/>
                <a:gd name="connsiteX11" fmla="*/ 118053 w 238957"/>
                <a:gd name="connsiteY11" fmla="*/ 2556 h 21919"/>
                <a:gd name="connsiteX12" fmla="*/ 80062 w 238957"/>
                <a:gd name="connsiteY12" fmla="*/ 21871 h 21919"/>
                <a:gd name="connsiteX13" fmla="*/ 40449 w 238957"/>
                <a:gd name="connsiteY13" fmla="*/ 2801 h 21919"/>
                <a:gd name="connsiteX14" fmla="*/ 40006 w 238957"/>
                <a:gd name="connsiteY14" fmla="*/ 2801 h 21919"/>
                <a:gd name="connsiteX15" fmla="*/ 39073 w 238957"/>
                <a:gd name="connsiteY15" fmla="*/ 3342 h 21919"/>
                <a:gd name="connsiteX16" fmla="*/ 15776 w 238957"/>
                <a:gd name="connsiteY16" fmla="*/ 20200 h 21919"/>
                <a:gd name="connsiteX17" fmla="*/ 13811 w 238957"/>
                <a:gd name="connsiteY17" fmla="*/ 20839 h 21919"/>
                <a:gd name="connsiteX18" fmla="*/ 2752 w 238957"/>
                <a:gd name="connsiteY18" fmla="*/ 21920 h 21919"/>
                <a:gd name="connsiteX19" fmla="*/ 0 w 238957"/>
                <a:gd name="connsiteY19" fmla="*/ 21920 h 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957" h="21919">
                  <a:moveTo>
                    <a:pt x="238957" y="21773"/>
                  </a:moveTo>
                  <a:cubicBezTo>
                    <a:pt x="238859" y="21773"/>
                    <a:pt x="238761" y="21773"/>
                    <a:pt x="238662" y="21773"/>
                  </a:cubicBezTo>
                  <a:cubicBezTo>
                    <a:pt x="223574" y="21773"/>
                    <a:pt x="210255" y="15088"/>
                    <a:pt x="200425" y="2556"/>
                  </a:cubicBezTo>
                  <a:cubicBezTo>
                    <a:pt x="199786" y="1769"/>
                    <a:pt x="199295" y="885"/>
                    <a:pt x="198951" y="0"/>
                  </a:cubicBezTo>
                  <a:cubicBezTo>
                    <a:pt x="198754" y="0"/>
                    <a:pt x="198656" y="49"/>
                    <a:pt x="198558" y="49"/>
                  </a:cubicBezTo>
                  <a:cubicBezTo>
                    <a:pt x="195904" y="4817"/>
                    <a:pt x="184698" y="21871"/>
                    <a:pt x="161009" y="21871"/>
                  </a:cubicBezTo>
                  <a:cubicBezTo>
                    <a:pt x="150049" y="21871"/>
                    <a:pt x="140612" y="18627"/>
                    <a:pt x="131323" y="11697"/>
                  </a:cubicBezTo>
                  <a:cubicBezTo>
                    <a:pt x="127932" y="9142"/>
                    <a:pt x="125770" y="6684"/>
                    <a:pt x="124197" y="4866"/>
                  </a:cubicBezTo>
                  <a:cubicBezTo>
                    <a:pt x="123755" y="4374"/>
                    <a:pt x="123361" y="3883"/>
                    <a:pt x="122968" y="3490"/>
                  </a:cubicBezTo>
                  <a:cubicBezTo>
                    <a:pt x="122624" y="3145"/>
                    <a:pt x="122280" y="2801"/>
                    <a:pt x="122034" y="2457"/>
                  </a:cubicBezTo>
                  <a:cubicBezTo>
                    <a:pt x="121248" y="1818"/>
                    <a:pt x="120511" y="1081"/>
                    <a:pt x="119970" y="197"/>
                  </a:cubicBezTo>
                  <a:cubicBezTo>
                    <a:pt x="119479" y="983"/>
                    <a:pt x="118840" y="1769"/>
                    <a:pt x="118053" y="2556"/>
                  </a:cubicBezTo>
                  <a:cubicBezTo>
                    <a:pt x="112795" y="7815"/>
                    <a:pt x="98738" y="21871"/>
                    <a:pt x="80062" y="21871"/>
                  </a:cubicBezTo>
                  <a:cubicBezTo>
                    <a:pt x="61779" y="21871"/>
                    <a:pt x="46445" y="8748"/>
                    <a:pt x="40449" y="2801"/>
                  </a:cubicBezTo>
                  <a:cubicBezTo>
                    <a:pt x="40301" y="2801"/>
                    <a:pt x="40154" y="2801"/>
                    <a:pt x="40006" y="2801"/>
                  </a:cubicBezTo>
                  <a:cubicBezTo>
                    <a:pt x="40006" y="2801"/>
                    <a:pt x="39761" y="2900"/>
                    <a:pt x="39073" y="3342"/>
                  </a:cubicBezTo>
                  <a:cubicBezTo>
                    <a:pt x="31012" y="11304"/>
                    <a:pt x="22952" y="17103"/>
                    <a:pt x="15776" y="20200"/>
                  </a:cubicBezTo>
                  <a:cubicBezTo>
                    <a:pt x="15138" y="20495"/>
                    <a:pt x="14449" y="20691"/>
                    <a:pt x="13811" y="20839"/>
                  </a:cubicBezTo>
                  <a:cubicBezTo>
                    <a:pt x="8306" y="21920"/>
                    <a:pt x="4816" y="21920"/>
                    <a:pt x="2752" y="21920"/>
                  </a:cubicBezTo>
                  <a:lnTo>
                    <a:pt x="0" y="21920"/>
                  </a:lnTo>
                </a:path>
              </a:pathLst>
            </a:custGeom>
            <a:noFill/>
            <a:ln w="19050" cap="rnd">
              <a:solidFill>
                <a:srgbClr val="00657F"/>
              </a:solidFill>
              <a:prstDash val="solid"/>
              <a:round/>
            </a:ln>
          </p:spPr>
          <p:txBody>
            <a:bodyPr rtlCol="0"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en-US" sz="2135" b="0" i="0" u="none" strike="noStrike" kern="1200" cap="none" spc="0" normalizeH="0" baseline="0" noProof="0">
                <a:ln>
                  <a:noFill/>
                </a:ln>
                <a:solidFill>
                  <a:srgbClr val="156838"/>
                </a:solidFill>
                <a:effectLst/>
                <a:uLnTx/>
                <a:uFillTx/>
                <a:latin typeface="微软雅黑" panose="020B0503020204020204" pitchFamily="34" charset="-122"/>
                <a:ea typeface="微软雅黑" panose="020B0503020204020204" pitchFamily="34" charset="-122"/>
                <a:cs typeface="+mn-ea"/>
              </a:endParaRPr>
            </a:p>
          </p:txBody>
        </p:sp>
        <p:sp>
          <p:nvSpPr>
            <p:cNvPr id="101" name="Freeform: Shape 12"/>
            <p:cNvSpPr/>
            <p:nvPr/>
          </p:nvSpPr>
          <p:spPr>
            <a:xfrm>
              <a:off x="2214902" y="1751288"/>
              <a:ext cx="492627" cy="294404"/>
            </a:xfrm>
            <a:custGeom>
              <a:avLst/>
              <a:gdLst>
                <a:gd name="connsiteX0" fmla="*/ 488542 w 492627"/>
                <a:gd name="connsiteY0" fmla="*/ 242398 h 294396"/>
                <a:gd name="connsiteX1" fmla="*/ 448732 w 492627"/>
                <a:gd name="connsiteY1" fmla="*/ 134862 h 294396"/>
                <a:gd name="connsiteX2" fmla="*/ 290427 w 492627"/>
                <a:gd name="connsiteY2" fmla="*/ 35387 h 294396"/>
                <a:gd name="connsiteX3" fmla="*/ 123029 w 492627"/>
                <a:gd name="connsiteY3" fmla="*/ 0 h 294396"/>
                <a:gd name="connsiteX4" fmla="*/ 44490 w 492627"/>
                <a:gd name="connsiteY4" fmla="*/ 13860 h 294396"/>
                <a:gd name="connsiteX5" fmla="*/ 4189 w 492627"/>
                <a:gd name="connsiteY5" fmla="*/ 51556 h 294396"/>
                <a:gd name="connsiteX6" fmla="*/ 7728 w 492627"/>
                <a:gd name="connsiteY6" fmla="*/ 107634 h 294396"/>
                <a:gd name="connsiteX7" fmla="*/ 202255 w 492627"/>
                <a:gd name="connsiteY7" fmla="*/ 259599 h 294396"/>
                <a:gd name="connsiteX8" fmla="*/ 369555 w 492627"/>
                <a:gd name="connsiteY8" fmla="*/ 294396 h 294396"/>
                <a:gd name="connsiteX9" fmla="*/ 385184 w 492627"/>
                <a:gd name="connsiteY9" fmla="*/ 293610 h 294396"/>
                <a:gd name="connsiteX10" fmla="*/ 386364 w 492627"/>
                <a:gd name="connsiteY10" fmla="*/ 293462 h 294396"/>
                <a:gd name="connsiteX11" fmla="*/ 488542 w 492627"/>
                <a:gd name="connsiteY11" fmla="*/ 242398 h 2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627" h="294396">
                  <a:moveTo>
                    <a:pt x="488542" y="242398"/>
                  </a:moveTo>
                  <a:cubicBezTo>
                    <a:pt x="500387" y="213155"/>
                    <a:pt x="486281" y="174967"/>
                    <a:pt x="448732" y="134862"/>
                  </a:cubicBezTo>
                  <a:cubicBezTo>
                    <a:pt x="410151" y="95445"/>
                    <a:pt x="353926" y="60108"/>
                    <a:pt x="290427" y="35387"/>
                  </a:cubicBezTo>
                  <a:cubicBezTo>
                    <a:pt x="231105" y="12041"/>
                    <a:pt x="172423" y="0"/>
                    <a:pt x="123029" y="0"/>
                  </a:cubicBezTo>
                  <a:cubicBezTo>
                    <a:pt x="92655" y="0"/>
                    <a:pt x="65771" y="4571"/>
                    <a:pt x="44490" y="13860"/>
                  </a:cubicBezTo>
                  <a:cubicBezTo>
                    <a:pt x="24045" y="22756"/>
                    <a:pt x="10529" y="35436"/>
                    <a:pt x="4189" y="51556"/>
                  </a:cubicBezTo>
                  <a:cubicBezTo>
                    <a:pt x="-2397" y="68070"/>
                    <a:pt x="-1217" y="86894"/>
                    <a:pt x="7728" y="107634"/>
                  </a:cubicBezTo>
                  <a:cubicBezTo>
                    <a:pt x="31909" y="163663"/>
                    <a:pt x="106466" y="221903"/>
                    <a:pt x="202255" y="259599"/>
                  </a:cubicBezTo>
                  <a:cubicBezTo>
                    <a:pt x="260545" y="282011"/>
                    <a:pt x="319965" y="294396"/>
                    <a:pt x="369555" y="294396"/>
                  </a:cubicBezTo>
                  <a:cubicBezTo>
                    <a:pt x="374715" y="294396"/>
                    <a:pt x="380564" y="294396"/>
                    <a:pt x="385184" y="293610"/>
                  </a:cubicBezTo>
                  <a:cubicBezTo>
                    <a:pt x="385577" y="293561"/>
                    <a:pt x="385970" y="293511"/>
                    <a:pt x="386364" y="293462"/>
                  </a:cubicBezTo>
                  <a:cubicBezTo>
                    <a:pt x="439935" y="290956"/>
                    <a:pt x="476206" y="272820"/>
                    <a:pt x="488542" y="242398"/>
                  </a:cubicBezTo>
                  <a:close/>
                </a:path>
              </a:pathLst>
            </a:custGeom>
            <a:noFill/>
            <a:ln w="19050" cap="rnd">
              <a:solidFill>
                <a:srgbClr val="00657F"/>
              </a:solidFill>
              <a:prstDash val="solid"/>
              <a:round/>
            </a:ln>
          </p:spPr>
          <p:txBody>
            <a:bodyPr rtlCol="0"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en-US" sz="2135" b="0" i="0" u="none" strike="noStrike" kern="1200" cap="none" spc="0" normalizeH="0" baseline="0" noProof="0">
                <a:ln>
                  <a:noFill/>
                </a:ln>
                <a:solidFill>
                  <a:srgbClr val="156838"/>
                </a:solidFill>
                <a:effectLst/>
                <a:uLnTx/>
                <a:uFillTx/>
                <a:latin typeface="微软雅黑" panose="020B0503020204020204" pitchFamily="34" charset="-122"/>
                <a:ea typeface="微软雅黑" panose="020B0503020204020204" pitchFamily="34" charset="-122"/>
                <a:cs typeface="+mn-ea"/>
              </a:endParaRPr>
            </a:p>
          </p:txBody>
        </p:sp>
        <p:sp>
          <p:nvSpPr>
            <p:cNvPr id="115" name="Freeform: Shape 13"/>
            <p:cNvSpPr/>
            <p:nvPr/>
          </p:nvSpPr>
          <p:spPr>
            <a:xfrm>
              <a:off x="2379513" y="1919232"/>
              <a:ext cx="238956" cy="21919"/>
            </a:xfrm>
            <a:custGeom>
              <a:avLst/>
              <a:gdLst>
                <a:gd name="connsiteX0" fmla="*/ 238957 w 238957"/>
                <a:gd name="connsiteY0" fmla="*/ 21773 h 21919"/>
                <a:gd name="connsiteX1" fmla="*/ 238662 w 238957"/>
                <a:gd name="connsiteY1" fmla="*/ 21773 h 21919"/>
                <a:gd name="connsiteX2" fmla="*/ 200425 w 238957"/>
                <a:gd name="connsiteY2" fmla="*/ 2556 h 21919"/>
                <a:gd name="connsiteX3" fmla="*/ 198951 w 238957"/>
                <a:gd name="connsiteY3" fmla="*/ 0 h 21919"/>
                <a:gd name="connsiteX4" fmla="*/ 198558 w 238957"/>
                <a:gd name="connsiteY4" fmla="*/ 49 h 21919"/>
                <a:gd name="connsiteX5" fmla="*/ 161009 w 238957"/>
                <a:gd name="connsiteY5" fmla="*/ 21871 h 21919"/>
                <a:gd name="connsiteX6" fmla="*/ 131323 w 238957"/>
                <a:gd name="connsiteY6" fmla="*/ 11697 h 21919"/>
                <a:gd name="connsiteX7" fmla="*/ 124197 w 238957"/>
                <a:gd name="connsiteY7" fmla="*/ 4866 h 21919"/>
                <a:gd name="connsiteX8" fmla="*/ 122968 w 238957"/>
                <a:gd name="connsiteY8" fmla="*/ 3489 h 21919"/>
                <a:gd name="connsiteX9" fmla="*/ 122034 w 238957"/>
                <a:gd name="connsiteY9" fmla="*/ 2457 h 21919"/>
                <a:gd name="connsiteX10" fmla="*/ 119970 w 238957"/>
                <a:gd name="connsiteY10" fmla="*/ 197 h 21919"/>
                <a:gd name="connsiteX11" fmla="*/ 118053 w 238957"/>
                <a:gd name="connsiteY11" fmla="*/ 2556 h 21919"/>
                <a:gd name="connsiteX12" fmla="*/ 80062 w 238957"/>
                <a:gd name="connsiteY12" fmla="*/ 21871 h 21919"/>
                <a:gd name="connsiteX13" fmla="*/ 40449 w 238957"/>
                <a:gd name="connsiteY13" fmla="*/ 2801 h 21919"/>
                <a:gd name="connsiteX14" fmla="*/ 40006 w 238957"/>
                <a:gd name="connsiteY14" fmla="*/ 2801 h 21919"/>
                <a:gd name="connsiteX15" fmla="*/ 39073 w 238957"/>
                <a:gd name="connsiteY15" fmla="*/ 3342 h 21919"/>
                <a:gd name="connsiteX16" fmla="*/ 15776 w 238957"/>
                <a:gd name="connsiteY16" fmla="*/ 20200 h 21919"/>
                <a:gd name="connsiteX17" fmla="*/ 13811 w 238957"/>
                <a:gd name="connsiteY17" fmla="*/ 20839 h 21919"/>
                <a:gd name="connsiteX18" fmla="*/ 2752 w 238957"/>
                <a:gd name="connsiteY18" fmla="*/ 21920 h 21919"/>
                <a:gd name="connsiteX19" fmla="*/ 0 w 238957"/>
                <a:gd name="connsiteY19" fmla="*/ 21920 h 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957" h="21919">
                  <a:moveTo>
                    <a:pt x="238957" y="21773"/>
                  </a:moveTo>
                  <a:cubicBezTo>
                    <a:pt x="238859" y="21773"/>
                    <a:pt x="238761" y="21773"/>
                    <a:pt x="238662" y="21773"/>
                  </a:cubicBezTo>
                  <a:cubicBezTo>
                    <a:pt x="223574" y="21773"/>
                    <a:pt x="210255" y="15088"/>
                    <a:pt x="200425" y="2556"/>
                  </a:cubicBezTo>
                  <a:cubicBezTo>
                    <a:pt x="199786" y="1769"/>
                    <a:pt x="199295" y="885"/>
                    <a:pt x="198951" y="0"/>
                  </a:cubicBezTo>
                  <a:cubicBezTo>
                    <a:pt x="198754" y="0"/>
                    <a:pt x="198656" y="49"/>
                    <a:pt x="198558" y="49"/>
                  </a:cubicBezTo>
                  <a:cubicBezTo>
                    <a:pt x="195904" y="4816"/>
                    <a:pt x="184698" y="21871"/>
                    <a:pt x="161009" y="21871"/>
                  </a:cubicBezTo>
                  <a:cubicBezTo>
                    <a:pt x="150049" y="21871"/>
                    <a:pt x="140612" y="18627"/>
                    <a:pt x="131323" y="11697"/>
                  </a:cubicBezTo>
                  <a:cubicBezTo>
                    <a:pt x="127932" y="9142"/>
                    <a:pt x="125770" y="6684"/>
                    <a:pt x="124197" y="4866"/>
                  </a:cubicBezTo>
                  <a:cubicBezTo>
                    <a:pt x="123755" y="4374"/>
                    <a:pt x="123361" y="3883"/>
                    <a:pt x="122968" y="3489"/>
                  </a:cubicBezTo>
                  <a:cubicBezTo>
                    <a:pt x="122624" y="3145"/>
                    <a:pt x="122280" y="2801"/>
                    <a:pt x="122034" y="2457"/>
                  </a:cubicBezTo>
                  <a:cubicBezTo>
                    <a:pt x="121248" y="1818"/>
                    <a:pt x="120511" y="1081"/>
                    <a:pt x="119970" y="197"/>
                  </a:cubicBezTo>
                  <a:cubicBezTo>
                    <a:pt x="119479" y="983"/>
                    <a:pt x="118840" y="1769"/>
                    <a:pt x="118053" y="2556"/>
                  </a:cubicBezTo>
                  <a:cubicBezTo>
                    <a:pt x="112795" y="7815"/>
                    <a:pt x="98738" y="21871"/>
                    <a:pt x="80062" y="21871"/>
                  </a:cubicBezTo>
                  <a:cubicBezTo>
                    <a:pt x="61779" y="21871"/>
                    <a:pt x="46445" y="8748"/>
                    <a:pt x="40449" y="2801"/>
                  </a:cubicBezTo>
                  <a:cubicBezTo>
                    <a:pt x="40301" y="2801"/>
                    <a:pt x="40154" y="2801"/>
                    <a:pt x="40006" y="2801"/>
                  </a:cubicBezTo>
                  <a:cubicBezTo>
                    <a:pt x="40006" y="2801"/>
                    <a:pt x="39761" y="2900"/>
                    <a:pt x="39073" y="3342"/>
                  </a:cubicBezTo>
                  <a:cubicBezTo>
                    <a:pt x="31012" y="11304"/>
                    <a:pt x="22952" y="17103"/>
                    <a:pt x="15776" y="20200"/>
                  </a:cubicBezTo>
                  <a:cubicBezTo>
                    <a:pt x="15138" y="20495"/>
                    <a:pt x="14449" y="20691"/>
                    <a:pt x="13811" y="20839"/>
                  </a:cubicBezTo>
                  <a:cubicBezTo>
                    <a:pt x="8306" y="21920"/>
                    <a:pt x="4816" y="21920"/>
                    <a:pt x="2752" y="21920"/>
                  </a:cubicBezTo>
                  <a:lnTo>
                    <a:pt x="0" y="21920"/>
                  </a:lnTo>
                </a:path>
              </a:pathLst>
            </a:custGeom>
            <a:noFill/>
            <a:ln w="19050" cap="rnd">
              <a:solidFill>
                <a:srgbClr val="00657F"/>
              </a:solidFill>
              <a:prstDash val="solid"/>
              <a:round/>
            </a:ln>
          </p:spPr>
          <p:txBody>
            <a:bodyPr rtlCol="0"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en-US" sz="2135" b="0" i="0" u="none" strike="noStrike" kern="1200" cap="none" spc="0" normalizeH="0" baseline="0" noProof="0">
                <a:ln>
                  <a:noFill/>
                </a:ln>
                <a:solidFill>
                  <a:srgbClr val="156838"/>
                </a:solidFill>
                <a:effectLst/>
                <a:uLnTx/>
                <a:uFillTx/>
                <a:latin typeface="微软雅黑" panose="020B0503020204020204" pitchFamily="34" charset="-122"/>
                <a:ea typeface="微软雅黑" panose="020B0503020204020204" pitchFamily="34" charset="-122"/>
                <a:cs typeface="+mn-ea"/>
              </a:endParaRPr>
            </a:p>
          </p:txBody>
        </p:sp>
        <p:sp>
          <p:nvSpPr>
            <p:cNvPr id="119" name="Freeform: Shape 14"/>
            <p:cNvSpPr/>
            <p:nvPr/>
          </p:nvSpPr>
          <p:spPr>
            <a:xfrm>
              <a:off x="2510340" y="1580936"/>
              <a:ext cx="414070" cy="283148"/>
            </a:xfrm>
            <a:custGeom>
              <a:avLst/>
              <a:gdLst>
                <a:gd name="connsiteX0" fmla="*/ 133388 w 414071"/>
                <a:gd name="connsiteY0" fmla="*/ 283141 h 283141"/>
                <a:gd name="connsiteX1" fmla="*/ 327915 w 414071"/>
                <a:gd name="connsiteY1" fmla="*/ 283141 h 283141"/>
                <a:gd name="connsiteX2" fmla="*/ 335189 w 414071"/>
                <a:gd name="connsiteY2" fmla="*/ 282257 h 283141"/>
                <a:gd name="connsiteX3" fmla="*/ 414071 w 414071"/>
                <a:gd name="connsiteY3" fmla="*/ 186762 h 283141"/>
                <a:gd name="connsiteX4" fmla="*/ 344281 w 414071"/>
                <a:gd name="connsiteY4" fmla="*/ 93823 h 283141"/>
                <a:gd name="connsiteX5" fmla="*/ 337499 w 414071"/>
                <a:gd name="connsiteY5" fmla="*/ 91759 h 283141"/>
                <a:gd name="connsiteX6" fmla="*/ 336713 w 414071"/>
                <a:gd name="connsiteY6" fmla="*/ 84731 h 283141"/>
                <a:gd name="connsiteX7" fmla="*/ 241267 w 414071"/>
                <a:gd name="connsiteY7" fmla="*/ 0 h 283141"/>
                <a:gd name="connsiteX8" fmla="*/ 153882 w 414071"/>
                <a:gd name="connsiteY8" fmla="*/ 58044 h 283141"/>
                <a:gd name="connsiteX9" fmla="*/ 150540 w 414071"/>
                <a:gd name="connsiteY9" fmla="*/ 65760 h 283141"/>
                <a:gd name="connsiteX10" fmla="*/ 140022 w 414071"/>
                <a:gd name="connsiteY10" fmla="*/ 63991 h 283141"/>
                <a:gd name="connsiteX11" fmla="*/ 127146 w 414071"/>
                <a:gd name="connsiteY11" fmla="*/ 62516 h 283141"/>
                <a:gd name="connsiteX12" fmla="*/ 63450 w 414071"/>
                <a:gd name="connsiteY12" fmla="*/ 119380 h 283141"/>
                <a:gd name="connsiteX13" fmla="*/ 62713 w 414071"/>
                <a:gd name="connsiteY13" fmla="*/ 126408 h 283141"/>
                <a:gd name="connsiteX14" fmla="*/ 55980 w 414071"/>
                <a:gd name="connsiteY14" fmla="*/ 128522 h 283141"/>
                <a:gd name="connsiteX15" fmla="*/ 0 w 414071"/>
                <a:gd name="connsiteY15" fmla="*/ 203620 h 2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4071" h="283141">
                  <a:moveTo>
                    <a:pt x="133388" y="283141"/>
                  </a:moveTo>
                  <a:lnTo>
                    <a:pt x="327915" y="283141"/>
                  </a:lnTo>
                  <a:lnTo>
                    <a:pt x="335189" y="282257"/>
                  </a:lnTo>
                  <a:cubicBezTo>
                    <a:pt x="380700" y="274344"/>
                    <a:pt x="414071" y="234190"/>
                    <a:pt x="414071" y="186762"/>
                  </a:cubicBezTo>
                  <a:cubicBezTo>
                    <a:pt x="414071" y="143905"/>
                    <a:pt x="386057" y="106553"/>
                    <a:pt x="344281" y="93823"/>
                  </a:cubicBezTo>
                  <a:lnTo>
                    <a:pt x="337499" y="91759"/>
                  </a:lnTo>
                  <a:lnTo>
                    <a:pt x="336713" y="84731"/>
                  </a:lnTo>
                  <a:cubicBezTo>
                    <a:pt x="331355" y="37205"/>
                    <a:pt x="289432" y="0"/>
                    <a:pt x="241267" y="0"/>
                  </a:cubicBezTo>
                  <a:cubicBezTo>
                    <a:pt x="204111" y="0"/>
                    <a:pt x="169020" y="23345"/>
                    <a:pt x="153882" y="58044"/>
                  </a:cubicBezTo>
                  <a:lnTo>
                    <a:pt x="150540" y="65760"/>
                  </a:lnTo>
                  <a:lnTo>
                    <a:pt x="140022" y="63991"/>
                  </a:lnTo>
                  <a:cubicBezTo>
                    <a:pt x="135206" y="63155"/>
                    <a:pt x="131422" y="62516"/>
                    <a:pt x="127146" y="62516"/>
                  </a:cubicBezTo>
                  <a:cubicBezTo>
                    <a:pt x="94217" y="62516"/>
                    <a:pt x="66841" y="86943"/>
                    <a:pt x="63450" y="119380"/>
                  </a:cubicBezTo>
                  <a:lnTo>
                    <a:pt x="62713" y="126408"/>
                  </a:lnTo>
                  <a:lnTo>
                    <a:pt x="55980" y="128522"/>
                  </a:lnTo>
                  <a:cubicBezTo>
                    <a:pt x="23001" y="138941"/>
                    <a:pt x="0" y="169806"/>
                    <a:pt x="0" y="203620"/>
                  </a:cubicBezTo>
                </a:path>
              </a:pathLst>
            </a:custGeom>
            <a:noFill/>
            <a:ln w="19050" cap="rnd">
              <a:solidFill>
                <a:srgbClr val="00657F"/>
              </a:solidFill>
              <a:prstDash val="solid"/>
              <a:round/>
            </a:ln>
          </p:spPr>
          <p:txBody>
            <a:bodyPr rtlCol="0"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en-US" sz="2135" b="0" i="0" u="none" strike="noStrike" kern="1200" cap="none" spc="0" normalizeH="0" baseline="0" noProof="0">
                <a:ln>
                  <a:noFill/>
                </a:ln>
                <a:solidFill>
                  <a:srgbClr val="156838"/>
                </a:solidFill>
                <a:effectLst/>
                <a:uLnTx/>
                <a:uFillTx/>
                <a:latin typeface="微软雅黑" panose="020B0503020204020204" pitchFamily="34" charset="-122"/>
                <a:ea typeface="微软雅黑" panose="020B0503020204020204" pitchFamily="34" charset="-122"/>
                <a:cs typeface="+mn-ea"/>
              </a:endParaRPr>
            </a:p>
          </p:txBody>
        </p:sp>
        <p:sp>
          <p:nvSpPr>
            <p:cNvPr id="120" name="Freeform: Shape 15"/>
            <p:cNvSpPr/>
            <p:nvPr/>
          </p:nvSpPr>
          <p:spPr>
            <a:xfrm>
              <a:off x="2770783" y="1670152"/>
              <a:ext cx="77162" cy="18332"/>
            </a:xfrm>
            <a:custGeom>
              <a:avLst/>
              <a:gdLst>
                <a:gd name="connsiteX0" fmla="*/ 77162 w 77162"/>
                <a:gd name="connsiteY0" fmla="*/ 2163 h 18332"/>
                <a:gd name="connsiteX1" fmla="*/ 56717 w 77162"/>
                <a:gd name="connsiteY1" fmla="*/ 0 h 18332"/>
                <a:gd name="connsiteX2" fmla="*/ 0 w 77162"/>
                <a:gd name="connsiteY2" fmla="*/ 18332 h 18332"/>
              </a:gdLst>
              <a:ahLst/>
              <a:cxnLst>
                <a:cxn ang="0">
                  <a:pos x="connsiteX0" y="connsiteY0"/>
                </a:cxn>
                <a:cxn ang="0">
                  <a:pos x="connsiteX1" y="connsiteY1"/>
                </a:cxn>
                <a:cxn ang="0">
                  <a:pos x="connsiteX2" y="connsiteY2"/>
                </a:cxn>
              </a:cxnLst>
              <a:rect l="l" t="t" r="r" b="b"/>
              <a:pathLst>
                <a:path w="77162" h="18332">
                  <a:moveTo>
                    <a:pt x="77162" y="2163"/>
                  </a:moveTo>
                  <a:cubicBezTo>
                    <a:pt x="70576" y="737"/>
                    <a:pt x="63745" y="0"/>
                    <a:pt x="56717" y="0"/>
                  </a:cubicBezTo>
                  <a:cubicBezTo>
                    <a:pt x="35534" y="0"/>
                    <a:pt x="15973" y="6782"/>
                    <a:pt x="0" y="18332"/>
                  </a:cubicBezTo>
                </a:path>
              </a:pathLst>
            </a:custGeom>
            <a:noFill/>
            <a:ln w="19050" cap="rnd">
              <a:solidFill>
                <a:srgbClr val="00657F"/>
              </a:solidFill>
              <a:prstDash val="solid"/>
              <a:round/>
            </a:ln>
          </p:spPr>
          <p:txBody>
            <a:bodyPr rtlCol="0"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en-US" sz="2135" b="0" i="0" u="none" strike="noStrike" kern="1200" cap="none" spc="0" normalizeH="0" baseline="0" noProof="0">
                <a:ln>
                  <a:noFill/>
                </a:ln>
                <a:solidFill>
                  <a:srgbClr val="156838"/>
                </a:solidFill>
                <a:effectLst/>
                <a:uLnTx/>
                <a:uFillTx/>
                <a:latin typeface="微软雅黑" panose="020B0503020204020204" pitchFamily="34" charset="-122"/>
                <a:ea typeface="微软雅黑" panose="020B0503020204020204" pitchFamily="34" charset="-122"/>
                <a:cs typeface="+mn-ea"/>
              </a:endParaRPr>
            </a:p>
          </p:txBody>
        </p:sp>
      </p:grpSp>
      <p:sp>
        <p:nvSpPr>
          <p:cNvPr id="184" name="TextBox 14"/>
          <p:cNvSpPr txBox="1"/>
          <p:nvPr/>
        </p:nvSpPr>
        <p:spPr>
          <a:xfrm>
            <a:off x="9493587" y="1309647"/>
            <a:ext cx="726440" cy="419735"/>
          </a:xfrm>
          <a:prstGeom prst="rect">
            <a:avLst/>
          </a:prstGeom>
          <a:noFill/>
        </p:spPr>
        <p:txBody>
          <a:bodyPr wrap="square" rtlCol="0">
            <a:spAutoFit/>
          </a:bodyPr>
          <a:lstStyle/>
          <a:p>
            <a:pPr algn="ctr" defTabSz="685165" fontAlgn="auto">
              <a:spcBef>
                <a:spcPts val="0"/>
              </a:spcBef>
              <a:spcAft>
                <a:spcPts val="0"/>
              </a:spcAft>
              <a:defRPr/>
            </a:pPr>
            <a:r>
              <a:rPr lang="zh-CN" altLang="en-US" sz="1065"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元数据</a:t>
            </a:r>
            <a:endParaRPr lang="zh-CN" altLang="en-US" sz="1065"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algn="ctr" defTabSz="685165" fontAlgn="auto">
              <a:spcBef>
                <a:spcPts val="0"/>
              </a:spcBef>
              <a:spcAft>
                <a:spcPts val="0"/>
              </a:spcAft>
              <a:defRPr/>
            </a:pPr>
            <a:r>
              <a:rPr lang="zh-CN" altLang="en-US" sz="1065"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管理</a:t>
            </a:r>
            <a:endParaRPr lang="zh-CN" altLang="en-US" sz="1065"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0" name="圆角矩形 219"/>
          <p:cNvSpPr/>
          <p:nvPr/>
        </p:nvSpPr>
        <p:spPr>
          <a:xfrm>
            <a:off x="3476574" y="3839516"/>
            <a:ext cx="962900" cy="15627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prstClr val="white"/>
                </a:solidFill>
                <a:latin typeface="微软雅黑" panose="020B0503020204020204" pitchFamily="34" charset="-122"/>
                <a:ea typeface="微软雅黑" panose="020B0503020204020204" pitchFamily="34" charset="-122"/>
              </a:rPr>
              <a:t>...</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677501" y="1750910"/>
            <a:ext cx="540000" cy="252086"/>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rPr>
              <a:t>表</a:t>
            </a:r>
            <a:r>
              <a:rPr kumimoji="1" lang="en-US" altLang="zh-CN" sz="900" dirty="0">
                <a:solidFill>
                  <a:schemeClr val="tx1"/>
                </a:solidFill>
                <a:latin typeface="微软雅黑" panose="020B0503020204020204" pitchFamily="34" charset="-122"/>
                <a:ea typeface="微软雅黑" panose="020B0503020204020204" pitchFamily="34" charset="-122"/>
              </a:rPr>
              <a:t>A</a:t>
            </a:r>
            <a:endParaRPr kumimoji="1"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45" name="圆角矩形 144"/>
          <p:cNvSpPr/>
          <p:nvPr/>
        </p:nvSpPr>
        <p:spPr>
          <a:xfrm>
            <a:off x="677501" y="2026713"/>
            <a:ext cx="540000" cy="252086"/>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schemeClr val="tx1"/>
                </a:solidFill>
                <a:latin typeface="微软雅黑" panose="020B0503020204020204" pitchFamily="34" charset="-122"/>
                <a:ea typeface="微软雅黑" panose="020B0503020204020204" pitchFamily="34" charset="-122"/>
              </a:rPr>
              <a:t>表</a:t>
            </a:r>
            <a:r>
              <a:rPr kumimoji="1" lang="en-US" altLang="zh-CN" sz="900" dirty="0" smtClean="0">
                <a:solidFill>
                  <a:schemeClr val="tx1"/>
                </a:solidFill>
                <a:latin typeface="微软雅黑" panose="020B0503020204020204" pitchFamily="34" charset="-122"/>
                <a:ea typeface="微软雅黑" panose="020B0503020204020204" pitchFamily="34" charset="-122"/>
              </a:rPr>
              <a:t>B</a:t>
            </a:r>
            <a:endParaRPr kumimoji="1"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664622" y="2328273"/>
            <a:ext cx="540000" cy="252086"/>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latin typeface="微软雅黑" panose="020B0503020204020204" pitchFamily="34" charset="-122"/>
                <a:ea typeface="微软雅黑" panose="020B0503020204020204" pitchFamily="34" charset="-122"/>
              </a:rPr>
              <a:t>...</a:t>
            </a:r>
            <a:endParaRPr kumimoji="1"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48" name="圆角矩形 147"/>
          <p:cNvSpPr/>
          <p:nvPr/>
        </p:nvSpPr>
        <p:spPr>
          <a:xfrm>
            <a:off x="286645" y="1744855"/>
            <a:ext cx="334800" cy="872804"/>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smtClean="0">
                <a:solidFill>
                  <a:schemeClr val="tx1"/>
                </a:solidFill>
                <a:latin typeface="微软雅黑" panose="020B0503020204020204" pitchFamily="34" charset="-122"/>
                <a:ea typeface="微软雅黑" panose="020B0503020204020204" pitchFamily="34" charset="-122"/>
              </a:rPr>
              <a:t>S</a:t>
            </a:r>
            <a:endParaRPr kumimoji="1" lang="en-US" altLang="zh-CN" sz="900" dirty="0" smtClean="0">
              <a:solidFill>
                <a:schemeClr val="tx1"/>
              </a:solidFill>
              <a:latin typeface="微软雅黑" panose="020B0503020204020204" pitchFamily="34" charset="-122"/>
              <a:ea typeface="微软雅黑" panose="020B0503020204020204" pitchFamily="34" charset="-122"/>
            </a:endParaRPr>
          </a:p>
          <a:p>
            <a:pPr algn="ctr"/>
            <a:r>
              <a:rPr kumimoji="1" lang="en-US" altLang="zh-CN" sz="900" dirty="0" smtClean="0">
                <a:solidFill>
                  <a:schemeClr val="tx1"/>
                </a:solidFill>
                <a:latin typeface="微软雅黑" panose="020B0503020204020204" pitchFamily="34" charset="-122"/>
                <a:ea typeface="微软雅黑" panose="020B0503020204020204" pitchFamily="34" charset="-122"/>
              </a:rPr>
              <a:t>A</a:t>
            </a:r>
            <a:endParaRPr kumimoji="1" lang="en-US" altLang="zh-CN" sz="900" dirty="0" smtClean="0">
              <a:solidFill>
                <a:schemeClr val="tx1"/>
              </a:solidFill>
              <a:latin typeface="微软雅黑" panose="020B0503020204020204" pitchFamily="34" charset="-122"/>
              <a:ea typeface="微软雅黑" panose="020B0503020204020204" pitchFamily="34" charset="-122"/>
            </a:endParaRPr>
          </a:p>
          <a:p>
            <a:pPr algn="ctr"/>
            <a:r>
              <a:rPr kumimoji="1" lang="en-US" altLang="zh-CN" sz="900" dirty="0" smtClean="0">
                <a:solidFill>
                  <a:schemeClr val="tx1"/>
                </a:solidFill>
                <a:latin typeface="微软雅黑" panose="020B0503020204020204" pitchFamily="34" charset="-122"/>
                <a:ea typeface="微软雅黑" panose="020B0503020204020204" pitchFamily="34" charset="-122"/>
              </a:rPr>
              <a:t>P</a:t>
            </a:r>
            <a:endParaRPr kumimoji="1"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49" name="圆角矩形 148"/>
          <p:cNvSpPr/>
          <p:nvPr/>
        </p:nvSpPr>
        <p:spPr>
          <a:xfrm>
            <a:off x="241782" y="3583779"/>
            <a:ext cx="972001" cy="252086"/>
          </a:xfrm>
          <a:prstGeom prst="round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prstClr val="white"/>
                </a:solidFill>
                <a:latin typeface="微软雅黑" panose="020B0503020204020204" pitchFamily="34" charset="-122"/>
                <a:ea typeface="微软雅黑" panose="020B0503020204020204" pitchFamily="34" charset="-122"/>
              </a:rPr>
              <a:t>标准</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50" name="圆角矩形 149"/>
          <p:cNvSpPr/>
          <p:nvPr/>
        </p:nvSpPr>
        <p:spPr>
          <a:xfrm>
            <a:off x="241782" y="3884061"/>
            <a:ext cx="972001" cy="252086"/>
          </a:xfrm>
          <a:prstGeom prst="round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prstClr val="white"/>
                </a:solidFill>
                <a:latin typeface="微软雅黑" panose="020B0503020204020204" pitchFamily="34" charset="-122"/>
                <a:ea typeface="微软雅黑" panose="020B0503020204020204" pitchFamily="34" charset="-122"/>
              </a:rPr>
              <a:t>质量</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52" name="Rectangle: Rounded Corners 52"/>
          <p:cNvSpPr/>
          <p:nvPr/>
        </p:nvSpPr>
        <p:spPr>
          <a:xfrm>
            <a:off x="1575384" y="1332607"/>
            <a:ext cx="1434679" cy="1862376"/>
          </a:xfrm>
          <a:prstGeom prst="roundRect">
            <a:avLst>
              <a:gd name="adj" fmla="val 2408"/>
            </a:avLst>
          </a:prstGeom>
          <a:solidFill>
            <a:srgbClr val="FFFFFF">
              <a:lumMod val="95000"/>
            </a:srgbClr>
          </a:solidFill>
          <a:ln w="19050">
            <a:solidFill>
              <a:srgbClr val="00658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endParaRPr>
          </a:p>
        </p:txBody>
      </p:sp>
      <p:sp>
        <p:nvSpPr>
          <p:cNvPr id="156" name="圆角矩形 155"/>
          <p:cNvSpPr/>
          <p:nvPr/>
        </p:nvSpPr>
        <p:spPr>
          <a:xfrm>
            <a:off x="1811273" y="1778887"/>
            <a:ext cx="962901" cy="1908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prstClr val="white"/>
                </a:solidFill>
                <a:latin typeface="微软雅黑" panose="020B0503020204020204" pitchFamily="34" charset="-122"/>
                <a:ea typeface="微软雅黑" panose="020B0503020204020204" pitchFamily="34" charset="-122"/>
              </a:rPr>
              <a:t>表</a:t>
            </a:r>
            <a:r>
              <a:rPr kumimoji="1" lang="en-US" altLang="zh-CN" sz="900" dirty="0" smtClean="0">
                <a:solidFill>
                  <a:prstClr val="white"/>
                </a:solidFill>
                <a:latin typeface="微软雅黑" panose="020B0503020204020204" pitchFamily="34" charset="-122"/>
                <a:ea typeface="微软雅黑" panose="020B0503020204020204" pitchFamily="34" charset="-122"/>
              </a:rPr>
              <a:t>A</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57" name="圆角矩形 156"/>
          <p:cNvSpPr/>
          <p:nvPr/>
        </p:nvSpPr>
        <p:spPr>
          <a:xfrm>
            <a:off x="1811273" y="2045599"/>
            <a:ext cx="962901" cy="1908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prstClr val="white"/>
                </a:solidFill>
                <a:latin typeface="微软雅黑" panose="020B0503020204020204" pitchFamily="34" charset="-122"/>
                <a:ea typeface="微软雅黑" panose="020B0503020204020204" pitchFamily="34" charset="-122"/>
              </a:rPr>
              <a:t>表</a:t>
            </a:r>
            <a:r>
              <a:rPr kumimoji="1" lang="en-US" altLang="zh-CN" sz="900" dirty="0" smtClean="0">
                <a:solidFill>
                  <a:prstClr val="white"/>
                </a:solidFill>
                <a:latin typeface="微软雅黑" panose="020B0503020204020204" pitchFamily="34" charset="-122"/>
                <a:ea typeface="微软雅黑" panose="020B0503020204020204" pitchFamily="34" charset="-122"/>
              </a:rPr>
              <a:t>B</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017838" y="867550"/>
            <a:ext cx="588623" cy="580034"/>
            <a:chOff x="2068613" y="2364627"/>
            <a:chExt cx="859038" cy="819240"/>
          </a:xfrm>
        </p:grpSpPr>
        <p:sp>
          <p:nvSpPr>
            <p:cNvPr id="158" name="Oval 11"/>
            <p:cNvSpPr>
              <a:spLocks noChangeAspect="1"/>
            </p:cNvSpPr>
            <p:nvPr/>
          </p:nvSpPr>
          <p:spPr>
            <a:xfrm>
              <a:off x="2075697" y="2364627"/>
              <a:ext cx="819240" cy="819240"/>
            </a:xfrm>
            <a:prstGeom prst="ellipse">
              <a:avLst/>
            </a:prstGeom>
            <a:solidFill>
              <a:srgbClr val="006580"/>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59" name="TextBox 16"/>
            <p:cNvSpPr txBox="1"/>
            <p:nvPr/>
          </p:nvSpPr>
          <p:spPr>
            <a:xfrm>
              <a:off x="2068613" y="2607061"/>
              <a:ext cx="859038" cy="358631"/>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lang="zh-CN" altLang="en-US" sz="1000" b="1"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业务库</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1" name="圆角矩形 160"/>
          <p:cNvSpPr/>
          <p:nvPr/>
        </p:nvSpPr>
        <p:spPr>
          <a:xfrm>
            <a:off x="1811273" y="2350948"/>
            <a:ext cx="962901" cy="1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prstClr val="white"/>
                </a:solidFill>
                <a:latin typeface="微软雅黑" panose="020B0503020204020204" pitchFamily="34" charset="-122"/>
                <a:ea typeface="微软雅黑" panose="020B0503020204020204" pitchFamily="34" charset="-122"/>
              </a:rPr>
              <a:t>表</a:t>
            </a:r>
            <a:r>
              <a:rPr kumimoji="1" lang="en-US" altLang="zh-CN" sz="900" dirty="0">
                <a:solidFill>
                  <a:prstClr val="white"/>
                </a:solidFill>
                <a:latin typeface="微软雅黑" panose="020B0503020204020204" pitchFamily="34" charset="-122"/>
                <a:ea typeface="微软雅黑" panose="020B0503020204020204" pitchFamily="34" charset="-122"/>
              </a:rPr>
              <a:t>C</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62" name="圆角矩形 161"/>
          <p:cNvSpPr/>
          <p:nvPr/>
        </p:nvSpPr>
        <p:spPr>
          <a:xfrm>
            <a:off x="1811273" y="2617659"/>
            <a:ext cx="962901" cy="1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prstClr val="white"/>
                </a:solidFill>
                <a:latin typeface="微软雅黑" panose="020B0503020204020204" pitchFamily="34" charset="-122"/>
                <a:ea typeface="微软雅黑" panose="020B0503020204020204" pitchFamily="34" charset="-122"/>
              </a:rPr>
              <a:t>表</a:t>
            </a:r>
            <a:r>
              <a:rPr kumimoji="1" lang="en-US" altLang="zh-CN" sz="900" dirty="0" smtClean="0">
                <a:solidFill>
                  <a:prstClr val="white"/>
                </a:solidFill>
                <a:latin typeface="微软雅黑" panose="020B0503020204020204" pitchFamily="34" charset="-122"/>
                <a:ea typeface="微软雅黑" panose="020B0503020204020204" pitchFamily="34" charset="-122"/>
              </a:rPr>
              <a:t>D</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63" name="圆角矩形 162"/>
          <p:cNvSpPr/>
          <p:nvPr/>
        </p:nvSpPr>
        <p:spPr>
          <a:xfrm>
            <a:off x="1811273" y="2884370"/>
            <a:ext cx="962901" cy="1908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smtClean="0">
                <a:solidFill>
                  <a:prstClr val="white"/>
                </a:solidFill>
                <a:latin typeface="微软雅黑" panose="020B0503020204020204" pitchFamily="34" charset="-122"/>
                <a:ea typeface="微软雅黑" panose="020B0503020204020204" pitchFamily="34" charset="-122"/>
              </a:rPr>
              <a:t>….</a:t>
            </a:r>
            <a:endParaRPr kumimoji="1" lang="en-US" altLang="zh-CN" sz="900" dirty="0">
              <a:solidFill>
                <a:prstClr val="white"/>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97210" y="814920"/>
            <a:ext cx="561353" cy="580034"/>
            <a:chOff x="476274" y="905131"/>
            <a:chExt cx="561353" cy="580034"/>
          </a:xfrm>
        </p:grpSpPr>
        <p:sp>
          <p:nvSpPr>
            <p:cNvPr id="165" name="Oval 11"/>
            <p:cNvSpPr>
              <a:spLocks noChangeAspect="1"/>
            </p:cNvSpPr>
            <p:nvPr/>
          </p:nvSpPr>
          <p:spPr>
            <a:xfrm>
              <a:off x="476274" y="905131"/>
              <a:ext cx="561353" cy="580034"/>
            </a:xfrm>
            <a:prstGeom prst="ellipse">
              <a:avLst/>
            </a:prstGeom>
            <a:solidFill>
              <a:srgbClr val="7F7F7F"/>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66" name="TextBox 16"/>
            <p:cNvSpPr txBox="1"/>
            <p:nvPr/>
          </p:nvSpPr>
          <p:spPr>
            <a:xfrm>
              <a:off x="521991" y="986790"/>
              <a:ext cx="441146" cy="400110"/>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资产</a:t>
              </a:r>
              <a:endParaRPr kumimoji="0" lang="en-US" altLang="zh-CN"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盘点</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7" name="矩形 166"/>
          <p:cNvSpPr/>
          <p:nvPr/>
        </p:nvSpPr>
        <p:spPr>
          <a:xfrm>
            <a:off x="636090" y="1712341"/>
            <a:ext cx="6595856" cy="592902"/>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47" name="组合 46"/>
          <p:cNvGrpSpPr/>
          <p:nvPr/>
        </p:nvGrpSpPr>
        <p:grpSpPr>
          <a:xfrm>
            <a:off x="2017838" y="1435484"/>
            <a:ext cx="659828" cy="257810"/>
            <a:chOff x="2186063" y="1384626"/>
            <a:chExt cx="659828" cy="257810"/>
          </a:xfrm>
        </p:grpSpPr>
        <p:sp>
          <p:nvSpPr>
            <p:cNvPr id="160" name="two-databases_51333"/>
            <p:cNvSpPr>
              <a:spLocks noChangeAspect="1"/>
            </p:cNvSpPr>
            <p:nvPr/>
          </p:nvSpPr>
          <p:spPr>
            <a:xfrm>
              <a:off x="2186063" y="1384626"/>
              <a:ext cx="267970" cy="257810"/>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noFill/>
            <a:ln>
              <a:solidFill>
                <a:schemeClr val="accent1">
                  <a:lumMod val="75000"/>
                </a:schemeClr>
              </a:solidFill>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2403141" y="1390421"/>
              <a:ext cx="442750" cy="246221"/>
            </a:xfrm>
            <a:prstGeom prst="rect">
              <a:avLst/>
            </a:prstGeom>
          </p:spPr>
          <p:txBody>
            <a:bodyPr wrap="none">
              <a:spAutoFit/>
            </a:bodyPr>
            <a:lstStyle/>
            <a:p>
              <a:pPr>
                <a:defRPr/>
              </a:pPr>
              <a:r>
                <a:rPr kumimoji="1" lang="en-US" altLang="zh-CN" sz="1000" b="1" dirty="0" smtClean="0">
                  <a:solidFill>
                    <a:schemeClr val="accent1">
                      <a:lumMod val="75000"/>
                    </a:schemeClr>
                  </a:solidFill>
                  <a:latin typeface="微软雅黑" panose="020B0503020204020204" pitchFamily="34" charset="-122"/>
                  <a:ea typeface="微软雅黑" panose="020B0503020204020204" pitchFamily="34" charset="-122"/>
                </a:rPr>
                <a:t>SAP</a:t>
              </a:r>
              <a:endParaRPr kumimoji="1" lang="en-US" altLang="zh-CN" sz="1000" b="1" dirty="0">
                <a:solidFill>
                  <a:schemeClr val="accent1">
                    <a:lumMod val="75000"/>
                  </a:schemeClr>
                </a:solidFill>
                <a:latin typeface="微软雅黑" panose="020B0503020204020204" pitchFamily="34" charset="-122"/>
                <a:ea typeface="微软雅黑" panose="020B0503020204020204" pitchFamily="34" charset="-122"/>
              </a:endParaRPr>
            </a:p>
          </p:txBody>
        </p:sp>
      </p:grpSp>
      <p:sp>
        <p:nvSpPr>
          <p:cNvPr id="139" name="圆角矩形 138"/>
          <p:cNvSpPr/>
          <p:nvPr/>
        </p:nvSpPr>
        <p:spPr>
          <a:xfrm>
            <a:off x="5438510" y="1139621"/>
            <a:ext cx="612207"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smtClean="0">
                <a:solidFill>
                  <a:prstClr val="white"/>
                </a:solidFill>
                <a:latin typeface="微软雅黑" panose="020B0503020204020204" pitchFamily="34" charset="-122"/>
                <a:ea typeface="微软雅黑" panose="020B0503020204020204" pitchFamily="34" charset="-122"/>
              </a:rPr>
              <a:t>业务系统</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142258" y="2367090"/>
            <a:ext cx="468015"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PP</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6142258" y="1540469"/>
            <a:ext cx="432000"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prstClr val="white"/>
                </a:solidFill>
                <a:latin typeface="微软雅黑" panose="020B0503020204020204" pitchFamily="34" charset="-122"/>
                <a:ea typeface="微软雅黑" panose="020B0503020204020204" pitchFamily="34" charset="-122"/>
              </a:rPr>
              <a:t>MM</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6471085" y="1830561"/>
            <a:ext cx="511200"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A</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6471085" y="2077376"/>
            <a:ext cx="511200"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B</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177" name="圆角矩形 176"/>
          <p:cNvSpPr/>
          <p:nvPr/>
        </p:nvSpPr>
        <p:spPr>
          <a:xfrm>
            <a:off x="5819948" y="1346028"/>
            <a:ext cx="468015" cy="15626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prstClr val="white"/>
                </a:solidFill>
                <a:latin typeface="微软雅黑" panose="020B0503020204020204" pitchFamily="34" charset="-122"/>
                <a:ea typeface="微软雅黑" panose="020B0503020204020204" pitchFamily="34" charset="-122"/>
              </a:rPr>
              <a:t>SAP</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cxnSp>
        <p:nvCxnSpPr>
          <p:cNvPr id="181" name="肘形连接符 180"/>
          <p:cNvCxnSpPr>
            <a:stCxn id="139" idx="2"/>
            <a:endCxn id="177" idx="1"/>
          </p:cNvCxnSpPr>
          <p:nvPr/>
        </p:nvCxnSpPr>
        <p:spPr>
          <a:xfrm rot="16200000" flipH="1">
            <a:off x="5718143" y="1322355"/>
            <a:ext cx="128276" cy="75334"/>
          </a:xfrm>
          <a:prstGeom prst="bentConnector2">
            <a:avLst/>
          </a:prstGeom>
          <a:solidFill>
            <a:srgbClr val="870064"/>
          </a:solidFill>
          <a:ln>
            <a:solidFill>
              <a:srgbClr val="00B050"/>
            </a:solidFill>
          </a:ln>
        </p:spPr>
        <p:style>
          <a:lnRef idx="1">
            <a:schemeClr val="accent1"/>
          </a:lnRef>
          <a:fillRef idx="0">
            <a:schemeClr val="accent1"/>
          </a:fillRef>
          <a:effectRef idx="0">
            <a:schemeClr val="accent1"/>
          </a:effectRef>
          <a:fontRef idx="minor">
            <a:schemeClr val="tx1"/>
          </a:fontRef>
        </p:style>
      </p:cxnSp>
      <p:sp>
        <p:nvSpPr>
          <p:cNvPr id="219" name="圆角矩形 218"/>
          <p:cNvSpPr/>
          <p:nvPr/>
        </p:nvSpPr>
        <p:spPr>
          <a:xfrm>
            <a:off x="5438510" y="2771257"/>
            <a:ext cx="612207" cy="156263"/>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smtClean="0">
                <a:solidFill>
                  <a:prstClr val="white"/>
                </a:solidFill>
                <a:latin typeface="微软雅黑" panose="020B0503020204020204" pitchFamily="34" charset="-122"/>
                <a:ea typeface="微软雅黑" panose="020B0503020204020204" pitchFamily="34" charset="-122"/>
              </a:rPr>
              <a:t>数据仓库</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239" name="圆角矩形 238"/>
          <p:cNvSpPr/>
          <p:nvPr/>
        </p:nvSpPr>
        <p:spPr>
          <a:xfrm>
            <a:off x="6135015" y="3388096"/>
            <a:ext cx="1015200" cy="156263"/>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ODS_SAP_</a:t>
            </a: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A</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240" name="圆角矩形 239"/>
          <p:cNvSpPr/>
          <p:nvPr/>
        </p:nvSpPr>
        <p:spPr>
          <a:xfrm>
            <a:off x="6135015" y="3602607"/>
            <a:ext cx="1015200" cy="156263"/>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ODS_SAP_</a:t>
            </a:r>
            <a:r>
              <a:rPr kumimoji="1" lang="zh-CN" altLang="en-US" sz="800" dirty="0" smtClean="0">
                <a:solidFill>
                  <a:prstClr val="white"/>
                </a:solidFill>
                <a:latin typeface="微软雅黑" panose="020B0503020204020204" pitchFamily="34" charset="-122"/>
                <a:ea typeface="微软雅黑" panose="020B0503020204020204" pitchFamily="34" charset="-122"/>
              </a:rPr>
              <a:t>表</a:t>
            </a:r>
            <a:r>
              <a:rPr kumimoji="1" lang="en-US" altLang="zh-CN" sz="800" dirty="0" smtClean="0">
                <a:solidFill>
                  <a:prstClr val="white"/>
                </a:solidFill>
                <a:latin typeface="微软雅黑" panose="020B0503020204020204" pitchFamily="34" charset="-122"/>
                <a:ea typeface="微软雅黑" panose="020B0503020204020204" pitchFamily="34" charset="-122"/>
              </a:rPr>
              <a:t>B</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241" name="圆角矩形 240"/>
          <p:cNvSpPr/>
          <p:nvPr/>
        </p:nvSpPr>
        <p:spPr>
          <a:xfrm>
            <a:off x="5819948" y="3032435"/>
            <a:ext cx="468015" cy="156263"/>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smtClean="0">
                <a:solidFill>
                  <a:prstClr val="white"/>
                </a:solidFill>
                <a:latin typeface="微软雅黑" panose="020B0503020204020204" pitchFamily="34" charset="-122"/>
                <a:ea typeface="微软雅黑" panose="020B0503020204020204" pitchFamily="34" charset="-122"/>
              </a:rPr>
              <a:t>ODS</a:t>
            </a:r>
            <a:endParaRPr kumimoji="1" lang="en-US" altLang="zh-CN" sz="800" dirty="0">
              <a:solidFill>
                <a:prstClr val="white"/>
              </a:solidFill>
              <a:latin typeface="微软雅黑" panose="020B0503020204020204" pitchFamily="34" charset="-122"/>
              <a:ea typeface="微软雅黑" panose="020B0503020204020204" pitchFamily="34" charset="-122"/>
            </a:endParaRPr>
          </a:p>
        </p:txBody>
      </p:sp>
      <p:cxnSp>
        <p:nvCxnSpPr>
          <p:cNvPr id="242" name="肘形连接符 241"/>
          <p:cNvCxnSpPr>
            <a:stCxn id="219" idx="2"/>
            <a:endCxn id="241" idx="1"/>
          </p:cNvCxnSpPr>
          <p:nvPr/>
        </p:nvCxnSpPr>
        <p:spPr>
          <a:xfrm rot="16200000" flipH="1">
            <a:off x="5690758" y="2981376"/>
            <a:ext cx="183047" cy="75334"/>
          </a:xfrm>
          <a:prstGeom prst="bentConnector2">
            <a:avLst/>
          </a:prstGeom>
          <a:solidFill>
            <a:srgbClr val="870064"/>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241" idx="2"/>
            <a:endCxn id="239" idx="1"/>
          </p:cNvCxnSpPr>
          <p:nvPr/>
        </p:nvCxnSpPr>
        <p:spPr>
          <a:xfrm rot="16200000" flipH="1">
            <a:off x="5955720" y="3286933"/>
            <a:ext cx="277530" cy="81059"/>
          </a:xfrm>
          <a:prstGeom prst="bentConnector2">
            <a:avLst/>
          </a:prstGeom>
          <a:solidFill>
            <a:srgbClr val="870064"/>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肘形连接符 244"/>
          <p:cNvCxnSpPr>
            <a:stCxn id="241" idx="2"/>
            <a:endCxn id="240" idx="1"/>
          </p:cNvCxnSpPr>
          <p:nvPr/>
        </p:nvCxnSpPr>
        <p:spPr>
          <a:xfrm rot="16200000" flipH="1">
            <a:off x="5848465" y="3394188"/>
            <a:ext cx="492041" cy="81059"/>
          </a:xfrm>
          <a:prstGeom prst="bentConnector2">
            <a:avLst/>
          </a:prstGeom>
          <a:solidFill>
            <a:srgbClr val="870064"/>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39" idx="2"/>
            <a:endCxn id="219" idx="0"/>
          </p:cNvCxnSpPr>
          <p:nvPr/>
        </p:nvCxnSpPr>
        <p:spPr>
          <a:xfrm>
            <a:off x="5744614" y="1295884"/>
            <a:ext cx="0" cy="147537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7" name="组合 246"/>
          <p:cNvGrpSpPr/>
          <p:nvPr/>
        </p:nvGrpSpPr>
        <p:grpSpPr>
          <a:xfrm>
            <a:off x="6101828" y="4098513"/>
            <a:ext cx="561353" cy="580034"/>
            <a:chOff x="476274" y="905131"/>
            <a:chExt cx="561353" cy="580034"/>
          </a:xfrm>
        </p:grpSpPr>
        <p:sp>
          <p:nvSpPr>
            <p:cNvPr id="248" name="Oval 11"/>
            <p:cNvSpPr>
              <a:spLocks noChangeAspect="1"/>
            </p:cNvSpPr>
            <p:nvPr/>
          </p:nvSpPr>
          <p:spPr>
            <a:xfrm>
              <a:off x="476274" y="905131"/>
              <a:ext cx="561353" cy="580034"/>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49" name="TextBox 16"/>
            <p:cNvSpPr txBox="1"/>
            <p:nvPr/>
          </p:nvSpPr>
          <p:spPr>
            <a:xfrm>
              <a:off x="543257" y="986790"/>
              <a:ext cx="441146" cy="400110"/>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endParaRPr kumimoji="0" lang="en-US" altLang="zh-CN"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注册</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50" name="右箭头 249"/>
          <p:cNvSpPr/>
          <p:nvPr/>
        </p:nvSpPr>
        <p:spPr>
          <a:xfrm>
            <a:off x="2871501" y="1810626"/>
            <a:ext cx="2777346" cy="360000"/>
          </a:xfrm>
          <a:prstGeom prst="rightArrow">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b="1" dirty="0" smtClean="0">
                <a:solidFill>
                  <a:prstClr val="white"/>
                </a:solidFill>
                <a:latin typeface="微软雅黑" panose="020B0503020204020204" pitchFamily="34" charset="-122"/>
                <a:ea typeface="微软雅黑" panose="020B0503020204020204" pitchFamily="34" charset="-122"/>
              </a:rPr>
              <a:t>注册</a:t>
            </a:r>
            <a:r>
              <a:rPr kumimoji="1" lang="en-US" altLang="zh-CN" sz="800" dirty="0" smtClean="0">
                <a:solidFill>
                  <a:prstClr val="white"/>
                </a:solidFill>
                <a:latin typeface="微软雅黑" panose="020B0503020204020204" pitchFamily="34" charset="-122"/>
                <a:ea typeface="微软雅黑" panose="020B0503020204020204" pitchFamily="34" charset="-122"/>
              </a:rPr>
              <a:t>(</a:t>
            </a:r>
            <a:r>
              <a:rPr kumimoji="1" lang="zh-CN" altLang="en-US" sz="800" dirty="0" smtClean="0">
                <a:solidFill>
                  <a:prstClr val="white"/>
                </a:solidFill>
                <a:latin typeface="微软雅黑" panose="020B0503020204020204" pitchFamily="34" charset="-122"/>
                <a:ea typeface="微软雅黑" panose="020B0503020204020204" pitchFamily="34" charset="-122"/>
              </a:rPr>
              <a:t>元数据信息、密级、</a:t>
            </a:r>
            <a:r>
              <a:rPr kumimoji="1" lang="en-US" altLang="zh-CN" sz="800" dirty="0" smtClean="0">
                <a:solidFill>
                  <a:prstClr val="white"/>
                </a:solidFill>
                <a:latin typeface="微软雅黑" panose="020B0503020204020204" pitchFamily="34" charset="-122"/>
                <a:ea typeface="微软雅黑" panose="020B0503020204020204" pitchFamily="34" charset="-122"/>
              </a:rPr>
              <a:t>Owner)</a:t>
            </a:r>
            <a:endParaRPr kumimoji="1" lang="zh-CN" altLang="en-US" sz="800" dirty="0">
              <a:solidFill>
                <a:prstClr val="white"/>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3662680" y="4087495"/>
            <a:ext cx="561340" cy="590550"/>
            <a:chOff x="476274" y="905131"/>
            <a:chExt cx="561353" cy="580034"/>
          </a:xfrm>
        </p:grpSpPr>
        <p:sp>
          <p:nvSpPr>
            <p:cNvPr id="252" name="Oval 11"/>
            <p:cNvSpPr>
              <a:spLocks noChangeAspect="1"/>
            </p:cNvSpPr>
            <p:nvPr/>
          </p:nvSpPr>
          <p:spPr>
            <a:xfrm>
              <a:off x="476274" y="905131"/>
              <a:ext cx="561353" cy="580034"/>
            </a:xfrm>
            <a:prstGeom prst="ellipse">
              <a:avLst/>
            </a:prstGeom>
            <a:solidFill>
              <a:srgbClr val="006580"/>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53" name="TextBox 16"/>
            <p:cNvSpPr txBox="1"/>
            <p:nvPr/>
          </p:nvSpPr>
          <p:spPr>
            <a:xfrm>
              <a:off x="543257" y="986790"/>
              <a:ext cx="441146" cy="391679"/>
            </a:xfrm>
            <a:prstGeom prst="rect">
              <a:avLst/>
            </a:prstGeom>
            <a:noFill/>
          </p:spPr>
          <p:txBody>
            <a:bodyPr wrap="squar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endParaRPr kumimoji="0" lang="en-US" altLang="zh-CN"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85165" rtl="0" eaLnBrk="1" fontAlgn="auto" latinLnBrk="0" hangingPunct="1">
                <a:lnSpc>
                  <a:spcPct val="100000"/>
                </a:lnSpc>
                <a:spcBef>
                  <a:spcPts val="0"/>
                </a:spcBef>
                <a:spcAft>
                  <a:spcPts val="0"/>
                </a:spcAft>
                <a:buClrTx/>
                <a:buSzTx/>
                <a:buFontTx/>
                <a:buNone/>
                <a:defRPr/>
              </a:pPr>
              <a:r>
                <a:rPr lang="zh-CN" altLang="en-US" sz="1000" b="1" noProof="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入湖</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54" name="矩形 253"/>
          <p:cNvSpPr/>
          <p:nvPr/>
        </p:nvSpPr>
        <p:spPr>
          <a:xfrm>
            <a:off x="3382624" y="3338493"/>
            <a:ext cx="3871006" cy="469273"/>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255" name="右箭头 254"/>
          <p:cNvSpPr/>
          <p:nvPr/>
        </p:nvSpPr>
        <p:spPr>
          <a:xfrm>
            <a:off x="4461265" y="3440367"/>
            <a:ext cx="1355445" cy="360000"/>
          </a:xfrm>
          <a:prstGeom prst="rightArrow">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自动</a:t>
            </a:r>
            <a:r>
              <a:rPr kumimoji="1" lang="zh-CN" altLang="en-US" sz="1000" dirty="0" smtClean="0">
                <a:solidFill>
                  <a:prstClr val="white"/>
                </a:solidFill>
                <a:latin typeface="微软雅黑" panose="020B0503020204020204" pitchFamily="34" charset="-122"/>
                <a:ea typeface="微软雅黑" panose="020B0503020204020204" pitchFamily="34" charset="-122"/>
              </a:rPr>
              <a:t>注册</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133" name="组合 132"/>
          <p:cNvGrpSpPr/>
          <p:nvPr/>
        </p:nvGrpSpPr>
        <p:grpSpPr>
          <a:xfrm>
            <a:off x="2065009" y="3182248"/>
            <a:ext cx="1090285" cy="625520"/>
            <a:chOff x="2092334" y="3105750"/>
            <a:chExt cx="1090285" cy="625520"/>
          </a:xfrm>
        </p:grpSpPr>
        <p:sp>
          <p:nvSpPr>
            <p:cNvPr id="131" name="直角上箭头 130"/>
            <p:cNvSpPr/>
            <p:nvPr/>
          </p:nvSpPr>
          <p:spPr>
            <a:xfrm rot="5400000">
              <a:off x="2372334" y="2920985"/>
              <a:ext cx="625520" cy="995050"/>
            </a:xfrm>
            <a:prstGeom prst="bentUpArrow">
              <a:avLst>
                <a:gd name="adj1" fmla="val 25000"/>
                <a:gd name="adj2" fmla="val 25000"/>
                <a:gd name="adj3" fmla="val 267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2092334" y="3454423"/>
              <a:ext cx="1082348" cy="246221"/>
            </a:xfrm>
            <a:prstGeom prst="rect">
              <a:avLst/>
            </a:prstGeom>
          </p:spPr>
          <p:txBody>
            <a:bodyPr wrap="none">
              <a:spAutoFit/>
            </a:bodyPr>
            <a:lstStyle/>
            <a:p>
              <a:pPr>
                <a:defRPr/>
              </a:pPr>
              <a:r>
                <a:rPr kumimoji="1" lang="zh-CN" altLang="en-US" sz="1000" dirty="0" smtClean="0">
                  <a:solidFill>
                    <a:schemeClr val="bg1"/>
                  </a:solidFill>
                  <a:latin typeface="微软雅黑" panose="020B0503020204020204" pitchFamily="34" charset="-122"/>
                  <a:ea typeface="微软雅黑" panose="020B0503020204020204" pitchFamily="34" charset="-122"/>
                </a:rPr>
                <a:t>入湖（可加密）</a:t>
              </a:r>
              <a:endParaRPr kumimoji="1" lang="en-US" altLang="zh-CN" sz="1000" dirty="0">
                <a:solidFill>
                  <a:schemeClr val="bg1"/>
                </a:solidFill>
                <a:latin typeface="微软雅黑" panose="020B0503020204020204" pitchFamily="34" charset="-122"/>
                <a:ea typeface="微软雅黑" panose="020B0503020204020204" pitchFamily="34" charset="-122"/>
              </a:endParaRPr>
            </a:p>
          </p:txBody>
        </p:sp>
      </p:grpSp>
      <p:cxnSp>
        <p:nvCxnSpPr>
          <p:cNvPr id="135" name="直接箭头连接符 134"/>
          <p:cNvCxnSpPr>
            <a:endCxn id="124" idx="1"/>
          </p:cNvCxnSpPr>
          <p:nvPr/>
        </p:nvCxnSpPr>
        <p:spPr>
          <a:xfrm flipV="1">
            <a:off x="7417405" y="1383956"/>
            <a:ext cx="357868" cy="10998"/>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7" name="iconfont-11092-5226559"/>
          <p:cNvSpPr/>
          <p:nvPr/>
        </p:nvSpPr>
        <p:spPr>
          <a:xfrm>
            <a:off x="2513986" y="3322413"/>
            <a:ext cx="191574" cy="228143"/>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0655776" y="2502100"/>
            <a:ext cx="1070493" cy="1307196"/>
            <a:chOff x="10728085" y="2537897"/>
            <a:chExt cx="1070493" cy="1307196"/>
          </a:xfrm>
        </p:grpSpPr>
        <p:sp>
          <p:nvSpPr>
            <p:cNvPr id="261" name="圆角矩形 260"/>
            <p:cNvSpPr/>
            <p:nvPr/>
          </p:nvSpPr>
          <p:spPr>
            <a:xfrm>
              <a:off x="10728085" y="2537897"/>
              <a:ext cx="61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密级控制</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262" name="圆角矩形 261"/>
            <p:cNvSpPr/>
            <p:nvPr/>
          </p:nvSpPr>
          <p:spPr>
            <a:xfrm>
              <a:off x="11358888" y="3010270"/>
              <a:ext cx="43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表</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263" name="圆角矩形 262"/>
            <p:cNvSpPr/>
            <p:nvPr/>
          </p:nvSpPr>
          <p:spPr>
            <a:xfrm>
              <a:off x="11340473" y="2765390"/>
              <a:ext cx="43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字段</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264" name="肘形连接符 263"/>
            <p:cNvCxnSpPr>
              <a:stCxn id="261" idx="2"/>
              <a:endCxn id="262" idx="1"/>
            </p:cNvCxnSpPr>
            <p:nvPr/>
          </p:nvCxnSpPr>
          <p:spPr>
            <a:xfrm rot="5400000" flipV="1">
              <a:off x="10999230" y="2729018"/>
              <a:ext cx="394335" cy="324485"/>
            </a:xfrm>
            <a:prstGeom prst="bentConnector2">
              <a:avLst/>
            </a:prstGeom>
            <a:solidFill>
              <a:srgbClr val="870064"/>
            </a:solidFill>
            <a:ln>
              <a:solidFill>
                <a:srgbClr val="655DC6"/>
              </a:solidFill>
            </a:ln>
          </p:spPr>
          <p:style>
            <a:lnRef idx="1">
              <a:schemeClr val="accent1"/>
            </a:lnRef>
            <a:fillRef idx="0">
              <a:schemeClr val="accent1"/>
            </a:fillRef>
            <a:effectRef idx="0">
              <a:schemeClr val="accent1"/>
            </a:effectRef>
            <a:fontRef idx="minor">
              <a:schemeClr val="tx1"/>
            </a:fontRef>
          </p:style>
        </p:cxnSp>
        <p:cxnSp>
          <p:nvCxnSpPr>
            <p:cNvPr id="265" name="肘形连接符 264"/>
            <p:cNvCxnSpPr>
              <a:stCxn id="261" idx="2"/>
              <a:endCxn id="263" idx="1"/>
            </p:cNvCxnSpPr>
            <p:nvPr/>
          </p:nvCxnSpPr>
          <p:spPr>
            <a:xfrm rot="5400000" flipV="1">
              <a:off x="11112578" y="2615671"/>
              <a:ext cx="149225" cy="306070"/>
            </a:xfrm>
            <a:prstGeom prst="bentConnector2">
              <a:avLst/>
            </a:prstGeom>
            <a:solidFill>
              <a:srgbClr val="870064"/>
            </a:solidFill>
            <a:ln>
              <a:solidFill>
                <a:srgbClr val="655DC6"/>
              </a:solidFill>
            </a:ln>
          </p:spPr>
          <p:style>
            <a:lnRef idx="1">
              <a:schemeClr val="accent1"/>
            </a:lnRef>
            <a:fillRef idx="0">
              <a:schemeClr val="accent1"/>
            </a:fillRef>
            <a:effectRef idx="0">
              <a:schemeClr val="accent1"/>
            </a:effectRef>
            <a:fontRef idx="minor">
              <a:schemeClr val="tx1"/>
            </a:fontRef>
          </p:style>
        </p:cxnSp>
        <p:sp>
          <p:nvSpPr>
            <p:cNvPr id="266" name="圆角矩形 265"/>
            <p:cNvSpPr/>
            <p:nvPr/>
          </p:nvSpPr>
          <p:spPr>
            <a:xfrm>
              <a:off x="10735775" y="3224712"/>
              <a:ext cx="61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安全策略</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267" name="圆角矩形 266"/>
            <p:cNvSpPr/>
            <p:nvPr/>
          </p:nvSpPr>
          <p:spPr>
            <a:xfrm>
              <a:off x="11366578" y="3688830"/>
              <a:ext cx="43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表</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268" name="圆角矩形 267"/>
            <p:cNvSpPr/>
            <p:nvPr/>
          </p:nvSpPr>
          <p:spPr>
            <a:xfrm>
              <a:off x="11348163" y="3452205"/>
              <a:ext cx="432000" cy="156263"/>
            </a:xfrm>
            <a:prstGeom prst="roundRect">
              <a:avLst/>
            </a:prstGeom>
            <a:ln>
              <a:solidFill>
                <a:srgbClr val="655DC6"/>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800" dirty="0">
                  <a:solidFill>
                    <a:schemeClr val="tx1"/>
                  </a:solidFill>
                  <a:latin typeface="微软雅黑" panose="020B0503020204020204" pitchFamily="34" charset="-122"/>
                  <a:ea typeface="微软雅黑" panose="020B0503020204020204" pitchFamily="34" charset="-122"/>
                </a:rPr>
                <a:t>字段</a:t>
              </a: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cxnSp>
          <p:nvCxnSpPr>
            <p:cNvPr id="269" name="肘形连接符 268"/>
            <p:cNvCxnSpPr>
              <a:stCxn id="266" idx="2"/>
              <a:endCxn id="267" idx="1"/>
            </p:cNvCxnSpPr>
            <p:nvPr/>
          </p:nvCxnSpPr>
          <p:spPr>
            <a:xfrm rot="5400000" flipV="1">
              <a:off x="11011048" y="3411706"/>
              <a:ext cx="386080" cy="324485"/>
            </a:xfrm>
            <a:prstGeom prst="bentConnector2">
              <a:avLst/>
            </a:prstGeom>
            <a:solidFill>
              <a:srgbClr val="870064"/>
            </a:solidFill>
            <a:ln>
              <a:solidFill>
                <a:srgbClr val="655DC6"/>
              </a:solidFill>
            </a:ln>
          </p:spPr>
          <p:style>
            <a:lnRef idx="1">
              <a:schemeClr val="accent1"/>
            </a:lnRef>
            <a:fillRef idx="0">
              <a:schemeClr val="accent1"/>
            </a:fillRef>
            <a:effectRef idx="0">
              <a:schemeClr val="accent1"/>
            </a:effectRef>
            <a:fontRef idx="minor">
              <a:schemeClr val="tx1"/>
            </a:fontRef>
          </p:style>
        </p:cxnSp>
        <p:cxnSp>
          <p:nvCxnSpPr>
            <p:cNvPr id="270" name="肘形连接符 269"/>
            <p:cNvCxnSpPr>
              <a:stCxn id="266" idx="2"/>
              <a:endCxn id="268" idx="1"/>
            </p:cNvCxnSpPr>
            <p:nvPr/>
          </p:nvCxnSpPr>
          <p:spPr>
            <a:xfrm rot="5400000" flipV="1">
              <a:off x="11120268" y="3302486"/>
              <a:ext cx="149225" cy="306070"/>
            </a:xfrm>
            <a:prstGeom prst="bentConnector2">
              <a:avLst/>
            </a:prstGeom>
            <a:solidFill>
              <a:srgbClr val="870064"/>
            </a:solidFill>
            <a:ln>
              <a:solidFill>
                <a:srgbClr val="655DC6"/>
              </a:solidFill>
            </a:ln>
          </p:spPr>
          <p:style>
            <a:lnRef idx="1">
              <a:schemeClr val="accent1"/>
            </a:lnRef>
            <a:fillRef idx="0">
              <a:schemeClr val="accent1"/>
            </a:fillRef>
            <a:effectRef idx="0">
              <a:schemeClr val="accent1"/>
            </a:effectRef>
            <a:fontRef idx="minor">
              <a:schemeClr val="tx1"/>
            </a:fontRef>
          </p:style>
        </p:cxnSp>
      </p:grpSp>
      <p:sp>
        <p:nvSpPr>
          <p:cNvPr id="271" name="圆角矩形 270"/>
          <p:cNvSpPr/>
          <p:nvPr/>
        </p:nvSpPr>
        <p:spPr>
          <a:xfrm>
            <a:off x="10958512" y="6109932"/>
            <a:ext cx="863841" cy="215933"/>
          </a:xfrm>
          <a:prstGeom prst="roundRect">
            <a:avLst/>
          </a:prstGeom>
          <a:solidFill>
            <a:schemeClr val="bg1"/>
          </a:solidFill>
          <a:ln>
            <a:solidFill>
              <a:srgbClr val="655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latin typeface="微软雅黑" panose="020B0503020204020204" pitchFamily="34" charset="-122"/>
                <a:ea typeface="微软雅黑" panose="020B0503020204020204" pitchFamily="34" charset="-122"/>
                <a:sym typeface="+mn-ea"/>
              </a:rPr>
              <a:t>权限对象</a:t>
            </a:r>
            <a:endParaRPr kumimoji="1" lang="zh-CN" altLang="en-US" sz="1000" dirty="0" smtClean="0">
              <a:solidFill>
                <a:schemeClr val="tx1"/>
              </a:solidFill>
              <a:latin typeface="微软雅黑" panose="020B0503020204020204" pitchFamily="34" charset="-122"/>
              <a:ea typeface="微软雅黑" panose="020B0503020204020204" pitchFamily="34" charset="-122"/>
              <a:sym typeface="+mn-ea"/>
            </a:endParaRPr>
          </a:p>
        </p:txBody>
      </p:sp>
      <p:grpSp>
        <p:nvGrpSpPr>
          <p:cNvPr id="277" name="组合 276"/>
          <p:cNvGrpSpPr/>
          <p:nvPr/>
        </p:nvGrpSpPr>
        <p:grpSpPr>
          <a:xfrm>
            <a:off x="9973388" y="2135225"/>
            <a:ext cx="561353" cy="580034"/>
            <a:chOff x="476274" y="905131"/>
            <a:chExt cx="561353" cy="580034"/>
          </a:xfrm>
        </p:grpSpPr>
        <p:sp>
          <p:nvSpPr>
            <p:cNvPr id="278" name="Oval 11"/>
            <p:cNvSpPr>
              <a:spLocks noChangeAspect="1"/>
            </p:cNvSpPr>
            <p:nvPr/>
          </p:nvSpPr>
          <p:spPr>
            <a:xfrm>
              <a:off x="476274" y="905131"/>
              <a:ext cx="561353" cy="580034"/>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79" name="TextBox 16"/>
            <p:cNvSpPr txBox="1"/>
            <p:nvPr/>
          </p:nvSpPr>
          <p:spPr>
            <a:xfrm>
              <a:off x="543257" y="986790"/>
              <a:ext cx="441146" cy="400110"/>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endParaRPr kumimoji="0" lang="en-US" altLang="zh-CN"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85165" rtl="0" eaLnBrk="1" fontAlgn="auto" latinLnBrk="0" hangingPunct="1">
                <a:lnSpc>
                  <a:spcPct val="100000"/>
                </a:lnSpc>
                <a:spcBef>
                  <a:spcPts val="0"/>
                </a:spcBef>
                <a:spcAft>
                  <a:spcPts val="0"/>
                </a:spcAft>
                <a:buClrTx/>
                <a:buSzTx/>
                <a:buFontTx/>
                <a:buNone/>
                <a:defRPr/>
              </a:pPr>
              <a:r>
                <a:rPr lang="zh-CN" altLang="en-US" sz="10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安全</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0" name="组合 279"/>
          <p:cNvGrpSpPr/>
          <p:nvPr/>
        </p:nvGrpSpPr>
        <p:grpSpPr>
          <a:xfrm>
            <a:off x="9504363" y="1049905"/>
            <a:ext cx="561353" cy="580034"/>
            <a:chOff x="476274" y="905131"/>
            <a:chExt cx="561353" cy="580034"/>
          </a:xfrm>
        </p:grpSpPr>
        <p:sp>
          <p:nvSpPr>
            <p:cNvPr id="281" name="Oval 11"/>
            <p:cNvSpPr>
              <a:spLocks noChangeAspect="1"/>
            </p:cNvSpPr>
            <p:nvPr/>
          </p:nvSpPr>
          <p:spPr>
            <a:xfrm>
              <a:off x="476274" y="905131"/>
              <a:ext cx="561353" cy="580034"/>
            </a:xfrm>
            <a:prstGeom prst="ellips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282" name="TextBox 16"/>
            <p:cNvSpPr txBox="1"/>
            <p:nvPr/>
          </p:nvSpPr>
          <p:spPr>
            <a:xfrm>
              <a:off x="543257" y="986790"/>
              <a:ext cx="441146" cy="400110"/>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endParaRPr kumimoji="0" lang="en-US" altLang="zh-CN"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地图</a:t>
              </a:r>
              <a:endPar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284" name="曲线连接符 283"/>
          <p:cNvCxnSpPr>
            <a:stCxn id="142" idx="2"/>
            <a:endCxn id="274" idx="0"/>
          </p:cNvCxnSpPr>
          <p:nvPr/>
        </p:nvCxnSpPr>
        <p:spPr>
          <a:xfrm rot="5400000" flipV="1">
            <a:off x="9150033" y="1564323"/>
            <a:ext cx="386080" cy="1157605"/>
          </a:xfrm>
          <a:prstGeom prst="curvedConnector3">
            <a:avLst>
              <a:gd name="adj1" fmla="val 49918"/>
            </a:avLst>
          </a:prstGeom>
          <a:ln w="12700">
            <a:solidFill>
              <a:srgbClr val="FF000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5" name="圆角矩形 284"/>
          <p:cNvSpPr/>
          <p:nvPr/>
        </p:nvSpPr>
        <p:spPr>
          <a:xfrm>
            <a:off x="8047512" y="3801630"/>
            <a:ext cx="1180800" cy="285750"/>
          </a:xfrm>
          <a:prstGeom prst="round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smtClean="0">
                <a:solidFill>
                  <a:prstClr val="white"/>
                </a:solidFill>
                <a:latin typeface="微软雅黑" panose="020B0503020204020204" pitchFamily="34" charset="-122"/>
                <a:ea typeface="微软雅黑" panose="020B0503020204020204" pitchFamily="34" charset="-122"/>
              </a:rPr>
              <a:t>数据脱敏</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86" name="圆角矩形 285"/>
          <p:cNvSpPr/>
          <p:nvPr/>
        </p:nvSpPr>
        <p:spPr>
          <a:xfrm>
            <a:off x="9734733" y="3801630"/>
            <a:ext cx="1180800" cy="285750"/>
          </a:xfrm>
          <a:prstGeom prst="round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smtClean="0">
                <a:solidFill>
                  <a:prstClr val="white"/>
                </a:solidFill>
                <a:latin typeface="微软雅黑" panose="020B0503020204020204" pitchFamily="34" charset="-122"/>
                <a:ea typeface="微软雅黑" panose="020B0503020204020204" pitchFamily="34" charset="-122"/>
              </a:rPr>
              <a:t>数据解密</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87" name="曲线连接符 286"/>
          <p:cNvCxnSpPr>
            <a:stCxn id="167" idx="3"/>
            <a:endCxn id="142" idx="1"/>
          </p:cNvCxnSpPr>
          <p:nvPr/>
        </p:nvCxnSpPr>
        <p:spPr>
          <a:xfrm flipV="1">
            <a:off x="7231946" y="1837503"/>
            <a:ext cx="1083855" cy="171289"/>
          </a:xfrm>
          <a:prstGeom prst="curvedConnector3">
            <a:avLst>
              <a:gd name="adj1" fmla="val 50000"/>
            </a:avLst>
          </a:prstGeom>
          <a:ln w="12700">
            <a:solidFill>
              <a:srgbClr val="FF000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9" name="曲线连接符 288"/>
          <p:cNvCxnSpPr>
            <a:stCxn id="254" idx="3"/>
            <a:endCxn id="142" idx="1"/>
          </p:cNvCxnSpPr>
          <p:nvPr/>
        </p:nvCxnSpPr>
        <p:spPr>
          <a:xfrm flipV="1">
            <a:off x="7253630" y="1837503"/>
            <a:ext cx="1062171" cy="1735627"/>
          </a:xfrm>
          <a:prstGeom prst="curvedConnector3">
            <a:avLst>
              <a:gd name="adj1" fmla="val 50000"/>
            </a:avLst>
          </a:prstGeom>
          <a:ln w="12700">
            <a:solidFill>
              <a:srgbClr val="FF000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7" name="横卷形 306"/>
          <p:cNvSpPr/>
          <p:nvPr/>
        </p:nvSpPr>
        <p:spPr>
          <a:xfrm>
            <a:off x="2796582" y="830415"/>
            <a:ext cx="1633095" cy="725683"/>
          </a:xfrm>
          <a:prstGeom prst="horizontalScroll">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85165">
              <a:defRPr/>
            </a:pPr>
            <a:r>
              <a:rPr lang="zh-CN" altLang="en-US" sz="1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*源库新建用户</a:t>
            </a:r>
            <a:endParaRPr lang="en-US" altLang="zh-CN" sz="1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lvl="0" defTabSz="685165">
              <a:defRPr/>
            </a:pPr>
            <a:r>
              <a:rPr lang="zh-CN" altLang="en-US" sz="1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*按照资产清单授权访问的库、表</a:t>
            </a:r>
            <a:endParaRPr lang="zh-CN" altLang="en-US" sz="1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0" name="Rectangle 53"/>
          <p:cNvSpPr/>
          <p:nvPr/>
        </p:nvSpPr>
        <p:spPr>
          <a:xfrm>
            <a:off x="218097" y="1142902"/>
            <a:ext cx="106045" cy="307777"/>
          </a:xfrm>
          <a:prstGeom prst="rect">
            <a:avLst/>
          </a:prstGeom>
          <a:noFill/>
        </p:spPr>
        <p:txBody>
          <a:bodyPr wrap="square" lIns="91440" tIns="45720" rIns="91440" bIns="45720">
            <a:spAutoFit/>
            <a:scene3d>
              <a:camera prst="orthographicFront"/>
              <a:lightRig rig="threePt" dir="t"/>
            </a:scene3d>
          </a:bodyPr>
          <a:lstStyle/>
          <a:p>
            <a:pPr algn="ctr"/>
            <a:r>
              <a:rPr lang="en-US" sz="1400" b="1" dirty="0">
                <a:ln w="22225">
                  <a:solidFill>
                    <a:srgbClr val="3B3838"/>
                  </a:solidFill>
                  <a:prstDash val="solid"/>
                </a:ln>
                <a:solidFill>
                  <a:srgbClr val="3B3838"/>
                </a:solidFill>
                <a:effectLst/>
                <a:latin typeface="微软雅黑" panose="020B0503020204020204" pitchFamily="34" charset="-122"/>
                <a:ea typeface="微软雅黑" panose="020B0503020204020204" pitchFamily="34" charset="-122"/>
                <a:sym typeface="+mn-ea"/>
              </a:rPr>
              <a:t>1</a:t>
            </a:r>
            <a:endParaRPr lang="en-US" sz="1400" b="1" cap="none" spc="0" dirty="0">
              <a:ln w="22225">
                <a:solidFill>
                  <a:srgbClr val="3B3838"/>
                </a:solidFill>
                <a:prstDash val="solid"/>
              </a:ln>
              <a:solidFill>
                <a:srgbClr val="3B3838"/>
              </a:solidFill>
              <a:effectLst/>
              <a:latin typeface="微软雅黑" panose="020B0503020204020204" pitchFamily="34" charset="-122"/>
              <a:ea typeface="微软雅黑" panose="020B0503020204020204" pitchFamily="34" charset="-122"/>
            </a:endParaRPr>
          </a:p>
        </p:txBody>
      </p:sp>
      <p:sp>
        <p:nvSpPr>
          <p:cNvPr id="311" name="Rectangle 53"/>
          <p:cNvSpPr/>
          <p:nvPr/>
        </p:nvSpPr>
        <p:spPr>
          <a:xfrm>
            <a:off x="2600369" y="877535"/>
            <a:ext cx="535724" cy="307777"/>
          </a:xfrm>
          <a:prstGeom prst="rect">
            <a:avLst/>
          </a:prstGeom>
          <a:noFill/>
        </p:spPr>
        <p:txBody>
          <a:bodyPr wrap="square" lIns="91440" tIns="45720" rIns="91440" bIns="45720">
            <a:spAutoFit/>
            <a:scene3d>
              <a:camera prst="orthographicFront"/>
              <a:lightRig rig="threePt" dir="t"/>
            </a:scene3d>
          </a:bodyPr>
          <a:lstStyle/>
          <a:p>
            <a:pPr algn="ctr"/>
            <a:r>
              <a:rPr lang="en-US" sz="1400" cap="none" spc="0" dirty="0">
                <a:ln w="22225">
                  <a:solidFill>
                    <a:schemeClr val="tx1"/>
                  </a:solidFill>
                  <a:prstDash val="solid"/>
                </a:ln>
                <a:solidFill>
                  <a:schemeClr val="tx1"/>
                </a:solidFill>
                <a:effectLst/>
                <a:latin typeface="微软雅黑" panose="020B0503020204020204" pitchFamily="34" charset="-122"/>
                <a:ea typeface="微软雅黑" panose="020B0503020204020204" pitchFamily="34" charset="-122"/>
              </a:rPr>
              <a:t>2</a:t>
            </a:r>
            <a:endParaRPr lang="en-US" sz="1400" cap="none" spc="0" dirty="0">
              <a:ln w="22225">
                <a:solidFill>
                  <a:schemeClr val="tx1"/>
                </a:solidFill>
                <a:prstDash val="solid"/>
              </a:ln>
              <a:solidFill>
                <a:schemeClr val="tx1"/>
              </a:solidFill>
              <a:effectLst/>
              <a:latin typeface="微软雅黑" panose="020B0503020204020204" pitchFamily="34" charset="-122"/>
              <a:ea typeface="微软雅黑" panose="020B0503020204020204" pitchFamily="34" charset="-122"/>
            </a:endParaRPr>
          </a:p>
        </p:txBody>
      </p:sp>
      <p:sp>
        <p:nvSpPr>
          <p:cNvPr id="312" name="Rectangle 53"/>
          <p:cNvSpPr/>
          <p:nvPr/>
        </p:nvSpPr>
        <p:spPr>
          <a:xfrm>
            <a:off x="3080278" y="1825811"/>
            <a:ext cx="535724" cy="307777"/>
          </a:xfrm>
          <a:prstGeom prst="rect">
            <a:avLst/>
          </a:prstGeom>
          <a:noFill/>
        </p:spPr>
        <p:txBody>
          <a:bodyPr wrap="square" lIns="91440" tIns="45720" rIns="91440" bIns="45720">
            <a:spAutoFit/>
            <a:scene3d>
              <a:camera prst="orthographicFront"/>
              <a:lightRig rig="threePt" dir="t"/>
            </a:scene3d>
          </a:bodyPr>
          <a:lstStyle/>
          <a:p>
            <a:pPr algn="ctr"/>
            <a:r>
              <a:rPr lang="en-US" sz="1400" b="1" cap="none" spc="0" dirty="0" smtClean="0">
                <a:ln w="22225">
                  <a:solidFill>
                    <a:schemeClr val="tx1"/>
                  </a:solidFill>
                  <a:prstDash val="solid"/>
                </a:ln>
                <a:solidFill>
                  <a:schemeClr val="tx1"/>
                </a:solidFill>
                <a:effectLst/>
                <a:latin typeface="微软雅黑" panose="020B0503020204020204" pitchFamily="34" charset="-122"/>
                <a:ea typeface="微软雅黑" panose="020B0503020204020204" pitchFamily="34" charset="-122"/>
              </a:rPr>
              <a:t>3</a:t>
            </a:r>
            <a:endParaRPr lang="en-US" sz="1400" b="1" cap="none" spc="0" dirty="0">
              <a:ln w="22225">
                <a:solidFill>
                  <a:schemeClr val="tx1"/>
                </a:solidFill>
                <a:prstDash val="solid"/>
              </a:ln>
              <a:solidFill>
                <a:schemeClr val="tx1"/>
              </a:solidFill>
              <a:effectLst/>
              <a:latin typeface="微软雅黑" panose="020B0503020204020204" pitchFamily="34" charset="-122"/>
              <a:ea typeface="微软雅黑" panose="020B0503020204020204" pitchFamily="34" charset="-122"/>
            </a:endParaRPr>
          </a:p>
        </p:txBody>
      </p:sp>
      <p:sp>
        <p:nvSpPr>
          <p:cNvPr id="313" name="Rectangle 53"/>
          <p:cNvSpPr/>
          <p:nvPr/>
        </p:nvSpPr>
        <p:spPr>
          <a:xfrm>
            <a:off x="1956573" y="3321165"/>
            <a:ext cx="535724" cy="307777"/>
          </a:xfrm>
          <a:prstGeom prst="rect">
            <a:avLst/>
          </a:prstGeom>
          <a:noFill/>
        </p:spPr>
        <p:txBody>
          <a:bodyPr wrap="square" lIns="91440" tIns="45720" rIns="91440" bIns="45720">
            <a:spAutoFit/>
            <a:scene3d>
              <a:camera prst="orthographicFront"/>
              <a:lightRig rig="threePt" dir="t"/>
            </a:scene3d>
          </a:bodyPr>
          <a:lstStyle/>
          <a:p>
            <a:pPr algn="ctr"/>
            <a:r>
              <a:rPr lang="en-US" altLang="zh-CN" sz="1400" dirty="0">
                <a:ln w="22225">
                  <a:solidFill>
                    <a:schemeClr val="tx1"/>
                  </a:solidFill>
                  <a:prstDash val="solid"/>
                </a:ln>
                <a:latin typeface="微软雅黑" panose="020B0503020204020204" pitchFamily="34" charset="-122"/>
                <a:ea typeface="微软雅黑" panose="020B0503020204020204" pitchFamily="34" charset="-122"/>
              </a:rPr>
              <a:t>4.1</a:t>
            </a:r>
            <a:endParaRPr lang="en-US" altLang="zh-CN" sz="1400" dirty="0">
              <a:ln w="22225">
                <a:solidFill>
                  <a:schemeClr val="tx1"/>
                </a:solidFill>
                <a:prstDash val="solid"/>
              </a:ln>
              <a:latin typeface="微软雅黑" panose="020B0503020204020204" pitchFamily="34" charset="-122"/>
              <a:ea typeface="微软雅黑" panose="020B0503020204020204" pitchFamily="34" charset="-122"/>
            </a:endParaRPr>
          </a:p>
        </p:txBody>
      </p:sp>
      <p:sp>
        <p:nvSpPr>
          <p:cNvPr id="314" name="Rectangle 53"/>
          <p:cNvSpPr/>
          <p:nvPr/>
        </p:nvSpPr>
        <p:spPr>
          <a:xfrm>
            <a:off x="4407611" y="3466227"/>
            <a:ext cx="535724" cy="307777"/>
          </a:xfrm>
          <a:prstGeom prst="rect">
            <a:avLst/>
          </a:prstGeom>
          <a:noFill/>
        </p:spPr>
        <p:txBody>
          <a:bodyPr wrap="square" lIns="91440" tIns="45720" rIns="91440" bIns="45720">
            <a:spAutoFit/>
            <a:scene3d>
              <a:camera prst="orthographicFront"/>
              <a:lightRig rig="threePt" dir="t"/>
            </a:scene3d>
          </a:bodyPr>
          <a:lstStyle/>
          <a:p>
            <a:pPr algn="ctr"/>
            <a:r>
              <a:rPr lang="en-US" altLang="zh-CN" sz="1400" dirty="0" smtClean="0">
                <a:ln w="22225">
                  <a:solidFill>
                    <a:schemeClr val="tx1"/>
                  </a:solidFill>
                  <a:prstDash val="solid"/>
                </a:ln>
                <a:latin typeface="微软雅黑" panose="020B0503020204020204" pitchFamily="34" charset="-122"/>
                <a:ea typeface="微软雅黑" panose="020B0503020204020204" pitchFamily="34" charset="-122"/>
              </a:rPr>
              <a:t>4.2</a:t>
            </a:r>
            <a:endParaRPr lang="en-US" altLang="zh-CN" sz="1400" dirty="0">
              <a:ln w="22225">
                <a:solidFill>
                  <a:schemeClr val="tx1"/>
                </a:solidFill>
                <a:prstDash val="solid"/>
              </a:ln>
              <a:latin typeface="微软雅黑" panose="020B0503020204020204" pitchFamily="34" charset="-122"/>
              <a:ea typeface="微软雅黑" panose="020B0503020204020204" pitchFamily="34" charset="-122"/>
            </a:endParaRPr>
          </a:p>
        </p:txBody>
      </p:sp>
      <p:sp>
        <p:nvSpPr>
          <p:cNvPr id="315" name="Rectangle 53"/>
          <p:cNvSpPr/>
          <p:nvPr/>
        </p:nvSpPr>
        <p:spPr>
          <a:xfrm>
            <a:off x="8143782" y="1712341"/>
            <a:ext cx="535724" cy="307777"/>
          </a:xfrm>
          <a:prstGeom prst="rect">
            <a:avLst/>
          </a:prstGeom>
          <a:noFill/>
        </p:spPr>
        <p:txBody>
          <a:bodyPr wrap="square" lIns="91440" tIns="45720" rIns="91440" bIns="45720">
            <a:spAutoFit/>
            <a:scene3d>
              <a:camera prst="orthographicFront"/>
              <a:lightRig rig="threePt" dir="t"/>
            </a:scene3d>
          </a:bodyPr>
          <a:lstStyle/>
          <a:p>
            <a:pPr algn="ctr"/>
            <a:r>
              <a:rPr lang="en-US" altLang="zh-CN" sz="1400" dirty="0" smtClean="0">
                <a:ln w="22225">
                  <a:solidFill>
                    <a:schemeClr val="tx1"/>
                  </a:solidFill>
                  <a:prstDash val="solid"/>
                </a:ln>
                <a:latin typeface="微软雅黑" panose="020B0503020204020204" pitchFamily="34" charset="-122"/>
                <a:ea typeface="微软雅黑" panose="020B0503020204020204" pitchFamily="34" charset="-122"/>
              </a:rPr>
              <a:t>5</a:t>
            </a:r>
            <a:endParaRPr lang="en-US" altLang="zh-CN" sz="1400" dirty="0">
              <a:ln w="22225">
                <a:solidFill>
                  <a:schemeClr val="tx1"/>
                </a:solidFill>
                <a:prstDash val="solid"/>
              </a:ln>
              <a:latin typeface="微软雅黑" panose="020B0503020204020204" pitchFamily="34" charset="-122"/>
              <a:ea typeface="微软雅黑" panose="020B0503020204020204" pitchFamily="34" charset="-122"/>
            </a:endParaRPr>
          </a:p>
        </p:txBody>
      </p:sp>
      <p:sp>
        <p:nvSpPr>
          <p:cNvPr id="316" name="Rectangle 4"/>
          <p:cNvSpPr/>
          <p:nvPr/>
        </p:nvSpPr>
        <p:spPr bwMode="auto">
          <a:xfrm>
            <a:off x="114336" y="4767837"/>
            <a:ext cx="869737" cy="1987805"/>
          </a:xfrm>
          <a:prstGeom prst="rect">
            <a:avLst/>
          </a:prstGeom>
          <a:solidFill>
            <a:srgbClr val="FFFFFF">
              <a:lumMod val="50000"/>
            </a:srgbClr>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rPr>
              <a:t>应用为驱动进行数据资产盘点。</a:t>
            </a:r>
            <a:endParaRPr lang="en-US" altLang="zh-CN" sz="1000" dirty="0" smtClean="0">
              <a:solidFill>
                <a:schemeClr val="bg1"/>
              </a:solidFill>
              <a:latin typeface="微软雅黑" panose="020B0503020204020204" pitchFamily="34" charset="-122"/>
              <a:ea typeface="微软雅黑" panose="020B0503020204020204" pitchFamily="34" charset="-122"/>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输出数据字典，明确数据密级、</a:t>
            </a:r>
            <a:r>
              <a:rPr lang="en-US" altLang="zh-CN" sz="1000" dirty="0" smtClean="0">
                <a:solidFill>
                  <a:schemeClr val="bg1"/>
                </a:solidFill>
                <a:latin typeface="微软雅黑" panose="020B0503020204020204" pitchFamily="34" charset="-122"/>
                <a:ea typeface="微软雅黑" panose="020B0503020204020204" pitchFamily="34" charset="-122"/>
                <a:cs typeface="+mn-ea"/>
              </a:rPr>
              <a:t>Owner</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、质量、标准</a:t>
            </a:r>
            <a:endParaRPr lang="en-US" sz="1000" dirty="0">
              <a:solidFill>
                <a:schemeClr val="bg1"/>
              </a:solidFill>
              <a:latin typeface="微软雅黑" panose="020B0503020204020204" pitchFamily="34" charset="-122"/>
              <a:ea typeface="微软雅黑" panose="020B0503020204020204" pitchFamily="34" charset="-122"/>
              <a:cs typeface="+mn-ea"/>
            </a:endParaRPr>
          </a:p>
        </p:txBody>
      </p:sp>
      <p:sp>
        <p:nvSpPr>
          <p:cNvPr id="317" name="Rectangle 4"/>
          <p:cNvSpPr/>
          <p:nvPr/>
        </p:nvSpPr>
        <p:spPr bwMode="auto">
          <a:xfrm>
            <a:off x="1060395" y="4767837"/>
            <a:ext cx="942894" cy="1987805"/>
          </a:xfrm>
          <a:prstGeom prst="rect">
            <a:avLst/>
          </a:prstGeom>
          <a:solidFill>
            <a:srgbClr val="2E75B6"/>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rPr>
              <a:t>最大限度的保障源数据的安全，新建独立源数据库用户。</a:t>
            </a:r>
            <a:endParaRPr lang="en-US" altLang="zh-CN" sz="1000" dirty="0">
              <a:solidFill>
                <a:schemeClr val="bg1"/>
              </a:solidFill>
              <a:latin typeface="微软雅黑" panose="020B0503020204020204" pitchFamily="34" charset="-122"/>
              <a:ea typeface="微软雅黑" panose="020B0503020204020204" pitchFamily="34" charset="-122"/>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根据数据字典仅授予新用户梳理的库、表权限。</a:t>
            </a:r>
            <a:endParaRPr lang="en-US" altLang="zh-CN" sz="1000" dirty="0">
              <a:solidFill>
                <a:schemeClr val="bg1"/>
              </a:solidFill>
              <a:latin typeface="微软雅黑" panose="020B0503020204020204" pitchFamily="34" charset="-122"/>
              <a:ea typeface="微软雅黑" panose="020B0503020204020204" pitchFamily="34" charset="-122"/>
              <a:cs typeface="+mn-ea"/>
            </a:endParaRPr>
          </a:p>
        </p:txBody>
      </p:sp>
      <p:sp>
        <p:nvSpPr>
          <p:cNvPr id="318" name="Rectangle 4"/>
          <p:cNvSpPr/>
          <p:nvPr/>
        </p:nvSpPr>
        <p:spPr bwMode="auto">
          <a:xfrm>
            <a:off x="2046392" y="4759766"/>
            <a:ext cx="2896944" cy="1026762"/>
          </a:xfrm>
          <a:prstGeom prst="rect">
            <a:avLst/>
          </a:prstGeom>
          <a:solidFill>
            <a:srgbClr val="00B050"/>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a:solidFill>
                  <a:schemeClr val="bg1"/>
                </a:solidFill>
                <a:latin typeface="微软雅黑" panose="020B0503020204020204" pitchFamily="34" charset="-122"/>
                <a:ea typeface="微软雅黑" panose="020B0503020204020204" pitchFamily="34" charset="-122"/>
                <a:cs typeface="+mn-ea"/>
              </a:rPr>
              <a:t>定义新用户</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数据源；</a:t>
            </a:r>
            <a:r>
              <a:rPr lang="zh-CN" altLang="en-US" sz="1000" dirty="0" smtClean="0">
                <a:solidFill>
                  <a:schemeClr val="bg1"/>
                </a:solidFill>
                <a:latin typeface="微软雅黑" panose="020B0503020204020204" pitchFamily="34" charset="-122"/>
                <a:ea typeface="微软雅黑" panose="020B0503020204020204" pitchFamily="34" charset="-122"/>
              </a:rPr>
              <a:t>梳理资源目录并定义。</a:t>
            </a:r>
            <a:endParaRPr lang="en-US" altLang="zh-CN" sz="1000" dirty="0">
              <a:solidFill>
                <a:schemeClr val="bg1"/>
              </a:solidFill>
              <a:latin typeface="微软雅黑" panose="020B0503020204020204" pitchFamily="34" charset="-122"/>
              <a:ea typeface="微软雅黑" panose="020B0503020204020204" pitchFamily="34" charset="-122"/>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定义采集任务自动</a:t>
            </a:r>
            <a:r>
              <a:rPr lang="zh-CN" altLang="en-US" sz="1000" dirty="0">
                <a:solidFill>
                  <a:schemeClr val="bg1"/>
                </a:solidFill>
                <a:latin typeface="微软雅黑" panose="020B0503020204020204" pitchFamily="34" charset="-122"/>
                <a:ea typeface="微软雅黑" panose="020B0503020204020204" pitchFamily="34" charset="-122"/>
                <a:cs typeface="+mn-ea"/>
              </a:rPr>
              <a:t>采集技术元数据</a:t>
            </a:r>
            <a:r>
              <a:rPr lang="en-US" altLang="zh-CN" sz="1000" dirty="0">
                <a:solidFill>
                  <a:schemeClr val="bg1"/>
                </a:solidFill>
                <a:latin typeface="微软雅黑" panose="020B0503020204020204" pitchFamily="34" charset="-122"/>
                <a:ea typeface="微软雅黑" panose="020B0503020204020204" pitchFamily="34" charset="-122"/>
                <a:cs typeface="+mn-ea"/>
              </a:rPr>
              <a:t>&amp;</a:t>
            </a:r>
            <a:r>
              <a:rPr lang="zh-CN" altLang="en-US" sz="1000" dirty="0">
                <a:solidFill>
                  <a:schemeClr val="bg1"/>
                </a:solidFill>
                <a:latin typeface="微软雅黑" panose="020B0503020204020204" pitchFamily="34" charset="-122"/>
                <a:ea typeface="微软雅黑" panose="020B0503020204020204" pitchFamily="34" charset="-122"/>
                <a:cs typeface="+mn-ea"/>
              </a:rPr>
              <a:t>业务</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元数据，定义数据密级，明确数据</a:t>
            </a:r>
            <a:r>
              <a:rPr lang="en-US" altLang="zh-CN" sz="1000" dirty="0" smtClean="0">
                <a:solidFill>
                  <a:schemeClr val="bg1"/>
                </a:solidFill>
                <a:latin typeface="微软雅黑" panose="020B0503020204020204" pitchFamily="34" charset="-122"/>
                <a:ea typeface="微软雅黑" panose="020B0503020204020204" pitchFamily="34" charset="-122"/>
                <a:cs typeface="+mn-ea"/>
              </a:rPr>
              <a:t>Owner</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a:t>
            </a:r>
            <a:endParaRPr lang="en-US" altLang="zh-CN" sz="10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挂载资源目录，形成业务系统数据地图，让业务系统数据可见可得</a:t>
            </a:r>
            <a:r>
              <a:rPr lang="zh-CN" altLang="en-US" sz="1000" dirty="0">
                <a:solidFill>
                  <a:schemeClr val="bg1"/>
                </a:solidFill>
                <a:latin typeface="微软雅黑" panose="020B0503020204020204" pitchFamily="34" charset="-122"/>
                <a:ea typeface="微软雅黑" panose="020B0503020204020204" pitchFamily="34" charset="-122"/>
                <a:cs typeface="+mn-ea"/>
              </a:rPr>
              <a:t>。</a:t>
            </a:r>
            <a:endParaRPr lang="en-US" altLang="zh-CN" sz="1000" dirty="0" smtClean="0">
              <a:solidFill>
                <a:schemeClr val="bg1"/>
              </a:solidFill>
              <a:latin typeface="微软雅黑" panose="020B0503020204020204" pitchFamily="34" charset="-122"/>
              <a:ea typeface="微软雅黑" panose="020B0503020204020204" pitchFamily="34" charset="-122"/>
              <a:cs typeface="+mn-ea"/>
            </a:endParaRPr>
          </a:p>
        </p:txBody>
      </p:sp>
      <p:sp>
        <p:nvSpPr>
          <p:cNvPr id="319" name="Rectangle 4"/>
          <p:cNvSpPr/>
          <p:nvPr/>
        </p:nvSpPr>
        <p:spPr bwMode="auto">
          <a:xfrm>
            <a:off x="2046392" y="5855269"/>
            <a:ext cx="1440200" cy="900373"/>
          </a:xfrm>
          <a:prstGeom prst="rect">
            <a:avLst/>
          </a:prstGeom>
          <a:solidFill>
            <a:srgbClr val="ED7D31"/>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rPr>
              <a:t>应用驱动，按需入湖。</a:t>
            </a:r>
            <a:endParaRPr lang="en-US" altLang="zh-CN" sz="1000" dirty="0">
              <a:solidFill>
                <a:schemeClr val="bg1"/>
              </a:solidFill>
              <a:latin typeface="微软雅黑" panose="020B0503020204020204" pitchFamily="34" charset="-122"/>
              <a:ea typeface="微软雅黑" panose="020B0503020204020204" pitchFamily="34" charset="-122"/>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如果涉及高密数据入湖，</a:t>
            </a:r>
            <a:r>
              <a:rPr lang="zh-CN" altLang="en-US" sz="1000" dirty="0">
                <a:solidFill>
                  <a:schemeClr val="bg1"/>
                </a:solidFill>
                <a:latin typeface="微软雅黑" panose="020B0503020204020204" pitchFamily="34" charset="-122"/>
                <a:ea typeface="微软雅黑" panose="020B0503020204020204" pitchFamily="34" charset="-122"/>
                <a:cs typeface="+mn-ea"/>
              </a:rPr>
              <a:t>可</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配置数据加密，对数据静态脱敏，在数仓中存储加密数据。</a:t>
            </a:r>
            <a:endParaRPr lang="en-US" altLang="zh-CN" sz="1000" dirty="0">
              <a:solidFill>
                <a:schemeClr val="bg1"/>
              </a:solidFill>
              <a:latin typeface="微软雅黑" panose="020B0503020204020204" pitchFamily="34" charset="-122"/>
              <a:ea typeface="微软雅黑" panose="020B0503020204020204" pitchFamily="34" charset="-122"/>
              <a:cs typeface="+mn-ea"/>
            </a:endParaRPr>
          </a:p>
        </p:txBody>
      </p:sp>
      <p:sp>
        <p:nvSpPr>
          <p:cNvPr id="321" name="Rectangle 4"/>
          <p:cNvSpPr/>
          <p:nvPr/>
        </p:nvSpPr>
        <p:spPr bwMode="auto">
          <a:xfrm>
            <a:off x="5022986" y="4783042"/>
            <a:ext cx="2512668" cy="1985869"/>
          </a:xfrm>
          <a:prstGeom prst="rect">
            <a:avLst/>
          </a:prstGeom>
          <a:solidFill>
            <a:srgbClr val="7030A0"/>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数据注册完成后，涉及数据查看，必须强控数据安全。</a:t>
            </a:r>
            <a:endParaRPr lang="en-US" altLang="zh-CN" sz="10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访问控制：低密用户不能访问高密数据。如需访问，通过安全管理配置安全策略，获得访问权限。</a:t>
            </a:r>
            <a:endParaRPr lang="en-US" altLang="zh-CN" sz="1000" dirty="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r>
              <a:rPr lang="zh-CN" altLang="en-US" sz="1000" dirty="0">
                <a:solidFill>
                  <a:schemeClr val="bg1"/>
                </a:solidFill>
                <a:latin typeface="微软雅黑" panose="020B0503020204020204" pitchFamily="34" charset="-122"/>
                <a:ea typeface="微软雅黑" panose="020B0503020204020204" pitchFamily="34" charset="-122"/>
                <a:cs typeface="+mn-ea"/>
              </a:rPr>
              <a:t>数据脱敏：对隐私数据设置脱敏策略，访问时，数据被脱敏。</a:t>
            </a:r>
            <a:endParaRPr lang="en-US" altLang="zh-CN" sz="1000" dirty="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r>
              <a:rPr lang="zh-CN" altLang="en-US" sz="1000" dirty="0">
                <a:solidFill>
                  <a:schemeClr val="bg1"/>
                </a:solidFill>
                <a:latin typeface="微软雅黑" panose="020B0503020204020204" pitchFamily="34" charset="-122"/>
                <a:ea typeface="微软雅黑" panose="020B0503020204020204" pitchFamily="34" charset="-122"/>
                <a:cs typeface="+mn-ea"/>
              </a:rPr>
              <a:t>数据解密：对于加密入湖的数据，访问时，对数据进行解密</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a:t>
            </a:r>
            <a:endParaRPr lang="en-US" altLang="zh-CN" sz="10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数据权限：统一权限中台配置权限对象，控制行级数据权限。</a:t>
            </a:r>
            <a:endParaRPr lang="en-US" altLang="zh-CN" sz="1000" dirty="0" smtClean="0">
              <a:solidFill>
                <a:schemeClr val="bg1"/>
              </a:solidFill>
              <a:latin typeface="微软雅黑" panose="020B0503020204020204" pitchFamily="34" charset="-122"/>
              <a:ea typeface="微软雅黑" panose="020B0503020204020204" pitchFamily="34" charset="-122"/>
              <a:cs typeface="+mn-ea"/>
            </a:endParaRPr>
          </a:p>
          <a:p>
            <a:pPr marL="171450" indent="-171450" defTabSz="685165">
              <a:buFont typeface="Wingdings" panose="05000000000000000000" pitchFamily="2" charset="2"/>
              <a:buChar char="Ø"/>
              <a:defRPr/>
            </a:pPr>
            <a:endParaRPr lang="en-US" altLang="zh-CN" sz="1000" dirty="0">
              <a:solidFill>
                <a:schemeClr val="bg1"/>
              </a:solidFill>
              <a:latin typeface="微软雅黑" panose="020B0503020204020204" pitchFamily="34" charset="-122"/>
              <a:ea typeface="微软雅黑" panose="020B0503020204020204" pitchFamily="34" charset="-122"/>
              <a:cs typeface="+mn-ea"/>
            </a:endParaRPr>
          </a:p>
        </p:txBody>
      </p:sp>
      <p:sp>
        <p:nvSpPr>
          <p:cNvPr id="322" name="Rectangle 4"/>
          <p:cNvSpPr/>
          <p:nvPr/>
        </p:nvSpPr>
        <p:spPr bwMode="auto">
          <a:xfrm>
            <a:off x="3535353" y="5868539"/>
            <a:ext cx="1407982" cy="900373"/>
          </a:xfrm>
          <a:prstGeom prst="rect">
            <a:avLst/>
          </a:prstGeom>
          <a:solidFill>
            <a:srgbClr val="ED7D31"/>
          </a:solidFill>
          <a:ln w="25400">
            <a:noFill/>
            <a:miter lim="800000"/>
          </a:ln>
        </p:spPr>
        <p:txBody>
          <a:bodyPr lIns="0" tIns="0" rIns="0" bIns="0"/>
          <a:lstStyle/>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rPr>
              <a:t>开启同步任务自动进行入湖数据注册。</a:t>
            </a:r>
            <a:endParaRPr lang="en-US" altLang="zh-CN" sz="1000" dirty="0">
              <a:solidFill>
                <a:schemeClr val="bg1"/>
              </a:solidFill>
              <a:latin typeface="微软雅黑" panose="020B0503020204020204" pitchFamily="34" charset="-122"/>
              <a:ea typeface="微软雅黑" panose="020B0503020204020204" pitchFamily="34" charset="-122"/>
            </a:endParaRPr>
          </a:p>
          <a:p>
            <a:pPr marL="171450" indent="-171450" defTabSz="685165">
              <a:buFont typeface="Wingdings" panose="05000000000000000000" pitchFamily="2" charset="2"/>
              <a:buChar char="Ø"/>
              <a:defRPr/>
            </a:pPr>
            <a:r>
              <a:rPr lang="zh-CN" altLang="en-US" sz="1000" dirty="0" smtClean="0">
                <a:solidFill>
                  <a:schemeClr val="bg1"/>
                </a:solidFill>
                <a:latin typeface="微软雅黑" panose="020B0503020204020204" pitchFamily="34" charset="-122"/>
                <a:ea typeface="微软雅黑" panose="020B0503020204020204" pitchFamily="34" charset="-122"/>
                <a:cs typeface="+mn-ea"/>
              </a:rPr>
              <a:t>调整和完善</a:t>
            </a:r>
            <a:r>
              <a:rPr lang="en-US" altLang="zh-CN" sz="1000" dirty="0" smtClean="0">
                <a:solidFill>
                  <a:schemeClr val="bg1"/>
                </a:solidFill>
                <a:latin typeface="微软雅黑" panose="020B0503020204020204" pitchFamily="34" charset="-122"/>
                <a:ea typeface="微软雅黑" panose="020B0503020204020204" pitchFamily="34" charset="-122"/>
                <a:cs typeface="+mn-ea"/>
              </a:rPr>
              <a:t>ODS</a:t>
            </a:r>
            <a:r>
              <a:rPr lang="zh-CN" altLang="en-US" sz="1000" dirty="0" smtClean="0">
                <a:solidFill>
                  <a:schemeClr val="bg1"/>
                </a:solidFill>
                <a:latin typeface="微软雅黑" panose="020B0503020204020204" pitchFamily="34" charset="-122"/>
                <a:ea typeface="微软雅黑" panose="020B0503020204020204" pitchFamily="34" charset="-122"/>
                <a:cs typeface="+mn-ea"/>
              </a:rPr>
              <a:t>层注册信息。</a:t>
            </a:r>
            <a:endParaRPr lang="en-US" altLang="zh-CN" sz="1000" dirty="0">
              <a:solidFill>
                <a:schemeClr val="bg1"/>
              </a:solidFill>
              <a:latin typeface="微软雅黑" panose="020B0503020204020204" pitchFamily="34" charset="-122"/>
              <a:ea typeface="微软雅黑" panose="020B0503020204020204" pitchFamily="34" charset="-122"/>
              <a:cs typeface="+mn-ea"/>
            </a:endParaRPr>
          </a:p>
        </p:txBody>
      </p:sp>
      <p:sp>
        <p:nvSpPr>
          <p:cNvPr id="325" name="ïṡḻîďê"/>
          <p:cNvSpPr txBox="1"/>
          <p:nvPr/>
        </p:nvSpPr>
        <p:spPr>
          <a:xfrm>
            <a:off x="56957" y="6467487"/>
            <a:ext cx="382874" cy="338554"/>
          </a:xfrm>
          <a:prstGeom prst="rect">
            <a:avLst/>
          </a:prstGeom>
          <a:noFill/>
        </p:spPr>
        <p:txBody>
          <a:bodyPr wrap="square" rtlCol="0">
            <a:spAutoFit/>
          </a:bodyPr>
          <a:lstStyle/>
          <a:p>
            <a:r>
              <a:rPr lang="en-GB" sz="1600" b="1" dirty="0" smtClean="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rPr>
              <a:t>1</a:t>
            </a:r>
            <a:endParaRPr lang="en-GB" sz="1600" b="1" dirty="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endParaRPr>
          </a:p>
        </p:txBody>
      </p:sp>
      <p:sp>
        <p:nvSpPr>
          <p:cNvPr id="326" name="ïṡḻîďê"/>
          <p:cNvSpPr txBox="1"/>
          <p:nvPr/>
        </p:nvSpPr>
        <p:spPr>
          <a:xfrm>
            <a:off x="1014610" y="6467487"/>
            <a:ext cx="382874" cy="338554"/>
          </a:xfrm>
          <a:prstGeom prst="rect">
            <a:avLst/>
          </a:prstGeom>
          <a:noFill/>
        </p:spPr>
        <p:txBody>
          <a:bodyPr wrap="square" rtlCol="0">
            <a:spAutoFit/>
          </a:bodyPr>
          <a:lstStyle/>
          <a:p>
            <a:r>
              <a:rPr lang="en-GB" sz="1600" b="1" dirty="0" smtClean="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rPr>
              <a:t>2</a:t>
            </a:r>
            <a:endParaRPr lang="en-GB" sz="1600" b="1" dirty="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endParaRPr>
          </a:p>
        </p:txBody>
      </p:sp>
      <p:sp>
        <p:nvSpPr>
          <p:cNvPr id="327" name="ïṡḻîďê"/>
          <p:cNvSpPr txBox="1"/>
          <p:nvPr/>
        </p:nvSpPr>
        <p:spPr>
          <a:xfrm>
            <a:off x="4623351" y="5490057"/>
            <a:ext cx="382874" cy="338554"/>
          </a:xfrm>
          <a:prstGeom prst="rect">
            <a:avLst/>
          </a:prstGeom>
          <a:noFill/>
        </p:spPr>
        <p:txBody>
          <a:bodyPr wrap="square" rtlCol="0">
            <a:spAutoFit/>
          </a:bodyPr>
          <a:lstStyle/>
          <a:p>
            <a:r>
              <a:rPr lang="en-GB" sz="1600" b="1" dirty="0" smtClean="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rPr>
              <a:t>3</a:t>
            </a:r>
            <a:endParaRPr lang="en-GB" sz="1600" b="1" dirty="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endParaRPr>
          </a:p>
        </p:txBody>
      </p:sp>
      <p:sp>
        <p:nvSpPr>
          <p:cNvPr id="328" name="ïṡḻîďê"/>
          <p:cNvSpPr txBox="1"/>
          <p:nvPr/>
        </p:nvSpPr>
        <p:spPr>
          <a:xfrm flipH="1">
            <a:off x="3080278" y="6502325"/>
            <a:ext cx="698336" cy="338554"/>
          </a:xfrm>
          <a:prstGeom prst="rect">
            <a:avLst/>
          </a:prstGeom>
          <a:noFill/>
        </p:spPr>
        <p:txBody>
          <a:bodyPr wrap="square" rtlCol="0">
            <a:spAutoFit/>
          </a:bodyPr>
          <a:lstStyle/>
          <a:p>
            <a:r>
              <a:rPr lang="en-GB" sz="1600" b="1" dirty="0" smtClean="0">
                <a:solidFill>
                  <a:schemeClr val="bg1"/>
                </a:solidFill>
                <a:latin typeface="微软雅黑" panose="020B0503020204020204" pitchFamily="34" charset="-122"/>
                <a:ea typeface="微软雅黑" panose="020B0503020204020204" pitchFamily="34" charset="-122"/>
              </a:rPr>
              <a:t>4.1</a:t>
            </a:r>
            <a:endParaRPr lang="en-GB" sz="1600" b="1" dirty="0">
              <a:solidFill>
                <a:schemeClr val="bg1"/>
              </a:solidFill>
              <a:latin typeface="微软雅黑" panose="020B0503020204020204" pitchFamily="34" charset="-122"/>
              <a:ea typeface="微软雅黑" panose="020B0503020204020204" pitchFamily="34" charset="-122"/>
            </a:endParaRPr>
          </a:p>
        </p:txBody>
      </p:sp>
      <p:sp>
        <p:nvSpPr>
          <p:cNvPr id="329" name="ïṡḻîďê"/>
          <p:cNvSpPr txBox="1"/>
          <p:nvPr/>
        </p:nvSpPr>
        <p:spPr>
          <a:xfrm flipH="1">
            <a:off x="4483971" y="6484223"/>
            <a:ext cx="765180" cy="338554"/>
          </a:xfrm>
          <a:prstGeom prst="rect">
            <a:avLst/>
          </a:prstGeom>
          <a:noFill/>
        </p:spPr>
        <p:txBody>
          <a:bodyPr wrap="square" rtlCol="0">
            <a:spAutoFit/>
          </a:bodyPr>
          <a:lstStyle/>
          <a:p>
            <a:r>
              <a:rPr lang="en-GB" sz="1600" b="1" dirty="0" smtClean="0">
                <a:solidFill>
                  <a:schemeClr val="bg1"/>
                </a:solidFill>
                <a:latin typeface="微软雅黑" panose="020B0503020204020204" pitchFamily="34" charset="-122"/>
                <a:ea typeface="微软雅黑" panose="020B0503020204020204" pitchFamily="34" charset="-122"/>
              </a:rPr>
              <a:t>4.2</a:t>
            </a:r>
            <a:endParaRPr lang="en-GB" sz="1600" b="1" dirty="0">
              <a:solidFill>
                <a:schemeClr val="bg1"/>
              </a:solidFill>
              <a:latin typeface="微软雅黑" panose="020B0503020204020204" pitchFamily="34" charset="-122"/>
              <a:ea typeface="微软雅黑" panose="020B0503020204020204" pitchFamily="34" charset="-122"/>
            </a:endParaRPr>
          </a:p>
        </p:txBody>
      </p:sp>
      <p:sp>
        <p:nvSpPr>
          <p:cNvPr id="330" name="ïṡḻîďê"/>
          <p:cNvSpPr txBox="1"/>
          <p:nvPr/>
        </p:nvSpPr>
        <p:spPr>
          <a:xfrm flipH="1">
            <a:off x="7231125" y="6467487"/>
            <a:ext cx="462075" cy="338554"/>
          </a:xfrm>
          <a:prstGeom prst="rect">
            <a:avLst/>
          </a:prstGeom>
          <a:noFill/>
        </p:spPr>
        <p:txBody>
          <a:bodyPr wrap="square" rtlCol="0">
            <a:spAutoFit/>
          </a:bodyPr>
          <a:lstStyle/>
          <a:p>
            <a:r>
              <a:rPr lang="en-GB" sz="1600" b="1" dirty="0" smtClean="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rPr>
              <a:t>5</a:t>
            </a:r>
            <a:endParaRPr lang="en-GB" sz="1600" b="1" dirty="0">
              <a:gradFill>
                <a:gsLst>
                  <a:gs pos="0">
                    <a:schemeClr val="accent2">
                      <a:lumMod val="60000"/>
                      <a:lumOff val="40000"/>
                    </a:schemeClr>
                  </a:gs>
                  <a:gs pos="60000">
                    <a:schemeClr val="accent2"/>
                  </a:gs>
                </a:gsLst>
                <a:lin ang="2700000" scaled="0"/>
              </a:gradFill>
              <a:latin typeface="微软雅黑" panose="020B0503020204020204" pitchFamily="34" charset="-122"/>
              <a:ea typeface="微软雅黑" panose="020B0503020204020204" pitchFamily="34" charset="-122"/>
            </a:endParaRPr>
          </a:p>
        </p:txBody>
      </p:sp>
      <p:sp>
        <p:nvSpPr>
          <p:cNvPr id="151" name="矩形 150"/>
          <p:cNvSpPr/>
          <p:nvPr/>
        </p:nvSpPr>
        <p:spPr>
          <a:xfrm>
            <a:off x="1718193" y="1764198"/>
            <a:ext cx="1131916" cy="501513"/>
          </a:xfrm>
          <a:prstGeom prst="rect">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53" name="矩形 152"/>
          <p:cNvSpPr/>
          <p:nvPr/>
        </p:nvSpPr>
        <p:spPr>
          <a:xfrm>
            <a:off x="3438558" y="3379557"/>
            <a:ext cx="1041797" cy="393870"/>
          </a:xfrm>
          <a:prstGeom prst="rect">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cxnSp>
        <p:nvCxnSpPr>
          <p:cNvPr id="21" name="肘形连接符 20"/>
          <p:cNvCxnSpPr>
            <a:stCxn id="151" idx="3"/>
            <a:endCxn id="153" idx="1"/>
          </p:cNvCxnSpPr>
          <p:nvPr/>
        </p:nvCxnSpPr>
        <p:spPr>
          <a:xfrm>
            <a:off x="2850109" y="2014955"/>
            <a:ext cx="588449" cy="1561537"/>
          </a:xfrm>
          <a:prstGeom prst="bentConnector3">
            <a:avLst>
              <a:gd name="adj1" fmla="val 3890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5" name="肘形连接符 154"/>
          <p:cNvCxnSpPr>
            <a:stCxn id="16" idx="3"/>
            <a:endCxn id="239" idx="0"/>
          </p:cNvCxnSpPr>
          <p:nvPr/>
        </p:nvCxnSpPr>
        <p:spPr>
          <a:xfrm flipH="1">
            <a:off x="6642615" y="1908693"/>
            <a:ext cx="339670" cy="1479403"/>
          </a:xfrm>
          <a:prstGeom prst="bentConnector4">
            <a:avLst>
              <a:gd name="adj1" fmla="val -36535"/>
              <a:gd name="adj2" fmla="val 5264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6447566" y="3146504"/>
            <a:ext cx="389850" cy="215444"/>
          </a:xfrm>
          <a:prstGeom prst="rect">
            <a:avLst/>
          </a:prstGeom>
        </p:spPr>
        <p:txBody>
          <a:bodyPr wrap="none">
            <a:spAutoFit/>
          </a:bodyPr>
          <a:lstStyle/>
          <a:p>
            <a:pPr>
              <a:defRPr/>
            </a:pPr>
            <a:r>
              <a:rPr kumimoji="1" lang="zh-CN" altLang="en-US" sz="800" dirty="0" smtClean="0">
                <a:latin typeface="微软雅黑" panose="020B0503020204020204" pitchFamily="34" charset="-122"/>
                <a:ea typeface="微软雅黑" panose="020B0503020204020204" pitchFamily="34" charset="-122"/>
              </a:rPr>
              <a:t>血缘</a:t>
            </a:r>
            <a:endParaRPr kumimoji="1" lang="en-US" altLang="zh-CN" sz="800" dirty="0">
              <a:latin typeface="微软雅黑" panose="020B0503020204020204" pitchFamily="34" charset="-122"/>
              <a:ea typeface="微软雅黑" panose="020B0503020204020204" pitchFamily="34" charset="-122"/>
            </a:endParaRPr>
          </a:p>
        </p:txBody>
      </p:sp>
      <p:sp>
        <p:nvSpPr>
          <p:cNvPr id="168" name="矩形 167"/>
          <p:cNvSpPr/>
          <p:nvPr/>
        </p:nvSpPr>
        <p:spPr>
          <a:xfrm>
            <a:off x="3021999" y="2593397"/>
            <a:ext cx="389850" cy="338554"/>
          </a:xfrm>
          <a:prstGeom prst="rect">
            <a:avLst/>
          </a:prstGeom>
        </p:spPr>
        <p:txBody>
          <a:bodyPr wrap="none">
            <a:spAutoFit/>
          </a:bodyPr>
          <a:lstStyle/>
          <a:p>
            <a:pPr>
              <a:defRPr/>
            </a:pPr>
            <a:r>
              <a:rPr kumimoji="1" lang="zh-CN" altLang="en-US" sz="800" dirty="0" smtClean="0">
                <a:latin typeface="微软雅黑" panose="020B0503020204020204" pitchFamily="34" charset="-122"/>
                <a:ea typeface="微软雅黑" panose="020B0503020204020204" pitchFamily="34" charset="-122"/>
              </a:rPr>
              <a:t>按需</a:t>
            </a:r>
            <a:endParaRPr kumimoji="1" lang="en-US" altLang="zh-CN" sz="800" dirty="0" smtClean="0">
              <a:latin typeface="微软雅黑" panose="020B0503020204020204" pitchFamily="34" charset="-122"/>
              <a:ea typeface="微软雅黑" panose="020B0503020204020204" pitchFamily="34" charset="-122"/>
            </a:endParaRPr>
          </a:p>
          <a:p>
            <a:pPr>
              <a:defRPr/>
            </a:pPr>
            <a:r>
              <a:rPr kumimoji="1" lang="zh-CN" altLang="en-US" sz="800" dirty="0">
                <a:latin typeface="微软雅黑" panose="020B0503020204020204" pitchFamily="34" charset="-122"/>
                <a:ea typeface="微软雅黑" panose="020B0503020204020204" pitchFamily="34" charset="-122"/>
              </a:rPr>
              <a:t>入湖</a:t>
            </a:r>
            <a:endParaRPr kumimoji="1" lang="en-US" altLang="zh-CN" sz="800" dirty="0">
              <a:latin typeface="微软雅黑" panose="020B0503020204020204" pitchFamily="34" charset="-122"/>
              <a:ea typeface="微软雅黑" panose="020B0503020204020204" pitchFamily="34" charset="-122"/>
            </a:endParaRPr>
          </a:p>
        </p:txBody>
      </p:sp>
      <p:sp>
        <p:nvSpPr>
          <p:cNvPr id="169" name="TextBox 74"/>
          <p:cNvSpPr txBox="1"/>
          <p:nvPr/>
        </p:nvSpPr>
        <p:spPr>
          <a:xfrm>
            <a:off x="-421913" y="6215623"/>
            <a:ext cx="1800000"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资产盘点</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sp>
        <p:nvSpPr>
          <p:cNvPr id="170" name="TextBox 74"/>
          <p:cNvSpPr txBox="1"/>
          <p:nvPr/>
        </p:nvSpPr>
        <p:spPr>
          <a:xfrm>
            <a:off x="1049930" y="6210750"/>
            <a:ext cx="997651"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源库授权</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pic>
        <p:nvPicPr>
          <p:cNvPr id="28" name="图片 27"/>
          <p:cNvPicPr>
            <a:picLocks noChangeAspect="1"/>
          </p:cNvPicPr>
          <p:nvPr/>
        </p:nvPicPr>
        <p:blipFill>
          <a:blip r:embed="rId7"/>
          <a:stretch>
            <a:fillRect/>
          </a:stretch>
        </p:blipFill>
        <p:spPr>
          <a:xfrm>
            <a:off x="2684242" y="1384895"/>
            <a:ext cx="240805" cy="274518"/>
          </a:xfrm>
          <a:prstGeom prst="rect">
            <a:avLst/>
          </a:prstGeom>
        </p:spPr>
      </p:pic>
      <p:sp>
        <p:nvSpPr>
          <p:cNvPr id="171" name="TextBox 74"/>
          <p:cNvSpPr txBox="1"/>
          <p:nvPr/>
        </p:nvSpPr>
        <p:spPr>
          <a:xfrm>
            <a:off x="2767983" y="5539845"/>
            <a:ext cx="1389778"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业务系统数据注册</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sp>
        <p:nvSpPr>
          <p:cNvPr id="172" name="TextBox 74"/>
          <p:cNvSpPr txBox="1"/>
          <p:nvPr/>
        </p:nvSpPr>
        <p:spPr>
          <a:xfrm>
            <a:off x="1965524" y="6554075"/>
            <a:ext cx="1389778"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数据入湖</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sp>
        <p:nvSpPr>
          <p:cNvPr id="173" name="TextBox 74"/>
          <p:cNvSpPr txBox="1"/>
          <p:nvPr/>
        </p:nvSpPr>
        <p:spPr>
          <a:xfrm>
            <a:off x="3411849" y="6551846"/>
            <a:ext cx="1389778"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数仓数据注册</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sp>
        <p:nvSpPr>
          <p:cNvPr id="174" name="TextBox 74"/>
          <p:cNvSpPr txBox="1"/>
          <p:nvPr/>
        </p:nvSpPr>
        <p:spPr>
          <a:xfrm>
            <a:off x="5545249" y="6522695"/>
            <a:ext cx="1389778" cy="261610"/>
          </a:xfrm>
          <a:prstGeom prst="rect">
            <a:avLst/>
          </a:prstGeom>
          <a:noFill/>
        </p:spPr>
        <p:txBody>
          <a:bodyPr wrap="square" rtlCol="0" anchor="ctr" anchorCtr="0">
            <a:spAutoFit/>
          </a:bodyPr>
          <a:lstStyle/>
          <a:p>
            <a:pPr algn="ctr" defTabSz="685800" fontAlgn="auto">
              <a:spcBef>
                <a:spcPts val="0"/>
              </a:spcBef>
              <a:spcAft>
                <a:spcPts val="0"/>
              </a:spcAft>
              <a:defRPr/>
            </a:pP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数据查看</a:t>
            </a:r>
            <a:r>
              <a:rPr lang="en-US" altLang="zh-CN" sz="1100" b="1" dirty="0" smtClean="0">
                <a:solidFill>
                  <a:srgbClr val="FFFFFF"/>
                </a:solidFill>
                <a:latin typeface="微软雅黑" panose="020B0503020204020204" pitchFamily="34" charset="-122"/>
                <a:ea typeface="微软雅黑" panose="020B0503020204020204" pitchFamily="34" charset="-122"/>
                <a:cs typeface="Poppins" pitchFamily="2" charset="77"/>
              </a:rPr>
              <a:t>-</a:t>
            </a:r>
            <a:r>
              <a:rPr lang="zh-CN" altLang="en-US" sz="1100" b="1" dirty="0" smtClean="0">
                <a:solidFill>
                  <a:srgbClr val="FFFFFF"/>
                </a:solidFill>
                <a:latin typeface="微软雅黑" panose="020B0503020204020204" pitchFamily="34" charset="-122"/>
                <a:ea typeface="微软雅黑" panose="020B0503020204020204" pitchFamily="34" charset="-122"/>
                <a:cs typeface="Poppins" pitchFamily="2" charset="77"/>
              </a:rPr>
              <a:t>安全控制</a:t>
            </a:r>
            <a:endParaRPr lang="zh-CN" altLang="en-US" sz="1100" b="1" dirty="0">
              <a:solidFill>
                <a:srgbClr val="FFFFFF"/>
              </a:solidFill>
              <a:latin typeface="微软雅黑" panose="020B0503020204020204" pitchFamily="34" charset="-122"/>
              <a:ea typeface="微软雅黑" panose="020B0503020204020204" pitchFamily="34" charset="-122"/>
              <a:cs typeface="Poppins" pitchFamily="2" charset="77"/>
            </a:endParaRPr>
          </a:p>
        </p:txBody>
      </p:sp>
      <p:sp>
        <p:nvSpPr>
          <p:cNvPr id="154" name="矩形 153"/>
          <p:cNvSpPr/>
          <p:nvPr/>
        </p:nvSpPr>
        <p:spPr>
          <a:xfrm>
            <a:off x="7334027" y="1015704"/>
            <a:ext cx="530915" cy="369332"/>
          </a:xfrm>
          <a:prstGeom prst="rect">
            <a:avLst/>
          </a:prstGeom>
        </p:spPr>
        <p:txBody>
          <a:bodyPr wrap="none">
            <a:spAutoFit/>
          </a:bodyPr>
          <a:lstStyle/>
          <a:p>
            <a:pPr>
              <a:defRPr/>
            </a:pPr>
            <a:r>
              <a:rPr kumimoji="1" lang="zh-CN" altLang="en-US" sz="900" dirty="0" smtClean="0">
                <a:latin typeface="微软雅黑" panose="020B0503020204020204" pitchFamily="34" charset="-122"/>
                <a:ea typeface="微软雅黑" panose="020B0503020204020204" pitchFamily="34" charset="-122"/>
              </a:rPr>
              <a:t>资源目</a:t>
            </a:r>
            <a:endParaRPr kumimoji="1" lang="en-US" altLang="zh-CN" sz="900" dirty="0" smtClean="0">
              <a:latin typeface="微软雅黑" panose="020B0503020204020204" pitchFamily="34" charset="-122"/>
              <a:ea typeface="微软雅黑" panose="020B0503020204020204" pitchFamily="34" charset="-122"/>
            </a:endParaRPr>
          </a:p>
          <a:p>
            <a:pPr>
              <a:defRPr/>
            </a:pPr>
            <a:r>
              <a:rPr kumimoji="1" lang="zh-CN" altLang="en-US" sz="900" dirty="0" smtClean="0">
                <a:latin typeface="微软雅黑" panose="020B0503020204020204" pitchFamily="34" charset="-122"/>
                <a:ea typeface="微软雅黑" panose="020B0503020204020204" pitchFamily="34" charset="-122"/>
              </a:rPr>
              <a:t>录功能</a:t>
            </a:r>
            <a:endParaRPr kumimoji="1" lang="en-US" altLang="zh-CN" sz="9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248109" y="2759094"/>
            <a:ext cx="2022381" cy="853440"/>
            <a:chOff x="8248109" y="2759094"/>
            <a:chExt cx="2022381" cy="895561"/>
          </a:xfrm>
        </p:grpSpPr>
        <p:graphicFrame>
          <p:nvGraphicFramePr>
            <p:cNvPr id="4" name="表格 3"/>
            <p:cNvGraphicFramePr/>
            <p:nvPr>
              <p:custDataLst>
                <p:tags r:id="rId8"/>
              </p:custDataLst>
            </p:nvPr>
          </p:nvGraphicFramePr>
          <p:xfrm>
            <a:off x="8248109" y="2759094"/>
            <a:ext cx="2022381" cy="895561"/>
          </p:xfrm>
          <a:graphic>
            <a:graphicData uri="http://schemas.openxmlformats.org/drawingml/2006/table">
              <a:tbl>
                <a:tblPr firstRow="1" bandRow="1">
                  <a:tableStyleId>{21E4AEA4-8DFA-4A89-87EB-49C32662AFE0}</a:tableStyleId>
                </a:tblPr>
                <a:tblGrid>
                  <a:gridCol w="674127"/>
                  <a:gridCol w="674127"/>
                  <a:gridCol w="674127"/>
                </a:tblGrid>
                <a:tr h="188802">
                  <a:tc>
                    <a:txBody>
                      <a:bodyPr/>
                      <a:lstStyle/>
                      <a:p>
                        <a:pPr algn="ctr">
                          <a:buNone/>
                        </a:pPr>
                        <a:r>
                          <a:rPr lang="en-US" altLang="zh-CN" sz="800" b="0" dirty="0">
                            <a:solidFill>
                              <a:schemeClr val="tx1"/>
                            </a:solidFill>
                            <a:latin typeface="Arial Black" panose="020B0A04020102020204" charset="0"/>
                            <a:cs typeface="Arial Black" panose="020B0A04020102020204" charset="0"/>
                          </a:rPr>
                          <a:t>Field1</a:t>
                        </a:r>
                        <a:endParaRPr lang="en-US" altLang="zh-CN" sz="800" b="0" dirty="0">
                          <a:solidFill>
                            <a:schemeClr val="tx1"/>
                          </a:solidFill>
                          <a:latin typeface="Arial Black" panose="020B0A04020102020204" charset="0"/>
                          <a:cs typeface="Arial Black" panose="020B0A04020102020204" charset="0"/>
                        </a:endParaRPr>
                      </a:p>
                    </a:txBody>
                    <a:tcPr>
                      <a:solidFill>
                        <a:srgbClr val="F4B846"/>
                      </a:solidFill>
                    </a:tcPr>
                  </a:tc>
                  <a:tc>
                    <a:txBody>
                      <a:bodyPr/>
                      <a:lstStyle/>
                      <a:p>
                        <a:pPr algn="ctr">
                          <a:buNone/>
                        </a:pPr>
                        <a:r>
                          <a:rPr lang="en-US" altLang="zh-CN" sz="800" b="0" dirty="0">
                            <a:solidFill>
                              <a:schemeClr val="tx1"/>
                            </a:solidFill>
                            <a:latin typeface="Arial Black" panose="020B0A04020102020204" charset="0"/>
                            <a:cs typeface="Arial Black" panose="020B0A04020102020204" charset="0"/>
                            <a:sym typeface="+mn-ea"/>
                          </a:rPr>
                          <a:t>Field2</a:t>
                        </a:r>
                        <a:endParaRPr lang="en-US" altLang="zh-CN" sz="800" b="0" dirty="0">
                          <a:solidFill>
                            <a:schemeClr val="tx1"/>
                          </a:solidFill>
                          <a:latin typeface="Arial Black" panose="020B0A04020102020204" charset="0"/>
                          <a:cs typeface="Arial Black" panose="020B0A04020102020204" charset="0"/>
                          <a:sym typeface="+mn-ea"/>
                        </a:endParaRPr>
                      </a:p>
                    </a:txBody>
                    <a:tcPr>
                      <a:solidFill>
                        <a:srgbClr val="F4B846"/>
                      </a:solidFill>
                    </a:tcPr>
                  </a:tc>
                  <a:tc>
                    <a:txBody>
                      <a:bodyPr/>
                      <a:lstStyle/>
                      <a:p>
                        <a:pPr algn="ctr">
                          <a:buNone/>
                        </a:pPr>
                        <a:r>
                          <a:rPr lang="en-US" altLang="zh-CN" sz="800" b="0">
                            <a:solidFill>
                              <a:schemeClr val="tx1"/>
                            </a:solidFill>
                            <a:latin typeface="Arial Black" panose="020B0A04020102020204" charset="0"/>
                            <a:cs typeface="Arial Black" panose="020B0A04020102020204" charset="0"/>
                            <a:sym typeface="+mn-ea"/>
                          </a:rPr>
                          <a:t>Field3</a:t>
                        </a:r>
                        <a:endParaRPr lang="en-US" altLang="zh-CN" sz="800" b="0">
                          <a:solidFill>
                            <a:schemeClr val="tx1"/>
                          </a:solidFill>
                          <a:latin typeface="Arial Black" panose="020B0A04020102020204" charset="0"/>
                          <a:cs typeface="Arial Black" panose="020B0A04020102020204" charset="0"/>
                          <a:sym typeface="+mn-ea"/>
                        </a:endParaRPr>
                      </a:p>
                    </a:txBody>
                    <a:tcPr>
                      <a:solidFill>
                        <a:srgbClr val="F4B846"/>
                      </a:solidFill>
                    </a:tcPr>
                  </a:tc>
                </a:tr>
                <a:tr h="192830">
                  <a:tc>
                    <a:txBody>
                      <a:bodyPr/>
                      <a:lstStyle/>
                      <a:p>
                        <a:pPr algn="ctr">
                          <a:buNone/>
                        </a:pPr>
                        <a:r>
                          <a:rPr lang="en-US" altLang="zh-CN" sz="800"/>
                          <a:t>A1</a:t>
                        </a:r>
                        <a:endParaRPr lang="en-US" altLang="zh-CN" sz="800"/>
                      </a:p>
                    </a:txBody>
                    <a:tcPr>
                      <a:solidFill>
                        <a:srgbClr val="EBEEF6"/>
                      </a:solidFill>
                    </a:tcPr>
                  </a:tc>
                  <a:tc>
                    <a:txBody>
                      <a:bodyPr/>
                      <a:lstStyle/>
                      <a:p>
                        <a:pPr algn="ctr">
                          <a:buNone/>
                        </a:pPr>
                        <a:r>
                          <a:rPr lang="zh-CN" altLang="en-US" sz="800"/>
                          <a:t>无权限</a:t>
                        </a:r>
                        <a:endParaRPr lang="zh-CN" altLang="en-US" sz="800"/>
                      </a:p>
                    </a:txBody>
                    <a:tcPr>
                      <a:solidFill>
                        <a:srgbClr val="EBEEF6"/>
                      </a:solidFill>
                    </a:tcPr>
                  </a:tc>
                  <a:tc>
                    <a:txBody>
                      <a:bodyPr/>
                      <a:lstStyle/>
                      <a:p>
                        <a:pPr algn="ctr">
                          <a:buNone/>
                        </a:pPr>
                        <a:r>
                          <a:rPr lang="en-US" altLang="zh-CN" sz="800"/>
                          <a:t>a1</a:t>
                        </a:r>
                        <a:endParaRPr lang="en-US" altLang="zh-CN" sz="800"/>
                      </a:p>
                    </a:txBody>
                    <a:tcPr>
                      <a:solidFill>
                        <a:srgbClr val="EBEEF6"/>
                      </a:solidFill>
                    </a:tcPr>
                  </a:tc>
                </a:tr>
                <a:tr h="192830">
                  <a:tc>
                    <a:txBody>
                      <a:bodyPr/>
                      <a:lstStyle/>
                      <a:p>
                        <a:pPr algn="ctr">
                          <a:buNone/>
                        </a:pPr>
                        <a:r>
                          <a:rPr lang="en-US" altLang="zh-CN" sz="800"/>
                          <a:t>B1</a:t>
                        </a:r>
                        <a:endParaRPr lang="en-US" altLang="zh-CN" sz="800"/>
                      </a:p>
                    </a:txBody>
                    <a:tcPr>
                      <a:solidFill>
                        <a:srgbClr val="D4DDEE"/>
                      </a:solidFill>
                    </a:tcPr>
                  </a:tc>
                  <a:tc>
                    <a:txBody>
                      <a:bodyPr/>
                      <a:lstStyle/>
                      <a:p>
                        <a:pPr algn="ctr">
                          <a:buNone/>
                        </a:pPr>
                        <a:r>
                          <a:rPr lang="zh-CN" altLang="en-US" sz="800" dirty="0">
                            <a:sym typeface="+mn-ea"/>
                          </a:rPr>
                          <a:t>无权限</a:t>
                        </a:r>
                        <a:endParaRPr lang="zh-CN" altLang="en-US" sz="800" dirty="0">
                          <a:sym typeface="+mn-ea"/>
                        </a:endParaRPr>
                      </a:p>
                    </a:txBody>
                    <a:tcPr>
                      <a:solidFill>
                        <a:srgbClr val="D4DDEE"/>
                      </a:solidFill>
                    </a:tcPr>
                  </a:tc>
                  <a:tc>
                    <a:txBody>
                      <a:bodyPr/>
                      <a:lstStyle/>
                      <a:p>
                        <a:pPr algn="ctr">
                          <a:buNone/>
                        </a:pPr>
                        <a:r>
                          <a:rPr lang="en-US" altLang="zh-CN" sz="800">
                            <a:sym typeface="+mn-ea"/>
                          </a:rPr>
                          <a:t>b1</a:t>
                        </a:r>
                        <a:endParaRPr lang="en-US" altLang="zh-CN" sz="800">
                          <a:sym typeface="+mn-ea"/>
                        </a:endParaRPr>
                      </a:p>
                    </a:txBody>
                    <a:tcPr>
                      <a:solidFill>
                        <a:srgbClr val="D4DDEE"/>
                      </a:solidFill>
                    </a:tcPr>
                  </a:tc>
                </a:tr>
                <a:tr h="192830">
                  <a:tc>
                    <a:txBody>
                      <a:bodyPr/>
                      <a:lstStyle/>
                      <a:p>
                        <a:pPr algn="ctr">
                          <a:buNone/>
                        </a:pPr>
                        <a:r>
                          <a:rPr lang="en-US" altLang="zh-CN" sz="800" dirty="0"/>
                          <a:t>C1</a:t>
                        </a:r>
                        <a:endParaRPr lang="en-US" altLang="zh-CN" sz="800" dirty="0"/>
                      </a:p>
                    </a:txBody>
                    <a:tcPr>
                      <a:solidFill>
                        <a:srgbClr val="EBEEF6"/>
                      </a:solidFill>
                    </a:tcPr>
                  </a:tc>
                  <a:tc>
                    <a:txBody>
                      <a:bodyPr/>
                      <a:lstStyle/>
                      <a:p>
                        <a:pPr algn="ctr">
                          <a:buNone/>
                        </a:pPr>
                        <a:r>
                          <a:rPr lang="zh-CN" altLang="en-US" sz="800">
                            <a:sym typeface="+mn-ea"/>
                          </a:rPr>
                          <a:t>无权限</a:t>
                        </a:r>
                        <a:endParaRPr lang="zh-CN" altLang="en-US" sz="800">
                          <a:sym typeface="+mn-ea"/>
                        </a:endParaRPr>
                      </a:p>
                    </a:txBody>
                    <a:tcPr>
                      <a:solidFill>
                        <a:srgbClr val="EBEEF6"/>
                      </a:solidFill>
                    </a:tcPr>
                  </a:tc>
                  <a:tc>
                    <a:txBody>
                      <a:bodyPr/>
                      <a:lstStyle/>
                      <a:p>
                        <a:pPr algn="ctr">
                          <a:buNone/>
                        </a:pPr>
                        <a:r>
                          <a:rPr lang="en-US" altLang="zh-CN" sz="800" dirty="0">
                            <a:sym typeface="+mn-ea"/>
                          </a:rPr>
                          <a:t>c1</a:t>
                        </a:r>
                        <a:endParaRPr lang="en-US" altLang="zh-CN" sz="800" dirty="0">
                          <a:sym typeface="+mn-ea"/>
                        </a:endParaRPr>
                      </a:p>
                    </a:txBody>
                    <a:tcPr>
                      <a:solidFill>
                        <a:srgbClr val="EBEEF6"/>
                      </a:solidFill>
                    </a:tcPr>
                  </a:tc>
                </a:tr>
              </a:tbl>
            </a:graphicData>
          </a:graphic>
        </p:graphicFrame>
        <p:sp>
          <p:nvSpPr>
            <p:cNvPr id="7" name="圆角矩形 6"/>
            <p:cNvSpPr/>
            <p:nvPr/>
          </p:nvSpPr>
          <p:spPr>
            <a:xfrm>
              <a:off x="8970221" y="2759095"/>
              <a:ext cx="551068" cy="853730"/>
            </a:xfrm>
            <a:prstGeom prst="roundRect">
              <a:avLst/>
            </a:prstGeom>
            <a:noFill/>
            <a:ln w="38100">
              <a:solidFill>
                <a:srgbClr val="E9732E"/>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4" name="组合 23"/>
          <p:cNvGrpSpPr/>
          <p:nvPr/>
        </p:nvGrpSpPr>
        <p:grpSpPr>
          <a:xfrm>
            <a:off x="8155229" y="5751978"/>
            <a:ext cx="2618105" cy="943610"/>
            <a:chOff x="7865110" y="4052570"/>
            <a:chExt cx="2618105" cy="943610"/>
          </a:xfrm>
        </p:grpSpPr>
        <p:graphicFrame>
          <p:nvGraphicFramePr>
            <p:cNvPr id="20" name="表格 19"/>
            <p:cNvGraphicFramePr/>
            <p:nvPr>
              <p:custDataLst>
                <p:tags r:id="rId9"/>
              </p:custDataLst>
            </p:nvPr>
          </p:nvGraphicFramePr>
          <p:xfrm>
            <a:off x="8023225" y="4052570"/>
            <a:ext cx="2228850" cy="943610"/>
          </p:xfrm>
          <a:graphic>
            <a:graphicData uri="http://schemas.openxmlformats.org/drawingml/2006/table">
              <a:tbl>
                <a:tblPr firstRow="1" bandRow="1">
                  <a:tableStyleId>{21E4AEA4-8DFA-4A89-87EB-49C32662AFE0}</a:tableStyleId>
                </a:tblPr>
                <a:tblGrid>
                  <a:gridCol w="742950"/>
                  <a:gridCol w="742950"/>
                  <a:gridCol w="742950"/>
                </a:tblGrid>
                <a:tr h="248285">
                  <a:tc>
                    <a:txBody>
                      <a:bodyPr/>
                      <a:lstStyle/>
                      <a:p>
                        <a:pPr algn="ctr">
                          <a:buNone/>
                        </a:pPr>
                        <a:r>
                          <a:rPr lang="en-US" altLang="zh-CN" sz="800" b="0" dirty="0">
                            <a:solidFill>
                              <a:schemeClr val="tx1"/>
                            </a:solidFill>
                            <a:latin typeface="Arial Black" panose="020B0A04020102020204" charset="0"/>
                            <a:cs typeface="Arial Black" panose="020B0A04020102020204" charset="0"/>
                          </a:rPr>
                          <a:t>Field1</a:t>
                        </a:r>
                        <a:endParaRPr lang="en-US" altLang="zh-CN" sz="800" b="0" dirty="0">
                          <a:solidFill>
                            <a:schemeClr val="tx1"/>
                          </a:solidFill>
                          <a:latin typeface="Arial Black" panose="020B0A04020102020204" charset="0"/>
                          <a:cs typeface="Arial Black" panose="020B0A04020102020204" charset="0"/>
                        </a:endParaRPr>
                      </a:p>
                    </a:txBody>
                    <a:tcPr>
                      <a:solidFill>
                        <a:srgbClr val="F4B846"/>
                      </a:solidFill>
                    </a:tcPr>
                  </a:tc>
                  <a:tc>
                    <a:txBody>
                      <a:bodyPr/>
                      <a:lstStyle/>
                      <a:p>
                        <a:pPr algn="ctr">
                          <a:buNone/>
                        </a:pPr>
                        <a:r>
                          <a:rPr lang="en-US" altLang="zh-CN" sz="800" b="0">
                            <a:solidFill>
                              <a:schemeClr val="tx1"/>
                            </a:solidFill>
                            <a:latin typeface="Arial Black" panose="020B0A04020102020204" charset="0"/>
                            <a:cs typeface="Arial Black" panose="020B0A04020102020204" charset="0"/>
                            <a:sym typeface="+mn-ea"/>
                          </a:rPr>
                          <a:t>Field2</a:t>
                        </a:r>
                        <a:endParaRPr lang="en-US" altLang="zh-CN" sz="800" b="0">
                          <a:solidFill>
                            <a:schemeClr val="tx1"/>
                          </a:solidFill>
                          <a:latin typeface="Arial Black" panose="020B0A04020102020204" charset="0"/>
                          <a:cs typeface="Arial Black" panose="020B0A04020102020204" charset="0"/>
                          <a:sym typeface="+mn-ea"/>
                        </a:endParaRPr>
                      </a:p>
                    </a:txBody>
                    <a:tcPr>
                      <a:solidFill>
                        <a:srgbClr val="F4B846"/>
                      </a:solidFill>
                    </a:tcPr>
                  </a:tc>
                  <a:tc>
                    <a:txBody>
                      <a:bodyPr/>
                      <a:lstStyle/>
                      <a:p>
                        <a:pPr algn="ctr">
                          <a:buNone/>
                        </a:pPr>
                        <a:r>
                          <a:rPr lang="en-US" altLang="zh-CN" sz="800" b="0">
                            <a:solidFill>
                              <a:schemeClr val="tx1"/>
                            </a:solidFill>
                            <a:latin typeface="Arial Black" panose="020B0A04020102020204" charset="0"/>
                            <a:cs typeface="Arial Black" panose="020B0A04020102020204" charset="0"/>
                            <a:sym typeface="+mn-ea"/>
                          </a:rPr>
                          <a:t>Field3</a:t>
                        </a:r>
                        <a:endParaRPr lang="en-US" altLang="zh-CN" sz="800" b="0">
                          <a:solidFill>
                            <a:schemeClr val="tx1"/>
                          </a:solidFill>
                          <a:latin typeface="Arial Black" panose="020B0A04020102020204" charset="0"/>
                          <a:cs typeface="Arial Black" panose="020B0A04020102020204" charset="0"/>
                          <a:sym typeface="+mn-ea"/>
                        </a:endParaRPr>
                      </a:p>
                    </a:txBody>
                    <a:tcPr>
                      <a:solidFill>
                        <a:srgbClr val="F4B846"/>
                      </a:solidFill>
                    </a:tcPr>
                  </a:tc>
                </a:tr>
                <a:tr h="231775">
                  <a:tc>
                    <a:txBody>
                      <a:bodyPr/>
                      <a:lstStyle/>
                      <a:p>
                        <a:pPr algn="ctr">
                          <a:buNone/>
                        </a:pPr>
                        <a:r>
                          <a:rPr lang="en-US" altLang="zh-CN" sz="800">
                            <a:sym typeface="+mn-ea"/>
                          </a:rPr>
                          <a:t>A1</a:t>
                        </a:r>
                        <a:endParaRPr lang="en-US" altLang="zh-CN" sz="800">
                          <a:sym typeface="+mn-ea"/>
                        </a:endParaRPr>
                      </a:p>
                    </a:txBody>
                    <a:tcPr>
                      <a:solidFill>
                        <a:srgbClr val="EBEEF6"/>
                      </a:solidFill>
                    </a:tcPr>
                  </a:tc>
                  <a:tc>
                    <a:txBody>
                      <a:bodyPr/>
                      <a:lstStyle/>
                      <a:p>
                        <a:pPr algn="ctr">
                          <a:buNone/>
                        </a:pPr>
                        <a:r>
                          <a:rPr lang="en-US" altLang="zh-CN" sz="800"/>
                          <a:t>A</a:t>
                        </a:r>
                        <a:endParaRPr lang="en-US" altLang="zh-CN" sz="800"/>
                      </a:p>
                    </a:txBody>
                    <a:tcPr>
                      <a:solidFill>
                        <a:srgbClr val="EBEEF6"/>
                      </a:solidFill>
                    </a:tcPr>
                  </a:tc>
                  <a:tc>
                    <a:txBody>
                      <a:bodyPr/>
                      <a:lstStyle/>
                      <a:p>
                        <a:pPr algn="ctr">
                          <a:buNone/>
                        </a:pPr>
                        <a:r>
                          <a:rPr lang="en-US" altLang="zh-CN" sz="800"/>
                          <a:t>a1</a:t>
                        </a:r>
                        <a:endParaRPr lang="en-US" altLang="zh-CN" sz="800"/>
                      </a:p>
                    </a:txBody>
                    <a:tcPr>
                      <a:solidFill>
                        <a:srgbClr val="EBEEF6"/>
                      </a:solidFill>
                    </a:tcPr>
                  </a:tc>
                </a:tr>
                <a:tr h="231775">
                  <a:tc>
                    <a:txBody>
                      <a:bodyPr/>
                      <a:lstStyle/>
                      <a:p>
                        <a:pPr algn="ctr">
                          <a:buNone/>
                        </a:pPr>
                        <a:r>
                          <a:rPr lang="en-US" altLang="zh-CN" sz="800"/>
                          <a:t>B1</a:t>
                        </a:r>
                        <a:endParaRPr lang="en-US" altLang="zh-CN" sz="800"/>
                      </a:p>
                    </a:txBody>
                    <a:tcPr>
                      <a:solidFill>
                        <a:srgbClr val="D4DDEE"/>
                      </a:solidFill>
                    </a:tcPr>
                  </a:tc>
                  <a:tc>
                    <a:txBody>
                      <a:bodyPr/>
                      <a:lstStyle/>
                      <a:p>
                        <a:pPr algn="ctr">
                          <a:buNone/>
                        </a:pPr>
                        <a:r>
                          <a:rPr lang="en-US" altLang="zh-CN" sz="800"/>
                          <a:t>B</a:t>
                        </a:r>
                        <a:endParaRPr lang="en-US" altLang="zh-CN" sz="800"/>
                      </a:p>
                    </a:txBody>
                    <a:tcPr>
                      <a:solidFill>
                        <a:srgbClr val="D4DDEE"/>
                      </a:solidFill>
                    </a:tcPr>
                  </a:tc>
                  <a:tc>
                    <a:txBody>
                      <a:bodyPr/>
                      <a:lstStyle/>
                      <a:p>
                        <a:pPr algn="ctr">
                          <a:buNone/>
                        </a:pPr>
                        <a:r>
                          <a:rPr lang="en-US" altLang="zh-CN" sz="800">
                            <a:sym typeface="+mn-ea"/>
                          </a:rPr>
                          <a:t>b1</a:t>
                        </a:r>
                        <a:endParaRPr lang="en-US" altLang="zh-CN" sz="800">
                          <a:sym typeface="+mn-ea"/>
                        </a:endParaRPr>
                      </a:p>
                    </a:txBody>
                    <a:tcPr>
                      <a:solidFill>
                        <a:srgbClr val="D4DDEE"/>
                      </a:solidFill>
                    </a:tcPr>
                  </a:tc>
                </a:tr>
                <a:tr h="231775">
                  <a:tc>
                    <a:txBody>
                      <a:bodyPr/>
                      <a:lstStyle/>
                      <a:p>
                        <a:pPr algn="ctr">
                          <a:buNone/>
                        </a:pPr>
                        <a:r>
                          <a:rPr lang="en-US" altLang="zh-CN" sz="800" dirty="0">
                            <a:sym typeface="+mn-ea"/>
                          </a:rPr>
                          <a:t>C1</a:t>
                        </a:r>
                        <a:endParaRPr lang="en-US" altLang="zh-CN" sz="800" dirty="0">
                          <a:sym typeface="+mn-ea"/>
                        </a:endParaRPr>
                      </a:p>
                    </a:txBody>
                    <a:tcPr>
                      <a:solidFill>
                        <a:srgbClr val="EBEEF6"/>
                      </a:solidFill>
                    </a:tcPr>
                  </a:tc>
                  <a:tc>
                    <a:txBody>
                      <a:bodyPr/>
                      <a:lstStyle/>
                      <a:p>
                        <a:pPr algn="ctr">
                          <a:buNone/>
                        </a:pPr>
                        <a:r>
                          <a:rPr lang="en-US" altLang="zh-CN" sz="800"/>
                          <a:t>C</a:t>
                        </a:r>
                        <a:endParaRPr lang="en-US" altLang="zh-CN" sz="800"/>
                      </a:p>
                    </a:txBody>
                    <a:tcPr>
                      <a:solidFill>
                        <a:srgbClr val="EBEEF6"/>
                      </a:solidFill>
                    </a:tcPr>
                  </a:tc>
                  <a:tc>
                    <a:txBody>
                      <a:bodyPr/>
                      <a:lstStyle/>
                      <a:p>
                        <a:pPr algn="ctr">
                          <a:buNone/>
                        </a:pPr>
                        <a:r>
                          <a:rPr lang="en-US" altLang="zh-CN" sz="800">
                            <a:sym typeface="+mn-ea"/>
                          </a:rPr>
                          <a:t>c1</a:t>
                        </a:r>
                        <a:endParaRPr lang="en-US" altLang="zh-CN" sz="800">
                          <a:sym typeface="+mn-ea"/>
                        </a:endParaRPr>
                      </a:p>
                    </a:txBody>
                    <a:tcPr>
                      <a:solidFill>
                        <a:srgbClr val="EBEEF6"/>
                      </a:solidFill>
                    </a:tcPr>
                  </a:tc>
                </a:tr>
              </a:tbl>
            </a:graphicData>
          </a:graphic>
        </p:graphicFrame>
        <p:sp>
          <p:nvSpPr>
            <p:cNvPr id="22" name="圆角矩形 21"/>
            <p:cNvSpPr/>
            <p:nvPr/>
          </p:nvSpPr>
          <p:spPr>
            <a:xfrm>
              <a:off x="7865110" y="4497070"/>
              <a:ext cx="2618105" cy="270510"/>
            </a:xfrm>
            <a:prstGeom prst="roundRect">
              <a:avLst/>
            </a:prstGeom>
            <a:noFill/>
            <a:ln w="38100">
              <a:solidFill>
                <a:srgbClr val="E9732E"/>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7991475" y="4632960"/>
              <a:ext cx="222885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8183463" y="4124178"/>
            <a:ext cx="2512695" cy="1162901"/>
            <a:chOff x="8023225" y="5316894"/>
            <a:chExt cx="2701837" cy="1354009"/>
          </a:xfrm>
        </p:grpSpPr>
        <p:graphicFrame>
          <p:nvGraphicFramePr>
            <p:cNvPr id="52" name="表格 51"/>
            <p:cNvGraphicFramePr/>
            <p:nvPr>
              <p:custDataLst>
                <p:tags r:id="rId10"/>
              </p:custDataLst>
            </p:nvPr>
          </p:nvGraphicFramePr>
          <p:xfrm>
            <a:off x="8023225" y="5621020"/>
            <a:ext cx="2701837" cy="1049883"/>
          </p:xfrm>
          <a:graphic>
            <a:graphicData uri="http://schemas.openxmlformats.org/drawingml/2006/table">
              <a:tbl>
                <a:tblPr firstRow="1" bandRow="1">
                  <a:tableStyleId>{21E4AEA4-8DFA-4A89-87EB-49C32662AFE0}</a:tableStyleId>
                </a:tblPr>
                <a:tblGrid>
                  <a:gridCol w="837565"/>
                  <a:gridCol w="837565"/>
                  <a:gridCol w="837565"/>
                </a:tblGrid>
                <a:tr h="225425">
                  <a:tc>
                    <a:txBody>
                      <a:bodyPr/>
                      <a:lstStyle/>
                      <a:p>
                        <a:pPr algn="ctr">
                          <a:buNone/>
                        </a:pPr>
                        <a:r>
                          <a:rPr lang="en-US" altLang="zh-CN" sz="800" b="0" dirty="0">
                            <a:solidFill>
                              <a:schemeClr val="tx1"/>
                            </a:solidFill>
                            <a:latin typeface="Arial Black" panose="020B0A04020102020204" charset="0"/>
                            <a:cs typeface="Arial Black" panose="020B0A04020102020204" charset="0"/>
                          </a:rPr>
                          <a:t>Field1</a:t>
                        </a:r>
                        <a:endParaRPr lang="en-US" altLang="zh-CN" sz="800" b="0" dirty="0">
                          <a:solidFill>
                            <a:schemeClr val="tx1"/>
                          </a:solidFill>
                          <a:latin typeface="Arial Black" panose="020B0A04020102020204" charset="0"/>
                          <a:cs typeface="Arial Black" panose="020B0A04020102020204" charset="0"/>
                        </a:endParaRPr>
                      </a:p>
                    </a:txBody>
                    <a:tcPr>
                      <a:solidFill>
                        <a:srgbClr val="F4B846"/>
                      </a:solidFill>
                    </a:tcPr>
                  </a:tc>
                  <a:tc>
                    <a:txBody>
                      <a:bodyPr/>
                      <a:lstStyle/>
                      <a:p>
                        <a:pPr algn="ctr">
                          <a:buNone/>
                        </a:pPr>
                        <a:r>
                          <a:rPr lang="en-US" altLang="zh-CN" sz="800" b="0">
                            <a:solidFill>
                              <a:schemeClr val="tx1"/>
                            </a:solidFill>
                            <a:latin typeface="Arial Black" panose="020B0A04020102020204" charset="0"/>
                            <a:cs typeface="Arial Black" panose="020B0A04020102020204" charset="0"/>
                            <a:sym typeface="+mn-ea"/>
                          </a:rPr>
                          <a:t>Field2</a:t>
                        </a:r>
                        <a:endParaRPr lang="en-US" altLang="zh-CN" sz="800" b="0">
                          <a:solidFill>
                            <a:schemeClr val="tx1"/>
                          </a:solidFill>
                          <a:latin typeface="Arial Black" panose="020B0A04020102020204" charset="0"/>
                          <a:cs typeface="Arial Black" panose="020B0A04020102020204" charset="0"/>
                          <a:sym typeface="+mn-ea"/>
                        </a:endParaRPr>
                      </a:p>
                    </a:txBody>
                    <a:tcPr>
                      <a:solidFill>
                        <a:srgbClr val="F4B846"/>
                      </a:solidFill>
                    </a:tcPr>
                  </a:tc>
                  <a:tc>
                    <a:txBody>
                      <a:bodyPr/>
                      <a:lstStyle/>
                      <a:p>
                        <a:pPr algn="ctr">
                          <a:buNone/>
                        </a:pPr>
                        <a:r>
                          <a:rPr lang="en-US" altLang="zh-CN" sz="800" b="0">
                            <a:solidFill>
                              <a:schemeClr val="tx1"/>
                            </a:solidFill>
                            <a:latin typeface="Arial Black" panose="020B0A04020102020204" charset="0"/>
                            <a:cs typeface="Arial Black" panose="020B0A04020102020204" charset="0"/>
                            <a:sym typeface="+mn-ea"/>
                          </a:rPr>
                          <a:t>Field3</a:t>
                        </a:r>
                        <a:endParaRPr lang="en-US" altLang="zh-CN" sz="800" b="0">
                          <a:solidFill>
                            <a:schemeClr val="tx1"/>
                          </a:solidFill>
                          <a:latin typeface="Arial Black" panose="020B0A04020102020204" charset="0"/>
                          <a:cs typeface="Arial Black" panose="020B0A04020102020204" charset="0"/>
                          <a:sym typeface="+mn-ea"/>
                        </a:endParaRPr>
                      </a:p>
                    </a:txBody>
                    <a:tcPr>
                      <a:solidFill>
                        <a:srgbClr val="F4B846"/>
                      </a:solidFill>
                    </a:tcPr>
                  </a:tc>
                </a:tr>
                <a:tr h="225425">
                  <a:tc>
                    <a:txBody>
                      <a:bodyPr/>
                      <a:lstStyle/>
                      <a:p>
                        <a:pPr algn="ctr">
                          <a:buNone/>
                        </a:pPr>
                        <a:r>
                          <a:rPr lang="en-US" altLang="zh-CN" sz="800"/>
                          <a:t>A1</a:t>
                        </a:r>
                        <a:endParaRPr lang="en-US" altLang="zh-CN" sz="800"/>
                      </a:p>
                    </a:txBody>
                    <a:tcPr>
                      <a:solidFill>
                        <a:srgbClr val="EBEEF6"/>
                      </a:solidFill>
                    </a:tcPr>
                  </a:tc>
                  <a:tc>
                    <a:txBody>
                      <a:bodyPr/>
                      <a:lstStyle/>
                      <a:p>
                        <a:pPr algn="ctr">
                          <a:buNone/>
                        </a:pPr>
                        <a:r>
                          <a:rPr lang="en-US" altLang="zh-CN" sz="800" dirty="0"/>
                          <a:t>****</a:t>
                        </a:r>
                        <a:endParaRPr lang="en-US" altLang="zh-CN" sz="800" dirty="0"/>
                      </a:p>
                    </a:txBody>
                    <a:tcPr>
                      <a:solidFill>
                        <a:srgbClr val="EBEEF6"/>
                      </a:solidFill>
                    </a:tcPr>
                  </a:tc>
                  <a:tc>
                    <a:txBody>
                      <a:bodyPr/>
                      <a:lstStyle/>
                      <a:p>
                        <a:pPr algn="ctr">
                          <a:buNone/>
                        </a:pPr>
                        <a:r>
                          <a:rPr lang="en-US" altLang="zh-CN" sz="800"/>
                          <a:t>a1</a:t>
                        </a:r>
                        <a:endParaRPr lang="en-US" altLang="zh-CN" sz="800"/>
                      </a:p>
                    </a:txBody>
                    <a:tcPr>
                      <a:solidFill>
                        <a:srgbClr val="EBEEF6"/>
                      </a:solidFill>
                    </a:tcPr>
                  </a:tc>
                </a:tr>
                <a:tr h="225425">
                  <a:tc>
                    <a:txBody>
                      <a:bodyPr/>
                      <a:lstStyle/>
                      <a:p>
                        <a:pPr algn="ctr">
                          <a:buNone/>
                        </a:pPr>
                        <a:r>
                          <a:rPr lang="en-US" altLang="zh-CN" sz="800"/>
                          <a:t>B1</a:t>
                        </a:r>
                        <a:endParaRPr lang="en-US" altLang="zh-CN" sz="800"/>
                      </a:p>
                    </a:txBody>
                    <a:tcPr>
                      <a:solidFill>
                        <a:srgbClr val="D4DDEE"/>
                      </a:solidFill>
                    </a:tcPr>
                  </a:tc>
                  <a:tc>
                    <a:txBody>
                      <a:bodyPr/>
                      <a:lstStyle/>
                      <a:p>
                        <a:pPr algn="ctr">
                          <a:buNone/>
                        </a:pPr>
                        <a:r>
                          <a:rPr lang="en-US" altLang="zh-CN" sz="800"/>
                          <a:t>****</a:t>
                        </a:r>
                        <a:endParaRPr lang="en-US" altLang="zh-CN" sz="800"/>
                      </a:p>
                    </a:txBody>
                    <a:tcPr>
                      <a:solidFill>
                        <a:srgbClr val="D4DDEE"/>
                      </a:solidFill>
                    </a:tcPr>
                  </a:tc>
                  <a:tc>
                    <a:txBody>
                      <a:bodyPr/>
                      <a:lstStyle/>
                      <a:p>
                        <a:pPr algn="ctr">
                          <a:buNone/>
                        </a:pPr>
                        <a:r>
                          <a:rPr lang="en-US" altLang="zh-CN" sz="800">
                            <a:sym typeface="+mn-ea"/>
                          </a:rPr>
                          <a:t>b1</a:t>
                        </a:r>
                        <a:endParaRPr lang="en-US" altLang="zh-CN" sz="800">
                          <a:sym typeface="+mn-ea"/>
                        </a:endParaRPr>
                      </a:p>
                    </a:txBody>
                    <a:tcPr>
                      <a:solidFill>
                        <a:srgbClr val="D4DDEE"/>
                      </a:solidFill>
                    </a:tcPr>
                  </a:tc>
                </a:tr>
                <a:tr h="225425">
                  <a:tc>
                    <a:txBody>
                      <a:bodyPr/>
                      <a:lstStyle/>
                      <a:p>
                        <a:pPr algn="ctr">
                          <a:buNone/>
                        </a:pPr>
                        <a:r>
                          <a:rPr lang="en-US" altLang="zh-CN" sz="800"/>
                          <a:t>C1</a:t>
                        </a:r>
                        <a:endParaRPr lang="en-US" altLang="zh-CN" sz="800"/>
                      </a:p>
                    </a:txBody>
                    <a:tcPr>
                      <a:solidFill>
                        <a:srgbClr val="EBEEF6"/>
                      </a:solidFill>
                    </a:tcPr>
                  </a:tc>
                  <a:tc>
                    <a:txBody>
                      <a:bodyPr/>
                      <a:lstStyle/>
                      <a:p>
                        <a:pPr algn="ctr">
                          <a:buNone/>
                        </a:pPr>
                        <a:r>
                          <a:rPr lang="en-US" altLang="zh-CN" sz="800"/>
                          <a:t>****</a:t>
                        </a:r>
                        <a:endParaRPr lang="en-US" altLang="zh-CN" sz="800"/>
                      </a:p>
                    </a:txBody>
                    <a:tcPr>
                      <a:solidFill>
                        <a:srgbClr val="EBEEF6"/>
                      </a:solidFill>
                    </a:tcPr>
                  </a:tc>
                  <a:tc>
                    <a:txBody>
                      <a:bodyPr/>
                      <a:lstStyle/>
                      <a:p>
                        <a:pPr algn="ctr">
                          <a:buNone/>
                        </a:pPr>
                        <a:r>
                          <a:rPr lang="en-US" altLang="zh-CN" sz="800">
                            <a:sym typeface="+mn-ea"/>
                          </a:rPr>
                          <a:t>c1</a:t>
                        </a:r>
                        <a:endParaRPr lang="en-US" altLang="zh-CN" sz="800">
                          <a:sym typeface="+mn-ea"/>
                        </a:endParaRPr>
                      </a:p>
                    </a:txBody>
                    <a:tcPr>
                      <a:solidFill>
                        <a:srgbClr val="EBEEF6"/>
                      </a:solidFill>
                    </a:tcPr>
                  </a:tc>
                </a:tr>
              </a:tbl>
            </a:graphicData>
          </a:graphic>
        </p:graphicFrame>
        <p:sp>
          <p:nvSpPr>
            <p:cNvPr id="53" name="圆角矩形 52"/>
            <p:cNvSpPr/>
            <p:nvPr/>
          </p:nvSpPr>
          <p:spPr>
            <a:xfrm>
              <a:off x="8978698" y="5559581"/>
              <a:ext cx="696399" cy="1050290"/>
            </a:xfrm>
            <a:prstGeom prst="roundRect">
              <a:avLst/>
            </a:prstGeom>
            <a:noFill/>
            <a:ln w="38100">
              <a:solidFill>
                <a:srgbClr val="E9732E"/>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55" name="圆角矩形 54"/>
            <p:cNvSpPr/>
            <p:nvPr/>
          </p:nvSpPr>
          <p:spPr>
            <a:xfrm>
              <a:off x="9870912" y="5517553"/>
              <a:ext cx="764540" cy="1050290"/>
            </a:xfrm>
            <a:prstGeom prst="roundRect">
              <a:avLst/>
            </a:prstGeom>
            <a:noFill/>
            <a:ln w="38100">
              <a:solidFill>
                <a:srgbClr val="E9732E"/>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pic>
          <p:nvPicPr>
            <p:cNvPr id="56" name="图片 55" descr="icons8-锁-96"/>
            <p:cNvPicPr>
              <a:picLocks noChangeAspect="1"/>
            </p:cNvPicPr>
            <p:nvPr/>
          </p:nvPicPr>
          <p:blipFill>
            <a:blip r:embed="rId11"/>
            <a:stretch>
              <a:fillRect/>
            </a:stretch>
          </p:blipFill>
          <p:spPr>
            <a:xfrm>
              <a:off x="9133443" y="5337332"/>
              <a:ext cx="339725" cy="339726"/>
            </a:xfrm>
            <a:prstGeom prst="rect">
              <a:avLst/>
            </a:prstGeom>
          </p:spPr>
        </p:pic>
        <p:pic>
          <p:nvPicPr>
            <p:cNvPr id="57" name="图片 56" descr="icons8-解锁-96 (1)"/>
            <p:cNvPicPr>
              <a:picLocks noChangeAspect="1"/>
            </p:cNvPicPr>
            <p:nvPr/>
          </p:nvPicPr>
          <p:blipFill>
            <a:blip r:embed="rId12"/>
            <a:stretch>
              <a:fillRect/>
            </a:stretch>
          </p:blipFill>
          <p:spPr>
            <a:xfrm>
              <a:off x="10090622" y="5316894"/>
              <a:ext cx="324485" cy="324485"/>
            </a:xfrm>
            <a:prstGeom prst="rect">
              <a:avLst/>
            </a:prstGeom>
          </p:spPr>
        </p:pic>
      </p:grpSp>
      <p:sp>
        <p:nvSpPr>
          <p:cNvPr id="175" name="矩形 174"/>
          <p:cNvSpPr/>
          <p:nvPr/>
        </p:nvSpPr>
        <p:spPr>
          <a:xfrm>
            <a:off x="10602627" y="3296647"/>
            <a:ext cx="312906" cy="246221"/>
          </a:xfrm>
          <a:prstGeom prst="rect">
            <a:avLst/>
          </a:prstGeom>
        </p:spPr>
        <p:txBody>
          <a:bodyPr wrap="none">
            <a:spAutoFit/>
          </a:bodyPr>
          <a:lstStyle/>
          <a:p>
            <a:pPr>
              <a:defRPr/>
            </a:pPr>
            <a:r>
              <a:rPr kumimoji="1" lang="zh-CN" altLang="en-US" sz="1000" b="1" dirty="0" smtClean="0">
                <a:solidFill>
                  <a:srgbClr val="FF0000"/>
                </a:solidFill>
                <a:latin typeface="微软雅黑" panose="020B0503020204020204" pitchFamily="34" charset="-122"/>
                <a:ea typeface="微软雅黑" panose="020B0503020204020204" pitchFamily="34" charset="-122"/>
              </a:rPr>
              <a:t>高</a:t>
            </a:r>
            <a:endParaRPr kumimoji="1" lang="en-US" altLang="zh-CN" sz="1000" b="1" dirty="0">
              <a:solidFill>
                <a:srgbClr val="FF0000"/>
              </a:solidFill>
              <a:latin typeface="微软雅黑" panose="020B0503020204020204" pitchFamily="34" charset="-122"/>
              <a:ea typeface="微软雅黑" panose="020B0503020204020204" pitchFamily="34" charset="-122"/>
            </a:endParaRPr>
          </a:p>
        </p:txBody>
      </p:sp>
      <p:cxnSp>
        <p:nvCxnSpPr>
          <p:cNvPr id="30" name="直接箭头连接符 29"/>
          <p:cNvCxnSpPr>
            <a:stCxn id="285" idx="2"/>
          </p:cNvCxnSpPr>
          <p:nvPr/>
        </p:nvCxnSpPr>
        <p:spPr>
          <a:xfrm>
            <a:off x="8637912" y="4087380"/>
            <a:ext cx="548116" cy="3600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10437833" y="4098309"/>
            <a:ext cx="357095" cy="3301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2.2.3 </a:t>
            </a:r>
            <a:r>
              <a:rPr lang="zh-CN" altLang="en-US" b="1" dirty="0"/>
              <a:t>数据</a:t>
            </a:r>
            <a:r>
              <a:rPr lang="zh-CN" altLang="en-US" b="1" dirty="0" smtClean="0"/>
              <a:t>治理系统落地</a:t>
            </a:r>
            <a:r>
              <a:rPr lang="en-US" altLang="zh-CN" b="1" dirty="0" smtClean="0"/>
              <a:t>-</a:t>
            </a:r>
            <a:r>
              <a:rPr lang="zh-CN" altLang="en-US" b="1" dirty="0" smtClean="0"/>
              <a:t>流程</a:t>
            </a:r>
            <a:r>
              <a:rPr b="1" dirty="0"/>
              <a:t>总览</a:t>
            </a:r>
            <a:endParaRPr b="1" dirty="0"/>
          </a:p>
        </p:txBody>
      </p:sp>
      <p:cxnSp>
        <p:nvCxnSpPr>
          <p:cNvPr id="93" name="直接箭头连接符 92"/>
          <p:cNvCxnSpPr>
            <a:stCxn id="57" idx="3"/>
            <a:endCxn id="64" idx="1"/>
          </p:cNvCxnSpPr>
          <p:nvPr/>
        </p:nvCxnSpPr>
        <p:spPr>
          <a:xfrm flipV="1">
            <a:off x="6854591" y="3193427"/>
            <a:ext cx="901500" cy="1249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6" idx="3"/>
            <a:endCxn id="50" idx="1"/>
          </p:cNvCxnSpPr>
          <p:nvPr/>
        </p:nvCxnSpPr>
        <p:spPr>
          <a:xfrm>
            <a:off x="2007316" y="2595771"/>
            <a:ext cx="996835" cy="597656"/>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50" idx="3"/>
            <a:endCxn id="57" idx="1"/>
          </p:cNvCxnSpPr>
          <p:nvPr/>
        </p:nvCxnSpPr>
        <p:spPr>
          <a:xfrm>
            <a:off x="4478621" y="3193427"/>
            <a:ext cx="901500" cy="1249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64" idx="3"/>
            <a:endCxn id="71" idx="1"/>
          </p:cNvCxnSpPr>
          <p:nvPr/>
        </p:nvCxnSpPr>
        <p:spPr>
          <a:xfrm>
            <a:off x="9230561" y="3193427"/>
            <a:ext cx="901499"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437511" y="1040524"/>
            <a:ext cx="11169019" cy="5637536"/>
            <a:chOff x="437511" y="662830"/>
            <a:chExt cx="11169019" cy="6015230"/>
          </a:xfrm>
        </p:grpSpPr>
        <p:grpSp>
          <p:nvGrpSpPr>
            <p:cNvPr id="40" name="组合 39"/>
            <p:cNvGrpSpPr/>
            <p:nvPr/>
          </p:nvGrpSpPr>
          <p:grpSpPr>
            <a:xfrm>
              <a:off x="5380121" y="662830"/>
              <a:ext cx="1474470" cy="3979610"/>
              <a:chOff x="5468579" y="685735"/>
              <a:chExt cx="1474470" cy="3979610"/>
            </a:xfrm>
          </p:grpSpPr>
          <p:sp>
            <p:nvSpPr>
              <p:cNvPr id="17" name="任意多边形 8"/>
              <p:cNvSpPr/>
              <p:nvPr>
                <p:custDataLst>
                  <p:tags r:id="rId1"/>
                </p:custDataLst>
              </p:nvPr>
            </p:nvSpPr>
            <p:spPr>
              <a:xfrm>
                <a:off x="5724384" y="685735"/>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数据安全</a:t>
                </a:r>
                <a:endPar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sp>
            <p:nvSpPr>
              <p:cNvPr id="20" name="下箭头 19"/>
              <p:cNvSpPr/>
              <p:nvPr/>
            </p:nvSpPr>
            <p:spPr>
              <a:xfrm>
                <a:off x="6103579" y="1059180"/>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6" name="组合 55"/>
              <p:cNvGrpSpPr/>
              <p:nvPr/>
            </p:nvGrpSpPr>
            <p:grpSpPr>
              <a:xfrm>
                <a:off x="5468579" y="1326515"/>
                <a:ext cx="1474470" cy="3338830"/>
                <a:chOff x="331" y="2072"/>
                <a:chExt cx="3226" cy="5974"/>
              </a:xfrm>
            </p:grpSpPr>
            <p:sp>
              <p:nvSpPr>
                <p:cNvPr id="57" name="圆角矩形 56"/>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选择数据源</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矩形 58"/>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新建安全策略</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矩形 59"/>
                <p:cNvSpPr/>
                <p:nvPr/>
              </p:nvSpPr>
              <p:spPr>
                <a:xfrm>
                  <a:off x="680" y="6936"/>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保存</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矩形 60"/>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配置访问范围</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矩形 61"/>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分配用户</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89" name="直接箭头连接符 88"/>
              <p:cNvCxnSpPr/>
              <p:nvPr/>
            </p:nvCxnSpPr>
            <p:spPr>
              <a:xfrm>
                <a:off x="6205814" y="2057548"/>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6205814" y="2668418"/>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05814" y="3279289"/>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6205814" y="3890160"/>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0132060" y="662830"/>
              <a:ext cx="1474470" cy="3966834"/>
              <a:chOff x="10132060" y="699070"/>
              <a:chExt cx="1474470" cy="3966834"/>
            </a:xfrm>
          </p:grpSpPr>
          <p:sp>
            <p:nvSpPr>
              <p:cNvPr id="101" name="任意多边形 18"/>
              <p:cNvSpPr/>
              <p:nvPr>
                <p:custDataLst>
                  <p:tags r:id="rId2"/>
                </p:custDataLst>
              </p:nvPr>
            </p:nvSpPr>
            <p:spPr>
              <a:xfrm>
                <a:off x="10387865" y="699070"/>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数据资产</a:t>
                </a:r>
                <a:endPar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sp>
            <p:nvSpPr>
              <p:cNvPr id="35" name="下箭头 34"/>
              <p:cNvSpPr/>
              <p:nvPr/>
            </p:nvSpPr>
            <p:spPr>
              <a:xfrm>
                <a:off x="10767060" y="106743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0" name="组合 69"/>
              <p:cNvGrpSpPr/>
              <p:nvPr/>
            </p:nvGrpSpPr>
            <p:grpSpPr>
              <a:xfrm>
                <a:off x="10132060" y="1326515"/>
                <a:ext cx="1474470" cy="3339389"/>
                <a:chOff x="331" y="2072"/>
                <a:chExt cx="3226" cy="5975"/>
              </a:xfrm>
            </p:grpSpPr>
            <p:sp>
              <p:nvSpPr>
                <p:cNvPr id="71" name="圆角矩形 70"/>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680" y="2402"/>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查看资产</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矩形 74"/>
                <p:cNvSpPr/>
                <p:nvPr/>
              </p:nvSpPr>
              <p:spPr>
                <a:xfrm>
                  <a:off x="680" y="7234"/>
                  <a:ext cx="2512" cy="6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资产应用</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02" name="直接箭头连接符 101"/>
              <p:cNvCxnSpPr/>
              <p:nvPr/>
            </p:nvCxnSpPr>
            <p:spPr>
              <a:xfrm>
                <a:off x="10869295" y="1996440"/>
                <a:ext cx="0" cy="9461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10205403" y="2237740"/>
                <a:ext cx="1327785" cy="1862455"/>
              </a:xfrm>
              <a:prstGeom prst="roundRect">
                <a:avLst>
                  <a:gd name="adj" fmla="val 2975"/>
                </a:avLst>
              </a:prstGeom>
              <a:noFill/>
              <a:ln w="127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10502900" y="2086610"/>
                <a:ext cx="73279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rgbClr val="005AA1"/>
                    </a:solidFill>
                    <a:latin typeface="微软雅黑" panose="020B0503020204020204" pitchFamily="34" charset="-122"/>
                    <a:ea typeface="微软雅黑" panose="020B0503020204020204" pitchFamily="34" charset="-122"/>
                    <a:cs typeface="微软雅黑" panose="020B0503020204020204" pitchFamily="34" charset="-122"/>
                  </a:rPr>
                  <a:t>订购资产</a:t>
                </a:r>
                <a:endParaRPr lang="zh-CN" altLang="en-US" sz="1000" b="1">
                  <a:solidFill>
                    <a:srgbClr val="005AA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a:off x="10270490" y="235966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数据资产</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10270490" y="2703195"/>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模型资产</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10270490" y="3390265"/>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文件资产</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10270490" y="304673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算法资产</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10270490" y="373380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服务资产</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箭头连接符 12"/>
              <p:cNvCxnSpPr/>
              <p:nvPr/>
            </p:nvCxnSpPr>
            <p:spPr>
              <a:xfrm flipH="1">
                <a:off x="10867466" y="4100195"/>
                <a:ext cx="3658" cy="11132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7511" y="662830"/>
              <a:ext cx="1665140" cy="6015230"/>
              <a:chOff x="437511" y="699070"/>
              <a:chExt cx="1665140" cy="6015230"/>
            </a:xfrm>
          </p:grpSpPr>
          <p:sp>
            <p:nvSpPr>
              <p:cNvPr id="98" name="五边形 97"/>
              <p:cNvSpPr/>
              <p:nvPr>
                <p:custDataLst>
                  <p:tags r:id="rId3"/>
                </p:custDataLst>
              </p:nvPr>
            </p:nvSpPr>
            <p:spPr>
              <a:xfrm>
                <a:off x="820081" y="699070"/>
                <a:ext cx="900000" cy="360000"/>
              </a:xfrm>
              <a:prstGeom prst="homePlate">
                <a:avLst/>
              </a:prstGeom>
              <a:solidFill>
                <a:srgbClr val="5B9BD5"/>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smtClean="0">
                    <a:solidFill>
                      <a:sysClr val="window" lastClr="FFFFFF"/>
                    </a:solidFill>
                    <a:latin typeface="微软雅黑 Light" panose="020B0502040204020203" pitchFamily="34" charset="-122"/>
                    <a:ea typeface="微软雅黑 Light" panose="020B0502040204020203" pitchFamily="34" charset="-122"/>
                    <a:cs typeface="+mn-ea"/>
                    <a:sym typeface="Arial" panose="020B0604020202020204" pitchFamily="34" charset="0"/>
                  </a:rPr>
                  <a:t>数据标准</a:t>
                </a:r>
                <a:endParaRPr lang="zh-CN" altLang="en-US" sz="1200" dirty="0">
                  <a:solidFill>
                    <a:sysClr val="window" lastClr="FFFFFF"/>
                  </a:solidFill>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sp>
            <p:nvSpPr>
              <p:cNvPr id="7" name="下箭头 6"/>
              <p:cNvSpPr/>
              <p:nvPr/>
            </p:nvSpPr>
            <p:spPr>
              <a:xfrm>
                <a:off x="1167846" y="106743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 name="组合 21"/>
              <p:cNvGrpSpPr/>
              <p:nvPr/>
            </p:nvGrpSpPr>
            <p:grpSpPr>
              <a:xfrm>
                <a:off x="532846" y="1326515"/>
                <a:ext cx="1474470" cy="2063994"/>
                <a:chOff x="331" y="2072"/>
                <a:chExt cx="3226" cy="3693"/>
              </a:xfrm>
            </p:grpSpPr>
            <p:sp>
              <p:nvSpPr>
                <p:cNvPr id="6" name="圆角矩形 5"/>
                <p:cNvSpPr/>
                <p:nvPr/>
              </p:nvSpPr>
              <p:spPr>
                <a:xfrm>
                  <a:off x="331" y="2072"/>
                  <a:ext cx="3226" cy="3693"/>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字段</a:t>
                  </a: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指标</a:t>
                  </a: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4" name="圆角矩形 23"/>
              <p:cNvSpPr/>
              <p:nvPr/>
            </p:nvSpPr>
            <p:spPr>
              <a:xfrm>
                <a:off x="437511" y="3715424"/>
                <a:ext cx="1665140" cy="2998876"/>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569757" y="3854916"/>
                <a:ext cx="1400648" cy="810988"/>
                <a:chOff x="424340" y="3882610"/>
                <a:chExt cx="1400648" cy="810988"/>
              </a:xfrm>
            </p:grpSpPr>
            <p:sp>
              <p:nvSpPr>
                <p:cNvPr id="26" name="矩形 25"/>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基于字段标准建表</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矩形 81"/>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rgbClr val="FFFFFF"/>
                      </a:solidFill>
                      <a:latin typeface="Arial" panose="020B0604020202020204"/>
                      <a:ea typeface="微软雅黑" panose="020B0503020204020204" pitchFamily="34" charset="-122"/>
                    </a:rPr>
                    <a:t>表</a:t>
                  </a:r>
                  <a:r>
                    <a:rPr lang="zh-CN" altLang="en-US" sz="1200" b="1" dirty="0" smtClean="0">
                      <a:solidFill>
                        <a:srgbClr val="FFFFFF"/>
                      </a:solidFill>
                      <a:latin typeface="Arial" panose="020B0604020202020204"/>
                      <a:ea typeface="微软雅黑" panose="020B0503020204020204" pitchFamily="34" charset="-122"/>
                    </a:rPr>
                    <a:t>设计</a:t>
                  </a:r>
                  <a:endParaRPr lang="zh-CN" altLang="en-US" sz="1200" b="1" dirty="0">
                    <a:solidFill>
                      <a:srgbClr val="FFFFFF"/>
                    </a:solidFill>
                    <a:latin typeface="Arial" panose="020B0604020202020204"/>
                    <a:ea typeface="微软雅黑" panose="020B0503020204020204" pitchFamily="34" charset="-122"/>
                  </a:endParaRPr>
                </a:p>
              </p:txBody>
            </p:sp>
          </p:grpSp>
          <p:grpSp>
            <p:nvGrpSpPr>
              <p:cNvPr id="103" name="组合 102"/>
              <p:cNvGrpSpPr/>
              <p:nvPr/>
            </p:nvGrpSpPr>
            <p:grpSpPr>
              <a:xfrm>
                <a:off x="569757" y="4805396"/>
                <a:ext cx="1400648" cy="810988"/>
                <a:chOff x="424340" y="3882610"/>
                <a:chExt cx="1400648" cy="810988"/>
              </a:xfrm>
            </p:grpSpPr>
            <p:sp>
              <p:nvSpPr>
                <p:cNvPr id="104" name="矩形 103"/>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基于</a:t>
                  </a: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数据标准和字段标准进行落标</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矩形 104"/>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标准落标</a:t>
                  </a:r>
                  <a:endParaRPr lang="zh-CN" altLang="en-US" sz="1200" b="1" dirty="0">
                    <a:solidFill>
                      <a:srgbClr val="FFFFFF"/>
                    </a:solidFill>
                    <a:latin typeface="Arial" panose="020B0604020202020204"/>
                    <a:ea typeface="微软雅黑" panose="020B0503020204020204" pitchFamily="34" charset="-122"/>
                  </a:endParaRPr>
                </a:p>
              </p:txBody>
            </p:sp>
          </p:grpSp>
          <p:grpSp>
            <p:nvGrpSpPr>
              <p:cNvPr id="106" name="组合 105"/>
              <p:cNvGrpSpPr/>
              <p:nvPr/>
            </p:nvGrpSpPr>
            <p:grpSpPr>
              <a:xfrm>
                <a:off x="569757" y="5794041"/>
                <a:ext cx="1400648" cy="810988"/>
                <a:chOff x="424340" y="3882610"/>
                <a:chExt cx="1400648" cy="810988"/>
              </a:xfrm>
            </p:grpSpPr>
            <p:sp>
              <p:nvSpPr>
                <p:cNvPr id="107" name="矩形 106"/>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基于</a:t>
                  </a: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数据标准配置数据质量校验规则进行质量校验</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矩形 107"/>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数据质量</a:t>
                  </a:r>
                  <a:endParaRPr lang="zh-CN" altLang="en-US" sz="1200" b="1" dirty="0">
                    <a:solidFill>
                      <a:srgbClr val="FFFFFF"/>
                    </a:solidFill>
                    <a:latin typeface="Arial" panose="020B0604020202020204"/>
                    <a:ea typeface="微软雅黑" panose="020B0503020204020204" pitchFamily="34" charset="-122"/>
                  </a:endParaRPr>
                </a:p>
              </p:txBody>
            </p:sp>
          </p:grpSp>
          <p:sp>
            <p:nvSpPr>
              <p:cNvPr id="109" name="下箭头 108"/>
              <p:cNvSpPr/>
              <p:nvPr/>
            </p:nvSpPr>
            <p:spPr>
              <a:xfrm>
                <a:off x="1167846" y="3445128"/>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2908816" y="662830"/>
              <a:ext cx="1665140" cy="5646825"/>
              <a:chOff x="2705716" y="685735"/>
              <a:chExt cx="1665140" cy="5646825"/>
            </a:xfrm>
          </p:grpSpPr>
          <p:sp>
            <p:nvSpPr>
              <p:cNvPr id="100" name="任意多边形 8"/>
              <p:cNvSpPr/>
              <p:nvPr>
                <p:custDataLst>
                  <p:tags r:id="rId4"/>
                </p:custDataLst>
              </p:nvPr>
            </p:nvSpPr>
            <p:spPr>
              <a:xfrm>
                <a:off x="3056856" y="685735"/>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数据质量</a:t>
                </a:r>
                <a:endPar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sp>
            <p:nvSpPr>
              <p:cNvPr id="19" name="下箭头 18"/>
              <p:cNvSpPr/>
              <p:nvPr/>
            </p:nvSpPr>
            <p:spPr>
              <a:xfrm>
                <a:off x="3436051" y="1054100"/>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9" name="组合 48"/>
              <p:cNvGrpSpPr/>
              <p:nvPr/>
            </p:nvGrpSpPr>
            <p:grpSpPr>
              <a:xfrm>
                <a:off x="2801051" y="1313180"/>
                <a:ext cx="1474470" cy="3338830"/>
                <a:chOff x="331" y="2072"/>
                <a:chExt cx="3226" cy="5974"/>
              </a:xfrm>
            </p:grpSpPr>
            <p:sp>
              <p:nvSpPr>
                <p:cNvPr id="50" name="圆角矩形 49"/>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矩形 50"/>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新建质量评估方案</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矩形 51"/>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基础配置</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矩形 52"/>
                <p:cNvSpPr/>
                <p:nvPr/>
              </p:nvSpPr>
              <p:spPr>
                <a:xfrm>
                  <a:off x="680" y="6936"/>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查看评估报告</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表级、字段级、表间规则设置</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保存并执行</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84" name="直接箭头连接符 83"/>
              <p:cNvCxnSpPr/>
              <p:nvPr/>
            </p:nvCxnSpPr>
            <p:spPr>
              <a:xfrm>
                <a:off x="3538286" y="2044213"/>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538286" y="2655083"/>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3538286" y="3265954"/>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3538286" y="3876825"/>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1" name="圆角矩形 110"/>
              <p:cNvSpPr/>
              <p:nvPr/>
            </p:nvSpPr>
            <p:spPr>
              <a:xfrm>
                <a:off x="2705716" y="4968983"/>
                <a:ext cx="1665140" cy="1363577"/>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2" name="组合 111"/>
              <p:cNvGrpSpPr/>
              <p:nvPr/>
            </p:nvGrpSpPr>
            <p:grpSpPr>
              <a:xfrm>
                <a:off x="2837962" y="5108475"/>
                <a:ext cx="1400648" cy="1128551"/>
                <a:chOff x="424340" y="3882610"/>
                <a:chExt cx="1400648" cy="810988"/>
              </a:xfrm>
            </p:grpSpPr>
            <p:sp>
              <p:nvSpPr>
                <p:cNvPr id="113" name="矩形 112"/>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针对数据质量校验有问题的数据配置智能</a:t>
                  </a:r>
                  <a:r>
                    <a:rPr lang="en-US" altLang="zh-CN"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ETL</a:t>
                  </a: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任务进行数据清洗</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 name="矩形 113"/>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智能</a:t>
                  </a:r>
                  <a:r>
                    <a:rPr lang="zh-CN" altLang="en-US" sz="1200" b="1" dirty="0">
                      <a:solidFill>
                        <a:srgbClr val="FFFFFF"/>
                      </a:solidFill>
                      <a:latin typeface="Arial" panose="020B0604020202020204"/>
                      <a:ea typeface="微软雅黑" panose="020B0503020204020204" pitchFamily="34" charset="-122"/>
                    </a:rPr>
                    <a:t>清洗</a:t>
                  </a:r>
                  <a:endParaRPr lang="zh-CN" altLang="en-US" sz="1200" b="1" dirty="0">
                    <a:solidFill>
                      <a:srgbClr val="FFFFFF"/>
                    </a:solidFill>
                    <a:latin typeface="Arial" panose="020B0604020202020204"/>
                    <a:ea typeface="微软雅黑" panose="020B0503020204020204" pitchFamily="34" charset="-122"/>
                  </a:endParaRPr>
                </a:p>
              </p:txBody>
            </p:sp>
          </p:grpSp>
          <p:sp>
            <p:nvSpPr>
              <p:cNvPr id="121" name="下箭头 120"/>
              <p:cNvSpPr/>
              <p:nvPr/>
            </p:nvSpPr>
            <p:spPr>
              <a:xfrm>
                <a:off x="3436051" y="4698688"/>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4" name="组合 43"/>
            <p:cNvGrpSpPr/>
            <p:nvPr/>
          </p:nvGrpSpPr>
          <p:grpSpPr>
            <a:xfrm>
              <a:off x="7660756" y="662830"/>
              <a:ext cx="1665140" cy="5646827"/>
              <a:chOff x="7597648" y="662830"/>
              <a:chExt cx="1665140" cy="5646827"/>
            </a:xfrm>
          </p:grpSpPr>
          <p:sp>
            <p:nvSpPr>
              <p:cNvPr id="33" name="下箭头 32"/>
              <p:cNvSpPr/>
              <p:nvPr/>
            </p:nvSpPr>
            <p:spPr>
              <a:xfrm>
                <a:off x="8327983" y="103119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8"/>
              <p:cNvSpPr/>
              <p:nvPr>
                <p:custDataLst>
                  <p:tags r:id="rId5"/>
                </p:custDataLst>
              </p:nvPr>
            </p:nvSpPr>
            <p:spPr>
              <a:xfrm>
                <a:off x="7948788" y="662830"/>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数据地图</a:t>
                </a:r>
                <a:endPar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grpSp>
            <p:nvGrpSpPr>
              <p:cNvPr id="63" name="组合 62"/>
              <p:cNvGrpSpPr/>
              <p:nvPr/>
            </p:nvGrpSpPr>
            <p:grpSpPr>
              <a:xfrm>
                <a:off x="7692983" y="1290275"/>
                <a:ext cx="1474470" cy="3339389"/>
                <a:chOff x="331" y="2072"/>
                <a:chExt cx="3226" cy="5975"/>
              </a:xfrm>
            </p:grpSpPr>
            <p:sp>
              <p:nvSpPr>
                <p:cNvPr id="64" name="圆角矩形 63"/>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矩形 64"/>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元数据采集</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矩形 65"/>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元数据管理</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矩形 67"/>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数据地图</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68"/>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资产发布</a:t>
                  </a:r>
                  <a:endParaRPr lang="zh-CN" altLang="en-US" sz="120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94" name="直接箭头连接符 93"/>
              <p:cNvCxnSpPr/>
              <p:nvPr/>
            </p:nvCxnSpPr>
            <p:spPr>
              <a:xfrm>
                <a:off x="8430218" y="2021308"/>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8430218" y="2632178"/>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8430218" y="3243049"/>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3" name="圆角矩形 122"/>
              <p:cNvSpPr/>
              <p:nvPr/>
            </p:nvSpPr>
            <p:spPr>
              <a:xfrm>
                <a:off x="7597648" y="4946080"/>
                <a:ext cx="1665140" cy="1363577"/>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4" name="组合 123"/>
              <p:cNvGrpSpPr/>
              <p:nvPr/>
            </p:nvGrpSpPr>
            <p:grpSpPr>
              <a:xfrm>
                <a:off x="7729894" y="5085572"/>
                <a:ext cx="1400648" cy="1128551"/>
                <a:chOff x="424340" y="3882610"/>
                <a:chExt cx="1400648" cy="810988"/>
              </a:xfrm>
            </p:grpSpPr>
            <p:sp>
              <p:nvSpPr>
                <p:cNvPr id="125" name="矩形 124"/>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业务系统的数据盘点完后，进行数据注册，形成业务数据的数据资源目录</a:t>
                  </a:r>
                  <a:endParaRPr lang="zh-CN" altLang="en-US" sz="12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矩形 125"/>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数据注册</a:t>
                  </a:r>
                  <a:endParaRPr lang="zh-CN" altLang="en-US" sz="1200" b="1" dirty="0">
                    <a:solidFill>
                      <a:srgbClr val="FFFFFF"/>
                    </a:solidFill>
                    <a:latin typeface="Arial" panose="020B0604020202020204"/>
                    <a:ea typeface="微软雅黑" panose="020B0503020204020204" pitchFamily="34" charset="-122"/>
                  </a:endParaRPr>
                </a:p>
              </p:txBody>
            </p:sp>
          </p:grpSp>
          <p:sp>
            <p:nvSpPr>
              <p:cNvPr id="127" name="下箭头 126"/>
              <p:cNvSpPr/>
              <p:nvPr/>
            </p:nvSpPr>
            <p:spPr>
              <a:xfrm>
                <a:off x="8327983" y="4675785"/>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7" name="矩形 46"/>
          <p:cNvSpPr/>
          <p:nvPr/>
        </p:nvSpPr>
        <p:spPr>
          <a:xfrm>
            <a:off x="3163664" y="627967"/>
            <a:ext cx="1107996" cy="369332"/>
          </a:xfrm>
          <a:prstGeom prst="rect">
            <a:avLst/>
          </a:prstGeom>
        </p:spPr>
        <p:txBody>
          <a:bodyPr wrap="none">
            <a:spAutoFit/>
          </a:bodyPr>
          <a:lstStyle/>
          <a:p>
            <a:r>
              <a:rPr lang="zh-CN" altLang="en-US" b="1" dirty="0">
                <a:solidFill>
                  <a:srgbClr val="FF0000"/>
                </a:solidFill>
              </a:rPr>
              <a:t>“用得了”</a:t>
            </a:r>
            <a:endParaRPr lang="zh-CN" altLang="en-US" dirty="0">
              <a:solidFill>
                <a:prstClr val="black"/>
              </a:solidFill>
            </a:endParaRPr>
          </a:p>
        </p:txBody>
      </p:sp>
      <p:sp>
        <p:nvSpPr>
          <p:cNvPr id="67" name="矩形 66"/>
          <p:cNvSpPr/>
          <p:nvPr/>
        </p:nvSpPr>
        <p:spPr>
          <a:xfrm>
            <a:off x="5567928" y="627967"/>
            <a:ext cx="1107996" cy="369332"/>
          </a:xfrm>
          <a:prstGeom prst="rect">
            <a:avLst/>
          </a:prstGeom>
        </p:spPr>
        <p:txBody>
          <a:bodyPr wrap="none">
            <a:spAutoFit/>
          </a:bodyPr>
          <a:lstStyle/>
          <a:p>
            <a:r>
              <a:rPr lang="zh-CN" altLang="en-US" b="1" dirty="0">
                <a:solidFill>
                  <a:srgbClr val="FF0000"/>
                </a:solidFill>
              </a:rPr>
              <a:t>“控得住”</a:t>
            </a:r>
            <a:endParaRPr lang="zh-CN" altLang="en-US" dirty="0">
              <a:solidFill>
                <a:prstClr val="black"/>
              </a:solidFill>
            </a:endParaRPr>
          </a:p>
        </p:txBody>
      </p:sp>
      <p:sp>
        <p:nvSpPr>
          <p:cNvPr id="73" name="矩形 72"/>
          <p:cNvSpPr/>
          <p:nvPr/>
        </p:nvSpPr>
        <p:spPr>
          <a:xfrm>
            <a:off x="10319867" y="627967"/>
            <a:ext cx="1107996" cy="369332"/>
          </a:xfrm>
          <a:prstGeom prst="rect">
            <a:avLst/>
          </a:prstGeom>
        </p:spPr>
        <p:txBody>
          <a:bodyPr wrap="none">
            <a:spAutoFit/>
          </a:bodyPr>
          <a:lstStyle/>
          <a:p>
            <a:r>
              <a:rPr lang="zh-CN" altLang="en-US" b="1" dirty="0">
                <a:solidFill>
                  <a:srgbClr val="FF0000"/>
                </a:solidFill>
              </a:rPr>
              <a:t>“可共享”</a:t>
            </a:r>
            <a:endParaRPr lang="zh-CN" altLang="en-US" dirty="0">
              <a:solidFill>
                <a:prstClr val="black"/>
              </a:solidFill>
            </a:endParaRPr>
          </a:p>
        </p:txBody>
      </p:sp>
      <p:sp>
        <p:nvSpPr>
          <p:cNvPr id="74" name="矩形 73"/>
          <p:cNvSpPr/>
          <p:nvPr/>
        </p:nvSpPr>
        <p:spPr>
          <a:xfrm>
            <a:off x="7014423" y="627967"/>
            <a:ext cx="2954655" cy="369332"/>
          </a:xfrm>
          <a:prstGeom prst="rect">
            <a:avLst/>
          </a:prstGeom>
        </p:spPr>
        <p:txBody>
          <a:bodyPr wrap="none">
            <a:spAutoFit/>
          </a:bodyPr>
          <a:lstStyle/>
          <a:p>
            <a:r>
              <a:rPr lang="zh-CN" altLang="en-US" b="1" dirty="0">
                <a:solidFill>
                  <a:srgbClr val="FF0000"/>
                </a:solidFill>
              </a:rPr>
              <a:t>“看得见、管得了、找得到”</a:t>
            </a:r>
            <a:endParaRPr lang="zh-CN" altLang="en-US"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3.2.2</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2.2.1</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资产盘点</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ctangle: Rounded Corners 52"/>
          <p:cNvSpPr/>
          <p:nvPr/>
        </p:nvSpPr>
        <p:spPr>
          <a:xfrm>
            <a:off x="675640" y="792480"/>
            <a:ext cx="1607185" cy="2629535"/>
          </a:xfrm>
          <a:prstGeom prst="rect">
            <a:avLst/>
          </a:prstGeom>
          <a:solidFill>
            <a:srgbClr val="FFFFFF">
              <a:lumMod val="95000"/>
            </a:srgbClr>
          </a:solidFill>
          <a:ln w="38100">
            <a:solidFill>
              <a:srgbClr val="0070C0"/>
            </a:solidFill>
            <a:prstDash val="dash"/>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6565">
              <a:defRPr/>
            </a:pPr>
            <a:endParaRPr lang="en-GB" sz="2400">
              <a:latin typeface="Arial" panose="020B0604020202020204"/>
              <a:cs typeface="+mn-ea"/>
            </a:endParaRPr>
          </a:p>
        </p:txBody>
      </p:sp>
      <p:sp>
        <p:nvSpPr>
          <p:cNvPr id="2" name="标题 1"/>
          <p:cNvSpPr>
            <a:spLocks noGrp="1"/>
          </p:cNvSpPr>
          <p:nvPr>
            <p:ph type="title"/>
          </p:nvPr>
        </p:nvSpPr>
        <p:spPr>
          <a:xfrm>
            <a:off x="247650" y="136998"/>
            <a:ext cx="10583186" cy="381635"/>
          </a:xfrm>
        </p:spPr>
        <p:txBody>
          <a:bodyPr/>
          <a:lstStyle/>
          <a:p>
            <a:r>
              <a:rPr lang="en-US" altLang="zh-CN" b="1" dirty="0" smtClean="0"/>
              <a:t>2.2.1.1 </a:t>
            </a:r>
            <a:r>
              <a:rPr lang="zh-CN" altLang="en-US" b="1" dirty="0" smtClean="0"/>
              <a:t>数据资产盘点</a:t>
            </a:r>
            <a:endParaRPr lang="zh-CN" altLang="en-US" b="1" dirty="0"/>
          </a:p>
        </p:txBody>
      </p:sp>
      <p:sp>
        <p:nvSpPr>
          <p:cNvPr id="14" name="圆角矩形 13"/>
          <p:cNvSpPr/>
          <p:nvPr/>
        </p:nvSpPr>
        <p:spPr>
          <a:xfrm>
            <a:off x="829310" y="2781935"/>
            <a:ext cx="1290955" cy="495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应用需求</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826770" y="2138680"/>
            <a:ext cx="1290320" cy="353695"/>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关键业务过程</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45" name="圆角矩形 144"/>
          <p:cNvSpPr/>
          <p:nvPr/>
        </p:nvSpPr>
        <p:spPr>
          <a:xfrm>
            <a:off x="826770" y="1538605"/>
            <a:ext cx="1290320" cy="339725"/>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业务子域</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826770" y="920115"/>
            <a:ext cx="1290955" cy="358140"/>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业务域</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5" name="Rectangle: Rounded Corners 52"/>
          <p:cNvSpPr/>
          <p:nvPr/>
        </p:nvSpPr>
        <p:spPr>
          <a:xfrm>
            <a:off x="4552315" y="792480"/>
            <a:ext cx="2119630" cy="2629535"/>
          </a:xfrm>
          <a:prstGeom prst="rect">
            <a:avLst/>
          </a:prstGeom>
          <a:solidFill>
            <a:srgbClr val="FFFFFF">
              <a:lumMod val="95000"/>
            </a:srgbClr>
          </a:solidFill>
          <a:ln w="38100">
            <a:solidFill>
              <a:srgbClr val="0070C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6565">
              <a:defRPr/>
            </a:pPr>
            <a:endParaRPr lang="en-GB" sz="2400">
              <a:latin typeface="Arial" panose="020B0604020202020204"/>
              <a:cs typeface="+mn-ea"/>
            </a:endParaRPr>
          </a:p>
        </p:txBody>
      </p:sp>
      <p:sp>
        <p:nvSpPr>
          <p:cNvPr id="17" name="圆角矩形 16"/>
          <p:cNvSpPr/>
          <p:nvPr/>
        </p:nvSpPr>
        <p:spPr>
          <a:xfrm>
            <a:off x="4705985" y="2781935"/>
            <a:ext cx="1804670" cy="49593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数据资产</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703445" y="2141855"/>
            <a:ext cx="1069340" cy="350520"/>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应用程序</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703445" y="1540510"/>
            <a:ext cx="1069340" cy="343535"/>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功能模块</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4703445" y="920115"/>
            <a:ext cx="1070610" cy="358140"/>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业务系统</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873750" y="907415"/>
            <a:ext cx="636905" cy="1591945"/>
          </a:xfrm>
          <a:prstGeom prst="round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手工</a:t>
            </a:r>
            <a:endParaRPr kumimoji="1" lang="zh-CN" altLang="en-US" sz="1400" b="1" dirty="0">
              <a:solidFill>
                <a:prstClr val="black"/>
              </a:solidFill>
              <a:latin typeface="微软雅黑" panose="020B0503020204020204" pitchFamily="34" charset="-122"/>
              <a:ea typeface="微软雅黑" panose="020B0503020204020204" pitchFamily="34" charset="-122"/>
            </a:endParaRPr>
          </a:p>
          <a:p>
            <a:pPr algn="ctr"/>
            <a:r>
              <a:rPr kumimoji="1" lang="zh-CN" altLang="en-US" sz="1400" b="1" dirty="0">
                <a:solidFill>
                  <a:prstClr val="black"/>
                </a:solidFill>
                <a:latin typeface="微软雅黑" panose="020B0503020204020204" pitchFamily="34" charset="-122"/>
                <a:ea typeface="微软雅黑" panose="020B0503020204020204" pitchFamily="34" charset="-122"/>
              </a:rPr>
              <a:t>数据</a:t>
            </a:r>
            <a:endParaRPr kumimoji="1" lang="zh-CN" altLang="en-US" sz="1400" b="1" dirty="0">
              <a:solidFill>
                <a:prstClr val="black"/>
              </a:solidFill>
              <a:latin typeface="微软雅黑" panose="020B0503020204020204" pitchFamily="34" charset="-122"/>
              <a:ea typeface="微软雅黑" panose="020B0503020204020204" pitchFamily="34" charset="-122"/>
            </a:endParaRPr>
          </a:p>
          <a:p>
            <a:pPr algn="ctr"/>
            <a:endParaRPr kumimoji="1" lang="zh-CN" altLang="en-US" sz="1000" b="1" dirty="0">
              <a:solidFill>
                <a:prstClr val="black"/>
              </a:solidFill>
              <a:latin typeface="微软雅黑" panose="020B0503020204020204" pitchFamily="34" charset="-122"/>
              <a:ea typeface="微软雅黑" panose="020B0503020204020204" pitchFamily="34" charset="-122"/>
            </a:endParaRPr>
          </a:p>
          <a:p>
            <a:pPr algn="ctr"/>
            <a:r>
              <a:rPr kumimoji="1" lang="zh-CN" altLang="en-US" sz="1000" b="1" dirty="0">
                <a:solidFill>
                  <a:prstClr val="black"/>
                </a:solidFill>
                <a:latin typeface="微软雅黑" panose="020B0503020204020204" pitchFamily="34" charset="-122"/>
                <a:ea typeface="微软雅黑" panose="020B0503020204020204" pitchFamily="34" charset="-122"/>
              </a:rPr>
              <a:t>线上化</a:t>
            </a:r>
            <a:endParaRPr kumimoji="1" lang="zh-CN" altLang="en-US" sz="1000" b="1" dirty="0">
              <a:solidFill>
                <a:prstClr val="black"/>
              </a:solidFill>
              <a:latin typeface="微软雅黑" panose="020B0503020204020204" pitchFamily="34" charset="-122"/>
              <a:ea typeface="微软雅黑" panose="020B0503020204020204" pitchFamily="34" charset="-122"/>
            </a:endParaRPr>
          </a:p>
        </p:txBody>
      </p:sp>
      <p:sp>
        <p:nvSpPr>
          <p:cNvPr id="250" name="右箭头 249"/>
          <p:cNvSpPr/>
          <p:nvPr/>
        </p:nvSpPr>
        <p:spPr>
          <a:xfrm>
            <a:off x="2283460" y="2736215"/>
            <a:ext cx="2249805" cy="607695"/>
          </a:xfrm>
          <a:prstGeom prst="rightArrow">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solidFill>
                  <a:prstClr val="white"/>
                </a:solidFill>
                <a:latin typeface="微软雅黑" panose="020B0503020204020204" pitchFamily="34" charset="-122"/>
                <a:ea typeface="微软雅黑" panose="020B0503020204020204" pitchFamily="34" charset="-122"/>
              </a:rPr>
              <a:t>数据资产盘点</a:t>
            </a:r>
            <a:r>
              <a:rPr kumimoji="1" lang="zh-CN" altLang="en-US" sz="1400" b="1" dirty="0" smtClean="0">
                <a:solidFill>
                  <a:prstClr val="white"/>
                </a:solidFill>
                <a:latin typeface="微软雅黑" panose="020B0503020204020204" pitchFamily="34" charset="-122"/>
                <a:ea typeface="微软雅黑" panose="020B0503020204020204" pitchFamily="34" charset="-122"/>
              </a:rPr>
              <a:t>模板</a:t>
            </a: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152" name="Rectangle: Rounded Corners 52"/>
          <p:cNvSpPr/>
          <p:nvPr/>
        </p:nvSpPr>
        <p:spPr>
          <a:xfrm>
            <a:off x="2512695" y="783590"/>
            <a:ext cx="1788160" cy="1697990"/>
          </a:xfrm>
          <a:prstGeom prst="roundRect">
            <a:avLst>
              <a:gd name="adj" fmla="val 4900"/>
            </a:avLst>
          </a:prstGeom>
          <a:solidFill>
            <a:srgbClr val="FFFFFF">
              <a:lumMod val="95000"/>
            </a:srgbClr>
          </a:solidFill>
          <a:ln w="19050">
            <a:solidFill>
              <a:srgbClr val="00B05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6565">
              <a:defRPr/>
            </a:pPr>
            <a:endParaRPr lang="en-GB" sz="2800">
              <a:latin typeface="微软雅黑" panose="020B0503020204020204" pitchFamily="34" charset="-122"/>
              <a:ea typeface="微软雅黑" panose="020B0503020204020204" pitchFamily="34" charset="-122"/>
              <a:cs typeface="+mn-ea"/>
            </a:endParaRPr>
          </a:p>
        </p:txBody>
      </p:sp>
      <p:sp>
        <p:nvSpPr>
          <p:cNvPr id="161" name="圆角矩形 160"/>
          <p:cNvSpPr/>
          <p:nvPr/>
        </p:nvSpPr>
        <p:spPr>
          <a:xfrm>
            <a:off x="2619375" y="884555"/>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数据系统盘点模板</a:t>
            </a:r>
            <a:endParaRPr kumimoji="1" lang="zh-CN" altLang="en-US" sz="1000" b="1" dirty="0" smtClean="0">
              <a:solidFill>
                <a:prstClr val="white"/>
              </a:solidFill>
              <a:latin typeface="微软雅黑" panose="020B0503020204020204" pitchFamily="34" charset="-122"/>
              <a:ea typeface="微软雅黑" panose="020B0503020204020204" pitchFamily="34" charset="-122"/>
            </a:endParaRPr>
          </a:p>
        </p:txBody>
      </p:sp>
      <p:sp>
        <p:nvSpPr>
          <p:cNvPr id="162" name="圆角矩形 161"/>
          <p:cNvSpPr/>
          <p:nvPr/>
        </p:nvSpPr>
        <p:spPr>
          <a:xfrm>
            <a:off x="2619375" y="1195705"/>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数据字典盘点模板</a:t>
            </a:r>
            <a:endParaRPr kumimoji="1" lang="zh-CN" altLang="en-US" sz="1000" b="1" dirty="0" smtClean="0">
              <a:solidFill>
                <a:prstClr val="white"/>
              </a:solidFill>
              <a:latin typeface="微软雅黑" panose="020B0503020204020204" pitchFamily="34" charset="-122"/>
              <a:ea typeface="微软雅黑" panose="020B0503020204020204" pitchFamily="34" charset="-122"/>
            </a:endParaRPr>
          </a:p>
        </p:txBody>
      </p:sp>
      <p:sp>
        <p:nvSpPr>
          <p:cNvPr id="163" name="圆角矩形 162"/>
          <p:cNvSpPr/>
          <p:nvPr/>
        </p:nvSpPr>
        <p:spPr>
          <a:xfrm>
            <a:off x="2619375" y="1507490"/>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数据注册清单</a:t>
            </a:r>
            <a:r>
              <a:rPr kumimoji="1" lang="en-US" altLang="zh-CN" sz="1000" b="1" dirty="0" smtClean="0">
                <a:solidFill>
                  <a:prstClr val="white"/>
                </a:solidFill>
                <a:latin typeface="微软雅黑" panose="020B0503020204020204" pitchFamily="34" charset="-122"/>
                <a:ea typeface="微软雅黑" panose="020B0503020204020204" pitchFamily="34" charset="-122"/>
              </a:rPr>
              <a:t>(</a:t>
            </a:r>
            <a:r>
              <a:rPr kumimoji="1" lang="zh-CN" altLang="en-US" sz="1000" b="1" dirty="0" smtClean="0">
                <a:solidFill>
                  <a:prstClr val="white"/>
                </a:solidFill>
                <a:latin typeface="微软雅黑" panose="020B0503020204020204" pitchFamily="34" charset="-122"/>
                <a:ea typeface="微软雅黑" panose="020B0503020204020204" pitchFamily="34" charset="-122"/>
              </a:rPr>
              <a:t>模板</a:t>
            </a:r>
            <a:r>
              <a:rPr kumimoji="1" lang="en-US" altLang="zh-CN" sz="1000" b="1" dirty="0" smtClean="0">
                <a:solidFill>
                  <a:prstClr val="white"/>
                </a:solidFill>
                <a:latin typeface="微软雅黑" panose="020B0503020204020204" pitchFamily="34" charset="-122"/>
                <a:ea typeface="微软雅黑" panose="020B0503020204020204" pitchFamily="34" charset="-122"/>
              </a:rPr>
              <a:t>)</a:t>
            </a:r>
            <a:endParaRPr kumimoji="1" lang="en-US" altLang="zh-CN" sz="1000" b="1" dirty="0" smtClean="0">
              <a:solidFill>
                <a:prstClr val="white"/>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2619375" y="1808480"/>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数据入湖清单</a:t>
            </a:r>
            <a:r>
              <a:rPr kumimoji="1" lang="en-US" altLang="zh-CN" sz="1000" b="1" dirty="0" smtClean="0">
                <a:solidFill>
                  <a:prstClr val="white"/>
                </a:solidFill>
                <a:latin typeface="微软雅黑" panose="020B0503020204020204" pitchFamily="34" charset="-122"/>
                <a:ea typeface="微软雅黑" panose="020B0503020204020204" pitchFamily="34" charset="-122"/>
              </a:rPr>
              <a:t>(</a:t>
            </a:r>
            <a:r>
              <a:rPr kumimoji="1" lang="zh-CN" altLang="en-US" sz="1000" b="1" dirty="0" smtClean="0">
                <a:solidFill>
                  <a:prstClr val="white"/>
                </a:solidFill>
                <a:latin typeface="微软雅黑" panose="020B0503020204020204" pitchFamily="34" charset="-122"/>
                <a:ea typeface="微软雅黑" panose="020B0503020204020204" pitchFamily="34" charset="-122"/>
              </a:rPr>
              <a:t>模板</a:t>
            </a:r>
            <a:r>
              <a:rPr kumimoji="1" lang="en-US" altLang="zh-CN" sz="1000" b="1" dirty="0" smtClean="0">
                <a:solidFill>
                  <a:prstClr val="white"/>
                </a:solidFill>
                <a:latin typeface="微软雅黑" panose="020B0503020204020204" pitchFamily="34" charset="-122"/>
                <a:ea typeface="微软雅黑" panose="020B0503020204020204" pitchFamily="34" charset="-122"/>
              </a:rPr>
              <a:t>)</a:t>
            </a:r>
            <a:endParaRPr kumimoji="1" lang="en-US" altLang="zh-CN" sz="1000" b="1" dirty="0" smtClean="0">
              <a:solidFill>
                <a:prstClr val="white"/>
              </a:solidFill>
              <a:latin typeface="微软雅黑" panose="020B0503020204020204" pitchFamily="34" charset="-122"/>
              <a:ea typeface="微软雅黑" panose="020B0503020204020204" pitchFamily="34" charset="-122"/>
            </a:endParaRPr>
          </a:p>
        </p:txBody>
      </p:sp>
      <p:sp>
        <p:nvSpPr>
          <p:cNvPr id="28" name="下箭头 27"/>
          <p:cNvSpPr/>
          <p:nvPr/>
        </p:nvSpPr>
        <p:spPr>
          <a:xfrm>
            <a:off x="3075305" y="2498725"/>
            <a:ext cx="647065" cy="365125"/>
          </a:xfrm>
          <a:prstGeom prst="downArrow">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上箭头 28"/>
          <p:cNvSpPr/>
          <p:nvPr/>
        </p:nvSpPr>
        <p:spPr>
          <a:xfrm>
            <a:off x="1378585" y="251333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上箭头 29"/>
          <p:cNvSpPr/>
          <p:nvPr/>
        </p:nvSpPr>
        <p:spPr>
          <a:xfrm>
            <a:off x="1382395" y="188341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上箭头 30"/>
          <p:cNvSpPr/>
          <p:nvPr/>
        </p:nvSpPr>
        <p:spPr>
          <a:xfrm>
            <a:off x="1378585" y="128270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上箭头 34"/>
          <p:cNvSpPr/>
          <p:nvPr/>
        </p:nvSpPr>
        <p:spPr>
          <a:xfrm rot="10800000">
            <a:off x="6103620" y="252095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Rectangle: Rounded Corners 52"/>
          <p:cNvSpPr/>
          <p:nvPr/>
        </p:nvSpPr>
        <p:spPr>
          <a:xfrm>
            <a:off x="9076055" y="783590"/>
            <a:ext cx="2340610" cy="4859020"/>
          </a:xfrm>
          <a:prstGeom prst="rect">
            <a:avLst/>
          </a:prstGeom>
          <a:solidFill>
            <a:srgbClr val="FFFFFF">
              <a:lumMod val="95000"/>
            </a:srgbClr>
          </a:solidFill>
          <a:ln w="38100">
            <a:solidFill>
              <a:srgbClr val="0070C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6565">
              <a:defRPr/>
            </a:pPr>
            <a:endParaRPr lang="en-GB" sz="2400">
              <a:latin typeface="Arial" panose="020B0604020202020204"/>
              <a:cs typeface="+mn-ea"/>
            </a:endParaRPr>
          </a:p>
        </p:txBody>
      </p:sp>
      <p:sp>
        <p:nvSpPr>
          <p:cNvPr id="38" name="右箭头 37"/>
          <p:cNvSpPr/>
          <p:nvPr/>
        </p:nvSpPr>
        <p:spPr>
          <a:xfrm>
            <a:off x="6711950" y="2757805"/>
            <a:ext cx="2334895" cy="607695"/>
          </a:xfrm>
          <a:prstGeom prst="rightArrow">
            <a:avLst/>
          </a:prstGeom>
          <a:solidFill>
            <a:srgbClr val="00B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solidFill>
                  <a:prstClr val="white"/>
                </a:solidFill>
                <a:latin typeface="微软雅黑" panose="020B0503020204020204" pitchFamily="34" charset="-122"/>
                <a:ea typeface="微软雅黑" panose="020B0503020204020204" pitchFamily="34" charset="-122"/>
              </a:rPr>
              <a:t>数据资产梳理</a:t>
            </a:r>
            <a:endParaRPr kumimoji="1" lang="zh-CN" altLang="en-US" sz="1400" b="1" dirty="0" smtClean="0">
              <a:solidFill>
                <a:prstClr val="white"/>
              </a:solidFill>
              <a:latin typeface="微软雅黑" panose="020B0503020204020204" pitchFamily="34" charset="-122"/>
              <a:ea typeface="微软雅黑" panose="020B0503020204020204" pitchFamily="34" charset="-122"/>
            </a:endParaRPr>
          </a:p>
        </p:txBody>
      </p:sp>
      <p:sp>
        <p:nvSpPr>
          <p:cNvPr id="39" name="Rectangle: Rounded Corners 52"/>
          <p:cNvSpPr/>
          <p:nvPr/>
        </p:nvSpPr>
        <p:spPr>
          <a:xfrm>
            <a:off x="6952615" y="792480"/>
            <a:ext cx="1788160" cy="1697990"/>
          </a:xfrm>
          <a:prstGeom prst="roundRect">
            <a:avLst>
              <a:gd name="adj" fmla="val 4900"/>
            </a:avLst>
          </a:prstGeom>
          <a:solidFill>
            <a:srgbClr val="FFFFFF">
              <a:lumMod val="95000"/>
            </a:srgbClr>
          </a:solidFill>
          <a:ln w="19050">
            <a:solidFill>
              <a:srgbClr val="00B050"/>
            </a:solidFill>
          </a:ln>
        </p:spPr>
        <p:style>
          <a:lnRef idx="2">
            <a:srgbClr val="006580">
              <a:shade val="50000"/>
            </a:srgbClr>
          </a:lnRef>
          <a:fillRef idx="1">
            <a:srgbClr val="006580"/>
          </a:fillRef>
          <a:effectRef idx="0">
            <a:srgbClr val="006580"/>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456565">
              <a:defRPr/>
            </a:pPr>
            <a:endParaRPr lang="en-GB" sz="2400">
              <a:latin typeface="微软雅黑" panose="020B0503020204020204" pitchFamily="34" charset="-122"/>
              <a:ea typeface="微软雅黑" panose="020B0503020204020204" pitchFamily="34" charset="-122"/>
              <a:cs typeface="+mn-ea"/>
            </a:endParaRPr>
          </a:p>
        </p:txBody>
      </p:sp>
      <p:sp>
        <p:nvSpPr>
          <p:cNvPr id="40" name="圆角矩形 39"/>
          <p:cNvSpPr/>
          <p:nvPr/>
        </p:nvSpPr>
        <p:spPr>
          <a:xfrm>
            <a:off x="7059295" y="893445"/>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数据系统目录</a:t>
            </a:r>
            <a:r>
              <a:rPr kumimoji="1" lang="en-US" altLang="zh-CN" sz="1000" b="1" dirty="0" smtClean="0">
                <a:solidFill>
                  <a:prstClr val="white"/>
                </a:solidFill>
                <a:latin typeface="微软雅黑" panose="020B0503020204020204" pitchFamily="34" charset="-122"/>
                <a:ea typeface="微软雅黑" panose="020B0503020204020204" pitchFamily="34" charset="-122"/>
              </a:rPr>
              <a:t>&amp;</a:t>
            </a:r>
            <a:r>
              <a:rPr kumimoji="1" lang="zh-CN" altLang="en-US" sz="1000" b="1" dirty="0" smtClean="0">
                <a:solidFill>
                  <a:prstClr val="white"/>
                </a:solidFill>
                <a:latin typeface="微软雅黑" panose="020B0503020204020204" pitchFamily="34" charset="-122"/>
                <a:ea typeface="微软雅黑" panose="020B0503020204020204" pitchFamily="34" charset="-122"/>
              </a:rPr>
              <a:t>详情</a:t>
            </a:r>
            <a:endParaRPr kumimoji="1" lang="zh-CN" altLang="en-US" sz="1000" b="1" dirty="0" smtClean="0">
              <a:solidFill>
                <a:prstClr val="white"/>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7059295" y="1204595"/>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数据字典目录</a:t>
            </a:r>
            <a:r>
              <a:rPr kumimoji="1" lang="en-US" altLang="zh-CN" sz="1000" b="1" dirty="0" smtClean="0">
                <a:solidFill>
                  <a:prstClr val="white"/>
                </a:solidFill>
                <a:latin typeface="微软雅黑" panose="020B0503020204020204" pitchFamily="34" charset="-122"/>
                <a:ea typeface="微软雅黑" panose="020B0503020204020204" pitchFamily="34" charset="-122"/>
                <a:sym typeface="+mn-ea"/>
              </a:rPr>
              <a:t>&amp;</a:t>
            </a:r>
            <a:r>
              <a:rPr kumimoji="1" lang="zh-CN" altLang="en-US" sz="1000" b="1" dirty="0" smtClean="0">
                <a:solidFill>
                  <a:prstClr val="white"/>
                </a:solidFill>
                <a:latin typeface="微软雅黑" panose="020B0503020204020204" pitchFamily="34" charset="-122"/>
                <a:ea typeface="微软雅黑" panose="020B0503020204020204" pitchFamily="34" charset="-122"/>
                <a:sym typeface="+mn-ea"/>
              </a:rPr>
              <a:t>详情</a:t>
            </a:r>
            <a:endParaRPr kumimoji="1" lang="zh-CN" altLang="en-US" sz="1000" b="1" dirty="0" smtClean="0">
              <a:solidFill>
                <a:prstClr val="white"/>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7059295" y="1516380"/>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数据注册清单</a:t>
            </a:r>
            <a:r>
              <a:rPr kumimoji="1" lang="en-US" altLang="zh-CN" sz="1000" b="1" dirty="0" smtClean="0">
                <a:solidFill>
                  <a:prstClr val="white"/>
                </a:solidFill>
                <a:latin typeface="微软雅黑" panose="020B0503020204020204" pitchFamily="34" charset="-122"/>
                <a:ea typeface="微软雅黑" panose="020B0503020204020204" pitchFamily="34" charset="-122"/>
                <a:sym typeface="+mn-ea"/>
              </a:rPr>
              <a:t>&amp;</a:t>
            </a:r>
            <a:r>
              <a:rPr kumimoji="1" lang="zh-CN" altLang="en-US" sz="1000" b="1" dirty="0" smtClean="0">
                <a:solidFill>
                  <a:prstClr val="white"/>
                </a:solidFill>
                <a:latin typeface="微软雅黑" panose="020B0503020204020204" pitchFamily="34" charset="-122"/>
                <a:ea typeface="微软雅黑" panose="020B0503020204020204" pitchFamily="34" charset="-122"/>
                <a:sym typeface="+mn-ea"/>
              </a:rPr>
              <a:t>详情</a:t>
            </a:r>
            <a:endParaRPr kumimoji="1" lang="en-US" altLang="zh-CN" sz="1000" b="1" dirty="0" smtClean="0">
              <a:solidFill>
                <a:prstClr val="white"/>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7059295" y="1817370"/>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数据入湖清单</a:t>
            </a:r>
            <a:r>
              <a:rPr kumimoji="1" lang="en-US" altLang="zh-CN" sz="1000" b="1" dirty="0" smtClean="0">
                <a:solidFill>
                  <a:prstClr val="white"/>
                </a:solidFill>
                <a:latin typeface="微软雅黑" panose="020B0503020204020204" pitchFamily="34" charset="-122"/>
                <a:ea typeface="微软雅黑" panose="020B0503020204020204" pitchFamily="34" charset="-122"/>
                <a:sym typeface="+mn-ea"/>
              </a:rPr>
              <a:t>&amp;</a:t>
            </a:r>
            <a:r>
              <a:rPr kumimoji="1" lang="zh-CN" altLang="en-US" sz="1000" b="1" dirty="0" smtClean="0">
                <a:solidFill>
                  <a:prstClr val="white"/>
                </a:solidFill>
                <a:latin typeface="微软雅黑" panose="020B0503020204020204" pitchFamily="34" charset="-122"/>
                <a:ea typeface="微软雅黑" panose="020B0503020204020204" pitchFamily="34" charset="-122"/>
                <a:sym typeface="+mn-ea"/>
              </a:rPr>
              <a:t>详情</a:t>
            </a:r>
            <a:endParaRPr kumimoji="1" lang="en-US" altLang="zh-CN" sz="1000" b="1" dirty="0" smtClean="0">
              <a:solidFill>
                <a:prstClr val="white"/>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7062470" y="2129155"/>
            <a:ext cx="1574800" cy="2463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b="1" dirty="0" smtClean="0">
                <a:solidFill>
                  <a:prstClr val="white"/>
                </a:solidFill>
                <a:latin typeface="微软雅黑" panose="020B0503020204020204" pitchFamily="34" charset="-122"/>
                <a:ea typeface="微软雅黑" panose="020B0503020204020204" pitchFamily="34" charset="-122"/>
              </a:rPr>
              <a:t>数据资源目录</a:t>
            </a:r>
            <a:endParaRPr kumimoji="1" lang="en-US" altLang="zh-CN" sz="1000" b="1" dirty="0" smtClean="0">
              <a:solidFill>
                <a:prstClr val="white"/>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142615" y="2520950"/>
            <a:ext cx="550545" cy="275590"/>
          </a:xfrm>
          <a:prstGeom prst="rect">
            <a:avLst/>
          </a:prstGeom>
          <a:noFill/>
        </p:spPr>
        <p:txBody>
          <a:bodyPr wrap="square" rtlCol="0">
            <a:spAutoFit/>
          </a:bodyPr>
          <a:lstStyle/>
          <a:p>
            <a:pPr algn="ctr"/>
            <a:r>
              <a:rPr lang="zh-CN" altLang="en-US" sz="1200" b="1">
                <a:solidFill>
                  <a:prstClr val="black"/>
                </a:solidFill>
                <a:latin typeface="微软雅黑" panose="020B0503020204020204" pitchFamily="34" charset="-122"/>
                <a:ea typeface="微软雅黑" panose="020B0503020204020204" pitchFamily="34" charset="-122"/>
              </a:rPr>
              <a:t>输入</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50" name="下箭头 49"/>
          <p:cNvSpPr/>
          <p:nvPr/>
        </p:nvSpPr>
        <p:spPr>
          <a:xfrm rot="10800000">
            <a:off x="7531100" y="2513330"/>
            <a:ext cx="647065" cy="365125"/>
          </a:xfrm>
          <a:prstGeom prst="downArrow">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文本框 50"/>
          <p:cNvSpPr txBox="1"/>
          <p:nvPr/>
        </p:nvSpPr>
        <p:spPr>
          <a:xfrm>
            <a:off x="7587615" y="2578735"/>
            <a:ext cx="550545" cy="275590"/>
          </a:xfrm>
          <a:prstGeom prst="rect">
            <a:avLst/>
          </a:prstGeom>
          <a:noFill/>
        </p:spPr>
        <p:txBody>
          <a:bodyPr wrap="square" rtlCol="0">
            <a:spAutoFit/>
          </a:bodyPr>
          <a:lstStyle/>
          <a:p>
            <a:pPr algn="ctr"/>
            <a:r>
              <a:rPr lang="zh-CN" altLang="en-US" sz="1200" b="1">
                <a:solidFill>
                  <a:prstClr val="black"/>
                </a:solidFill>
                <a:latin typeface="微软雅黑" panose="020B0503020204020204" pitchFamily="34" charset="-122"/>
                <a:ea typeface="微软雅黑" panose="020B0503020204020204" pitchFamily="34" charset="-122"/>
              </a:rPr>
              <a:t>输出</a:t>
            </a:r>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9206865" y="920115"/>
            <a:ext cx="2079625" cy="1670685"/>
          </a:xfrm>
          <a:prstGeom prst="roundRect">
            <a:avLst>
              <a:gd name="adj" fmla="val 10335"/>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dirty="0">
              <a:solidFill>
                <a:prstClr val="black"/>
              </a:solidFill>
              <a:latin typeface="微软雅黑" panose="020B0503020204020204" pitchFamily="34" charset="-122"/>
              <a:ea typeface="微软雅黑" panose="020B0503020204020204" pitchFamily="34" charset="-122"/>
            </a:endParaRPr>
          </a:p>
          <a:p>
            <a:pPr algn="ctr"/>
            <a:endParaRPr kumimoji="1" lang="zh-CN" altLang="en-US" sz="1400" b="1" dirty="0">
              <a:solidFill>
                <a:prstClr val="black"/>
              </a:solidFill>
              <a:latin typeface="微软雅黑" panose="020B0503020204020204" pitchFamily="34" charset="-122"/>
              <a:ea typeface="微软雅黑" panose="020B0503020204020204" pitchFamily="34" charset="-122"/>
            </a:endParaRPr>
          </a:p>
          <a:p>
            <a:pPr algn="ctr"/>
            <a:endParaRPr kumimoji="1" lang="zh-CN" altLang="en-US" sz="1200" b="1" dirty="0">
              <a:solidFill>
                <a:prstClr val="black"/>
              </a:solidFill>
              <a:latin typeface="微软雅黑" panose="020B0503020204020204" pitchFamily="34" charset="-122"/>
              <a:ea typeface="微软雅黑" panose="020B0503020204020204" pitchFamily="34" charset="-122"/>
              <a:sym typeface="+mn-ea"/>
            </a:endParaRPr>
          </a:p>
          <a:p>
            <a:pPr algn="ct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所属系统</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  </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所在数据库</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数据字典</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表</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字段</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字段类型</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字段长度</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是否主键</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endParaRPr kumimoji="1" lang="en-US" altLang="zh-CN" sz="1200" b="1" dirty="0">
              <a:solidFill>
                <a:prstClr val="black"/>
              </a:solidFill>
              <a:latin typeface="微软雅黑" panose="020B0503020204020204" pitchFamily="34" charset="-122"/>
              <a:ea typeface="微软雅黑" panose="020B0503020204020204" pitchFamily="34" charset="-122"/>
              <a:sym typeface="+mn-ea"/>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存储策略</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       ER</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关系</a:t>
            </a:r>
            <a:endParaRPr kumimoji="1" lang="zh-CN" altLang="en-US" sz="1200" b="1" dirty="0">
              <a:solidFill>
                <a:prstClr val="black"/>
              </a:solidFill>
              <a:latin typeface="微软雅黑" panose="020B0503020204020204" pitchFamily="34" charset="-122"/>
              <a:ea typeface="微软雅黑" panose="020B0503020204020204" pitchFamily="34" charset="-122"/>
              <a:sym typeface="+mn-ea"/>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增量</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存量</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   </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更新频率</a:t>
            </a:r>
            <a:endParaRPr kumimoji="1" lang="zh-CN" altLang="en-US" sz="1200" b="1" dirty="0">
              <a:solidFill>
                <a:prstClr val="black"/>
              </a:solidFill>
              <a:latin typeface="微软雅黑" panose="020B0503020204020204" pitchFamily="34" charset="-122"/>
              <a:ea typeface="微软雅黑" panose="020B0503020204020204" pitchFamily="34" charset="-122"/>
              <a:sym typeface="+mn-ea"/>
            </a:endParaRPr>
          </a:p>
          <a:p>
            <a:pPr algn="ctr">
              <a:lnSpc>
                <a:spcPts val="1600"/>
              </a:lnSpc>
            </a:pPr>
            <a:r>
              <a:rPr kumimoji="1" lang="en-US" altLang="zh-CN" sz="1000" b="1" dirty="0">
                <a:solidFill>
                  <a:prstClr val="black"/>
                </a:solidFill>
                <a:latin typeface="微软雅黑" panose="020B0503020204020204" pitchFamily="34" charset="-122"/>
                <a:ea typeface="微软雅黑" panose="020B0503020204020204" pitchFamily="34" charset="-122"/>
                <a:sym typeface="+mn-ea"/>
              </a:rPr>
              <a:t>……</a:t>
            </a:r>
            <a:endParaRPr kumimoji="1" lang="zh-CN" altLang="en-US" sz="1000" b="1" dirty="0">
              <a:solidFill>
                <a:prstClr val="black"/>
              </a:solidFill>
              <a:latin typeface="微软雅黑" panose="020B0503020204020204" pitchFamily="34" charset="-122"/>
              <a:ea typeface="微软雅黑" panose="020B0503020204020204" pitchFamily="34" charset="-122"/>
              <a:sym typeface="+mn-ea"/>
            </a:endParaRPr>
          </a:p>
          <a:p>
            <a:pPr algn="ctr">
              <a:lnSpc>
                <a:spcPts val="1600"/>
              </a:lnSpc>
            </a:pPr>
            <a:endParaRPr kumimoji="1" lang="zh-CN" altLang="en-US" sz="1000" b="1" dirty="0">
              <a:solidFill>
                <a:prstClr val="black"/>
              </a:solidFill>
              <a:latin typeface="微软雅黑" panose="020B0503020204020204" pitchFamily="34" charset="-122"/>
              <a:ea typeface="微软雅黑" panose="020B0503020204020204" pitchFamily="34" charset="-122"/>
              <a:sym typeface="+mn-ea"/>
            </a:endParaRPr>
          </a:p>
        </p:txBody>
      </p:sp>
      <p:sp>
        <p:nvSpPr>
          <p:cNvPr id="55" name="圆角矩形 54"/>
          <p:cNvSpPr/>
          <p:nvPr/>
        </p:nvSpPr>
        <p:spPr>
          <a:xfrm>
            <a:off x="9206865" y="2825115"/>
            <a:ext cx="2079625" cy="1221105"/>
          </a:xfrm>
          <a:prstGeom prst="roundRect">
            <a:avLst>
              <a:gd name="adj" fmla="val 12031"/>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solidFill>
                  <a:prstClr val="black"/>
                </a:solidFill>
                <a:latin typeface="微软雅黑" panose="020B0503020204020204" pitchFamily="34" charset="-122"/>
                <a:ea typeface="微软雅黑" panose="020B0503020204020204" pitchFamily="34" charset="-122"/>
              </a:rPr>
              <a:t>业务元数据</a:t>
            </a:r>
            <a:endParaRPr kumimoji="1" lang="zh-CN" altLang="en-US" sz="1400" b="1" dirty="0">
              <a:solidFill>
                <a:prstClr val="black"/>
              </a:solidFill>
              <a:latin typeface="微软雅黑" panose="020B0503020204020204" pitchFamily="34" charset="-122"/>
              <a:ea typeface="微软雅黑" panose="020B0503020204020204" pitchFamily="34" charset="-122"/>
            </a:endParaRPr>
          </a:p>
          <a:p>
            <a:pPr algn="ct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rPr>
              <a:t>业务对象</a:t>
            </a:r>
            <a:r>
              <a:rPr kumimoji="1" lang="en-US" altLang="zh-CN" sz="1200" b="1" dirty="0">
                <a:solidFill>
                  <a:prstClr val="black"/>
                </a:solidFill>
                <a:latin typeface="微软雅黑" panose="020B0503020204020204" pitchFamily="34" charset="-122"/>
                <a:ea typeface="微软雅黑" panose="020B0503020204020204" pitchFamily="34" charset="-122"/>
              </a:rPr>
              <a:t>  </a:t>
            </a:r>
            <a:r>
              <a:rPr kumimoji="1" lang="zh-CN" altLang="en-US" sz="1200" b="1" dirty="0">
                <a:solidFill>
                  <a:prstClr val="black"/>
                </a:solidFill>
                <a:latin typeface="微软雅黑" panose="020B0503020204020204" pitchFamily="34" charset="-122"/>
                <a:ea typeface="微软雅黑" panose="020B0503020204020204" pitchFamily="34" charset="-122"/>
              </a:rPr>
              <a:t>业务描述</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rPr>
              <a:t>主题域</a:t>
            </a:r>
            <a:r>
              <a:rPr kumimoji="1" lang="en-US" altLang="zh-CN" sz="1200" b="1" dirty="0">
                <a:solidFill>
                  <a:prstClr val="black"/>
                </a:solidFill>
                <a:latin typeface="微软雅黑" panose="020B0503020204020204" pitchFamily="34" charset="-122"/>
                <a:ea typeface="微软雅黑" panose="020B0503020204020204" pitchFamily="34" charset="-122"/>
              </a:rPr>
              <a:t>      </a:t>
            </a:r>
            <a:r>
              <a:rPr kumimoji="1" lang="zh-CN" altLang="en-US" sz="1200" b="1" dirty="0">
                <a:solidFill>
                  <a:prstClr val="black"/>
                </a:solidFill>
                <a:latin typeface="微软雅黑" panose="020B0503020204020204" pitchFamily="34" charset="-122"/>
                <a:ea typeface="微软雅黑" panose="020B0503020204020204" pitchFamily="34" charset="-122"/>
              </a:rPr>
              <a:t>业务标签</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rPr>
              <a:t>业务逻辑</a:t>
            </a:r>
            <a:r>
              <a:rPr kumimoji="1" lang="en-US" altLang="zh-CN" sz="1200" b="1" dirty="0">
                <a:solidFill>
                  <a:prstClr val="black"/>
                </a:solidFill>
                <a:latin typeface="微软雅黑" panose="020B0503020204020204" pitchFamily="34" charset="-122"/>
                <a:ea typeface="微软雅黑" panose="020B0503020204020204" pitchFamily="34" charset="-122"/>
              </a:rPr>
              <a:t>  </a:t>
            </a:r>
            <a:r>
              <a:rPr kumimoji="1" lang="zh-CN" altLang="en-US" sz="1200" b="1" dirty="0">
                <a:solidFill>
                  <a:prstClr val="black"/>
                </a:solidFill>
                <a:latin typeface="微软雅黑" panose="020B0503020204020204" pitchFamily="34" charset="-122"/>
                <a:ea typeface="微软雅黑" panose="020B0503020204020204" pitchFamily="34" charset="-122"/>
              </a:rPr>
              <a:t>数据标准</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en-US" altLang="zh-CN" sz="1200" b="1" dirty="0">
                <a:solidFill>
                  <a:prstClr val="black"/>
                </a:solidFill>
                <a:latin typeface="微软雅黑" panose="020B0503020204020204" pitchFamily="34" charset="-122"/>
                <a:ea typeface="微软雅黑" panose="020B0503020204020204" pitchFamily="34" charset="-122"/>
              </a:rPr>
              <a:t>……</a:t>
            </a:r>
            <a:endParaRPr kumimoji="1" lang="en-US" altLang="zh-CN" sz="1200" b="1" dirty="0">
              <a:solidFill>
                <a:prstClr val="black"/>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9203055" y="4471035"/>
            <a:ext cx="2079625" cy="974725"/>
          </a:xfrm>
          <a:prstGeom prst="roundRect">
            <a:avLst>
              <a:gd name="adj" fmla="val 10948"/>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责任部门</a:t>
            </a:r>
            <a:r>
              <a:rPr kumimoji="1" lang="en-US" altLang="zh-CN" sz="1200" b="1" dirty="0">
                <a:solidFill>
                  <a:prstClr val="black"/>
                </a:solidFill>
                <a:latin typeface="微软雅黑" panose="020B0503020204020204" pitchFamily="34" charset="-122"/>
                <a:ea typeface="微软雅黑" panose="020B0503020204020204" pitchFamily="34" charset="-122"/>
                <a:sym typeface="+mn-ea"/>
              </a:rPr>
              <a:t>      </a:t>
            </a:r>
            <a:r>
              <a:rPr kumimoji="1" lang="zh-CN" altLang="en-US" sz="1200" b="1" dirty="0">
                <a:solidFill>
                  <a:prstClr val="black"/>
                </a:solidFill>
                <a:latin typeface="微软雅黑" panose="020B0503020204020204" pitchFamily="34" charset="-122"/>
                <a:ea typeface="微软雅黑" panose="020B0503020204020204" pitchFamily="34" charset="-122"/>
                <a:sym typeface="+mn-ea"/>
              </a:rPr>
              <a:t>责任人</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lnSpc>
                <a:spcPts val="1600"/>
              </a:lnSpc>
            </a:pPr>
            <a:r>
              <a:rPr kumimoji="1" lang="zh-CN" altLang="en-US" sz="1200" b="1" dirty="0">
                <a:solidFill>
                  <a:prstClr val="black"/>
                </a:solidFill>
                <a:latin typeface="微软雅黑" panose="020B0503020204020204" pitchFamily="34" charset="-122"/>
                <a:ea typeface="微软雅黑" panose="020B0503020204020204" pitchFamily="34" charset="-122"/>
              </a:rPr>
              <a:t>数据密级</a:t>
            </a:r>
            <a:r>
              <a:rPr kumimoji="1" lang="en-US" altLang="zh-CN" sz="1200" b="1" dirty="0">
                <a:solidFill>
                  <a:prstClr val="black"/>
                </a:solidFill>
                <a:latin typeface="微软雅黑" panose="020B0503020204020204" pitchFamily="34" charset="-122"/>
                <a:ea typeface="微软雅黑" panose="020B0503020204020204" pitchFamily="34" charset="-122"/>
              </a:rPr>
              <a:t>  </a:t>
            </a:r>
            <a:r>
              <a:rPr kumimoji="1" lang="zh-CN" altLang="en-US" sz="1200" b="1" dirty="0">
                <a:solidFill>
                  <a:prstClr val="black"/>
                </a:solidFill>
                <a:latin typeface="微软雅黑" panose="020B0503020204020204" pitchFamily="34" charset="-122"/>
                <a:ea typeface="微软雅黑" panose="020B0503020204020204" pitchFamily="34" charset="-122"/>
              </a:rPr>
              <a:t>数据权限</a:t>
            </a:r>
            <a:r>
              <a:rPr kumimoji="1" lang="en-US" altLang="zh-CN" sz="1200" b="1" dirty="0">
                <a:solidFill>
                  <a:prstClr val="black"/>
                </a:solidFill>
                <a:latin typeface="微软雅黑" panose="020B0503020204020204" pitchFamily="34" charset="-122"/>
                <a:ea typeface="微软雅黑" panose="020B0503020204020204" pitchFamily="34" charset="-122"/>
              </a:rPr>
              <a:t>  </a:t>
            </a:r>
            <a:endParaRPr kumimoji="1" lang="zh-CN" altLang="en-US" sz="1200" b="1" dirty="0">
              <a:solidFill>
                <a:prstClr val="black"/>
              </a:solidFill>
              <a:latin typeface="微软雅黑" panose="020B0503020204020204" pitchFamily="34" charset="-122"/>
              <a:ea typeface="微软雅黑" panose="020B0503020204020204" pitchFamily="34" charset="-122"/>
            </a:endParaRPr>
          </a:p>
          <a:p>
            <a:pPr algn="ctr"/>
            <a:r>
              <a:rPr kumimoji="1" lang="zh-CN" altLang="en-US" sz="1200" b="1" dirty="0">
                <a:solidFill>
                  <a:prstClr val="black"/>
                </a:solidFill>
                <a:latin typeface="微软雅黑" panose="020B0503020204020204" pitchFamily="34" charset="-122"/>
                <a:ea typeface="微软雅黑" panose="020B0503020204020204" pitchFamily="34" charset="-122"/>
              </a:rPr>
              <a:t>是否脱敏</a:t>
            </a:r>
            <a:r>
              <a:rPr kumimoji="1" lang="en-US" altLang="zh-CN" sz="1200" b="1" dirty="0">
                <a:solidFill>
                  <a:prstClr val="black"/>
                </a:solidFill>
                <a:latin typeface="微软雅黑" panose="020B0503020204020204" pitchFamily="34" charset="-122"/>
                <a:ea typeface="微软雅黑" panose="020B0503020204020204" pitchFamily="34" charset="-122"/>
              </a:rPr>
              <a:t>  </a:t>
            </a:r>
            <a:endParaRPr kumimoji="1" lang="en-US" altLang="zh-CN" sz="1200" b="1" dirty="0">
              <a:solidFill>
                <a:prstClr val="black"/>
              </a:solidFill>
              <a:latin typeface="微软雅黑" panose="020B0503020204020204" pitchFamily="34" charset="-122"/>
              <a:ea typeface="微软雅黑" panose="020B0503020204020204" pitchFamily="34" charset="-122"/>
            </a:endParaRPr>
          </a:p>
          <a:p>
            <a:pPr algn="ctr"/>
            <a:r>
              <a:rPr kumimoji="1" lang="en-US" altLang="zh-CN" sz="1200" b="1" dirty="0">
                <a:solidFill>
                  <a:prstClr val="black"/>
                </a:solidFill>
                <a:latin typeface="微软雅黑" panose="020B0503020204020204" pitchFamily="34" charset="-122"/>
                <a:ea typeface="微软雅黑" panose="020B0503020204020204" pitchFamily="34" charset="-122"/>
              </a:rPr>
              <a:t>……</a:t>
            </a:r>
            <a:endParaRPr kumimoji="1" lang="en-US" altLang="zh-CN" sz="1200" b="1" dirty="0">
              <a:solidFill>
                <a:prstClr val="black"/>
              </a:solidFill>
              <a:latin typeface="微软雅黑" panose="020B0503020204020204" pitchFamily="34" charset="-122"/>
              <a:ea typeface="微软雅黑" panose="020B0503020204020204" pitchFamily="34" charset="-122"/>
            </a:endParaRPr>
          </a:p>
        </p:txBody>
      </p:sp>
      <p:sp>
        <p:nvSpPr>
          <p:cNvPr id="61" name="上箭头 60"/>
          <p:cNvSpPr/>
          <p:nvPr/>
        </p:nvSpPr>
        <p:spPr>
          <a:xfrm rot="10800000">
            <a:off x="5139055" y="250571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上箭头 61"/>
          <p:cNvSpPr/>
          <p:nvPr/>
        </p:nvSpPr>
        <p:spPr>
          <a:xfrm rot="10800000">
            <a:off x="5139055" y="1894205"/>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上箭头 62"/>
          <p:cNvSpPr/>
          <p:nvPr/>
        </p:nvSpPr>
        <p:spPr>
          <a:xfrm rot="10800000">
            <a:off x="5139055" y="1292860"/>
            <a:ext cx="199390" cy="247650"/>
          </a:xfrm>
          <a:prstGeom prst="upArrow">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9208770" y="906145"/>
            <a:ext cx="2078990" cy="39941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技术元数据</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9207500" y="2768600"/>
            <a:ext cx="2078990" cy="408940"/>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业务元数据</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9204960" y="4220845"/>
            <a:ext cx="2078990" cy="398145"/>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管理元数据</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9046845" y="6190615"/>
            <a:ext cx="2340610" cy="408940"/>
          </a:xfrm>
          <a:prstGeom prst="roundRect">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prstClr val="white"/>
                </a:solidFill>
                <a:latin typeface="微软雅黑" panose="020B0503020204020204" pitchFamily="34" charset="-122"/>
                <a:ea typeface="微软雅黑" panose="020B0503020204020204" pitchFamily="34" charset="-122"/>
              </a:rPr>
              <a:t>数据注册</a:t>
            </a:r>
            <a:r>
              <a:rPr kumimoji="1" lang="en-US" altLang="zh-CN" sz="1600" b="1" dirty="0">
                <a:solidFill>
                  <a:prstClr val="white"/>
                </a:solidFill>
                <a:latin typeface="微软雅黑" panose="020B0503020204020204" pitchFamily="34" charset="-122"/>
                <a:ea typeface="微软雅黑" panose="020B0503020204020204" pitchFamily="34" charset="-122"/>
              </a:rPr>
              <a:t>/</a:t>
            </a:r>
            <a:r>
              <a:rPr kumimoji="1" lang="zh-CN" altLang="en-US" sz="1600" b="1" dirty="0">
                <a:solidFill>
                  <a:prstClr val="white"/>
                </a:solidFill>
                <a:latin typeface="微软雅黑" panose="020B0503020204020204" pitchFamily="34" charset="-122"/>
                <a:ea typeface="微软雅黑" panose="020B0503020204020204" pitchFamily="34" charset="-122"/>
              </a:rPr>
              <a:t>入湖</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72" name="下箭头 71"/>
          <p:cNvSpPr/>
          <p:nvPr/>
        </p:nvSpPr>
        <p:spPr>
          <a:xfrm>
            <a:off x="9923145" y="5743575"/>
            <a:ext cx="647065" cy="377190"/>
          </a:xfrm>
          <a:prstGeom prst="downArrow">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圆角矩形 3"/>
          <p:cNvSpPr/>
          <p:nvPr/>
        </p:nvSpPr>
        <p:spPr>
          <a:xfrm>
            <a:off x="675640" y="3512185"/>
            <a:ext cx="2555875" cy="1788160"/>
          </a:xfrm>
          <a:prstGeom prst="roundRect">
            <a:avLst>
              <a:gd name="adj" fmla="val 707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1</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、由业务方提出应用需求；</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2</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、由业务方指定所提应用需求对应实际业务过程中哪个</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哪些关键流程，划分所属业务域及业务子域，为资源目录设置提供参考；</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3</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、由业务系统</a:t>
            </a:r>
            <a:r>
              <a:rPr kumimoji="1" lang="en-US" altLang="zh-CN" sz="1000" dirty="0" smtClean="0">
                <a:solidFill>
                  <a:prstClr val="black"/>
                </a:solidFill>
                <a:latin typeface="微软雅黑" panose="020B0503020204020204" pitchFamily="34" charset="-122"/>
                <a:ea typeface="微软雅黑" panose="020B0503020204020204" pitchFamily="34" charset="-122"/>
              </a:rPr>
              <a:t>IT</a:t>
            </a:r>
            <a:r>
              <a:rPr kumimoji="1" lang="zh-CN" altLang="en-US" sz="1000" dirty="0" smtClean="0">
                <a:solidFill>
                  <a:prstClr val="black"/>
                </a:solidFill>
                <a:latin typeface="微软雅黑" panose="020B0503020204020204" pitchFamily="34" charset="-122"/>
                <a:ea typeface="微软雅黑" panose="020B0503020204020204" pitchFamily="34" charset="-122"/>
              </a:rPr>
              <a:t>人员协同业务方评估所需数据来源，为数据资产盘点圈定范围；</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312160" y="3512185"/>
            <a:ext cx="3268980" cy="1787525"/>
          </a:xfrm>
          <a:prstGeom prst="roundRect">
            <a:avLst>
              <a:gd name="adj" fmla="val 707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4.1</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、由业务系统</a:t>
            </a:r>
            <a:r>
              <a:rPr kumimoji="1" lang="en-US" altLang="zh-CN" sz="1000" dirty="0" smtClean="0">
                <a:solidFill>
                  <a:prstClr val="black"/>
                </a:solidFill>
                <a:latin typeface="微软雅黑" panose="020B0503020204020204" pitchFamily="34" charset="-122"/>
                <a:ea typeface="微软雅黑" panose="020B0503020204020204" pitchFamily="34" charset="-122"/>
              </a:rPr>
              <a:t>IT</a:t>
            </a:r>
            <a:r>
              <a:rPr kumimoji="1" lang="zh-CN" altLang="en-US" sz="1000" dirty="0" smtClean="0">
                <a:solidFill>
                  <a:prstClr val="black"/>
                </a:solidFill>
                <a:latin typeface="微软雅黑" panose="020B0503020204020204" pitchFamily="34" charset="-122"/>
                <a:ea typeface="微软雅黑" panose="020B0503020204020204" pitchFamily="34" charset="-122"/>
              </a:rPr>
              <a:t>人员提供技术元数据：数据所在系统</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所在数据库信息、数据字典信息</a:t>
            </a:r>
            <a:r>
              <a:rPr kumimoji="1" lang="en-US" altLang="zh-CN" sz="1000" dirty="0" smtClean="0">
                <a:solidFill>
                  <a:prstClr val="black"/>
                </a:solidFill>
                <a:latin typeface="微软雅黑" panose="020B0503020204020204" pitchFamily="34" charset="-122"/>
                <a:ea typeface="微软雅黑" panose="020B0503020204020204" pitchFamily="34" charset="-122"/>
              </a:rPr>
              <a:t>&amp;</a:t>
            </a:r>
            <a:r>
              <a:rPr kumimoji="1" lang="zh-CN" altLang="en-US" sz="1000" dirty="0" smtClean="0">
                <a:solidFill>
                  <a:prstClr val="black"/>
                </a:solidFill>
                <a:latin typeface="微软雅黑" panose="020B0503020204020204" pitchFamily="34" charset="-122"/>
                <a:ea typeface="微软雅黑" panose="020B0503020204020204" pitchFamily="34" charset="-122"/>
              </a:rPr>
              <a:t>取值逻辑、数据存储信息、数据量、运维责任人</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endParaRPr kumimoji="1" lang="en-US" altLang="zh-CN" sz="1000" dirty="0" smtClean="0">
              <a:solidFill>
                <a:prstClr val="black"/>
              </a:solidFill>
              <a:latin typeface="微软雅黑" panose="020B0503020204020204" pitchFamily="34" charset="-122"/>
              <a:ea typeface="微软雅黑" panose="020B0503020204020204" pitchFamily="34" charset="-122"/>
            </a:endParaRPr>
          </a:p>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4.2</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、由业务方提供业务元数据：由原始数据到应用数据的业务逻辑、表</a:t>
            </a:r>
            <a:r>
              <a:rPr kumimoji="1" lang="en-US" altLang="zh-CN" sz="1000" dirty="0" smtClean="0">
                <a:solidFill>
                  <a:prstClr val="black"/>
                </a:solidFill>
                <a:latin typeface="微软雅黑" panose="020B0503020204020204" pitchFamily="34" charset="-122"/>
                <a:ea typeface="微软雅黑" panose="020B0503020204020204" pitchFamily="34" charset="-122"/>
              </a:rPr>
              <a:t>&amp;</a:t>
            </a:r>
            <a:r>
              <a:rPr kumimoji="1" lang="zh-CN" altLang="en-US" sz="1000" dirty="0" smtClean="0">
                <a:solidFill>
                  <a:prstClr val="black"/>
                </a:solidFill>
                <a:latin typeface="微软雅黑" panose="020B0503020204020204" pitchFamily="34" charset="-122"/>
                <a:ea typeface="微软雅黑" panose="020B0503020204020204" pitchFamily="34" charset="-122"/>
              </a:rPr>
              <a:t>字段的业务含义</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4.3</a:t>
            </a:r>
            <a:r>
              <a:rPr kumimoji="1" lang="zh-CN" altLang="en-US" sz="1000" dirty="0" smtClean="0">
                <a:solidFill>
                  <a:prstClr val="black"/>
                </a:solidFill>
                <a:latin typeface="微软雅黑" panose="020B0503020204020204" pitchFamily="34" charset="-122"/>
                <a:ea typeface="微软雅黑" panose="020B0503020204020204" pitchFamily="34" charset="-122"/>
              </a:rPr>
              <a:t>、由业务方提供管理元数据：应用数据归属</a:t>
            </a:r>
            <a:r>
              <a:rPr kumimoji="1" lang="en-US" altLang="zh-CN" sz="1000" dirty="0" smtClean="0">
                <a:solidFill>
                  <a:prstClr val="black"/>
                </a:solidFill>
                <a:latin typeface="微软雅黑" panose="020B0503020204020204" pitchFamily="34" charset="-122"/>
                <a:ea typeface="微软雅黑" panose="020B0503020204020204" pitchFamily="34" charset="-122"/>
              </a:rPr>
              <a:t>owner</a:t>
            </a:r>
            <a:r>
              <a:rPr kumimoji="1" lang="zh-CN" altLang="en-US" sz="1000" dirty="0" smtClean="0">
                <a:solidFill>
                  <a:prstClr val="black"/>
                </a:solidFill>
                <a:latin typeface="微软雅黑" panose="020B0503020204020204" pitchFamily="34" charset="-122"/>
                <a:ea typeface="微软雅黑" panose="020B0503020204020204" pitchFamily="34" charset="-122"/>
              </a:rPr>
              <a:t>、数据表</a:t>
            </a:r>
            <a:r>
              <a:rPr kumimoji="1" lang="en-US" altLang="zh-CN" sz="1000" dirty="0" smtClean="0">
                <a:solidFill>
                  <a:prstClr val="black"/>
                </a:solidFill>
                <a:latin typeface="微软雅黑" panose="020B0503020204020204" pitchFamily="34" charset="-122"/>
                <a:ea typeface="微软雅黑" panose="020B0503020204020204" pitchFamily="34" charset="-122"/>
              </a:rPr>
              <a:t>&amp;</a:t>
            </a:r>
            <a:r>
              <a:rPr kumimoji="1" lang="zh-CN" altLang="en-US" sz="1000" dirty="0" smtClean="0">
                <a:solidFill>
                  <a:prstClr val="black"/>
                </a:solidFill>
                <a:latin typeface="微软雅黑" panose="020B0503020204020204" pitchFamily="34" charset="-122"/>
                <a:ea typeface="微软雅黑" panose="020B0503020204020204" pitchFamily="34" charset="-122"/>
              </a:rPr>
              <a:t>列</a:t>
            </a:r>
            <a:r>
              <a:rPr kumimoji="1" lang="en-US" altLang="zh-CN" sz="1000" dirty="0" smtClean="0">
                <a:solidFill>
                  <a:prstClr val="black"/>
                </a:solidFill>
                <a:latin typeface="微软雅黑" panose="020B0503020204020204" pitchFamily="34" charset="-122"/>
                <a:ea typeface="微软雅黑" panose="020B0503020204020204" pitchFamily="34" charset="-122"/>
              </a:rPr>
              <a:t>&amp;</a:t>
            </a:r>
            <a:r>
              <a:rPr kumimoji="1" lang="zh-CN" altLang="en-US" sz="1000" dirty="0" smtClean="0">
                <a:solidFill>
                  <a:prstClr val="black"/>
                </a:solidFill>
                <a:latin typeface="微软雅黑" panose="020B0503020204020204" pitchFamily="34" charset="-122"/>
                <a:ea typeface="微软雅黑" panose="020B0503020204020204" pitchFamily="34" charset="-122"/>
              </a:rPr>
              <a:t>行权限</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给谁用</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数据密级</a:t>
            </a:r>
            <a:r>
              <a:rPr kumimoji="1" lang="en-US" altLang="zh-CN" sz="1000" dirty="0" smtClean="0">
                <a:solidFill>
                  <a:prstClr val="black"/>
                </a:solidFill>
                <a:latin typeface="微软雅黑" panose="020B0503020204020204" pitchFamily="34" charset="-122"/>
                <a:ea typeface="微软雅黑" panose="020B0503020204020204" pitchFamily="34" charset="-122"/>
                <a:sym typeface="+mn-ea"/>
              </a:rPr>
              <a:t>/</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是否需脱敏</a:t>
            </a:r>
            <a:r>
              <a:rPr kumimoji="1" lang="en-US" altLang="zh-CN" sz="1000" dirty="0" smtClean="0">
                <a:solidFill>
                  <a:prstClr val="black"/>
                </a:solidFill>
                <a:latin typeface="微软雅黑" panose="020B0503020204020204" pitchFamily="34" charset="-122"/>
                <a:ea typeface="微软雅黑" panose="020B0503020204020204" pitchFamily="34" charset="-122"/>
                <a:sym typeface="+mn-ea"/>
              </a:rPr>
              <a:t>/</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数据标准</a:t>
            </a:r>
            <a:r>
              <a:rPr kumimoji="1" lang="en-US" altLang="zh-CN" sz="1000" dirty="0" smtClean="0">
                <a:solidFill>
                  <a:prstClr val="black"/>
                </a:solidFill>
                <a:latin typeface="微软雅黑" panose="020B0503020204020204" pitchFamily="34" charset="-122"/>
                <a:ea typeface="微软雅黑" panose="020B0503020204020204" pitchFamily="34" charset="-122"/>
                <a:sym typeface="+mn-ea"/>
              </a:rPr>
              <a:t>(</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怎么管</a:t>
            </a:r>
            <a:r>
              <a:rPr kumimoji="1" lang="en-US" altLang="zh-CN" sz="1000" dirty="0" smtClean="0">
                <a:solidFill>
                  <a:prstClr val="black"/>
                </a:solidFill>
                <a:latin typeface="微软雅黑" panose="020B0503020204020204" pitchFamily="34" charset="-122"/>
                <a:ea typeface="微软雅黑" panose="020B0503020204020204" pitchFamily="34" charset="-122"/>
                <a:sym typeface="+mn-ea"/>
              </a:rPr>
              <a:t>)……</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671310" y="3512185"/>
            <a:ext cx="2275840" cy="1786890"/>
          </a:xfrm>
          <a:prstGeom prst="roundRect">
            <a:avLst>
              <a:gd name="adj" fmla="val 7074"/>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5</a:t>
            </a:r>
            <a:r>
              <a:rPr kumimoji="1" lang="zh-CN" altLang="en-US" sz="1000" dirty="0" smtClean="0">
                <a:solidFill>
                  <a:prstClr val="black"/>
                </a:solidFill>
                <a:latin typeface="微软雅黑" panose="020B0503020204020204" pitchFamily="34" charset="-122"/>
                <a:ea typeface="微软雅黑" panose="020B0503020204020204" pitchFamily="34" charset="-122"/>
              </a:rPr>
              <a:t>、由平台管理员整合梳理数据资产技术</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业务</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管理元数据，协同</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业务方、业务系统</a:t>
            </a:r>
            <a:r>
              <a:rPr kumimoji="1" lang="en-US" altLang="zh-CN" sz="1000" dirty="0" smtClean="0">
                <a:solidFill>
                  <a:prstClr val="black"/>
                </a:solidFill>
                <a:latin typeface="微软雅黑" panose="020B0503020204020204" pitchFamily="34" charset="-122"/>
                <a:ea typeface="微软雅黑" panose="020B0503020204020204" pitchFamily="34" charset="-122"/>
                <a:sym typeface="+mn-ea"/>
              </a:rPr>
              <a:t>IT</a:t>
            </a:r>
            <a:r>
              <a:rPr kumimoji="1" lang="zh-CN" altLang="en-US" sz="1000" dirty="0" smtClean="0">
                <a:solidFill>
                  <a:prstClr val="black"/>
                </a:solidFill>
                <a:latin typeface="微软雅黑" panose="020B0503020204020204" pitchFamily="34" charset="-122"/>
                <a:ea typeface="微软雅黑" panose="020B0503020204020204" pitchFamily="34" charset="-122"/>
                <a:sym typeface="+mn-ea"/>
              </a:rPr>
              <a:t>沟通确认：数据注册清单及相关配置、数据入湖清单及同步策略、数据资源目录划分、待发布资产清单及权限管控配置；</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a:p>
            <a:pPr>
              <a:lnSpc>
                <a:spcPts val="1600"/>
              </a:lnSpc>
            </a:pPr>
            <a:r>
              <a:rPr kumimoji="1" lang="en-US" altLang="zh-CN" sz="1000" dirty="0" smtClean="0">
                <a:solidFill>
                  <a:prstClr val="black"/>
                </a:solidFill>
                <a:latin typeface="微软雅黑" panose="020B0503020204020204" pitchFamily="34" charset="-122"/>
                <a:ea typeface="微软雅黑" panose="020B0503020204020204" pitchFamily="34" charset="-122"/>
              </a:rPr>
              <a:t>6</a:t>
            </a:r>
            <a:r>
              <a:rPr kumimoji="1" lang="zh-CN" altLang="en-US" sz="1000" dirty="0" smtClean="0">
                <a:solidFill>
                  <a:prstClr val="black"/>
                </a:solidFill>
                <a:latin typeface="微软雅黑" panose="020B0503020204020204" pitchFamily="34" charset="-122"/>
                <a:ea typeface="微软雅黑" panose="020B0503020204020204" pitchFamily="34" charset="-122"/>
              </a:rPr>
              <a:t>、将第</a:t>
            </a:r>
            <a:r>
              <a:rPr kumimoji="1" lang="en-US" altLang="zh-CN" sz="1000" dirty="0" smtClean="0">
                <a:solidFill>
                  <a:prstClr val="black"/>
                </a:solidFill>
                <a:latin typeface="微软雅黑" panose="020B0503020204020204" pitchFamily="34" charset="-122"/>
                <a:ea typeface="微软雅黑" panose="020B0503020204020204" pitchFamily="34" charset="-122"/>
              </a:rPr>
              <a:t>5</a:t>
            </a:r>
            <a:r>
              <a:rPr kumimoji="1" lang="zh-CN" altLang="en-US" sz="1000" dirty="0" smtClean="0">
                <a:solidFill>
                  <a:prstClr val="black"/>
                </a:solidFill>
                <a:latin typeface="微软雅黑" panose="020B0503020204020204" pitchFamily="34" charset="-122"/>
                <a:ea typeface="微软雅黑" panose="020B0503020204020204" pitchFamily="34" charset="-122"/>
              </a:rPr>
              <a:t>点确认内容在底座上进行配置，完成数据的注册</a:t>
            </a:r>
            <a:r>
              <a:rPr kumimoji="1" lang="en-US" altLang="zh-CN" sz="1000" dirty="0" smtClean="0">
                <a:solidFill>
                  <a:prstClr val="black"/>
                </a:solidFill>
                <a:latin typeface="微软雅黑" panose="020B0503020204020204" pitchFamily="34" charset="-122"/>
                <a:ea typeface="微软雅黑" panose="020B0503020204020204" pitchFamily="34" charset="-122"/>
              </a:rPr>
              <a:t>/</a:t>
            </a:r>
            <a:r>
              <a:rPr kumimoji="1" lang="zh-CN" altLang="en-US" sz="1000" dirty="0" smtClean="0">
                <a:solidFill>
                  <a:prstClr val="black"/>
                </a:solidFill>
                <a:latin typeface="微软雅黑" panose="020B0503020204020204" pitchFamily="34" charset="-122"/>
                <a:ea typeface="微软雅黑" panose="020B0503020204020204" pitchFamily="34" charset="-122"/>
              </a:rPr>
              <a:t>入湖。</a:t>
            </a:r>
            <a:endParaRPr kumimoji="1" lang="zh-CN" altLang="en-US" sz="1000" dirty="0" smtClean="0">
              <a:solidFill>
                <a:prstClr val="black"/>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636270" y="5404485"/>
            <a:ext cx="8310880" cy="905510"/>
          </a:xfrm>
          <a:prstGeom prst="rect">
            <a:avLst/>
          </a:prstGeom>
        </p:spPr>
      </p:pic>
      <p:pic>
        <p:nvPicPr>
          <p:cNvPr id="22" name="图片 21"/>
          <p:cNvPicPr>
            <a:picLocks noChangeAspect="1"/>
          </p:cNvPicPr>
          <p:nvPr/>
        </p:nvPicPr>
        <p:blipFill>
          <a:blip r:embed="rId2"/>
          <a:srcRect t="46727"/>
          <a:stretch>
            <a:fillRect/>
          </a:stretch>
        </p:blipFill>
        <p:spPr>
          <a:xfrm>
            <a:off x="709295" y="5712460"/>
            <a:ext cx="8237855" cy="821690"/>
          </a:xfrm>
          <a:prstGeom prst="rect">
            <a:avLst/>
          </a:prstGeom>
        </p:spPr>
      </p:pic>
      <p:pic>
        <p:nvPicPr>
          <p:cNvPr id="13" name="图片 12"/>
          <p:cNvPicPr>
            <a:picLocks noChangeAspect="1"/>
          </p:cNvPicPr>
          <p:nvPr/>
        </p:nvPicPr>
        <p:blipFill>
          <a:blip r:embed="rId3"/>
          <a:stretch>
            <a:fillRect/>
          </a:stretch>
        </p:blipFill>
        <p:spPr>
          <a:xfrm>
            <a:off x="770890" y="6010275"/>
            <a:ext cx="8238490" cy="589280"/>
          </a:xfrm>
          <a:prstGeom prst="rect">
            <a:avLst/>
          </a:prstGeom>
        </p:spPr>
      </p:pic>
      <p:sp>
        <p:nvSpPr>
          <p:cNvPr id="16" name="形状"/>
          <p:cNvSpPr/>
          <p:nvPr>
            <p:custDataLst>
              <p:tags r:id="rId4"/>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5"/>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4" name="形状"/>
          <p:cNvSpPr/>
          <p:nvPr>
            <p:custDataLst>
              <p:tags r:id="rId6"/>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7"/>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7" name="矩形 36"/>
          <p:cNvSpPr/>
          <p:nvPr>
            <p:custDataLst>
              <p:tags r:id="rId8"/>
            </p:custDataLst>
          </p:nvPr>
        </p:nvSpPr>
        <p:spPr>
          <a:xfrm>
            <a:off x="4552570" y="255437"/>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9"/>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3" name="形状"/>
          <p:cNvSpPr/>
          <p:nvPr>
            <p:custDataLst>
              <p:tags r:id="rId10"/>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4" name="形状"/>
          <p:cNvSpPr/>
          <p:nvPr>
            <p:custDataLst>
              <p:tags r:id="rId11"/>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7" name="形状"/>
          <p:cNvSpPr/>
          <p:nvPr>
            <p:custDataLst>
              <p:tags r:id="rId12"/>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2.2.1.2 </a:t>
            </a:r>
            <a:r>
              <a:rPr lang="zh-CN" altLang="en-US" dirty="0"/>
              <a:t>基于</a:t>
            </a:r>
            <a:r>
              <a:rPr lang="zh-CN" altLang="en-US" dirty="0" smtClean="0"/>
              <a:t>业务对象梳理数据资产</a:t>
            </a:r>
            <a:endParaRPr lang="zh-CN" altLang="en-US" dirty="0"/>
          </a:p>
        </p:txBody>
      </p:sp>
      <p:sp>
        <p:nvSpPr>
          <p:cNvPr id="40" name="矩形 39"/>
          <p:cNvSpPr/>
          <p:nvPr/>
        </p:nvSpPr>
        <p:spPr bwMode="auto">
          <a:xfrm>
            <a:off x="1723169" y="1119498"/>
            <a:ext cx="4993320" cy="714434"/>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6835738" y="1119498"/>
            <a:ext cx="4464496" cy="714434"/>
          </a:xfrm>
          <a:prstGeom prst="rect">
            <a:avLst/>
          </a:prstGeom>
          <a:solidFill>
            <a:srgbClr val="F57834"/>
          </a:solidFill>
          <a:ln w="12700">
            <a:noFill/>
            <a:round/>
          </a:ln>
        </p:spPr>
        <p:txBody>
          <a:bodyPr lIns="0" tIns="0" rIns="0" bIns="0" rtlCol="0" anchor="ctr"/>
          <a:lstStyle/>
          <a:p>
            <a:pPr algn="ctr" fontAlgn="base">
              <a:spcBef>
                <a:spcPct val="0"/>
              </a:spcBef>
              <a:spcAft>
                <a:spcPct val="0"/>
              </a:spcAft>
              <a:defRPr/>
            </a:pPr>
            <a:endParaRPr kumimoji="1"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42" name="矩形 41"/>
          <p:cNvSpPr/>
          <p:nvPr/>
        </p:nvSpPr>
        <p:spPr bwMode="auto">
          <a:xfrm>
            <a:off x="775092" y="2018764"/>
            <a:ext cx="660046" cy="936104"/>
          </a:xfrm>
          <a:prstGeom prst="rect">
            <a:avLst/>
          </a:prstGeom>
          <a:solidFill>
            <a:srgbClr val="F8AC11"/>
          </a:solidFill>
          <a:ln w="12700">
            <a:noFill/>
            <a:round/>
          </a:ln>
        </p:spPr>
        <p:txBody>
          <a:bodyPr lIns="0" tIns="0" rIns="0" bIns="0" rtlCol="0" anchor="ctr"/>
          <a:lstStyle/>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业务</a:t>
            </a:r>
            <a:endParaRPr kumimoji="1" lang="en-US" altLang="zh-CN" sz="1600" b="1"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部门</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3" name="矩形 42"/>
          <p:cNvSpPr/>
          <p:nvPr/>
        </p:nvSpPr>
        <p:spPr bwMode="auto">
          <a:xfrm>
            <a:off x="775092" y="3093266"/>
            <a:ext cx="660046" cy="936104"/>
          </a:xfrm>
          <a:prstGeom prst="rect">
            <a:avLst/>
          </a:prstGeom>
          <a:solidFill>
            <a:srgbClr val="F8AC11"/>
          </a:solidFill>
          <a:ln w="12700">
            <a:noFill/>
            <a:round/>
          </a:ln>
        </p:spPr>
        <p:txBody>
          <a:bodyPr lIns="0" tIns="0" rIns="0" bIns="0" rtlCol="0" anchor="ctr"/>
          <a:lstStyle/>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数据</a:t>
            </a:r>
            <a:endParaRPr kumimoji="1" lang="en-US" altLang="zh-CN" sz="1600" b="1"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项目组</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bwMode="auto">
          <a:xfrm>
            <a:off x="775092" y="4167767"/>
            <a:ext cx="660046" cy="1589784"/>
          </a:xfrm>
          <a:prstGeom prst="rect">
            <a:avLst/>
          </a:prstGeom>
          <a:solidFill>
            <a:srgbClr val="6D5A54"/>
          </a:solidFill>
          <a:ln w="12700">
            <a:noFill/>
            <a:round/>
          </a:ln>
        </p:spPr>
        <p:txBody>
          <a:bodyPr lIns="0" tIns="0" rIns="0" bIns="0" rtlCol="0" anchor="ctr"/>
          <a:lstStyle/>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工作</a:t>
            </a:r>
            <a:endParaRPr kumimoji="1" lang="en-US" altLang="zh-CN" sz="1600" b="1"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600" b="1" dirty="0">
                <a:solidFill>
                  <a:prstClr val="white"/>
                </a:solidFill>
                <a:latin typeface="微软雅黑" panose="020B0503020204020204" pitchFamily="34" charset="-122"/>
                <a:ea typeface="微软雅黑" panose="020B0503020204020204" pitchFamily="34" charset="-122"/>
              </a:rPr>
              <a:t>策略</a:t>
            </a: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5" name="矩形 44"/>
          <p:cNvSpPr/>
          <p:nvPr/>
        </p:nvSpPr>
        <p:spPr bwMode="auto">
          <a:xfrm>
            <a:off x="1723169" y="2018764"/>
            <a:ext cx="872969" cy="936104"/>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基于业务流程推导业务对象</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6" name="矩形 45"/>
          <p:cNvSpPr/>
          <p:nvPr/>
        </p:nvSpPr>
        <p:spPr bwMode="auto">
          <a:xfrm>
            <a:off x="1723169" y="3093267"/>
            <a:ext cx="872968" cy="936104"/>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基于应用系统反推业务对象</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bwMode="auto">
          <a:xfrm>
            <a:off x="3337263" y="2018764"/>
            <a:ext cx="576064" cy="1944217"/>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合并跨部门业务对象</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4654452" y="2018764"/>
            <a:ext cx="576064" cy="1944217"/>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筛</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选</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核</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心</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业</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务</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对</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象</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5971642" y="2018764"/>
            <a:ext cx="576064" cy="1944217"/>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梳</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理</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业</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务</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对</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象</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属</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性</a:t>
            </a:r>
            <a:endParaRPr kumimoji="1"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6979754" y="2025662"/>
            <a:ext cx="576064" cy="1944217"/>
          </a:xfrm>
          <a:prstGeom prst="rect">
            <a:avLst/>
          </a:prstGeom>
          <a:solidFill>
            <a:srgbClr val="F57834"/>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筛</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选</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关</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键</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数</a:t>
            </a:r>
            <a:endParaRPr kumimoji="1" lang="zh-CN" altLang="en-US" sz="1400" dirty="0" smtClean="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据</a:t>
            </a:r>
            <a:endParaRPr kumimoji="1" lang="zh-CN" altLang="en-US" sz="1400" dirty="0" smtClean="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项</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8203890" y="2035943"/>
            <a:ext cx="576064" cy="1944217"/>
          </a:xfrm>
          <a:prstGeom prst="rect">
            <a:avLst/>
          </a:prstGeom>
          <a:solidFill>
            <a:srgbClr val="F57834"/>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分</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组</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归</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类</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数</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据</a:t>
            </a:r>
            <a:endParaRPr kumimoji="1" lang="en-US" altLang="zh-CN" sz="1400"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项</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676922" y="4145550"/>
            <a:ext cx="4870784" cy="1612001"/>
          </a:xfrm>
          <a:prstGeom prst="rect">
            <a:avLst/>
          </a:prstGeom>
          <a:noFill/>
          <a:ln w="12700">
            <a:solidFill>
              <a:srgbClr val="06B3F1"/>
            </a:solidFill>
          </a:ln>
        </p:spPr>
        <p:txBody>
          <a:bodyPr wrap="square">
            <a:noAutofit/>
          </a:bodyPr>
          <a:lstStyle/>
          <a:p>
            <a:pPr algn="just" fontAlgn="base">
              <a:lnSpc>
                <a:spcPct val="150000"/>
              </a:lnSpc>
              <a:spcBef>
                <a:spcPct val="0"/>
              </a:spcBef>
              <a:spcAft>
                <a:spcPct val="0"/>
              </a:spcAft>
            </a:pPr>
            <a:r>
              <a:rPr lang="zh-CN" altLang="en-US" sz="1200" b="1" dirty="0" smtClean="0">
                <a:solidFill>
                  <a:prstClr val="black"/>
                </a:solidFill>
                <a:latin typeface="微软雅黑" panose="020B0503020204020204" pitchFamily="34" charset="-122"/>
                <a:ea typeface="微软雅黑" panose="020B0503020204020204" pitchFamily="34" charset="-122"/>
              </a:rPr>
              <a:t>基于</a:t>
            </a:r>
            <a:r>
              <a:rPr lang="zh-CN" altLang="en-US" sz="1200" b="1" dirty="0">
                <a:solidFill>
                  <a:prstClr val="black"/>
                </a:solidFill>
                <a:latin typeface="微软雅黑" panose="020B0503020204020204" pitchFamily="34" charset="-122"/>
                <a:ea typeface="微软雅黑" panose="020B0503020204020204" pitchFamily="34" charset="-122"/>
              </a:rPr>
              <a:t>关键管控节点，依据下列四项原则筛选核心业务对象：</a:t>
            </a:r>
            <a:endParaRPr lang="en-US" altLang="zh-CN" sz="1200" b="1" dirty="0">
              <a:solidFill>
                <a:prstClr val="black"/>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Clr>
                <a:srgbClr val="02B2F0"/>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核心业务</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Clr>
                <a:srgbClr val="02B2F0"/>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主数据</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Clr>
                <a:srgbClr val="02B2F0"/>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核心过程结果</a:t>
            </a:r>
            <a:endParaRPr lang="en-US" altLang="zh-CN" sz="1100" dirty="0">
              <a:solidFill>
                <a:prstClr val="black"/>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Clr>
                <a:srgbClr val="02B2F0"/>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核心业务对象属性</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979754" y="4145549"/>
            <a:ext cx="4320479" cy="1612001"/>
          </a:xfrm>
          <a:prstGeom prst="rect">
            <a:avLst/>
          </a:prstGeom>
          <a:noFill/>
          <a:ln>
            <a:solidFill>
              <a:srgbClr val="F57834"/>
            </a:solidFill>
          </a:ln>
        </p:spPr>
        <p:txBody>
          <a:bodyPr wrap="square">
            <a:noAutofit/>
          </a:bodyPr>
          <a:lstStyle/>
          <a:p>
            <a:pPr algn="just" fontAlgn="base">
              <a:lnSpc>
                <a:spcPct val="150000"/>
              </a:lnSpc>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数据项标准分类原则：</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Clr>
                <a:srgbClr val="F57834"/>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核心标准</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重要业务编号</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重要业务分类</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关键业务流程节点判断信息</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9522506" y="2002000"/>
            <a:ext cx="1777728" cy="491541"/>
          </a:xfrm>
          <a:prstGeom prst="rect">
            <a:avLst/>
          </a:prstGeom>
          <a:solidFill>
            <a:srgbClr val="F57834"/>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主数据类数据项标准</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9522506" y="3478338"/>
            <a:ext cx="1777728" cy="491541"/>
          </a:xfrm>
          <a:prstGeom prst="rect">
            <a:avLst/>
          </a:prstGeom>
          <a:solidFill>
            <a:srgbClr val="F57834"/>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交易类数据项标准</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3667386" y="1137255"/>
            <a:ext cx="723275" cy="307777"/>
          </a:xfrm>
          <a:prstGeom prst="rect">
            <a:avLst/>
          </a:prstGeom>
          <a:noFill/>
        </p:spPr>
        <p:txBody>
          <a:bodyPr wrap="none" rtlCol="0">
            <a:spAutoFit/>
          </a:bodyPr>
          <a:lstStyle/>
          <a:p>
            <a:pPr fontAlgn="base">
              <a:spcBef>
                <a:spcPct val="0"/>
              </a:spcBef>
              <a:spcAft>
                <a:spcPct val="0"/>
              </a:spcAft>
            </a:pPr>
            <a:r>
              <a:rPr kumimoji="1" lang="zh-CN" altLang="en-US" sz="1400" dirty="0">
                <a:solidFill>
                  <a:prstClr val="black"/>
                </a:solidFill>
                <a:latin typeface="微软雅黑" panose="020B0503020204020204" pitchFamily="34" charset="-122"/>
                <a:ea typeface="微软雅黑" panose="020B0503020204020204" pitchFamily="34" charset="-122"/>
              </a:rPr>
              <a:t>阶段一</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667386" y="1476715"/>
            <a:ext cx="2262158" cy="369332"/>
          </a:xfrm>
          <a:prstGeom prst="rect">
            <a:avLst/>
          </a:prstGeom>
          <a:noFill/>
        </p:spPr>
        <p:txBody>
          <a:bodyPr wrap="none" rtlCol="0">
            <a:spAutoFit/>
          </a:bodyPr>
          <a:lstStyle/>
          <a:p>
            <a:pPr fontAlgn="base">
              <a:spcBef>
                <a:spcPct val="0"/>
              </a:spcBef>
              <a:spcAft>
                <a:spcPct val="0"/>
              </a:spcAft>
            </a:pPr>
            <a:r>
              <a:rPr kumimoji="1" lang="zh-CN" altLang="en-US" b="1" dirty="0">
                <a:solidFill>
                  <a:prstClr val="black"/>
                </a:solidFill>
                <a:latin typeface="微软雅黑" panose="020B0503020204020204" pitchFamily="34" charset="-122"/>
                <a:ea typeface="微软雅黑" panose="020B0503020204020204" pitchFamily="34" charset="-122"/>
              </a:rPr>
              <a:t>梳理业务对象及属性</a:t>
            </a:r>
            <a:endParaRPr kumimoji="1" lang="zh-CN" altLang="en-US" b="1" dirty="0">
              <a:solidFill>
                <a:prstClr val="black"/>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8300270" y="1137255"/>
            <a:ext cx="723275" cy="307777"/>
          </a:xfrm>
          <a:prstGeom prst="rect">
            <a:avLst/>
          </a:prstGeom>
          <a:noFill/>
        </p:spPr>
        <p:txBody>
          <a:bodyPr wrap="none" rtlCol="0">
            <a:spAutoFit/>
          </a:bodyPr>
          <a:lstStyle/>
          <a:p>
            <a:pPr fontAlgn="base">
              <a:spcBef>
                <a:spcPct val="0"/>
              </a:spcBef>
              <a:spcAft>
                <a:spcPct val="0"/>
              </a:spcAft>
            </a:pPr>
            <a:r>
              <a:rPr kumimoji="1" lang="zh-CN" altLang="en-US" sz="1400" dirty="0">
                <a:solidFill>
                  <a:prstClr val="black"/>
                </a:solidFill>
                <a:latin typeface="微软雅黑" panose="020B0503020204020204" pitchFamily="34" charset="-122"/>
                <a:ea typeface="微软雅黑" panose="020B0503020204020204" pitchFamily="34" charset="-122"/>
              </a:rPr>
              <a:t>阶段二</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8300270" y="1476715"/>
            <a:ext cx="2723823" cy="369332"/>
          </a:xfrm>
          <a:prstGeom prst="rect">
            <a:avLst/>
          </a:prstGeom>
          <a:noFill/>
        </p:spPr>
        <p:txBody>
          <a:bodyPr wrap="none" rtlCol="0">
            <a:spAutoFit/>
          </a:bodyPr>
          <a:lstStyle/>
          <a:p>
            <a:pPr fontAlgn="base">
              <a:spcBef>
                <a:spcPct val="0"/>
              </a:spcBef>
              <a:spcAft>
                <a:spcPct val="0"/>
              </a:spcAft>
            </a:pPr>
            <a:r>
              <a:rPr kumimoji="1" lang="zh-CN" altLang="en-US" b="1" dirty="0">
                <a:solidFill>
                  <a:prstClr val="black"/>
                </a:solidFill>
                <a:latin typeface="微软雅黑" panose="020B0503020204020204" pitchFamily="34" charset="-122"/>
                <a:ea typeface="微软雅黑" panose="020B0503020204020204" pitchFamily="34" charset="-122"/>
              </a:rPr>
              <a:t>建立数据项标准及属性组</a:t>
            </a:r>
            <a:endParaRPr kumimoji="1" lang="zh-CN" altLang="en-US" b="1" dirty="0">
              <a:solidFill>
                <a:prstClr val="black"/>
              </a:solidFill>
              <a:latin typeface="微软雅黑" panose="020B0503020204020204" pitchFamily="34" charset="-122"/>
              <a:ea typeface="微软雅黑" panose="020B0503020204020204" pitchFamily="34" charset="-122"/>
            </a:endParaRPr>
          </a:p>
        </p:txBody>
      </p:sp>
      <p:cxnSp>
        <p:nvCxnSpPr>
          <p:cNvPr id="60" name="直线箭头连接符 27"/>
          <p:cNvCxnSpPr>
            <a:stCxn id="42" idx="3"/>
            <a:endCxn id="45" idx="1"/>
          </p:cNvCxnSpPr>
          <p:nvPr/>
        </p:nvCxnSpPr>
        <p:spPr>
          <a:xfrm>
            <a:off x="1435138" y="2486816"/>
            <a:ext cx="288031" cy="0"/>
          </a:xfrm>
          <a:prstGeom prst="straightConnector1">
            <a:avLst/>
          </a:prstGeom>
          <a:noFill/>
          <a:ln w="25400" cap="flat" cmpd="sng" algn="ctr">
            <a:solidFill>
              <a:sysClr val="windowText" lastClr="000000"/>
            </a:solidFill>
            <a:prstDash val="solid"/>
            <a:tailEnd type="triangle"/>
          </a:ln>
          <a:effectLst/>
        </p:spPr>
      </p:cxnSp>
      <p:cxnSp>
        <p:nvCxnSpPr>
          <p:cNvPr id="61" name="直线箭头连接符 28"/>
          <p:cNvCxnSpPr>
            <a:stCxn id="43" idx="3"/>
            <a:endCxn id="46" idx="1"/>
          </p:cNvCxnSpPr>
          <p:nvPr/>
        </p:nvCxnSpPr>
        <p:spPr>
          <a:xfrm>
            <a:off x="1435138" y="3561318"/>
            <a:ext cx="288031" cy="1"/>
          </a:xfrm>
          <a:prstGeom prst="straightConnector1">
            <a:avLst/>
          </a:prstGeom>
          <a:noFill/>
          <a:ln w="25400" cap="flat" cmpd="sng" algn="ctr">
            <a:solidFill>
              <a:sysClr val="windowText" lastClr="000000"/>
            </a:solidFill>
            <a:prstDash val="solid"/>
            <a:tailEnd type="triangle"/>
          </a:ln>
          <a:effectLst/>
        </p:spPr>
      </p:cxnSp>
      <p:cxnSp>
        <p:nvCxnSpPr>
          <p:cNvPr id="62" name="直线箭头连接符 31"/>
          <p:cNvCxnSpPr>
            <a:stCxn id="45" idx="3"/>
          </p:cNvCxnSpPr>
          <p:nvPr/>
        </p:nvCxnSpPr>
        <p:spPr>
          <a:xfrm>
            <a:off x="2596138" y="2486816"/>
            <a:ext cx="741124" cy="0"/>
          </a:xfrm>
          <a:prstGeom prst="straightConnector1">
            <a:avLst/>
          </a:prstGeom>
          <a:noFill/>
          <a:ln w="25400" cap="flat" cmpd="sng" algn="ctr">
            <a:solidFill>
              <a:sysClr val="windowText" lastClr="000000"/>
            </a:solidFill>
            <a:prstDash val="solid"/>
            <a:tailEnd type="triangle"/>
          </a:ln>
          <a:effectLst/>
        </p:spPr>
      </p:cxnSp>
      <p:cxnSp>
        <p:nvCxnSpPr>
          <p:cNvPr id="63" name="直线箭头连接符 35"/>
          <p:cNvCxnSpPr>
            <a:stCxn id="46" idx="3"/>
          </p:cNvCxnSpPr>
          <p:nvPr/>
        </p:nvCxnSpPr>
        <p:spPr>
          <a:xfrm>
            <a:off x="2596137" y="3561319"/>
            <a:ext cx="741125" cy="0"/>
          </a:xfrm>
          <a:prstGeom prst="straightConnector1">
            <a:avLst/>
          </a:prstGeom>
          <a:noFill/>
          <a:ln w="25400" cap="flat" cmpd="sng" algn="ctr">
            <a:solidFill>
              <a:sysClr val="windowText" lastClr="000000"/>
            </a:solidFill>
            <a:prstDash val="solid"/>
            <a:tailEnd type="triangle"/>
          </a:ln>
          <a:effectLst/>
        </p:spPr>
      </p:cxnSp>
      <p:cxnSp>
        <p:nvCxnSpPr>
          <p:cNvPr id="64" name="直线箭头连接符 38"/>
          <p:cNvCxnSpPr>
            <a:stCxn id="47" idx="3"/>
            <a:endCxn id="48" idx="1"/>
          </p:cNvCxnSpPr>
          <p:nvPr/>
        </p:nvCxnSpPr>
        <p:spPr>
          <a:xfrm>
            <a:off x="3913327" y="2990873"/>
            <a:ext cx="741125" cy="0"/>
          </a:xfrm>
          <a:prstGeom prst="straightConnector1">
            <a:avLst/>
          </a:prstGeom>
          <a:noFill/>
          <a:ln w="25400" cap="flat" cmpd="sng" algn="ctr">
            <a:solidFill>
              <a:sysClr val="windowText" lastClr="000000"/>
            </a:solidFill>
            <a:prstDash val="solid"/>
            <a:tailEnd type="triangle"/>
          </a:ln>
          <a:effectLst/>
        </p:spPr>
      </p:cxnSp>
      <p:cxnSp>
        <p:nvCxnSpPr>
          <p:cNvPr id="65" name="直线箭头连接符 43"/>
          <p:cNvCxnSpPr>
            <a:stCxn id="48" idx="3"/>
            <a:endCxn id="49" idx="1"/>
          </p:cNvCxnSpPr>
          <p:nvPr/>
        </p:nvCxnSpPr>
        <p:spPr>
          <a:xfrm>
            <a:off x="5230516" y="2990873"/>
            <a:ext cx="741126" cy="0"/>
          </a:xfrm>
          <a:prstGeom prst="straightConnector1">
            <a:avLst/>
          </a:prstGeom>
          <a:noFill/>
          <a:ln w="25400" cap="flat" cmpd="sng" algn="ctr">
            <a:solidFill>
              <a:sysClr val="windowText" lastClr="000000"/>
            </a:solidFill>
            <a:prstDash val="solid"/>
            <a:tailEnd type="triangle"/>
          </a:ln>
          <a:effectLst/>
        </p:spPr>
      </p:cxnSp>
      <p:cxnSp>
        <p:nvCxnSpPr>
          <p:cNvPr id="66" name="直线箭头连接符 46"/>
          <p:cNvCxnSpPr>
            <a:stCxn id="49" idx="3"/>
            <a:endCxn id="50" idx="1"/>
          </p:cNvCxnSpPr>
          <p:nvPr/>
        </p:nvCxnSpPr>
        <p:spPr>
          <a:xfrm>
            <a:off x="6547706" y="2990873"/>
            <a:ext cx="432048" cy="6898"/>
          </a:xfrm>
          <a:prstGeom prst="straightConnector1">
            <a:avLst/>
          </a:prstGeom>
          <a:noFill/>
          <a:ln w="25400" cap="flat" cmpd="sng" algn="ctr">
            <a:solidFill>
              <a:sysClr val="windowText" lastClr="000000"/>
            </a:solidFill>
            <a:prstDash val="solid"/>
            <a:tailEnd type="triangle"/>
          </a:ln>
          <a:effectLst/>
        </p:spPr>
      </p:cxnSp>
      <p:cxnSp>
        <p:nvCxnSpPr>
          <p:cNvPr id="67" name="直线箭头连接符 49"/>
          <p:cNvCxnSpPr>
            <a:stCxn id="50" idx="3"/>
            <a:endCxn id="51" idx="1"/>
          </p:cNvCxnSpPr>
          <p:nvPr/>
        </p:nvCxnSpPr>
        <p:spPr>
          <a:xfrm>
            <a:off x="7555818" y="2997771"/>
            <a:ext cx="648072" cy="10281"/>
          </a:xfrm>
          <a:prstGeom prst="straightConnector1">
            <a:avLst/>
          </a:prstGeom>
          <a:noFill/>
          <a:ln w="25400" cap="flat" cmpd="sng" algn="ctr">
            <a:solidFill>
              <a:sysClr val="windowText" lastClr="000000"/>
            </a:solidFill>
            <a:prstDash val="solid"/>
            <a:tailEnd type="triangle"/>
          </a:ln>
          <a:effectLst/>
        </p:spPr>
      </p:cxnSp>
      <p:cxnSp>
        <p:nvCxnSpPr>
          <p:cNvPr id="68" name="直线箭头连接符 52"/>
          <p:cNvCxnSpPr>
            <a:stCxn id="51" idx="3"/>
            <a:endCxn id="54" idx="1"/>
          </p:cNvCxnSpPr>
          <p:nvPr/>
        </p:nvCxnSpPr>
        <p:spPr>
          <a:xfrm flipV="1">
            <a:off x="8779954" y="2247771"/>
            <a:ext cx="742552" cy="760281"/>
          </a:xfrm>
          <a:prstGeom prst="bentConnector3">
            <a:avLst>
              <a:gd name="adj1" fmla="val 50000"/>
            </a:avLst>
          </a:prstGeom>
          <a:noFill/>
          <a:ln w="25400" cap="flat" cmpd="sng" algn="ctr">
            <a:solidFill>
              <a:sysClr val="windowText" lastClr="000000"/>
            </a:solidFill>
            <a:prstDash val="solid"/>
            <a:tailEnd type="triangle"/>
          </a:ln>
          <a:effectLst/>
        </p:spPr>
      </p:cxnSp>
      <p:cxnSp>
        <p:nvCxnSpPr>
          <p:cNvPr id="69" name="直线箭头连接符 52"/>
          <p:cNvCxnSpPr>
            <a:stCxn id="51" idx="3"/>
            <a:endCxn id="55" idx="1"/>
          </p:cNvCxnSpPr>
          <p:nvPr/>
        </p:nvCxnSpPr>
        <p:spPr>
          <a:xfrm>
            <a:off x="8779954" y="3008052"/>
            <a:ext cx="742552" cy="716057"/>
          </a:xfrm>
          <a:prstGeom prst="bentConnector3">
            <a:avLst>
              <a:gd name="adj1" fmla="val 50000"/>
            </a:avLst>
          </a:prstGeom>
          <a:noFill/>
          <a:ln w="25400" cap="flat" cmpd="sng" algn="ctr">
            <a:solidFill>
              <a:sysClr val="windowText" lastClr="000000"/>
            </a:solidFill>
            <a:prstDash val="solid"/>
            <a:tailEnd type="triangle"/>
          </a:ln>
          <a:effectLst/>
        </p:spPr>
      </p:cxnSp>
      <p:sp>
        <p:nvSpPr>
          <p:cNvPr id="70" name="文本框 69"/>
          <p:cNvSpPr txBox="1"/>
          <p:nvPr/>
        </p:nvSpPr>
        <p:spPr>
          <a:xfrm>
            <a:off x="9285651" y="4391319"/>
            <a:ext cx="1920103" cy="1078052"/>
          </a:xfrm>
          <a:prstGeom prst="rect">
            <a:avLst/>
          </a:prstGeom>
          <a:noFill/>
        </p:spPr>
        <p:txBody>
          <a:bodyPr wrap="square">
            <a:spAutoFit/>
          </a:bodyPr>
          <a:lstStyle/>
          <a:p>
            <a:pPr marL="171450" indent="-171450" algn="just" fontAlgn="base">
              <a:lnSpc>
                <a:spcPct val="150000"/>
              </a:lnSpc>
              <a:spcBef>
                <a:spcPct val="0"/>
              </a:spcBef>
              <a:spcAft>
                <a:spcPct val="0"/>
              </a:spcAft>
              <a:buClr>
                <a:srgbClr val="F57834"/>
              </a:buClr>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一般标准</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附带属性信息</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系统记录信息</a:t>
            </a:r>
            <a:endParaRPr lang="en-US" altLang="zh-CN" sz="1100" dirty="0">
              <a:solidFill>
                <a:prstClr val="black"/>
              </a:solidFill>
              <a:latin typeface="微软雅黑" panose="020B0503020204020204" pitchFamily="34" charset="-122"/>
              <a:ea typeface="微软雅黑" panose="020B0503020204020204" pitchFamily="34" charset="-122"/>
            </a:endParaRPr>
          </a:p>
          <a:p>
            <a:pPr algn="just" fontAlgn="base">
              <a:lnSpc>
                <a:spcPct val="150000"/>
              </a:lnSpc>
              <a:spcBef>
                <a:spcPct val="0"/>
              </a:spcBef>
              <a:spcAft>
                <a:spcPct val="0"/>
              </a:spcAft>
            </a:pP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解释说明信息</a:t>
            </a:r>
            <a:endParaRPr lang="en-US" altLang="zh-CN" sz="1400" dirty="0">
              <a:solidFill>
                <a:prstClr val="black"/>
              </a:solidFill>
              <a:latin typeface="微软雅黑" panose="020B0503020204020204" pitchFamily="34" charset="-122"/>
              <a:ea typeface="微软雅黑" panose="020B0503020204020204" pitchFamily="34" charset="-122"/>
            </a:endParaRPr>
          </a:p>
        </p:txBody>
      </p:sp>
      <p:pic>
        <p:nvPicPr>
          <p:cNvPr id="71" name="图形 60" descr="齿轮"/>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4813685">
            <a:off x="2351896" y="1019407"/>
            <a:ext cx="914400" cy="914400"/>
          </a:xfrm>
          <a:prstGeom prst="rect">
            <a:avLst/>
          </a:prstGeom>
        </p:spPr>
      </p:pic>
      <p:pic>
        <p:nvPicPr>
          <p:cNvPr id="72" name="图形 62" descr="维恩图"/>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7786" y="1111248"/>
            <a:ext cx="770891" cy="770891"/>
          </a:xfrm>
          <a:prstGeom prst="rect">
            <a:avLst/>
          </a:prstGeom>
        </p:spPr>
      </p:pic>
      <p:sp>
        <p:nvSpPr>
          <p:cNvPr id="16" name="形状"/>
          <p:cNvSpPr/>
          <p:nvPr>
            <p:custDataLst>
              <p:tags r:id="rId4"/>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5"/>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4" name="形状"/>
          <p:cNvSpPr/>
          <p:nvPr>
            <p:custDataLst>
              <p:tags r:id="rId6"/>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7"/>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8"/>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9"/>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10"/>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11"/>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2.2.1.3 </a:t>
            </a:r>
            <a:r>
              <a:rPr lang="zh-CN" altLang="en-US" b="1" dirty="0"/>
              <a:t>基于业务</a:t>
            </a:r>
            <a:r>
              <a:rPr lang="zh-CN" altLang="en-US" b="1" dirty="0" smtClean="0"/>
              <a:t>对象</a:t>
            </a:r>
            <a:r>
              <a:rPr lang="zh-CN" altLang="en-US" b="1" dirty="0"/>
              <a:t>构建</a:t>
            </a:r>
            <a:r>
              <a:rPr lang="zh-CN" altLang="en-US" b="1" dirty="0" smtClean="0"/>
              <a:t>数据资产</a:t>
            </a:r>
            <a:endParaRPr lang="zh-CN" altLang="en-US" b="1" dirty="0"/>
          </a:p>
        </p:txBody>
      </p:sp>
      <p:grpSp>
        <p:nvGrpSpPr>
          <p:cNvPr id="98" name="组合 97"/>
          <p:cNvGrpSpPr/>
          <p:nvPr/>
        </p:nvGrpSpPr>
        <p:grpSpPr>
          <a:xfrm>
            <a:off x="707923" y="899144"/>
            <a:ext cx="11208774" cy="5301803"/>
            <a:chOff x="247650" y="1135118"/>
            <a:chExt cx="11806314" cy="5301803"/>
          </a:xfrm>
        </p:grpSpPr>
        <p:sp>
          <p:nvSpPr>
            <p:cNvPr id="91" name="矩形 90"/>
            <p:cNvSpPr/>
            <p:nvPr/>
          </p:nvSpPr>
          <p:spPr bwMode="auto">
            <a:xfrm>
              <a:off x="7019966" y="1135118"/>
              <a:ext cx="5016558" cy="5295177"/>
            </a:xfrm>
            <a:prstGeom prst="rect">
              <a:avLst/>
            </a:prstGeom>
            <a:solidFill>
              <a:schemeClr val="bg1">
                <a:lumMod val="75000"/>
              </a:schemeClr>
            </a:solidFill>
            <a:ln w="12700">
              <a:noFill/>
              <a:round/>
            </a:ln>
          </p:spPr>
          <p:txBody>
            <a:bodyPr lIns="0" tIns="0" rIns="0" bIns="0" rtlCol="0" anchor="ctr"/>
            <a:lstStyle/>
            <a:p>
              <a:pPr algn="ctr" fontAlgn="base">
                <a:spcBef>
                  <a:spcPct val="0"/>
                </a:spcBef>
                <a:spcAft>
                  <a:spcPct val="0"/>
                </a:spcAft>
                <a:defRPr/>
              </a:pP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90" name="矩形 89"/>
            <p:cNvSpPr/>
            <p:nvPr/>
          </p:nvSpPr>
          <p:spPr bwMode="auto">
            <a:xfrm>
              <a:off x="3078172" y="1141744"/>
              <a:ext cx="3717391" cy="5295177"/>
            </a:xfrm>
            <a:prstGeom prst="rect">
              <a:avLst/>
            </a:prstGeom>
            <a:solidFill>
              <a:schemeClr val="bg1">
                <a:lumMod val="75000"/>
              </a:schemeClr>
            </a:solidFill>
            <a:ln w="12700">
              <a:noFill/>
              <a:round/>
            </a:ln>
          </p:spPr>
          <p:txBody>
            <a:bodyPr lIns="0" tIns="0" rIns="0" bIns="0" rtlCol="0" anchor="ctr"/>
            <a:lstStyle/>
            <a:p>
              <a:pPr algn="ctr" fontAlgn="base">
                <a:spcBef>
                  <a:spcPct val="0"/>
                </a:spcBef>
                <a:spcAft>
                  <a:spcPct val="0"/>
                </a:spcAft>
                <a:defRPr/>
              </a:pP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89" name="矩形 88"/>
            <p:cNvSpPr/>
            <p:nvPr/>
          </p:nvSpPr>
          <p:spPr bwMode="auto">
            <a:xfrm>
              <a:off x="255782" y="1135119"/>
              <a:ext cx="2679147" cy="5295177"/>
            </a:xfrm>
            <a:prstGeom prst="rect">
              <a:avLst/>
            </a:prstGeom>
            <a:solidFill>
              <a:schemeClr val="bg1">
                <a:lumMod val="75000"/>
              </a:schemeClr>
            </a:solidFill>
            <a:ln w="12700">
              <a:noFill/>
              <a:round/>
            </a:ln>
          </p:spPr>
          <p:txBody>
            <a:bodyPr lIns="0" tIns="0" rIns="0" bIns="0" rtlCol="0" anchor="ctr"/>
            <a:lstStyle/>
            <a:p>
              <a:pPr algn="ctr" fontAlgn="base">
                <a:spcBef>
                  <a:spcPct val="0"/>
                </a:spcBef>
                <a:spcAft>
                  <a:spcPct val="0"/>
                </a:spcAft>
                <a:defRPr/>
              </a:pPr>
              <a:endParaRPr kumimoji="1"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88" name="组合 87"/>
            <p:cNvGrpSpPr/>
            <p:nvPr/>
          </p:nvGrpSpPr>
          <p:grpSpPr>
            <a:xfrm>
              <a:off x="1012674" y="1196496"/>
              <a:ext cx="1609966" cy="4996968"/>
              <a:chOff x="776702" y="1196496"/>
              <a:chExt cx="1609966" cy="4996968"/>
            </a:xfrm>
          </p:grpSpPr>
          <p:sp>
            <p:nvSpPr>
              <p:cNvPr id="7" name="文本框 6"/>
              <p:cNvSpPr txBox="1"/>
              <p:nvPr/>
            </p:nvSpPr>
            <p:spPr>
              <a:xfrm>
                <a:off x="796855" y="1196496"/>
                <a:ext cx="1569660" cy="369332"/>
              </a:xfrm>
              <a:prstGeom prst="rect">
                <a:avLst/>
              </a:prstGeom>
              <a:noFill/>
            </p:spPr>
            <p:txBody>
              <a:bodyPr wrap="none" rtlCol="0">
                <a:spAutoFit/>
              </a:bodyPr>
              <a:lstStyle/>
              <a:p>
                <a:pPr fontAlgn="base">
                  <a:spcBef>
                    <a:spcPct val="0"/>
                  </a:spcBef>
                  <a:spcAft>
                    <a:spcPct val="0"/>
                  </a:spcAft>
                </a:pPr>
                <a:r>
                  <a:rPr kumimoji="1" lang="zh-CN" altLang="en-US" b="1" dirty="0" smtClean="0">
                    <a:solidFill>
                      <a:prstClr val="black"/>
                    </a:solidFill>
                    <a:latin typeface="微软雅黑" panose="020B0503020204020204" pitchFamily="34" charset="-122"/>
                    <a:ea typeface="微软雅黑" panose="020B0503020204020204" pitchFamily="34" charset="-122"/>
                  </a:rPr>
                  <a:t>数据分层结构</a:t>
                </a:r>
                <a:endParaRPr kumimoji="1" lang="zh-CN" altLang="en-US" b="1" dirty="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776702" y="1694689"/>
                <a:ext cx="1609966" cy="547455"/>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业务</a:t>
                </a:r>
                <a:r>
                  <a:rPr kumimoji="1" lang="zh-CN" altLang="en-US" sz="1400" dirty="0" smtClean="0">
                    <a:solidFill>
                      <a:prstClr val="white"/>
                    </a:solidFill>
                    <a:latin typeface="微软雅黑" panose="020B0503020204020204" pitchFamily="34" charset="-122"/>
                    <a:ea typeface="微软雅黑" panose="020B0503020204020204" pitchFamily="34" charset="-122"/>
                  </a:rPr>
                  <a:t>域</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776702" y="2682092"/>
                <a:ext cx="1609966" cy="547455"/>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主题域</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776702" y="3669495"/>
                <a:ext cx="1609966" cy="547455"/>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业务对象</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76702" y="4656898"/>
                <a:ext cx="1609966" cy="547455"/>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逻辑数据实体</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776702" y="5646009"/>
                <a:ext cx="1609966" cy="547455"/>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属性</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3082365" y="1196496"/>
              <a:ext cx="3687143" cy="4983141"/>
              <a:chOff x="2684159" y="1196496"/>
              <a:chExt cx="3687143" cy="4983141"/>
            </a:xfrm>
          </p:grpSpPr>
          <p:sp>
            <p:nvSpPr>
              <p:cNvPr id="14" name="文本框 13"/>
              <p:cNvSpPr txBox="1"/>
              <p:nvPr/>
            </p:nvSpPr>
            <p:spPr>
              <a:xfrm>
                <a:off x="4204565" y="1196496"/>
                <a:ext cx="646331" cy="369332"/>
              </a:xfrm>
              <a:prstGeom prst="rect">
                <a:avLst/>
              </a:prstGeom>
              <a:noFill/>
            </p:spPr>
            <p:txBody>
              <a:bodyPr wrap="none" rtlCol="0">
                <a:spAutoFit/>
              </a:bodyPr>
              <a:lstStyle/>
              <a:p>
                <a:pPr fontAlgn="base">
                  <a:spcBef>
                    <a:spcPct val="0"/>
                  </a:spcBef>
                  <a:spcAft>
                    <a:spcPct val="0"/>
                  </a:spcAft>
                </a:pPr>
                <a:r>
                  <a:rPr kumimoji="1" lang="zh-CN" altLang="en-US" b="1" dirty="0" smtClean="0">
                    <a:solidFill>
                      <a:prstClr val="black"/>
                    </a:solidFill>
                    <a:latin typeface="微软雅黑" panose="020B0503020204020204" pitchFamily="34" charset="-122"/>
                    <a:ea typeface="微软雅黑" panose="020B0503020204020204" pitchFamily="34" charset="-122"/>
                  </a:rPr>
                  <a:t>定义</a:t>
                </a:r>
                <a:endParaRPr kumimoji="1" lang="zh-CN" altLang="en-US" b="1"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684159" y="1706806"/>
                <a:ext cx="3687143" cy="738664"/>
              </a:xfrm>
              <a:prstGeom prst="rect">
                <a:avLst/>
              </a:prstGeom>
              <a:noFill/>
            </p:spPr>
            <p:txBody>
              <a:bodyPr wrap="square" rtlCol="0">
                <a:spAutoFit/>
              </a:bodyPr>
              <a:lstStyle/>
              <a:p>
                <a:pPr fontAlgn="base">
                  <a:spcBef>
                    <a:spcPct val="0"/>
                  </a:spcBef>
                  <a:spcAft>
                    <a:spcPct val="0"/>
                  </a:spcAft>
                </a:pPr>
                <a:r>
                  <a:rPr kumimoji="1" lang="zh-CN" altLang="en-US" sz="1400" b="1" dirty="0" smtClean="0">
                    <a:solidFill>
                      <a:prstClr val="black"/>
                    </a:solidFill>
                    <a:latin typeface="微软雅黑" panose="020B0503020204020204" pitchFamily="34" charset="-122"/>
                    <a:ea typeface="微软雅黑" panose="020B0503020204020204" pitchFamily="34" charset="-122"/>
                  </a:rPr>
                  <a:t>业务域（主题域分组）</a:t>
                </a:r>
                <a:r>
                  <a:rPr kumimoji="1" lang="zh-CN" altLang="en-US" sz="1400" dirty="0" smtClean="0">
                    <a:solidFill>
                      <a:prstClr val="black"/>
                    </a:solidFill>
                    <a:latin typeface="微软雅黑" panose="020B0503020204020204" pitchFamily="34" charset="-122"/>
                    <a:ea typeface="微软雅黑" panose="020B0503020204020204" pitchFamily="34" charset="-122"/>
                  </a:rPr>
                  <a:t>是公司顶层信息分类，通过数据视角体现公司最高层面关注的业务领域</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684159" y="2694209"/>
                <a:ext cx="3687143" cy="523220"/>
              </a:xfrm>
              <a:prstGeom prst="rect">
                <a:avLst/>
              </a:prstGeom>
              <a:noFill/>
            </p:spPr>
            <p:txBody>
              <a:bodyPr wrap="square" rtlCol="0">
                <a:spAutoFit/>
              </a:bodyPr>
              <a:lstStyle/>
              <a:p>
                <a:pPr fontAlgn="base">
                  <a:spcBef>
                    <a:spcPct val="0"/>
                  </a:spcBef>
                  <a:spcAft>
                    <a:spcPct val="0"/>
                  </a:spcAft>
                </a:pPr>
                <a:r>
                  <a:rPr kumimoji="1" lang="zh-CN" altLang="en-US" sz="1400" b="1" dirty="0" smtClean="0">
                    <a:solidFill>
                      <a:prstClr val="black"/>
                    </a:solidFill>
                    <a:latin typeface="微软雅黑" panose="020B0503020204020204" pitchFamily="34" charset="-122"/>
                    <a:ea typeface="微软雅黑" panose="020B0503020204020204" pitchFamily="34" charset="-122"/>
                  </a:rPr>
                  <a:t>主题域</a:t>
                </a:r>
                <a:r>
                  <a:rPr kumimoji="1" lang="zh-CN" altLang="en-US" sz="1400" dirty="0" smtClean="0">
                    <a:solidFill>
                      <a:prstClr val="black"/>
                    </a:solidFill>
                    <a:latin typeface="微软雅黑" panose="020B0503020204020204" pitchFamily="34" charset="-122"/>
                    <a:ea typeface="微软雅黑" panose="020B0503020204020204" pitchFamily="34" charset="-122"/>
                  </a:rPr>
                  <a:t>是互不重叠数据的高层面的分类，用于管理其下一级的业务对象</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684159" y="3681612"/>
                <a:ext cx="3687143" cy="523220"/>
              </a:xfrm>
              <a:prstGeom prst="rect">
                <a:avLst/>
              </a:prstGeom>
              <a:noFill/>
            </p:spPr>
            <p:txBody>
              <a:bodyPr wrap="square" rtlCol="0">
                <a:spAutoFit/>
              </a:bodyPr>
              <a:lstStyle/>
              <a:p>
                <a:pPr fontAlgn="base">
                  <a:spcBef>
                    <a:spcPct val="0"/>
                  </a:spcBef>
                  <a:spcAft>
                    <a:spcPct val="0"/>
                  </a:spcAft>
                </a:pPr>
                <a:r>
                  <a:rPr kumimoji="1" lang="zh-CN" altLang="en-US" sz="1400" b="1" dirty="0" smtClean="0">
                    <a:solidFill>
                      <a:prstClr val="black"/>
                    </a:solidFill>
                    <a:latin typeface="微软雅黑" panose="020B0503020204020204" pitchFamily="34" charset="-122"/>
                    <a:ea typeface="微软雅黑" panose="020B0503020204020204" pitchFamily="34" charset="-122"/>
                  </a:rPr>
                  <a:t>业务对象</a:t>
                </a:r>
                <a:r>
                  <a:rPr kumimoji="1" lang="zh-CN" altLang="en-US" sz="1400" dirty="0" smtClean="0">
                    <a:solidFill>
                      <a:prstClr val="black"/>
                    </a:solidFill>
                    <a:latin typeface="微软雅黑" panose="020B0503020204020204" pitchFamily="34" charset="-122"/>
                    <a:ea typeface="微软雅黑" panose="020B0503020204020204" pitchFamily="34" charset="-122"/>
                  </a:rPr>
                  <a:t>是业务域重要的人、事、物，承载了业务运作和管理涉及的重要信息</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684159" y="4669015"/>
                <a:ext cx="3687143" cy="523220"/>
              </a:xfrm>
              <a:prstGeom prst="rect">
                <a:avLst/>
              </a:prstGeom>
              <a:noFill/>
            </p:spPr>
            <p:txBody>
              <a:bodyPr wrap="square" rtlCol="0">
                <a:spAutoFit/>
              </a:bodyPr>
              <a:lstStyle/>
              <a:p>
                <a:pPr fontAlgn="base">
                  <a:spcBef>
                    <a:spcPct val="0"/>
                  </a:spcBef>
                  <a:spcAft>
                    <a:spcPct val="0"/>
                  </a:spcAft>
                </a:pPr>
                <a:r>
                  <a:rPr kumimoji="1" lang="zh-CN" altLang="en-US" sz="1400" b="1" dirty="0" smtClean="0">
                    <a:solidFill>
                      <a:prstClr val="black"/>
                    </a:solidFill>
                    <a:latin typeface="微软雅黑" panose="020B0503020204020204" pitchFamily="34" charset="-122"/>
                    <a:ea typeface="微软雅黑" panose="020B0503020204020204" pitchFamily="34" charset="-122"/>
                  </a:rPr>
                  <a:t>逻辑数据实体</a:t>
                </a:r>
                <a:r>
                  <a:rPr kumimoji="1" lang="zh-CN" altLang="en-US" sz="1400" dirty="0" smtClean="0">
                    <a:solidFill>
                      <a:prstClr val="black"/>
                    </a:solidFill>
                    <a:latin typeface="微软雅黑" panose="020B0503020204020204" pitchFamily="34" charset="-122"/>
                    <a:ea typeface="微软雅黑" panose="020B0503020204020204" pitchFamily="34" charset="-122"/>
                  </a:rPr>
                  <a:t>是具有一定逻辑关系的数据属性的集合</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684159" y="5656417"/>
                <a:ext cx="3687143" cy="523220"/>
              </a:xfrm>
              <a:prstGeom prst="rect">
                <a:avLst/>
              </a:prstGeom>
              <a:noFill/>
            </p:spPr>
            <p:txBody>
              <a:bodyPr wrap="square" rtlCol="0">
                <a:spAutoFit/>
              </a:bodyPr>
              <a:lstStyle/>
              <a:p>
                <a:pPr fontAlgn="base">
                  <a:spcBef>
                    <a:spcPct val="0"/>
                  </a:spcBef>
                  <a:spcAft>
                    <a:spcPct val="0"/>
                  </a:spcAft>
                </a:pPr>
                <a:r>
                  <a:rPr kumimoji="1" lang="zh-CN" altLang="en-US" sz="1400" b="1" dirty="0" smtClean="0">
                    <a:solidFill>
                      <a:prstClr val="black"/>
                    </a:solidFill>
                    <a:latin typeface="微软雅黑" panose="020B0503020204020204" pitchFamily="34" charset="-122"/>
                    <a:ea typeface="微软雅黑" panose="020B0503020204020204" pitchFamily="34" charset="-122"/>
                  </a:rPr>
                  <a:t>属性</a:t>
                </a:r>
                <a:r>
                  <a:rPr kumimoji="1" lang="zh-CN" altLang="en-US" sz="1400" dirty="0" smtClean="0">
                    <a:solidFill>
                      <a:prstClr val="black"/>
                    </a:solidFill>
                    <a:latin typeface="微软雅黑" panose="020B0503020204020204" pitchFamily="34" charset="-122"/>
                    <a:ea typeface="微软雅黑" panose="020B0503020204020204" pitchFamily="34" charset="-122"/>
                  </a:rPr>
                  <a:t>是描述所属业务对象的性质和特征，反映信息管理最小粒度</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122604" y="1196496"/>
              <a:ext cx="4854928" cy="4960840"/>
              <a:chOff x="7122604" y="1196496"/>
              <a:chExt cx="4854928" cy="4960840"/>
            </a:xfrm>
          </p:grpSpPr>
          <p:sp>
            <p:nvSpPr>
              <p:cNvPr id="20" name="文本框 19"/>
              <p:cNvSpPr txBox="1"/>
              <p:nvPr/>
            </p:nvSpPr>
            <p:spPr>
              <a:xfrm>
                <a:off x="9223930" y="1196496"/>
                <a:ext cx="646331" cy="369332"/>
              </a:xfrm>
              <a:prstGeom prst="rect">
                <a:avLst/>
              </a:prstGeom>
              <a:noFill/>
            </p:spPr>
            <p:txBody>
              <a:bodyPr wrap="none" rtlCol="0">
                <a:spAutoFit/>
              </a:bodyPr>
              <a:lstStyle/>
              <a:p>
                <a:pPr fontAlgn="base">
                  <a:spcBef>
                    <a:spcPct val="0"/>
                  </a:spcBef>
                  <a:spcAft>
                    <a:spcPct val="0"/>
                  </a:spcAft>
                </a:pPr>
                <a:r>
                  <a:rPr kumimoji="1" lang="zh-CN" altLang="en-US" b="1" dirty="0">
                    <a:solidFill>
                      <a:prstClr val="black"/>
                    </a:solidFill>
                    <a:latin typeface="微软雅黑" panose="020B0503020204020204" pitchFamily="34" charset="-122"/>
                    <a:ea typeface="微软雅黑" panose="020B0503020204020204" pitchFamily="34" charset="-122"/>
                  </a:rPr>
                  <a:t>举例</a:t>
                </a:r>
                <a:endParaRPr kumimoji="1" lang="zh-CN" altLang="en-US" b="1" dirty="0">
                  <a:solidFill>
                    <a:prstClr val="black"/>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8455713" y="1730816"/>
                <a:ext cx="1609966"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采购到入库</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516580" y="2718646"/>
                <a:ext cx="3386371" cy="475200"/>
                <a:chOff x="7516580" y="2694209"/>
                <a:chExt cx="3386371" cy="475200"/>
              </a:xfrm>
            </p:grpSpPr>
            <p:sp>
              <p:nvSpPr>
                <p:cNvPr id="22" name="矩形 21"/>
                <p:cNvSpPr/>
                <p:nvPr/>
              </p:nvSpPr>
              <p:spPr bwMode="auto">
                <a:xfrm>
                  <a:off x="7516580" y="2694209"/>
                  <a:ext cx="1039485"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采购域</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9932947" y="2694209"/>
                  <a:ext cx="970004"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库存域</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7570397" y="3706476"/>
                <a:ext cx="3390261" cy="475200"/>
                <a:chOff x="7570397" y="3632988"/>
                <a:chExt cx="3390261" cy="475200"/>
              </a:xfrm>
            </p:grpSpPr>
            <p:sp>
              <p:nvSpPr>
                <p:cNvPr id="24" name="矩形 23"/>
                <p:cNvSpPr/>
                <p:nvPr/>
              </p:nvSpPr>
              <p:spPr bwMode="auto">
                <a:xfrm>
                  <a:off x="7570397" y="3632988"/>
                  <a:ext cx="985643"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采购订单</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9975015" y="3632988"/>
                  <a:ext cx="985643"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入库</a:t>
                  </a:r>
                  <a:r>
                    <a:rPr kumimoji="1" lang="zh-CN" altLang="en-US" sz="1400" dirty="0" smtClean="0">
                      <a:solidFill>
                        <a:prstClr val="white"/>
                      </a:solidFill>
                      <a:latin typeface="微软雅黑" panose="020B0503020204020204" pitchFamily="34" charset="-122"/>
                      <a:ea typeface="微软雅黑" panose="020B0503020204020204" pitchFamily="34" charset="-122"/>
                    </a:rPr>
                    <a:t>单</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516581" y="5682136"/>
                <a:ext cx="4460951" cy="475200"/>
                <a:chOff x="7516581" y="5682136"/>
                <a:chExt cx="4460951" cy="475200"/>
              </a:xfrm>
            </p:grpSpPr>
            <p:sp>
              <p:nvSpPr>
                <p:cNvPr id="32" name="矩形 31"/>
                <p:cNvSpPr/>
                <p:nvPr/>
              </p:nvSpPr>
              <p:spPr bwMode="auto">
                <a:xfrm>
                  <a:off x="10257495" y="5682136"/>
                  <a:ext cx="806400"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入库数量</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11171132" y="5682136"/>
                  <a:ext cx="806400"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入库金额</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7516581" y="5682136"/>
                  <a:ext cx="806400"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入库单号</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8430219" y="5682136"/>
                  <a:ext cx="806400"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物料编号</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bwMode="auto">
                <a:xfrm>
                  <a:off x="9343857" y="5682136"/>
                  <a:ext cx="806400"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仓储地点</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7122604" y="4694306"/>
                <a:ext cx="4506597" cy="475200"/>
                <a:chOff x="7122604" y="4693025"/>
                <a:chExt cx="4506597" cy="475200"/>
              </a:xfrm>
            </p:grpSpPr>
            <p:sp>
              <p:nvSpPr>
                <p:cNvPr id="26" name="矩形 25"/>
                <p:cNvSpPr/>
                <p:nvPr/>
              </p:nvSpPr>
              <p:spPr bwMode="auto">
                <a:xfrm>
                  <a:off x="10643558" y="4693025"/>
                  <a:ext cx="985643"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入库</a:t>
                  </a:r>
                  <a:r>
                    <a:rPr kumimoji="1" lang="zh-CN" altLang="en-US" sz="1400" dirty="0">
                      <a:solidFill>
                        <a:prstClr val="white"/>
                      </a:solidFill>
                      <a:latin typeface="微软雅黑" panose="020B0503020204020204" pitchFamily="34" charset="-122"/>
                      <a:ea typeface="微软雅黑" panose="020B0503020204020204" pitchFamily="34" charset="-122"/>
                    </a:rPr>
                    <a:t>信息</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0" name="矩形 39"/>
                <p:cNvSpPr/>
                <p:nvPr/>
              </p:nvSpPr>
              <p:spPr bwMode="auto">
                <a:xfrm>
                  <a:off x="7122604" y="4693025"/>
                  <a:ext cx="985643"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采购订单头</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8883081" y="4693025"/>
                  <a:ext cx="985643" cy="475200"/>
                </a:xfrm>
                <a:prstGeom prst="rect">
                  <a:avLst/>
                </a:prstGeom>
                <a:solidFill>
                  <a:srgbClr val="06B3F1"/>
                </a:solidFill>
                <a:ln w="12700">
                  <a:noFill/>
                  <a:round/>
                </a:ln>
              </p:spPr>
              <p:txBody>
                <a:bodyPr lIns="0" tIns="0" rIns="0" bIns="0" rtlCol="0" anchor="ctr"/>
                <a:lstStyle/>
                <a:p>
                  <a:pPr algn="ctr" fontAlgn="base">
                    <a:spcBef>
                      <a:spcPct val="0"/>
                    </a:spcBef>
                    <a:spcAft>
                      <a:spcPct val="0"/>
                    </a:spcAft>
                    <a:defRPr/>
                  </a:pPr>
                  <a:r>
                    <a:rPr kumimoji="1" lang="zh-CN" altLang="en-US" sz="1400" dirty="0" smtClean="0">
                      <a:solidFill>
                        <a:prstClr val="white"/>
                      </a:solidFill>
                      <a:latin typeface="微软雅黑" panose="020B0503020204020204" pitchFamily="34" charset="-122"/>
                      <a:ea typeface="微软雅黑" panose="020B0503020204020204" pitchFamily="34" charset="-122"/>
                    </a:rPr>
                    <a:t>采购订单行</a:t>
                  </a:r>
                  <a:endParaRPr kumimoji="1" lang="zh-CN" altLang="en-US" sz="1400" dirty="0">
                    <a:solidFill>
                      <a:prstClr val="white"/>
                    </a:solidFill>
                    <a:latin typeface="微软雅黑" panose="020B0503020204020204" pitchFamily="34" charset="-122"/>
                    <a:ea typeface="微软雅黑" panose="020B0503020204020204" pitchFamily="34" charset="-122"/>
                  </a:endParaRPr>
                </a:p>
              </p:txBody>
            </p:sp>
          </p:grpSp>
          <p:cxnSp>
            <p:nvCxnSpPr>
              <p:cNvPr id="44" name="直接箭头连接符 43"/>
              <p:cNvCxnSpPr>
                <a:stCxn id="34" idx="0"/>
                <a:endCxn id="26" idx="2"/>
              </p:cNvCxnSpPr>
              <p:nvPr/>
            </p:nvCxnSpPr>
            <p:spPr>
              <a:xfrm flipV="1">
                <a:off x="7919781" y="5169506"/>
                <a:ext cx="3216599"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5" idx="0"/>
                <a:endCxn id="26" idx="2"/>
              </p:cNvCxnSpPr>
              <p:nvPr/>
            </p:nvCxnSpPr>
            <p:spPr>
              <a:xfrm flipV="1">
                <a:off x="8833419" y="5169506"/>
                <a:ext cx="2302961"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6" idx="0"/>
                <a:endCxn id="26" idx="2"/>
              </p:cNvCxnSpPr>
              <p:nvPr/>
            </p:nvCxnSpPr>
            <p:spPr>
              <a:xfrm flipV="1">
                <a:off x="9747057" y="5169506"/>
                <a:ext cx="1389323"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2" idx="0"/>
                <a:endCxn id="26" idx="2"/>
              </p:cNvCxnSpPr>
              <p:nvPr/>
            </p:nvCxnSpPr>
            <p:spPr>
              <a:xfrm flipV="1">
                <a:off x="10660695" y="5169506"/>
                <a:ext cx="475685"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3" idx="0"/>
                <a:endCxn id="26" idx="2"/>
              </p:cNvCxnSpPr>
              <p:nvPr/>
            </p:nvCxnSpPr>
            <p:spPr>
              <a:xfrm flipH="1" flipV="1">
                <a:off x="11136380" y="5169506"/>
                <a:ext cx="437952"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6" idx="0"/>
                <a:endCxn id="25" idx="2"/>
              </p:cNvCxnSpPr>
              <p:nvPr/>
            </p:nvCxnSpPr>
            <p:spPr>
              <a:xfrm flipH="1" flipV="1">
                <a:off x="10467837" y="4181676"/>
                <a:ext cx="668543"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1" idx="0"/>
                <a:endCxn id="24" idx="2"/>
              </p:cNvCxnSpPr>
              <p:nvPr/>
            </p:nvCxnSpPr>
            <p:spPr>
              <a:xfrm flipH="1" flipV="1">
                <a:off x="8063219" y="4181676"/>
                <a:ext cx="1312684"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40" idx="0"/>
                <a:endCxn id="24" idx="2"/>
              </p:cNvCxnSpPr>
              <p:nvPr/>
            </p:nvCxnSpPr>
            <p:spPr>
              <a:xfrm flipV="1">
                <a:off x="7615426" y="4181676"/>
                <a:ext cx="447793"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 idx="0"/>
                <a:endCxn id="22" idx="2"/>
              </p:cNvCxnSpPr>
              <p:nvPr/>
            </p:nvCxnSpPr>
            <p:spPr>
              <a:xfrm flipH="1" flipV="1">
                <a:off x="8036323" y="3193846"/>
                <a:ext cx="26896"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5" idx="0"/>
                <a:endCxn id="23" idx="2"/>
              </p:cNvCxnSpPr>
              <p:nvPr/>
            </p:nvCxnSpPr>
            <p:spPr>
              <a:xfrm flipH="1" flipV="1">
                <a:off x="10417949" y="3193846"/>
                <a:ext cx="49888"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3" idx="0"/>
                <a:endCxn id="21" idx="2"/>
              </p:cNvCxnSpPr>
              <p:nvPr/>
            </p:nvCxnSpPr>
            <p:spPr>
              <a:xfrm flipH="1" flipV="1">
                <a:off x="9260696" y="2206016"/>
                <a:ext cx="1157253"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2" idx="0"/>
                <a:endCxn id="21" idx="2"/>
              </p:cNvCxnSpPr>
              <p:nvPr/>
            </p:nvCxnSpPr>
            <p:spPr>
              <a:xfrm flipV="1">
                <a:off x="8036323" y="2206016"/>
                <a:ext cx="1224373" cy="5126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文本框 81"/>
            <p:cNvSpPr txBox="1"/>
            <p:nvPr/>
          </p:nvSpPr>
          <p:spPr>
            <a:xfrm>
              <a:off x="376077" y="1814527"/>
              <a:ext cx="443607" cy="307777"/>
            </a:xfrm>
            <a:prstGeom prst="rect">
              <a:avLst/>
            </a:prstGeom>
            <a:noFill/>
          </p:spPr>
          <p:txBody>
            <a:bodyPr wrap="square" rtlCol="0">
              <a:spAutoFit/>
            </a:bodyPr>
            <a:lstStyle/>
            <a:p>
              <a:pPr fontAlgn="base">
                <a:spcBef>
                  <a:spcPct val="0"/>
                </a:spcBef>
                <a:spcAft>
                  <a:spcPct val="0"/>
                </a:spcAft>
              </a:pPr>
              <a:r>
                <a:rPr kumimoji="1" lang="en-US" altLang="zh-CN" sz="1400" b="1" dirty="0" smtClean="0">
                  <a:solidFill>
                    <a:prstClr val="black"/>
                  </a:solidFill>
                  <a:latin typeface="微软雅黑" panose="020B0503020204020204" pitchFamily="34" charset="-122"/>
                  <a:ea typeface="微软雅黑" panose="020B0503020204020204" pitchFamily="34" charset="-122"/>
                </a:rPr>
                <a:t>L1</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376077" y="5764138"/>
              <a:ext cx="443607" cy="307777"/>
            </a:xfrm>
            <a:prstGeom prst="rect">
              <a:avLst/>
            </a:prstGeom>
            <a:noFill/>
          </p:spPr>
          <p:txBody>
            <a:bodyPr wrap="square" rtlCol="0">
              <a:spAutoFit/>
            </a:bodyPr>
            <a:lstStyle/>
            <a:p>
              <a:pPr fontAlgn="base">
                <a:spcBef>
                  <a:spcPct val="0"/>
                </a:spcBef>
                <a:spcAft>
                  <a:spcPct val="0"/>
                </a:spcAft>
              </a:pPr>
              <a:r>
                <a:rPr kumimoji="1" lang="en-US" altLang="zh-CN" sz="1400" b="1" dirty="0" smtClean="0">
                  <a:solidFill>
                    <a:prstClr val="black"/>
                  </a:solidFill>
                  <a:latin typeface="微软雅黑" panose="020B0503020204020204" pitchFamily="34" charset="-122"/>
                  <a:ea typeface="微软雅黑" panose="020B0503020204020204" pitchFamily="34" charset="-122"/>
                </a:rPr>
                <a:t>L5</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376077" y="2801930"/>
              <a:ext cx="443607" cy="307777"/>
            </a:xfrm>
            <a:prstGeom prst="rect">
              <a:avLst/>
            </a:prstGeom>
            <a:noFill/>
          </p:spPr>
          <p:txBody>
            <a:bodyPr wrap="square" rtlCol="0">
              <a:spAutoFit/>
            </a:bodyPr>
            <a:lstStyle/>
            <a:p>
              <a:pPr fontAlgn="base">
                <a:spcBef>
                  <a:spcPct val="0"/>
                </a:spcBef>
                <a:spcAft>
                  <a:spcPct val="0"/>
                </a:spcAft>
              </a:pPr>
              <a:r>
                <a:rPr kumimoji="1" lang="en-US" altLang="zh-CN" sz="1400" b="1" dirty="0" smtClean="0">
                  <a:solidFill>
                    <a:prstClr val="black"/>
                  </a:solidFill>
                  <a:latin typeface="微软雅黑" panose="020B0503020204020204" pitchFamily="34" charset="-122"/>
                  <a:ea typeface="微软雅黑" panose="020B0503020204020204" pitchFamily="34" charset="-122"/>
                </a:rPr>
                <a:t>L2</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376077" y="3789333"/>
              <a:ext cx="443607" cy="307777"/>
            </a:xfrm>
            <a:prstGeom prst="rect">
              <a:avLst/>
            </a:prstGeom>
            <a:noFill/>
          </p:spPr>
          <p:txBody>
            <a:bodyPr wrap="square" rtlCol="0">
              <a:spAutoFit/>
            </a:bodyPr>
            <a:lstStyle/>
            <a:p>
              <a:pPr fontAlgn="base">
                <a:spcBef>
                  <a:spcPct val="0"/>
                </a:spcBef>
                <a:spcAft>
                  <a:spcPct val="0"/>
                </a:spcAft>
              </a:pPr>
              <a:r>
                <a:rPr kumimoji="1" lang="en-US" altLang="zh-CN" sz="1400" b="1" dirty="0" smtClean="0">
                  <a:solidFill>
                    <a:prstClr val="black"/>
                  </a:solidFill>
                  <a:latin typeface="微软雅黑" panose="020B0503020204020204" pitchFamily="34" charset="-122"/>
                  <a:ea typeface="微软雅黑" panose="020B0503020204020204" pitchFamily="34" charset="-122"/>
                </a:rPr>
                <a:t>L3</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376077" y="4776736"/>
              <a:ext cx="443607" cy="307777"/>
            </a:xfrm>
            <a:prstGeom prst="rect">
              <a:avLst/>
            </a:prstGeom>
            <a:noFill/>
          </p:spPr>
          <p:txBody>
            <a:bodyPr wrap="square" rtlCol="0">
              <a:spAutoFit/>
            </a:bodyPr>
            <a:lstStyle/>
            <a:p>
              <a:pPr fontAlgn="base">
                <a:spcBef>
                  <a:spcPct val="0"/>
                </a:spcBef>
                <a:spcAft>
                  <a:spcPct val="0"/>
                </a:spcAft>
              </a:pPr>
              <a:r>
                <a:rPr kumimoji="1" lang="en-US" altLang="zh-CN" sz="1400" b="1" dirty="0" smtClean="0">
                  <a:solidFill>
                    <a:prstClr val="black"/>
                  </a:solidFill>
                  <a:latin typeface="微软雅黑" panose="020B0503020204020204" pitchFamily="34" charset="-122"/>
                  <a:ea typeface="微软雅黑" panose="020B0503020204020204" pitchFamily="34" charset="-122"/>
                </a:rPr>
                <a:t>L4</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cxnSp>
          <p:nvCxnSpPr>
            <p:cNvPr id="93" name="直接连接符 92"/>
            <p:cNvCxnSpPr/>
            <p:nvPr/>
          </p:nvCxnSpPr>
          <p:spPr>
            <a:xfrm flipV="1">
              <a:off x="255782" y="2433485"/>
              <a:ext cx="11780742" cy="147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255782" y="3456071"/>
              <a:ext cx="11780742" cy="147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247650" y="4406392"/>
              <a:ext cx="11780742" cy="147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273222" y="5458025"/>
              <a:ext cx="11780742" cy="147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3"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b="1"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3"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7"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7"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2.2.2</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注册入湖</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cs typeface="+mn-ea"/>
                <a:sym typeface="+mn-lt"/>
              </a:rPr>
              <a:t>2.2.2.1 </a:t>
            </a:r>
            <a:r>
              <a:rPr lang="zh-CN" altLang="en-US" b="1" dirty="0" smtClean="0">
                <a:cs typeface="+mn-ea"/>
                <a:sym typeface="+mn-lt"/>
              </a:rPr>
              <a:t>数据注册总体框架</a:t>
            </a:r>
            <a:endParaRPr lang="zh-CN" altLang="en-US" b="1" dirty="0">
              <a:cs typeface="+mn-ea"/>
              <a:sym typeface="+mn-lt"/>
            </a:endParaRPr>
          </a:p>
        </p:txBody>
      </p:sp>
      <p:grpSp>
        <p:nvGrpSpPr>
          <p:cNvPr id="17" name="组合 16"/>
          <p:cNvGrpSpPr/>
          <p:nvPr/>
        </p:nvGrpSpPr>
        <p:grpSpPr>
          <a:xfrm>
            <a:off x="365760" y="1392702"/>
            <a:ext cx="11473084" cy="5261316"/>
            <a:chOff x="365760" y="1026624"/>
            <a:chExt cx="11473084" cy="5627394"/>
          </a:xfrm>
        </p:grpSpPr>
        <p:sp>
          <p:nvSpPr>
            <p:cNvPr id="150" name="矩形 149"/>
            <p:cNvSpPr/>
            <p:nvPr/>
          </p:nvSpPr>
          <p:spPr>
            <a:xfrm>
              <a:off x="365760" y="4824492"/>
              <a:ext cx="11473084" cy="1829526"/>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数据</a:t>
              </a:r>
              <a:r>
                <a:rPr kumimoji="1" lang="zh-CN" altLang="en-US" sz="1400" b="1" dirty="0">
                  <a:solidFill>
                    <a:schemeClr val="bg1"/>
                  </a:solidFill>
                  <a:latin typeface="微软雅黑" panose="020B0503020204020204" pitchFamily="34" charset="-122"/>
                  <a:ea typeface="微软雅黑" panose="020B0503020204020204" pitchFamily="34" charset="-122"/>
                </a:rPr>
                <a:t>源</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9" name="矩形 148"/>
            <p:cNvSpPr/>
            <p:nvPr/>
          </p:nvSpPr>
          <p:spPr>
            <a:xfrm>
              <a:off x="484974" y="5834387"/>
              <a:ext cx="11160000" cy="677835"/>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4" name="矩形 73"/>
            <p:cNvSpPr/>
            <p:nvPr/>
          </p:nvSpPr>
          <p:spPr>
            <a:xfrm>
              <a:off x="365760" y="1026624"/>
              <a:ext cx="11473084" cy="2713600"/>
            </a:xfrm>
            <a:prstGeom prst="rect">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数据底座</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484974" y="1405409"/>
              <a:ext cx="11160000" cy="677835"/>
            </a:xfrm>
            <a:prstGeom prst="rect">
              <a:avLst/>
            </a:prstGeom>
            <a:solidFill>
              <a:srgbClr val="F578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1645436"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中央资源目录</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3695285"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基地</a:t>
              </a:r>
              <a:r>
                <a:rPr kumimoji="1" lang="en-US" altLang="zh-CN" sz="1200" b="1" dirty="0">
                  <a:solidFill>
                    <a:schemeClr val="bg1"/>
                  </a:solidFill>
                  <a:latin typeface="微软雅黑" panose="020B0503020204020204" pitchFamily="34" charset="-122"/>
                  <a:ea typeface="微软雅黑" panose="020B0503020204020204" pitchFamily="34" charset="-122"/>
                </a:rPr>
                <a:t>A</a:t>
              </a:r>
              <a:r>
                <a:rPr kumimoji="1" lang="zh-CN" altLang="en-US" sz="1200" b="1" dirty="0">
                  <a:solidFill>
                    <a:schemeClr val="bg1"/>
                  </a:solidFill>
                  <a:latin typeface="微软雅黑" panose="020B0503020204020204" pitchFamily="34" charset="-122"/>
                  <a:ea typeface="微软雅黑" panose="020B0503020204020204" pitchFamily="34" charset="-122"/>
                </a:rPr>
                <a:t>资源目录</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5745134"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基地</a:t>
              </a:r>
              <a:r>
                <a:rPr kumimoji="1" lang="en-US" altLang="zh-CN" sz="1200" b="1" dirty="0">
                  <a:solidFill>
                    <a:schemeClr val="bg1"/>
                  </a:solidFill>
                  <a:latin typeface="微软雅黑" panose="020B0503020204020204" pitchFamily="34" charset="-122"/>
                  <a:ea typeface="微软雅黑" panose="020B0503020204020204" pitchFamily="34" charset="-122"/>
                </a:rPr>
                <a:t>B</a:t>
              </a:r>
              <a:r>
                <a:rPr kumimoji="1" lang="zh-CN" altLang="en-US" sz="1200" b="1" dirty="0">
                  <a:solidFill>
                    <a:schemeClr val="bg1"/>
                  </a:solidFill>
                  <a:latin typeface="微软雅黑" panose="020B0503020204020204" pitchFamily="34" charset="-122"/>
                  <a:ea typeface="微软雅黑" panose="020B0503020204020204" pitchFamily="34" charset="-122"/>
                </a:rPr>
                <a:t>资源目录</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7794983"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smtClean="0">
                  <a:solidFill>
                    <a:schemeClr val="bg1"/>
                  </a:solidFill>
                  <a:latin typeface="微软雅黑" panose="020B0503020204020204" pitchFamily="34" charset="-122"/>
                  <a:ea typeface="微软雅黑" panose="020B0503020204020204" pitchFamily="34" charset="-122"/>
                </a:rPr>
                <a:t>C</a:t>
              </a:r>
              <a:r>
                <a:rPr kumimoji="1" lang="zh-CN" altLang="en-US" sz="1200" b="1" dirty="0" smtClean="0">
                  <a:solidFill>
                    <a:schemeClr val="bg1"/>
                  </a:solidFill>
                  <a:latin typeface="微软雅黑" panose="020B0503020204020204" pitchFamily="34" charset="-122"/>
                  <a:ea typeface="微软雅黑" panose="020B0503020204020204" pitchFamily="34" charset="-122"/>
                </a:rPr>
                <a:t>资源目录</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0" name="矩形 89"/>
            <p:cNvSpPr/>
            <p:nvPr/>
          </p:nvSpPr>
          <p:spPr>
            <a:xfrm>
              <a:off x="9844830"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smtClean="0">
                  <a:solidFill>
                    <a:schemeClr val="bg1"/>
                  </a:solidFill>
                  <a:latin typeface="微软雅黑" panose="020B0503020204020204" pitchFamily="34" charset="-122"/>
                  <a:ea typeface="微软雅黑" panose="020B0503020204020204" pitchFamily="34" charset="-122"/>
                </a:rPr>
                <a:t>n</a:t>
              </a:r>
              <a:r>
                <a:rPr kumimoji="1" lang="zh-CN" altLang="en-US" sz="1200" b="1" dirty="0" smtClean="0">
                  <a:solidFill>
                    <a:schemeClr val="bg1"/>
                  </a:solidFill>
                  <a:latin typeface="微软雅黑" panose="020B0503020204020204" pitchFamily="34" charset="-122"/>
                  <a:ea typeface="微软雅黑" panose="020B0503020204020204" pitchFamily="34" charset="-122"/>
                </a:rPr>
                <a:t>资源目录</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37" name="矩形 136"/>
            <p:cNvSpPr/>
            <p:nvPr/>
          </p:nvSpPr>
          <p:spPr>
            <a:xfrm>
              <a:off x="567278" y="1482716"/>
              <a:ext cx="744357" cy="523220"/>
            </a:xfrm>
            <a:prstGeom prst="rect">
              <a:avLst/>
            </a:prstGeom>
          </p:spPr>
          <p:txBody>
            <a:bodyPr wrap="squar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数据资源目录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39" name="磁盘 143"/>
            <p:cNvSpPr/>
            <p:nvPr/>
          </p:nvSpPr>
          <p:spPr>
            <a:xfrm>
              <a:off x="1619361"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schemeClr val="tx1"/>
                  </a:solidFill>
                  <a:latin typeface="微软雅黑" panose="020B0503020204020204" pitchFamily="34" charset="-122"/>
                  <a:ea typeface="微软雅黑" panose="020B0503020204020204" pitchFamily="34" charset="-122"/>
                </a:rPr>
                <a:t>SQL Server</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0" name="磁盘 143"/>
            <p:cNvSpPr/>
            <p:nvPr/>
          </p:nvSpPr>
          <p:spPr>
            <a:xfrm>
              <a:off x="3678715" y="5251640"/>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err="1" smtClean="0">
                  <a:solidFill>
                    <a:schemeClr val="tx1"/>
                  </a:solidFill>
                  <a:latin typeface="微软雅黑" panose="020B0503020204020204" pitchFamily="34" charset="-122"/>
                  <a:ea typeface="微软雅黑" panose="020B0503020204020204" pitchFamily="34" charset="-122"/>
                </a:rPr>
                <a:t>Mysql</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1" name="磁盘 143"/>
            <p:cNvSpPr/>
            <p:nvPr/>
          </p:nvSpPr>
          <p:spPr>
            <a:xfrm>
              <a:off x="5738069"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schemeClr val="tx1"/>
                  </a:solidFill>
                  <a:latin typeface="微软雅黑" panose="020B0503020204020204" pitchFamily="34" charset="-122"/>
                  <a:ea typeface="微软雅黑" panose="020B0503020204020204" pitchFamily="34" charset="-122"/>
                </a:rPr>
                <a:t>Oracle</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2" name="磁盘 143"/>
            <p:cNvSpPr/>
            <p:nvPr/>
          </p:nvSpPr>
          <p:spPr>
            <a:xfrm>
              <a:off x="7797423" y="5252203"/>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schemeClr val="tx1"/>
                  </a:solidFill>
                  <a:latin typeface="微软雅黑" panose="020B0503020204020204" pitchFamily="34" charset="-122"/>
                  <a:ea typeface="微软雅黑" panose="020B0503020204020204" pitchFamily="34" charset="-122"/>
                </a:rPr>
                <a:t>HANA</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3" name="磁盘 143"/>
            <p:cNvSpPr/>
            <p:nvPr/>
          </p:nvSpPr>
          <p:spPr>
            <a:xfrm>
              <a:off x="9856776"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schemeClr val="tx1"/>
                  </a:solidFill>
                  <a:latin typeface="微软雅黑" panose="020B0503020204020204" pitchFamily="34" charset="-122"/>
                  <a:ea typeface="微软雅黑" panose="020B0503020204020204" pitchFamily="34" charset="-122"/>
                </a:rPr>
                <a:t>….</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4" name="矩形 143"/>
            <p:cNvSpPr/>
            <p:nvPr/>
          </p:nvSpPr>
          <p:spPr>
            <a:xfrm>
              <a:off x="1463301" y="5972114"/>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中央业务系统</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5" name="矩形 144"/>
            <p:cNvSpPr/>
            <p:nvPr/>
          </p:nvSpPr>
          <p:spPr>
            <a:xfrm>
              <a:off x="3561670"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smtClean="0">
                  <a:solidFill>
                    <a:schemeClr val="bg1"/>
                  </a:solidFill>
                  <a:latin typeface="微软雅黑" panose="020B0503020204020204" pitchFamily="34" charset="-122"/>
                  <a:ea typeface="微软雅黑" panose="020B0503020204020204" pitchFamily="34" charset="-122"/>
                </a:rPr>
                <a:t>A</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业务系统</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6" name="矩形 145"/>
            <p:cNvSpPr/>
            <p:nvPr/>
          </p:nvSpPr>
          <p:spPr>
            <a:xfrm>
              <a:off x="5660039"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a:solidFill>
                    <a:schemeClr val="bg1"/>
                  </a:solidFill>
                  <a:latin typeface="微软雅黑" panose="020B0503020204020204" pitchFamily="34" charset="-122"/>
                  <a:ea typeface="微软雅黑" panose="020B0503020204020204" pitchFamily="34" charset="-122"/>
                </a:rPr>
                <a:t>B</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业务系统</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7" name="矩形 146"/>
            <p:cNvSpPr/>
            <p:nvPr/>
          </p:nvSpPr>
          <p:spPr>
            <a:xfrm>
              <a:off x="7758408"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smtClean="0">
                  <a:solidFill>
                    <a:schemeClr val="bg1"/>
                  </a:solidFill>
                  <a:latin typeface="微软雅黑" panose="020B0503020204020204" pitchFamily="34" charset="-122"/>
                  <a:ea typeface="微软雅黑" panose="020B0503020204020204" pitchFamily="34" charset="-122"/>
                </a:rPr>
                <a:t>C</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业务系统</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8" name="矩形 147"/>
            <p:cNvSpPr/>
            <p:nvPr/>
          </p:nvSpPr>
          <p:spPr>
            <a:xfrm>
              <a:off x="9856776" y="5982192"/>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基地</a:t>
              </a:r>
              <a:r>
                <a:rPr kumimoji="1" lang="en-US" altLang="zh-CN" sz="1200" b="1" dirty="0">
                  <a:solidFill>
                    <a:schemeClr val="bg1"/>
                  </a:solidFill>
                  <a:latin typeface="微软雅黑" panose="020B0503020204020204" pitchFamily="34" charset="-122"/>
                  <a:ea typeface="微软雅黑" panose="020B0503020204020204" pitchFamily="34" charset="-122"/>
                </a:rPr>
                <a:t>n</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业务系统</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51" name="矩形 150"/>
            <p:cNvSpPr/>
            <p:nvPr/>
          </p:nvSpPr>
          <p:spPr>
            <a:xfrm>
              <a:off x="365760" y="3865824"/>
              <a:ext cx="11473084" cy="85328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zh-CN" sz="1400" b="1" dirty="0" smtClean="0">
                  <a:solidFill>
                    <a:schemeClr val="bg1"/>
                  </a:solidFill>
                  <a:latin typeface="微软雅黑" panose="020B0503020204020204" pitchFamily="34" charset="-122"/>
                  <a:ea typeface="微软雅黑" panose="020B0503020204020204" pitchFamily="34" charset="-122"/>
                </a:rPr>
                <a:t>HDSP Driver</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52" name="矩形 151"/>
            <p:cNvSpPr/>
            <p:nvPr/>
          </p:nvSpPr>
          <p:spPr>
            <a:xfrm>
              <a:off x="1455336"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SQL Server </a:t>
              </a:r>
              <a:r>
                <a:rPr kumimoji="1" lang="en-US" altLang="zh-CN" sz="1200" b="1" dirty="0" smtClean="0">
                  <a:solidFill>
                    <a:schemeClr val="bg1"/>
                  </a:solidFill>
                  <a:latin typeface="微软雅黑" panose="020B0503020204020204" pitchFamily="34" charset="-122"/>
                  <a:ea typeface="微软雅黑" panose="020B0503020204020204" pitchFamily="34" charset="-122"/>
                </a:rPr>
                <a:t>Driver</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3" name="矩形 152"/>
            <p:cNvSpPr/>
            <p:nvPr/>
          </p:nvSpPr>
          <p:spPr>
            <a:xfrm>
              <a:off x="3541563"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smtClean="0">
                  <a:solidFill>
                    <a:schemeClr val="bg1"/>
                  </a:solidFill>
                  <a:latin typeface="微软雅黑" panose="020B0503020204020204" pitchFamily="34" charset="-122"/>
                  <a:ea typeface="微软雅黑" panose="020B0503020204020204" pitchFamily="34" charset="-122"/>
                </a:rPr>
                <a:t>Mysql</a:t>
              </a:r>
              <a:r>
                <a:rPr kumimoji="1" lang="en-US" altLang="zh-CN" sz="1200" b="1" dirty="0" smtClean="0">
                  <a:solidFill>
                    <a:schemeClr val="bg1"/>
                  </a:solidFill>
                  <a:latin typeface="微软雅黑" panose="020B0503020204020204" pitchFamily="34" charset="-122"/>
                  <a:ea typeface="微软雅黑" panose="020B0503020204020204" pitchFamily="34" charset="-122"/>
                </a:rPr>
                <a:t> Driver</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4" name="矩形 153"/>
            <p:cNvSpPr/>
            <p:nvPr/>
          </p:nvSpPr>
          <p:spPr>
            <a:xfrm>
              <a:off x="5627790"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Oracle Driver</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5" name="矩形 154"/>
            <p:cNvSpPr/>
            <p:nvPr/>
          </p:nvSpPr>
          <p:spPr>
            <a:xfrm>
              <a:off x="7714017"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Hana Driver</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6" name="矩形 155"/>
            <p:cNvSpPr/>
            <p:nvPr/>
          </p:nvSpPr>
          <p:spPr>
            <a:xfrm>
              <a:off x="9800242"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 Driver</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8" name="矩形 157"/>
            <p:cNvSpPr/>
            <p:nvPr/>
          </p:nvSpPr>
          <p:spPr>
            <a:xfrm>
              <a:off x="484974" y="2231049"/>
              <a:ext cx="11160000" cy="139841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59" name="矩形 158"/>
            <p:cNvSpPr/>
            <p:nvPr/>
          </p:nvSpPr>
          <p:spPr>
            <a:xfrm>
              <a:off x="567277" y="2665724"/>
              <a:ext cx="744357" cy="523220"/>
            </a:xfrm>
            <a:prstGeom prst="rect">
              <a:avLst/>
            </a:prstGeom>
          </p:spPr>
          <p:txBody>
            <a:bodyPr wrap="squar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数据</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rPr>
                <a:t>注册</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0" name="矩形 159"/>
            <p:cNvSpPr/>
            <p:nvPr/>
          </p:nvSpPr>
          <p:spPr>
            <a:xfrm>
              <a:off x="1516528" y="3234435"/>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配置数据源，自动采集技术元数据</a:t>
              </a:r>
              <a:r>
                <a:rPr kumimoji="1" lang="en-US" altLang="zh-CN" sz="1200" b="1" dirty="0" smtClean="0">
                  <a:solidFill>
                    <a:schemeClr val="bg1"/>
                  </a:solidFill>
                  <a:latin typeface="微软雅黑" panose="020B0503020204020204" pitchFamily="34" charset="-122"/>
                  <a:ea typeface="微软雅黑" panose="020B0503020204020204" pitchFamily="34" charset="-122"/>
                </a:rPr>
                <a:t>&amp;</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业务元数据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1" name="矩形 160"/>
            <p:cNvSpPr/>
            <p:nvPr/>
          </p:nvSpPr>
          <p:spPr>
            <a:xfrm>
              <a:off x="1516528" y="2804781"/>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完善技术元数据</a:t>
              </a:r>
              <a:r>
                <a:rPr kumimoji="1" lang="en-US" altLang="zh-CN" sz="1200" b="1" dirty="0" smtClean="0">
                  <a:solidFill>
                    <a:schemeClr val="bg1"/>
                  </a:solidFill>
                  <a:latin typeface="微软雅黑" panose="020B0503020204020204" pitchFamily="34" charset="-122"/>
                  <a:ea typeface="微软雅黑" panose="020B0503020204020204" pitchFamily="34" charset="-122"/>
                </a:rPr>
                <a:t>&amp;</a:t>
              </a:r>
              <a:r>
                <a:rPr kumimoji="1" lang="zh-CN" altLang="en-US" sz="1200" b="1" dirty="0" smtClean="0">
                  <a:solidFill>
                    <a:schemeClr val="bg1"/>
                  </a:solidFill>
                  <a:latin typeface="微软雅黑" panose="020B0503020204020204" pitchFamily="34" charset="-122"/>
                  <a:ea typeface="微软雅黑" panose="020B0503020204020204" pitchFamily="34" charset="-122"/>
                </a:rPr>
                <a:t>业务元数据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2" name="矩形 161"/>
            <p:cNvSpPr/>
            <p:nvPr/>
          </p:nvSpPr>
          <p:spPr>
            <a:xfrm>
              <a:off x="1516528" y="2375127"/>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维护</a:t>
              </a:r>
              <a:r>
                <a:rPr kumimoji="1" lang="zh-CN" altLang="en-US" sz="1200" b="1" dirty="0" smtClean="0">
                  <a:solidFill>
                    <a:schemeClr val="bg1"/>
                  </a:solidFill>
                  <a:latin typeface="微软雅黑" panose="020B0503020204020204" pitchFamily="34" charset="-122"/>
                  <a:ea typeface="微软雅黑" panose="020B0503020204020204" pitchFamily="34" charset="-122"/>
                </a:rPr>
                <a:t>管理元数据</a:t>
              </a:r>
              <a:r>
                <a:rPr kumimoji="1" lang="en-US" altLang="zh-CN" sz="1200" b="1" dirty="0" smtClean="0">
                  <a:solidFill>
                    <a:schemeClr val="bg1"/>
                  </a:solidFill>
                  <a:latin typeface="微软雅黑" panose="020B0503020204020204" pitchFamily="34" charset="-122"/>
                  <a:ea typeface="微软雅黑" panose="020B0503020204020204" pitchFamily="34" charset="-122"/>
                </a:rPr>
                <a:t>(</a:t>
              </a:r>
              <a:r>
                <a:rPr kumimoji="1" lang="zh-CN" altLang="en-US" sz="1200" b="1" dirty="0" smtClean="0">
                  <a:solidFill>
                    <a:schemeClr val="bg1"/>
                  </a:solidFill>
                  <a:latin typeface="微软雅黑" panose="020B0503020204020204" pitchFamily="34" charset="-122"/>
                  <a:ea typeface="微软雅黑" panose="020B0503020204020204" pitchFamily="34" charset="-122"/>
                </a:rPr>
                <a:t>明确数据</a:t>
              </a:r>
              <a:r>
                <a:rPr kumimoji="1" lang="en-US" altLang="zh-CN" sz="1200" b="1" dirty="0" smtClean="0">
                  <a:solidFill>
                    <a:schemeClr val="bg1"/>
                  </a:solidFill>
                  <a:latin typeface="微软雅黑" panose="020B0503020204020204" pitchFamily="34" charset="-122"/>
                  <a:ea typeface="微软雅黑" panose="020B0503020204020204" pitchFamily="34" charset="-122"/>
                </a:rPr>
                <a:t>Owner)</a:t>
              </a:r>
              <a:r>
                <a:rPr kumimoji="1" lang="zh-CN" altLang="en-US" sz="1200" b="1" dirty="0" smtClean="0">
                  <a:solidFill>
                    <a:schemeClr val="bg1"/>
                  </a:solidFill>
                  <a:latin typeface="微软雅黑" panose="020B0503020204020204" pitchFamily="34" charset="-122"/>
                  <a:ea typeface="微软雅黑" panose="020B0503020204020204" pitchFamily="34" charset="-122"/>
                </a:rPr>
                <a:t>，定义</a:t>
              </a:r>
              <a:r>
                <a:rPr kumimoji="1" lang="zh-CN" altLang="en-US" sz="1200" b="1" dirty="0">
                  <a:solidFill>
                    <a:schemeClr val="bg1"/>
                  </a:solidFill>
                  <a:latin typeface="微软雅黑" panose="020B0503020204020204" pitchFamily="34" charset="-122"/>
                  <a:ea typeface="微软雅黑" panose="020B0503020204020204" pitchFamily="34" charset="-122"/>
                </a:rPr>
                <a:t>数据</a:t>
              </a:r>
              <a:r>
                <a:rPr kumimoji="1" lang="zh-CN" altLang="en-US" sz="1200" b="1" dirty="0" smtClean="0">
                  <a:solidFill>
                    <a:schemeClr val="bg1"/>
                  </a:solidFill>
                  <a:latin typeface="微软雅黑" panose="020B0503020204020204" pitchFamily="34" charset="-122"/>
                  <a:ea typeface="微软雅黑" panose="020B0503020204020204" pitchFamily="34" charset="-122"/>
                </a:rPr>
                <a:t>密级、数据标签</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3" name="矩形 162"/>
            <p:cNvSpPr/>
            <p:nvPr/>
          </p:nvSpPr>
          <p:spPr>
            <a:xfrm>
              <a:off x="567278" y="5926504"/>
              <a:ext cx="744357" cy="523220"/>
            </a:xfrm>
            <a:prstGeom prst="rect">
              <a:avLst/>
            </a:prstGeom>
          </p:spPr>
          <p:txBody>
            <a:bodyPr wrap="squar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业务</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rPr>
                <a:t>系统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5" name="曲线连接符 4"/>
            <p:cNvCxnSpPr>
              <a:endCxn id="139" idx="1"/>
            </p:cNvCxnSpPr>
            <p:nvPr/>
          </p:nvCxnSpPr>
          <p:spPr>
            <a:xfrm rot="16200000" flipH="1">
              <a:off x="1940112" y="4934401"/>
              <a:ext cx="552461" cy="82013"/>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曲线连接符 163"/>
            <p:cNvCxnSpPr>
              <a:stCxn id="153" idx="2"/>
              <a:endCxn id="140" idx="1"/>
            </p:cNvCxnSpPr>
            <p:nvPr/>
          </p:nvCxnSpPr>
          <p:spPr>
            <a:xfrm rot="16200000" flipH="1">
              <a:off x="3984766" y="4919703"/>
              <a:ext cx="608734" cy="55140"/>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曲线连接符 164"/>
            <p:cNvCxnSpPr>
              <a:stCxn id="154" idx="2"/>
              <a:endCxn id="141" idx="1"/>
            </p:cNvCxnSpPr>
            <p:nvPr/>
          </p:nvCxnSpPr>
          <p:spPr>
            <a:xfrm rot="16200000" flipH="1">
              <a:off x="6057557" y="4933138"/>
              <a:ext cx="608733" cy="2826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曲线连接符 165"/>
            <p:cNvCxnSpPr>
              <a:stCxn id="155" idx="2"/>
              <a:endCxn id="142" idx="1"/>
            </p:cNvCxnSpPr>
            <p:nvPr/>
          </p:nvCxnSpPr>
          <p:spPr>
            <a:xfrm rot="16200000" flipH="1">
              <a:off x="8130066" y="4946857"/>
              <a:ext cx="609297" cy="1394"/>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曲线连接符 166"/>
            <p:cNvCxnSpPr>
              <a:stCxn id="156" idx="2"/>
              <a:endCxn id="143" idx="1"/>
            </p:cNvCxnSpPr>
            <p:nvPr/>
          </p:nvCxnSpPr>
          <p:spPr>
            <a:xfrm rot="5400000">
              <a:off x="10203137" y="4934533"/>
              <a:ext cx="608733" cy="25478"/>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68" name="Rectangle 3"/>
          <p:cNvSpPr txBox="1">
            <a:spLocks noChangeArrowheads="1"/>
          </p:cNvSpPr>
          <p:nvPr/>
        </p:nvSpPr>
        <p:spPr bwMode="auto">
          <a:xfrm>
            <a:off x="29086" y="585983"/>
            <a:ext cx="12297026" cy="81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通过可插拔化的数据源驱动匹配不同类型的数据库；通过数据源定义连接每个业务系统。</a:t>
            </a:r>
            <a:endParaRPr lang="en-US" altLang="zh-CN" dirty="0" smtClean="0">
              <a:solidFill>
                <a:prstClr val="black"/>
              </a:solidFill>
              <a:latin typeface="微软雅黑" panose="020B0503020204020204" pitchFamily="34" charset="-122"/>
              <a:ea typeface="微软雅黑" panose="020B0503020204020204" pitchFamily="34" charset="-122"/>
            </a:endParaRPr>
          </a:p>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通过</a:t>
            </a:r>
            <a:r>
              <a:rPr lang="zh-CN" altLang="en-US" dirty="0">
                <a:solidFill>
                  <a:prstClr val="black"/>
                </a:solidFill>
                <a:latin typeface="微软雅黑" panose="020B0503020204020204" pitchFamily="34" charset="-122"/>
                <a:ea typeface="微软雅黑" panose="020B0503020204020204" pitchFamily="34" charset="-122"/>
              </a:rPr>
              <a:t>元</a:t>
            </a:r>
            <a:r>
              <a:rPr lang="zh-CN" altLang="en-US" dirty="0" smtClean="0">
                <a:solidFill>
                  <a:prstClr val="black"/>
                </a:solidFill>
                <a:latin typeface="微软雅黑" panose="020B0503020204020204" pitchFamily="34" charset="-122"/>
                <a:ea typeface="微软雅黑" panose="020B0503020204020204" pitchFamily="34" charset="-122"/>
              </a:rPr>
              <a:t>模型定义不同类型的数据库需要注册的元数据要素。然后通过元数据采集功能自动采集各业务系统的元数据</a:t>
            </a:r>
            <a:r>
              <a:rPr lang="zh-CN" altLang="en-US" dirty="0">
                <a:solidFill>
                  <a:prstClr val="black"/>
                </a:solidFill>
                <a:latin typeface="微软雅黑" panose="020B0503020204020204" pitchFamily="34" charset="-122"/>
                <a:ea typeface="微软雅黑" panose="020B0503020204020204" pitchFamily="34" charset="-122"/>
              </a:rPr>
              <a:t>，挂载资源</a:t>
            </a:r>
            <a:r>
              <a:rPr lang="zh-CN" altLang="en-US" dirty="0" smtClean="0">
                <a:solidFill>
                  <a:prstClr val="black"/>
                </a:solidFill>
                <a:latin typeface="微软雅黑" panose="020B0503020204020204" pitchFamily="34" charset="-122"/>
                <a:ea typeface="微软雅黑" panose="020B0503020204020204" pitchFamily="34" charset="-122"/>
              </a:rPr>
              <a:t>目录，进行数据的注册。</a:t>
            </a:r>
            <a:endParaRPr lang="en-US" altLang="zh-CN" dirty="0" smtClean="0">
              <a:solidFill>
                <a:prstClr val="black"/>
              </a:solidFill>
              <a:latin typeface="微软雅黑" panose="020B0503020204020204" pitchFamily="34" charset="-122"/>
              <a:ea typeface="微软雅黑" panose="020B0503020204020204" pitchFamily="34" charset="-122"/>
            </a:endParaRPr>
          </a:p>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对注册上来的数据，完善元数据</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技术、业务、管理</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信息，明确数据</a:t>
            </a:r>
            <a:r>
              <a:rPr lang="en-US" altLang="zh-CN" dirty="0" smtClean="0">
                <a:solidFill>
                  <a:prstClr val="black"/>
                </a:solidFill>
                <a:latin typeface="微软雅黑" panose="020B0503020204020204" pitchFamily="34" charset="-122"/>
                <a:ea typeface="微软雅黑" panose="020B0503020204020204" pitchFamily="34" charset="-122"/>
              </a:rPr>
              <a:t>Owner</a:t>
            </a:r>
            <a:r>
              <a:rPr lang="zh-CN" altLang="en-US" dirty="0" smtClean="0">
                <a:solidFill>
                  <a:prstClr val="black"/>
                </a:solidFill>
                <a:latin typeface="微软雅黑" panose="020B0503020204020204" pitchFamily="34" charset="-122"/>
                <a:ea typeface="微软雅黑" panose="020B0503020204020204" pitchFamily="34" charset="-122"/>
              </a:rPr>
              <a:t>、定义密级、数据标签，完成数据注册。</a:t>
            </a:r>
            <a:endParaRPr lang="en-US" altLang="zh-CN" dirty="0" smtClean="0">
              <a:solidFill>
                <a:prstClr val="black"/>
              </a:solidFill>
              <a:latin typeface="微软雅黑" panose="020B0503020204020204" pitchFamily="34" charset="-122"/>
              <a:ea typeface="微软雅黑" panose="020B0503020204020204" pitchFamily="34" charset="-122"/>
            </a:endParaRPr>
          </a:p>
        </p:txBody>
      </p:sp>
      <p:sp>
        <p:nvSpPr>
          <p:cNvPr id="27"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9"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1"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4"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lt"/>
              </a:rPr>
              <a:t>2.2.2.2 </a:t>
            </a:r>
            <a:r>
              <a:rPr b="1" smtClean="0">
                <a:cs typeface="+mn-ea"/>
                <a:sym typeface="+mn-lt"/>
              </a:rPr>
              <a:t>编制</a:t>
            </a:r>
            <a:r>
              <a:rPr lang="zh-CN" altLang="en-US" b="1" dirty="0" smtClean="0"/>
              <a:t>数据资源目录</a:t>
            </a:r>
            <a:endParaRPr lang="zh-CN" altLang="en-US" b="1" dirty="0"/>
          </a:p>
        </p:txBody>
      </p:sp>
      <p:graphicFrame>
        <p:nvGraphicFramePr>
          <p:cNvPr id="4" name="表格 3"/>
          <p:cNvGraphicFramePr/>
          <p:nvPr>
            <p:custDataLst>
              <p:tags r:id="rId1"/>
            </p:custDataLst>
          </p:nvPr>
        </p:nvGraphicFramePr>
        <p:xfrm>
          <a:off x="250825" y="686435"/>
          <a:ext cx="11690350" cy="2122170"/>
        </p:xfrm>
        <a:graphic>
          <a:graphicData uri="http://schemas.openxmlformats.org/drawingml/2006/table">
            <a:tbl>
              <a:tblPr firstRow="1" bandRow="1">
                <a:tableStyleId>{5C22544A-7EE6-4342-B048-85BDC9FD1C3A}</a:tableStyleId>
              </a:tblPr>
              <a:tblGrid>
                <a:gridCol w="947420"/>
                <a:gridCol w="7562215"/>
                <a:gridCol w="3180715"/>
              </a:tblGrid>
              <a:tr h="384175">
                <a:tc>
                  <a:txBody>
                    <a:bodyPr/>
                    <a:p>
                      <a:pPr>
                        <a:buNone/>
                      </a:pPr>
                      <a:r>
                        <a:rPr lang="zh-CN" altLang="en-US" sz="1200" b="1">
                          <a:solidFill>
                            <a:schemeClr val="bg1"/>
                          </a:solidFill>
                          <a:latin typeface="微软雅黑" panose="020B0503020204020204" pitchFamily="34" charset="-122"/>
                          <a:ea typeface="微软雅黑" panose="020B0503020204020204" pitchFamily="34" charset="-122"/>
                        </a:rPr>
                        <a:t>数据治理项</a:t>
                      </a:r>
                      <a:endParaRPr lang="zh-CN" altLang="en-US" sz="12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200" b="1">
                          <a:solidFill>
                            <a:schemeClr val="bg1"/>
                          </a:solidFill>
                          <a:latin typeface="微软雅黑" panose="020B0503020204020204" pitchFamily="34" charset="-122"/>
                          <a:ea typeface="微软雅黑" panose="020B0503020204020204" pitchFamily="34" charset="-122"/>
                        </a:rPr>
                        <a:t>资源目录编制说明</a:t>
                      </a:r>
                      <a:endParaRPr lang="zh-CN" altLang="en-US" sz="12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200" b="1">
                          <a:solidFill>
                            <a:schemeClr val="bg1"/>
                          </a:solidFill>
                          <a:latin typeface="微软雅黑" panose="020B0503020204020204" pitchFamily="34" charset="-122"/>
                          <a:ea typeface="微软雅黑" panose="020B0503020204020204" pitchFamily="34" charset="-122"/>
                        </a:rPr>
                        <a:t>示例</a:t>
                      </a:r>
                      <a:endParaRPr lang="zh-CN" altLang="en-US" sz="12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r>
              <a:tr h="1737995">
                <a:tc>
                  <a:txBody>
                    <a:bodyPr/>
                    <a:p>
                      <a:pPr indent="0">
                        <a:buNone/>
                      </a:pPr>
                      <a:r>
                        <a:rPr lang="zh-CN" sz="1000" b="1">
                          <a:solidFill>
                            <a:srgbClr val="000000"/>
                          </a:solidFill>
                          <a:latin typeface="Arial" panose="020B0604020202020204" pitchFamily="34" charset="0"/>
                          <a:ea typeface="微软雅黑" panose="020B0503020204020204" pitchFamily="34" charset="-122"/>
                        </a:rPr>
                        <a:t>资源目录</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tc>
                <a:tc>
                  <a:txBody>
                    <a:bodyPr/>
                    <a:p>
                      <a:pPr indent="0">
                        <a:buNone/>
                      </a:pPr>
                      <a:r>
                        <a:rPr lang="zh-CN" sz="1000" b="1">
                          <a:solidFill>
                            <a:srgbClr val="000000"/>
                          </a:solidFill>
                          <a:latin typeface="Arial" panose="020B0604020202020204" pitchFamily="34" charset="0"/>
                          <a:ea typeface="微软雅黑" panose="020B0503020204020204" pitchFamily="34" charset="-122"/>
                        </a:rPr>
                        <a:t>1、资源目录</a:t>
                      </a:r>
                      <a:r>
                        <a:rPr lang="en-US" sz="1000" b="0">
                          <a:solidFill>
                            <a:srgbClr val="000000"/>
                          </a:solidFill>
                          <a:latin typeface="微软雅黑" panose="020B0503020204020204" pitchFamily="34" charset="-122"/>
                        </a:rPr>
                        <a:t>主要用于</a:t>
                      </a:r>
                      <a:r>
                        <a:rPr lang="en-US" sz="1000" b="1">
                          <a:solidFill>
                            <a:srgbClr val="000000"/>
                          </a:solidFill>
                          <a:latin typeface="微软雅黑" panose="020B0503020204020204" pitchFamily="34" charset="-122"/>
                        </a:rPr>
                        <a:t>对数据资源进行分类</a:t>
                      </a:r>
                      <a:r>
                        <a:rPr lang="en-US" sz="1000" b="0">
                          <a:solidFill>
                            <a:srgbClr val="000000"/>
                          </a:solidFill>
                          <a:latin typeface="微软雅黑" panose="020B0503020204020204" pitchFamily="34" charset="-122"/>
                        </a:rPr>
                        <a:t>，让数据能更快地被找到更好地被管理；</a:t>
                      </a:r>
                      <a:endParaRPr lang="en-US" sz="1000" b="0">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2、数据资源包括：</a:t>
                      </a:r>
                      <a:r>
                        <a:rPr lang="en-US" sz="1000" b="0">
                          <a:solidFill>
                            <a:srgbClr val="000000"/>
                          </a:solidFill>
                          <a:latin typeface="微软雅黑" panose="020B0503020204020204" pitchFamily="34" charset="-122"/>
                        </a:rPr>
                        <a:t>从业务系统入湖的数据、通过FR填报或数据底座补录的手工数据、在底座经过建模开发产生的数据等等；</a:t>
                      </a:r>
                      <a:endParaRPr lang="en-US" sz="1000" b="0">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3、</a:t>
                      </a:r>
                      <a:r>
                        <a:rPr lang="en-US" sz="1000" b="0">
                          <a:solidFill>
                            <a:srgbClr val="000000"/>
                          </a:solidFill>
                          <a:latin typeface="微软雅黑" panose="020B0503020204020204" pitchFamily="34" charset="-122"/>
                        </a:rPr>
                        <a:t>一中四基地可根据实际接入是数据资源情况</a:t>
                      </a:r>
                      <a:r>
                        <a:rPr lang="en-US" sz="1000" b="1">
                          <a:solidFill>
                            <a:srgbClr val="000000"/>
                          </a:solidFill>
                          <a:latin typeface="微软雅黑" panose="020B0503020204020204" pitchFamily="34" charset="-122"/>
                        </a:rPr>
                        <a:t>分别设计各自的资源目录</a:t>
                      </a:r>
                      <a:r>
                        <a:rPr lang="en-US" sz="1000" b="0">
                          <a:solidFill>
                            <a:srgbClr val="000000"/>
                          </a:solidFill>
                          <a:latin typeface="微软雅黑" panose="020B0503020204020204" pitchFamily="34" charset="-122"/>
                        </a:rPr>
                        <a:t>；</a:t>
                      </a:r>
                      <a:endParaRPr lang="en-US" sz="1000" b="0">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4、资源目录编制规则（可根据实际情况增改）：</a:t>
                      </a:r>
                      <a:endParaRPr lang="en-US" sz="1000" b="1">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（1）一级目录设置：</a:t>
                      </a:r>
                      <a:r>
                        <a:rPr lang="en-US" sz="1000" b="0">
                          <a:solidFill>
                            <a:srgbClr val="000000"/>
                          </a:solidFill>
                          <a:latin typeface="微软雅黑" panose="020B0503020204020204" pitchFamily="34" charset="-122"/>
                        </a:rPr>
                        <a:t>一级目录可设置业务系统（主要为ERP/OA/HR/SRM/CRM等业务系统）、生产系统（MES/WMS/PPS等生产相关系统）；</a:t>
                      </a:r>
                      <a:r>
                        <a:rPr lang="en-US" sz="1000" b="1">
                          <a:solidFill>
                            <a:srgbClr val="000000"/>
                          </a:solidFill>
                          <a:latin typeface="微软雅黑" panose="020B0503020204020204" pitchFamily="34" charset="-122"/>
                        </a:rPr>
                        <a:t>（2）次级目录设置：</a:t>
                      </a:r>
                      <a:endParaRPr lang="en-US" sz="1000" b="1">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①业务系统/生产系统→源表：</a:t>
                      </a:r>
                      <a:r>
                        <a:rPr lang="en-US" sz="1000" b="0">
                          <a:solidFill>
                            <a:srgbClr val="000000"/>
                          </a:solidFill>
                          <a:latin typeface="微软雅黑" panose="020B0503020204020204" pitchFamily="34" charset="-122"/>
                        </a:rPr>
                        <a:t>可按</a:t>
                      </a:r>
                      <a:r>
                        <a:rPr lang="en-US" sz="1000" b="1">
                          <a:solidFill>
                            <a:srgbClr val="000000"/>
                          </a:solidFill>
                          <a:latin typeface="微软雅黑" panose="020B0503020204020204" pitchFamily="34" charset="-122"/>
                        </a:rPr>
                        <a:t>业务系统/生产系统-系统大类-系统细分</a:t>
                      </a:r>
                      <a:r>
                        <a:rPr lang="en-US" sz="1000" b="0">
                          <a:solidFill>
                            <a:srgbClr val="000000"/>
                          </a:solidFill>
                          <a:latin typeface="微软雅黑" panose="020B0503020204020204" pitchFamily="34" charset="-122"/>
                        </a:rPr>
                        <a:t>（如：同基地多套MES可作细分）-</a:t>
                      </a:r>
                      <a:r>
                        <a:rPr lang="en-US" sz="1000" b="1">
                          <a:solidFill>
                            <a:srgbClr val="000000"/>
                          </a:solidFill>
                          <a:latin typeface="微软雅黑" panose="020B0503020204020204" pitchFamily="34" charset="-122"/>
                        </a:rPr>
                        <a:t>系统模块-系统子模块；</a:t>
                      </a:r>
                      <a:endParaRPr lang="en-US" sz="1000" b="1">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②数据仓库→模型表：</a:t>
                      </a:r>
                      <a:r>
                        <a:rPr lang="en-US" sz="1000" b="0">
                          <a:solidFill>
                            <a:srgbClr val="000000"/>
                          </a:solidFill>
                          <a:latin typeface="微软雅黑" panose="020B0503020204020204" pitchFamily="34" charset="-122"/>
                        </a:rPr>
                        <a:t>可按</a:t>
                      </a:r>
                      <a:r>
                        <a:rPr lang="en-US" sz="1000" b="1">
                          <a:solidFill>
                            <a:srgbClr val="000000"/>
                          </a:solidFill>
                          <a:latin typeface="微软雅黑" panose="020B0503020204020204" pitchFamily="34" charset="-122"/>
                        </a:rPr>
                        <a:t>数据仓库-数仓分层-业务域-业务子域；</a:t>
                      </a:r>
                      <a:r>
                        <a:rPr lang="en-US" sz="1000" b="0">
                          <a:solidFill>
                            <a:srgbClr val="000000"/>
                          </a:solidFill>
                          <a:latin typeface="微软雅黑" panose="020B0503020204020204" pitchFamily="34" charset="-122"/>
                        </a:rPr>
                        <a:t>其中：ODS层表单可按业务系统分类，参考第2点；DWD及以上按业务域-业务子域划分。</a:t>
                      </a:r>
                      <a:endParaRPr lang="en-US" altLang="en-US" sz="1000" b="0">
                        <a:solidFill>
                          <a:srgbClr val="000000"/>
                        </a:solidFill>
                        <a:latin typeface="微软雅黑" panose="020B0503020204020204" pitchFamily="34" charset="-122"/>
                      </a:endParaRPr>
                    </a:p>
                  </a:txBody>
                  <a:tcPr marL="12700" marR="12700" marT="12700" vert="horz" anchor="ctr" anchorCtr="0"/>
                </a:tc>
                <a:tc>
                  <a:txBody>
                    <a:bodyPr/>
                    <a:p>
                      <a:pPr indent="0">
                        <a:buNone/>
                      </a:pPr>
                      <a:r>
                        <a:rPr lang="en-US" sz="1000" b="1">
                          <a:solidFill>
                            <a:srgbClr val="000000"/>
                          </a:solidFill>
                          <a:latin typeface="微软雅黑" panose="020B0503020204020204" pitchFamily="34" charset="-122"/>
                        </a:rPr>
                        <a:t>业务系统资源目录示例：</a:t>
                      </a:r>
                      <a:endParaRPr lang="en-US" sz="1000" b="1">
                        <a:solidFill>
                          <a:srgbClr val="000000"/>
                        </a:solidFill>
                        <a:latin typeface="微软雅黑" panose="020B0503020204020204" pitchFamily="34" charset="-122"/>
                      </a:endParaRPr>
                    </a:p>
                    <a:p>
                      <a:pPr indent="0">
                        <a:buNone/>
                      </a:pPr>
                      <a:r>
                        <a:rPr lang="en-US" sz="1000" b="0">
                          <a:solidFill>
                            <a:srgbClr val="000000"/>
                          </a:solidFill>
                          <a:latin typeface="微软雅黑" panose="020B0503020204020204" pitchFamily="34" charset="-122"/>
                        </a:rPr>
                        <a:t>中央：业务系统→SAP→FICO</a:t>
                      </a:r>
                      <a:endParaRPr lang="en-US" sz="1000" b="0">
                        <a:solidFill>
                          <a:srgbClr val="000000"/>
                        </a:solidFill>
                        <a:latin typeface="微软雅黑" panose="020B0503020204020204" pitchFamily="34" charset="-122"/>
                      </a:endParaRPr>
                    </a:p>
                    <a:p>
                      <a:pPr indent="0">
                        <a:buNone/>
                      </a:pPr>
                      <a:r>
                        <a:rPr lang="en-US" sz="1000" b="0">
                          <a:solidFill>
                            <a:srgbClr val="000000"/>
                          </a:solidFill>
                          <a:latin typeface="微软雅黑" panose="020B0503020204020204" pitchFamily="34" charset="-122"/>
                        </a:rPr>
                        <a:t>华东：生产系统→MES→MES01→生产管理→生产执行</a:t>
                      </a:r>
                      <a:endParaRPr lang="en-US" sz="1000" b="0">
                        <a:solidFill>
                          <a:srgbClr val="000000"/>
                        </a:solidFill>
                        <a:latin typeface="微软雅黑" panose="020B0503020204020204" pitchFamily="34" charset="-122"/>
                      </a:endParaRPr>
                    </a:p>
                    <a:p>
                      <a:pPr indent="0">
                        <a:buNone/>
                      </a:pPr>
                      <a:endParaRPr lang="en-US" sz="1000" b="0">
                        <a:solidFill>
                          <a:srgbClr val="000000"/>
                        </a:solidFill>
                        <a:latin typeface="微软雅黑" panose="020B0503020204020204" pitchFamily="34" charset="-122"/>
                      </a:endParaRPr>
                    </a:p>
                    <a:p>
                      <a:pPr indent="0">
                        <a:buNone/>
                      </a:pPr>
                      <a:r>
                        <a:rPr lang="en-US" sz="1000" b="1">
                          <a:solidFill>
                            <a:srgbClr val="000000"/>
                          </a:solidFill>
                          <a:latin typeface="微软雅黑" panose="020B0503020204020204" pitchFamily="34" charset="-122"/>
                        </a:rPr>
                        <a:t>数据仓库资源目录示例：</a:t>
                      </a:r>
                      <a:endParaRPr lang="en-US" sz="1000" b="1">
                        <a:solidFill>
                          <a:srgbClr val="000000"/>
                        </a:solidFill>
                        <a:latin typeface="微软雅黑" panose="020B0503020204020204" pitchFamily="34" charset="-122"/>
                      </a:endParaRPr>
                    </a:p>
                    <a:p>
                      <a:pPr indent="0">
                        <a:buNone/>
                      </a:pPr>
                      <a:r>
                        <a:rPr lang="en-US" sz="1000" b="0">
                          <a:solidFill>
                            <a:srgbClr val="000000"/>
                          </a:solidFill>
                          <a:latin typeface="微软雅黑" panose="020B0503020204020204" pitchFamily="34" charset="-122"/>
                        </a:rPr>
                        <a:t>数据仓库→ODS→ODS_SAP→ODS_SAP_PP</a:t>
                      </a:r>
                      <a:endParaRPr lang="en-US" sz="1000" b="0">
                        <a:solidFill>
                          <a:srgbClr val="000000"/>
                        </a:solidFill>
                        <a:latin typeface="微软雅黑" panose="020B0503020204020204" pitchFamily="34" charset="-122"/>
                      </a:endParaRPr>
                    </a:p>
                    <a:p>
                      <a:pPr indent="0">
                        <a:buNone/>
                      </a:pPr>
                      <a:r>
                        <a:rPr lang="en-US" sz="1000" b="0">
                          <a:solidFill>
                            <a:srgbClr val="000000"/>
                          </a:solidFill>
                          <a:latin typeface="微软雅黑" panose="020B0503020204020204" pitchFamily="34" charset="-122"/>
                        </a:rPr>
                        <a:t>数据仓库→DWD→DWD_财务域→DWD_财务域_应收</a:t>
                      </a:r>
                      <a:endParaRPr lang="en-US" altLang="en-US" sz="1000" b="0">
                        <a:solidFill>
                          <a:srgbClr val="000000"/>
                        </a:solidFill>
                        <a:latin typeface="微软雅黑" panose="020B0503020204020204" pitchFamily="34" charset="-122"/>
                      </a:endParaRPr>
                    </a:p>
                  </a:txBody>
                  <a:tcPr marL="12700" marR="12700" marT="12700" vert="horz" anchor="ctr" anchorCtr="0"/>
                </a:tc>
              </a:tr>
            </a:tbl>
          </a:graphicData>
        </a:graphic>
      </p:graphicFrame>
      <p:pic>
        <p:nvPicPr>
          <p:cNvPr id="7" name="图片 6"/>
          <p:cNvPicPr>
            <a:picLocks noChangeAspect="1"/>
          </p:cNvPicPr>
          <p:nvPr>
            <p:custDataLst>
              <p:tags r:id="rId2"/>
            </p:custDataLst>
          </p:nvPr>
        </p:nvPicPr>
        <p:blipFill>
          <a:blip r:embed="rId3"/>
          <a:stretch>
            <a:fillRect/>
          </a:stretch>
        </p:blipFill>
        <p:spPr>
          <a:xfrm>
            <a:off x="4802505" y="3052445"/>
            <a:ext cx="7138670" cy="3611245"/>
          </a:xfrm>
          <a:prstGeom prst="rect">
            <a:avLst/>
          </a:prstGeom>
          <a:noFill/>
          <a:ln w="9525">
            <a:noFill/>
          </a:ln>
        </p:spPr>
      </p:pic>
      <p:pic>
        <p:nvPicPr>
          <p:cNvPr id="8" name="图片 7"/>
          <p:cNvPicPr>
            <a:picLocks noChangeAspect="1"/>
          </p:cNvPicPr>
          <p:nvPr>
            <p:custDataLst>
              <p:tags r:id="rId4"/>
            </p:custDataLst>
          </p:nvPr>
        </p:nvPicPr>
        <p:blipFill>
          <a:blip r:embed="rId5"/>
          <a:stretch>
            <a:fillRect/>
          </a:stretch>
        </p:blipFill>
        <p:spPr>
          <a:xfrm>
            <a:off x="250825" y="3052445"/>
            <a:ext cx="1845310" cy="360426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2173605" y="3052445"/>
            <a:ext cx="1533525" cy="3610610"/>
          </a:xfrm>
          <a:prstGeom prst="rect">
            <a:avLst/>
          </a:prstGeom>
        </p:spPr>
      </p:pic>
      <p:sp>
        <p:nvSpPr>
          <p:cNvPr id="31" name="右箭头 30"/>
          <p:cNvSpPr/>
          <p:nvPr>
            <p:custDataLst>
              <p:tags r:id="rId8"/>
            </p:custDataLst>
          </p:nvPr>
        </p:nvSpPr>
        <p:spPr>
          <a:xfrm>
            <a:off x="3707130" y="4250690"/>
            <a:ext cx="1096010" cy="92773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9"/>
            </p:custDataLst>
          </p:nvPr>
        </p:nvSpPr>
        <p:spPr>
          <a:xfrm>
            <a:off x="161290" y="2789555"/>
            <a:ext cx="1490345" cy="336550"/>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中央资源目录示例：</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10"/>
            </p:custDataLst>
          </p:nvPr>
        </p:nvSpPr>
        <p:spPr>
          <a:xfrm>
            <a:off x="2068830" y="2789555"/>
            <a:ext cx="1490345" cy="336550"/>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基地资源目录示例：</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11" name="文本框 10"/>
          <p:cNvSpPr txBox="1"/>
          <p:nvPr>
            <p:custDataLst>
              <p:tags r:id="rId11"/>
            </p:custDataLst>
          </p:nvPr>
        </p:nvSpPr>
        <p:spPr>
          <a:xfrm>
            <a:off x="4707255" y="2780030"/>
            <a:ext cx="1490345" cy="336550"/>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资源目录配置说明：</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27" name="形状"/>
          <p:cNvSpPr/>
          <p:nvPr>
            <p:custDataLst>
              <p:tags r:id="rId12"/>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9" name="形状"/>
          <p:cNvSpPr/>
          <p:nvPr>
            <p:custDataLst>
              <p:tags r:id="rId13"/>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14"/>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15"/>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16"/>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形状"/>
          <p:cNvSpPr/>
          <p:nvPr>
            <p:custDataLst>
              <p:tags r:id="rId17"/>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4" name="形状"/>
          <p:cNvSpPr/>
          <p:nvPr>
            <p:custDataLst>
              <p:tags r:id="rId18"/>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9"/>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719195" y="3178175"/>
            <a:ext cx="612140" cy="477520"/>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右箭头 30"/>
          <p:cNvSpPr/>
          <p:nvPr>
            <p:custDataLst>
              <p:tags r:id="rId2"/>
            </p:custDataLst>
          </p:nvPr>
        </p:nvSpPr>
        <p:spPr>
          <a:xfrm>
            <a:off x="7611745" y="4524375"/>
            <a:ext cx="612140" cy="477520"/>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custDataLst>
              <p:tags r:id="rId3"/>
            </p:custDataLst>
          </p:nvPr>
        </p:nvSpPr>
        <p:spPr>
          <a:xfrm rot="5400000">
            <a:off x="6352540" y="3865880"/>
            <a:ext cx="612140" cy="477520"/>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247650" y="136998"/>
            <a:ext cx="10583186" cy="381635"/>
          </a:xfrm>
        </p:spPr>
        <p:txBody>
          <a:bodyPr/>
          <a:lstStyle/>
          <a:p>
            <a:r>
              <a:rPr lang="en-US" altLang="zh-CN" b="1" smtClean="0">
                <a:cs typeface="+mn-ea"/>
                <a:sym typeface="+mn-lt"/>
              </a:rPr>
              <a:t>2.2.2.3 </a:t>
            </a:r>
            <a:r>
              <a:rPr lang="zh-CN" altLang="en-US" b="1" dirty="0" smtClean="0"/>
              <a:t>数据注册实施</a:t>
            </a:r>
            <a:endParaRPr lang="zh-CN" altLang="en-US" b="1" dirty="0"/>
          </a:p>
        </p:txBody>
      </p:sp>
      <p:pic>
        <p:nvPicPr>
          <p:cNvPr id="1035" name="图片 2"/>
          <p:cNvPicPr>
            <a:picLocks noChangeAspect="1"/>
          </p:cNvPicPr>
          <p:nvPr>
            <p:custDataLst>
              <p:tags r:id="rId4"/>
            </p:custDataLst>
          </p:nvPr>
        </p:nvPicPr>
        <p:blipFill>
          <a:blip r:embed="rId5"/>
          <a:stretch>
            <a:fillRect/>
          </a:stretch>
        </p:blipFill>
        <p:spPr>
          <a:xfrm>
            <a:off x="4366895" y="1924050"/>
            <a:ext cx="3504565" cy="1887220"/>
          </a:xfrm>
          <a:prstGeom prst="rect">
            <a:avLst/>
          </a:prstGeom>
          <a:noFill/>
          <a:ln w="9525">
            <a:solidFill>
              <a:schemeClr val="accent1"/>
            </a:solidFill>
          </a:ln>
        </p:spPr>
      </p:pic>
      <p:pic>
        <p:nvPicPr>
          <p:cNvPr id="42" name="图片 41"/>
          <p:cNvPicPr>
            <a:picLocks noChangeAspect="1"/>
          </p:cNvPicPr>
          <p:nvPr>
            <p:custDataLst>
              <p:tags r:id="rId6"/>
            </p:custDataLst>
          </p:nvPr>
        </p:nvPicPr>
        <p:blipFill>
          <a:blip r:embed="rId7"/>
          <a:stretch>
            <a:fillRect/>
          </a:stretch>
        </p:blipFill>
        <p:spPr>
          <a:xfrm>
            <a:off x="276225" y="1940560"/>
            <a:ext cx="3539490" cy="1881505"/>
          </a:xfrm>
          <a:prstGeom prst="rect">
            <a:avLst/>
          </a:prstGeom>
          <a:ln>
            <a:solidFill>
              <a:schemeClr val="accent1"/>
            </a:solidFill>
          </a:ln>
        </p:spPr>
      </p:pic>
      <p:pic>
        <p:nvPicPr>
          <p:cNvPr id="1034" name="图片 1"/>
          <p:cNvPicPr>
            <a:picLocks noChangeAspect="1"/>
          </p:cNvPicPr>
          <p:nvPr>
            <p:custDataLst>
              <p:tags r:id="rId8"/>
            </p:custDataLst>
          </p:nvPr>
        </p:nvPicPr>
        <p:blipFill>
          <a:blip r:embed="rId9"/>
          <a:stretch>
            <a:fillRect/>
          </a:stretch>
        </p:blipFill>
        <p:spPr>
          <a:xfrm>
            <a:off x="4878070" y="2152015"/>
            <a:ext cx="3561080" cy="1915795"/>
          </a:xfrm>
          <a:prstGeom prst="rect">
            <a:avLst/>
          </a:prstGeom>
          <a:noFill/>
          <a:ln w="9525">
            <a:solidFill>
              <a:schemeClr val="accent1"/>
            </a:solidFill>
          </a:ln>
        </p:spPr>
      </p:pic>
      <p:pic>
        <p:nvPicPr>
          <p:cNvPr id="1036" name="图片 3"/>
          <p:cNvPicPr>
            <a:picLocks noChangeAspect="1"/>
          </p:cNvPicPr>
          <p:nvPr>
            <p:custDataLst>
              <p:tags r:id="rId10"/>
            </p:custDataLst>
          </p:nvPr>
        </p:nvPicPr>
        <p:blipFill>
          <a:blip r:embed="rId11"/>
          <a:stretch>
            <a:fillRect/>
          </a:stretch>
        </p:blipFill>
        <p:spPr>
          <a:xfrm>
            <a:off x="3652520" y="4439285"/>
            <a:ext cx="4072890" cy="2193290"/>
          </a:xfrm>
          <a:prstGeom prst="rect">
            <a:avLst/>
          </a:prstGeom>
          <a:noFill/>
          <a:ln w="9525">
            <a:solidFill>
              <a:schemeClr val="accent1"/>
            </a:solidFill>
          </a:ln>
        </p:spPr>
      </p:pic>
      <p:pic>
        <p:nvPicPr>
          <p:cNvPr id="26" name="图片 25"/>
          <p:cNvPicPr>
            <a:picLocks noChangeAspect="1"/>
          </p:cNvPicPr>
          <p:nvPr>
            <p:custDataLst>
              <p:tags r:id="rId12"/>
            </p:custDataLst>
          </p:nvPr>
        </p:nvPicPr>
        <p:blipFill>
          <a:blip r:embed="rId13"/>
          <a:stretch>
            <a:fillRect/>
          </a:stretch>
        </p:blipFill>
        <p:spPr>
          <a:xfrm>
            <a:off x="8252460" y="4410710"/>
            <a:ext cx="3757930" cy="2222500"/>
          </a:xfrm>
          <a:prstGeom prst="rect">
            <a:avLst/>
          </a:prstGeom>
          <a:ln>
            <a:solidFill>
              <a:schemeClr val="accent1"/>
            </a:solidFill>
          </a:ln>
        </p:spPr>
      </p:pic>
      <p:sp>
        <p:nvSpPr>
          <p:cNvPr id="12" name="文本框 11"/>
          <p:cNvSpPr txBox="1"/>
          <p:nvPr>
            <p:custDataLst>
              <p:tags r:id="rId14"/>
            </p:custDataLst>
          </p:nvPr>
        </p:nvSpPr>
        <p:spPr>
          <a:xfrm>
            <a:off x="158115" y="1619885"/>
            <a:ext cx="3884295" cy="282575"/>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根据数据资产盘点结果梳理数据注册清单，明确密级、</a:t>
            </a:r>
            <a:r>
              <a:rPr lang="en-US" altLang="zh-CN"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Owner</a:t>
            </a:r>
            <a:r>
              <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a:t>
            </a:r>
            <a:endParaRPr lang="zh-CN" altLang="en-US" sz="10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15"/>
            </p:custDataLst>
          </p:nvPr>
        </p:nvSpPr>
        <p:spPr>
          <a:xfrm>
            <a:off x="4233545" y="1652905"/>
            <a:ext cx="2639695" cy="271145"/>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latin typeface="微软雅黑" panose="020B0503020204020204" pitchFamily="34" charset="-122"/>
                <a:ea typeface="微软雅黑" panose="020B0503020204020204" pitchFamily="34" charset="-122"/>
                <a:sym typeface="+mn-ea"/>
              </a:rPr>
              <a:t>元数据采集</a:t>
            </a:r>
            <a:r>
              <a:rPr lang="zh-CN" altLang="en-US" sz="1000" b="1" dirty="0" smtClean="0">
                <a:latin typeface="微软雅黑" panose="020B0503020204020204" pitchFamily="34" charset="-122"/>
                <a:ea typeface="微软雅黑" panose="020B0503020204020204" pitchFamily="34" charset="-122"/>
                <a:sym typeface="+mn-ea"/>
              </a:rPr>
              <a:t>：配置并执行注册任务</a:t>
            </a:r>
            <a:endParaRPr lang="zh-CN" altLang="en-US" sz="1000" b="1" dirty="0" smtClean="0">
              <a:latin typeface="微软雅黑" panose="020B0503020204020204" pitchFamily="34" charset="-122"/>
              <a:ea typeface="微软雅黑" panose="020B0503020204020204" pitchFamily="34" charset="-122"/>
              <a:sym typeface="+mn-ea"/>
            </a:endParaRPr>
          </a:p>
        </p:txBody>
      </p:sp>
      <p:sp>
        <p:nvSpPr>
          <p:cNvPr id="25" name="文本框 24"/>
          <p:cNvSpPr txBox="1"/>
          <p:nvPr>
            <p:custDataLst>
              <p:tags r:id="rId16"/>
            </p:custDataLst>
          </p:nvPr>
        </p:nvSpPr>
        <p:spPr>
          <a:xfrm>
            <a:off x="3519170" y="4168140"/>
            <a:ext cx="2466340" cy="252095"/>
          </a:xfrm>
          <a:prstGeom prst="rect">
            <a:avLst/>
          </a:prstGeom>
          <a:noFill/>
        </p:spPr>
        <p:txBody>
          <a:bodyPr wrap="square" rtlCol="0" anchor="t">
            <a:noAutofit/>
          </a:bodyPr>
          <a:p>
            <a:pPr marL="171450" indent="-171450">
              <a:buFont typeface="Wingdings" panose="05000000000000000000" charset="0"/>
              <a:buChar char="Ø"/>
            </a:pPr>
            <a:r>
              <a:rPr lang="zh-CN" altLang="en-US" sz="1200" b="1" dirty="0" smtClean="0">
                <a:latin typeface="微软雅黑" panose="020B0503020204020204" pitchFamily="34" charset="-122"/>
                <a:ea typeface="微软雅黑" panose="020B0503020204020204" pitchFamily="34" charset="-122"/>
                <a:sym typeface="+mn-ea"/>
              </a:rPr>
              <a:t>元数据管理</a:t>
            </a:r>
            <a:r>
              <a:rPr lang="zh-CN" altLang="en-US" sz="1000" b="1" dirty="0" smtClean="0">
                <a:latin typeface="微软雅黑" panose="020B0503020204020204" pitchFamily="34" charset="-122"/>
                <a:ea typeface="微软雅黑" panose="020B0503020204020204" pitchFamily="34" charset="-122"/>
                <a:sym typeface="+mn-ea"/>
              </a:rPr>
              <a:t>：补充</a:t>
            </a:r>
            <a:r>
              <a:rPr lang="en-US" altLang="zh-CN" sz="1000" b="1" dirty="0" smtClean="0">
                <a:latin typeface="微软雅黑" panose="020B0503020204020204" pitchFamily="34" charset="-122"/>
                <a:ea typeface="微软雅黑" panose="020B0503020204020204" pitchFamily="34" charset="-122"/>
                <a:sym typeface="+mn-ea"/>
              </a:rPr>
              <a:t>/</a:t>
            </a:r>
            <a:r>
              <a:rPr lang="zh-CN" altLang="en-US" sz="1000" b="1" dirty="0" smtClean="0">
                <a:latin typeface="微软雅黑" panose="020B0503020204020204" pitchFamily="34" charset="-122"/>
                <a:ea typeface="微软雅黑" panose="020B0503020204020204" pitchFamily="34" charset="-122"/>
                <a:sym typeface="+mn-ea"/>
              </a:rPr>
              <a:t>修正元数据</a:t>
            </a:r>
            <a:endParaRPr lang="zh-CN" altLang="en-US" sz="1000" b="1" dirty="0" smtClean="0">
              <a:latin typeface="微软雅黑" panose="020B0503020204020204" pitchFamily="34" charset="-122"/>
              <a:ea typeface="微软雅黑" panose="020B0503020204020204" pitchFamily="34" charset="-122"/>
              <a:sym typeface="+mn-ea"/>
            </a:endParaRPr>
          </a:p>
        </p:txBody>
      </p:sp>
      <p:sp>
        <p:nvSpPr>
          <p:cNvPr id="30" name="文本框 29"/>
          <p:cNvSpPr txBox="1"/>
          <p:nvPr>
            <p:custDataLst>
              <p:tags r:id="rId17"/>
            </p:custDataLst>
          </p:nvPr>
        </p:nvSpPr>
        <p:spPr>
          <a:xfrm>
            <a:off x="7941310" y="4149725"/>
            <a:ext cx="2365375" cy="289560"/>
          </a:xfrm>
          <a:prstGeom prst="rect">
            <a:avLst/>
          </a:prstGeom>
          <a:noFill/>
        </p:spPr>
        <p:txBody>
          <a:bodyPr wrap="square" rtlCol="0" anchor="t">
            <a:noAutofit/>
          </a:bodyPr>
          <a:p>
            <a:pPr marL="171450" indent="-171450" algn="ctr">
              <a:buFont typeface="Wingdings" panose="05000000000000000000" charset="0"/>
              <a:buChar char="Ø"/>
            </a:pPr>
            <a:r>
              <a:rPr lang="zh-CN" altLang="en-US" sz="1200" b="1" dirty="0" smtClean="0">
                <a:latin typeface="微软雅黑" panose="020B0503020204020204" pitchFamily="34" charset="-122"/>
                <a:ea typeface="微软雅黑" panose="020B0503020204020204" pitchFamily="34" charset="-122"/>
                <a:sym typeface="+mn-ea"/>
              </a:rPr>
              <a:t>形成一中四基地数据地图</a:t>
            </a:r>
            <a:endParaRPr lang="zh-CN" altLang="en-US" sz="1000" b="1" dirty="0" smtClean="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48590" y="620395"/>
            <a:ext cx="11694160" cy="923290"/>
          </a:xfrm>
          <a:prstGeom prst="rect">
            <a:avLst/>
          </a:prstGeom>
          <a:noFill/>
        </p:spPr>
        <p:txBody>
          <a:bodyPr wrap="square" rtlCol="0" anchor="t">
            <a:noAutofit/>
          </a:bodyPr>
          <a:p>
            <a:pPr marL="171450" indent="-171450" fontAlgn="auto">
              <a:spcAft>
                <a:spcPts val="300"/>
              </a:spcAft>
              <a:buFont typeface="Wingdings" panose="05000000000000000000" charset="0"/>
              <a:buChar char="Ø"/>
            </a:pPr>
            <a:r>
              <a:rPr lang="zh-CN" altLang="en-US" sz="1200" b="1">
                <a:uFillTx/>
                <a:latin typeface="Times New Roman" panose="02020603050405020304" charset="0"/>
                <a:ea typeface="微软雅黑" panose="020B0503020204020204" pitchFamily="34" charset="-122"/>
                <a:sym typeface="+mn-ea"/>
              </a:rPr>
              <a:t>采集任务编码规则：</a:t>
            </a:r>
            <a:r>
              <a:rPr lang="zh-CN" altLang="en-US" sz="1200">
                <a:uFillTx/>
                <a:latin typeface="Times New Roman" panose="02020603050405020304" charset="0"/>
                <a:ea typeface="微软雅黑" panose="020B0503020204020204" pitchFamily="34" charset="-122"/>
                <a:sym typeface="+mn-ea"/>
              </a:rPr>
              <a:t>数据源编码_资源目录编码_任务序号，如S4_HANA_BASE_01；采集编码须唯一，不可重复，创建后不可修改。</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Aft>
                <a:spcPts val="300"/>
              </a:spcAft>
              <a:buFont typeface="Wingdings" panose="05000000000000000000" charset="0"/>
              <a:buChar char="Ø"/>
            </a:pPr>
            <a:r>
              <a:rPr lang="zh-CN" altLang="en-US" sz="1200" b="1">
                <a:uFillTx/>
                <a:latin typeface="Times New Roman" panose="02020603050405020304" charset="0"/>
                <a:ea typeface="微软雅黑" panose="020B0503020204020204" pitchFamily="34" charset="-122"/>
                <a:sym typeface="+mn-ea"/>
              </a:rPr>
              <a:t>采集名称编码规则：</a:t>
            </a:r>
            <a:r>
              <a:rPr lang="zh-CN" altLang="en-US" sz="1200">
                <a:uFillTx/>
                <a:latin typeface="Times New Roman" panose="02020603050405020304" charset="0"/>
                <a:ea typeface="微软雅黑" panose="020B0503020204020204" pitchFamily="34" charset="-122"/>
                <a:sym typeface="+mn-ea"/>
              </a:rPr>
              <a:t>数据源名称_资源目录名称_任务序号，如SAP_基础模块_基础数据同步_01；创建后可修改。</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Aft>
                <a:spcPts val="300"/>
              </a:spcAft>
              <a:buFont typeface="Wingdings" panose="05000000000000000000" charset="0"/>
              <a:buChar char="Ø"/>
            </a:pPr>
            <a:r>
              <a:rPr lang="zh-CN" altLang="en-US" sz="1200">
                <a:solidFill>
                  <a:schemeClr val="tx1"/>
                </a:solidFill>
                <a:uFillTx/>
                <a:latin typeface="Times New Roman" panose="02020603050405020304" charset="0"/>
                <a:ea typeface="微软雅黑" panose="020B0503020204020204" pitchFamily="34" charset="-122"/>
              </a:rPr>
              <a:t>同一采集任务可采集多张表；同一采集任务下采集的表会有统一的资源目录、责任部门和责任人、数据密级和密级组、数仓层级、主题域；</a:t>
            </a:r>
            <a:endParaRPr lang="zh-CN" altLang="en-US" sz="1200">
              <a:solidFill>
                <a:schemeClr val="tx1"/>
              </a:solidFill>
              <a:uFillTx/>
              <a:latin typeface="Times New Roman" panose="02020603050405020304" charset="0"/>
              <a:ea typeface="微软雅黑" panose="020B0503020204020204" pitchFamily="34" charset="-122"/>
            </a:endParaRPr>
          </a:p>
          <a:p>
            <a:pPr marL="171450" indent="-171450" fontAlgn="auto">
              <a:spcAft>
                <a:spcPts val="300"/>
              </a:spcAft>
              <a:buFont typeface="Wingdings" panose="05000000000000000000" charset="0"/>
              <a:buChar char="Ø"/>
            </a:pPr>
            <a:r>
              <a:rPr lang="zh-CN" altLang="en-US" sz="1200">
                <a:solidFill>
                  <a:schemeClr val="tx1"/>
                </a:solidFill>
                <a:uFillTx/>
                <a:latin typeface="Times New Roman" panose="02020603050405020304" charset="0"/>
                <a:ea typeface="微软雅黑" panose="020B0503020204020204" pitchFamily="34" charset="-122"/>
              </a:rPr>
              <a:t>如果不同资源目录不同责任人不同密级的表放在同一采集任务下，执行采集后要到【元数据管理】↓界面找到对应表单修改相关信息。</a:t>
            </a:r>
            <a:endParaRPr lang="zh-CN" altLang="en-US" sz="1200">
              <a:solidFill>
                <a:schemeClr val="tx1"/>
              </a:solidFill>
              <a:uFillTx/>
              <a:latin typeface="Times New Roman" panose="02020603050405020304" charset="0"/>
              <a:ea typeface="微软雅黑" panose="020B0503020204020204" pitchFamily="34" charset="-122"/>
            </a:endParaRPr>
          </a:p>
          <a:p>
            <a:endParaRPr lang="zh-CN" altLang="en-US" sz="1200">
              <a:solidFill>
                <a:schemeClr val="tx1"/>
              </a:solidFill>
              <a:uFillTx/>
              <a:latin typeface="Times New Roman" panose="02020603050405020304" charset="0"/>
              <a:ea typeface="微软雅黑" panose="020B0503020204020204" pitchFamily="34" charset="-122"/>
            </a:endParaRPr>
          </a:p>
        </p:txBody>
      </p:sp>
      <p:sp>
        <p:nvSpPr>
          <p:cNvPr id="27" name="形状"/>
          <p:cNvSpPr/>
          <p:nvPr>
            <p:custDataLst>
              <p:tags r:id="rId18"/>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9" name="形状"/>
          <p:cNvSpPr/>
          <p:nvPr>
            <p:custDataLst>
              <p:tags r:id="rId19"/>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20"/>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21"/>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22"/>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形状"/>
          <p:cNvSpPr/>
          <p:nvPr>
            <p:custDataLst>
              <p:tags r:id="rId23"/>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4" name="形状"/>
          <p:cNvSpPr/>
          <p:nvPr>
            <p:custDataLst>
              <p:tags r:id="rId24"/>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25"/>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1.2 </a:t>
            </a:r>
            <a:r>
              <a:rPr lang="zh-CN" altLang="en-US" b="1" dirty="0"/>
              <a:t>项目目标</a:t>
            </a:r>
            <a:endParaRPr lang="zh-CN" altLang="en-US" b="1" dirty="0"/>
          </a:p>
        </p:txBody>
      </p:sp>
      <p:sp>
        <p:nvSpPr>
          <p:cNvPr id="6" name="TextBox 48"/>
          <p:cNvSpPr txBox="1"/>
          <p:nvPr/>
        </p:nvSpPr>
        <p:spPr>
          <a:xfrm>
            <a:off x="562803" y="1634656"/>
            <a:ext cx="10801350" cy="4615815"/>
          </a:xfrm>
          <a:prstGeom prst="rect">
            <a:avLst/>
          </a:prstGeom>
          <a:solidFill>
            <a:srgbClr val="5B9BD5">
              <a:lumMod val="20000"/>
              <a:lumOff val="80000"/>
            </a:srgbClr>
          </a:solid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建立数据治理体系</a:t>
            </a:r>
            <a:r>
              <a:rPr kumimoji="0" lang="zh-CN" altLang="en-US" sz="1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通过联邦制数据治理组织架构，</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各单位</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按照中央统一制定的政策、流程和工具要求进行数据治理的实施。发布</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数据标准，检核数据质量，定义数据密级，管控数据安全，</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实现立讯数据的标准化、提高数据质量、提升业务处理的效率，</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为数据应用提供准确的数据支撑，赋能业务，加速数字化进程。</a:t>
            </a:r>
            <a:endPar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建立数据资产管理体系</a:t>
            </a:r>
            <a:r>
              <a:rPr kumimoji="0" lang="zh-CN" altLang="en-US" sz="1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进行数据资产盘点，理清各业务系统数据情况，明确数据</a:t>
            </a:r>
            <a:r>
              <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owner</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，完善技术元数据、业务元数据，定义数据标签，完成数据注册，沉淀数据模型，发布数据资产。</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让数据看得懂、摸得着、用的到</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。支撑中央和各基地的用数需求、取数需求。</a:t>
            </a:r>
            <a:endPar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构建数据模型和数据应用：</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以</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损益、经营监控、采购、生产、库存、质量、闲置资产、</a:t>
            </a:r>
            <a:r>
              <a:rPr kumimoji="0" lang="en-US" altLang="zh-CN"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IP-Guard</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等应用为驱动，按照数仓分层，按需进行数据入湖，</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构建通用数据模型</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，实现模型和应用的复用共享，极大的减少中央和基地之间的重复建设，降低企业的成本。同时基于通用模型，可以提升数据分析性能，提高数据分析需求的响应速度。</a:t>
            </a:r>
            <a:endPar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400" b="0" i="0" u="none" strike="noStrike" kern="1200" cap="none" spc="0" normalizeH="0" baseline="0" noProof="0" dirty="0" smtClean="0">
              <a:ln>
                <a:noFill/>
              </a:ln>
              <a:solidFill>
                <a:prstClr val="black"/>
              </a:solidFill>
              <a:effectLst/>
              <a:highlight>
                <a:srgbClr val="FFFF00"/>
              </a:highligh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搭建数据底座平台</a:t>
            </a:r>
            <a:r>
              <a:rPr kumimoji="0" lang="zh-CN" altLang="en-US" sz="1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引入第三方成熟的数据底座产品，完成</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数据采集、清洗、建模，数据治理，数据资产管理系统落地。</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并且分基地部署，同时满足中央管控和基地灵活应用需求。</a:t>
            </a:r>
            <a:r>
              <a:rPr kumimoji="0" lang="zh-CN" altLang="zh-CN"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构建</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需求管理中心</a:t>
            </a:r>
            <a:r>
              <a:rPr kumimoji="0" lang="zh-CN"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满足基地向中央的取数需求，通过线上管控模式，降低取数成本，提升取数效率。</a:t>
            </a:r>
            <a:r>
              <a:rPr kumimoji="0" lang="zh-CN" altLang="en-US"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构建</a:t>
            </a:r>
            <a:r>
              <a:rPr kumimoji="0" lang="zh-CN" altLang="en-US" sz="1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中央基地</a:t>
            </a:r>
            <a:r>
              <a:rPr kumimoji="0" lang="zh-CN" altLang="zh-CN" sz="1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数据模型共享</a:t>
            </a:r>
            <a:r>
              <a:rPr kumimoji="0" lang="zh-CN" altLang="zh-CN" sz="1400" b="1" i="0" u="sng"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中心</a:t>
            </a: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，支撑中央基地数据模型和应用的复用共享。</a:t>
            </a:r>
            <a:endPar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 name="文本框 6"/>
          <p:cNvSpPr txBox="1"/>
          <p:nvPr/>
        </p:nvSpPr>
        <p:spPr>
          <a:xfrm>
            <a:off x="562803" y="1238416"/>
            <a:ext cx="2136775" cy="398780"/>
          </a:xfrm>
          <a:prstGeom prst="rect">
            <a:avLst/>
          </a:prstGeom>
          <a:solidFill>
            <a:srgbClr val="5B9BD5">
              <a:lumMod val="7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本期项目目标：</a:t>
            </a:r>
            <a:endParaRPr kumimoji="0" lang="zh-CN" altLang="en-US" sz="2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427548" y="745021"/>
            <a:ext cx="11245215" cy="33718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sym typeface="+mn-ea"/>
              </a:rPr>
              <a:t>本项目整体按照平台先行、治理同步、分布建设、兼顾迁移的思路进行数据底座的建设。</a:t>
            </a:r>
            <a:endParaRPr lang="zh-CN" altLang="en-US" sz="16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27"/>
          <p:cNvSpPr/>
          <p:nvPr>
            <p:custDataLst>
              <p:tags r:id="rId1"/>
            </p:custDataLst>
          </p:nvPr>
        </p:nvSpPr>
        <p:spPr>
          <a:xfrm>
            <a:off x="8228330" y="5466080"/>
            <a:ext cx="2457450" cy="1293495"/>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15" name="圆角矩形 27"/>
          <p:cNvSpPr/>
          <p:nvPr>
            <p:custDataLst>
              <p:tags r:id="rId2"/>
            </p:custDataLst>
          </p:nvPr>
        </p:nvSpPr>
        <p:spPr>
          <a:xfrm>
            <a:off x="7096125" y="3829685"/>
            <a:ext cx="4563110" cy="1377950"/>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 name="标题 1"/>
          <p:cNvSpPr>
            <a:spLocks noGrp="1"/>
          </p:cNvSpPr>
          <p:nvPr>
            <p:ph type="title"/>
          </p:nvPr>
        </p:nvSpPr>
        <p:spPr>
          <a:xfrm>
            <a:off x="247650" y="136998"/>
            <a:ext cx="10583186" cy="381635"/>
          </a:xfrm>
        </p:spPr>
        <p:txBody>
          <a:bodyPr/>
          <a:lstStyle/>
          <a:p>
            <a:r>
              <a:rPr lang="en-US" altLang="zh-CN" b="1" smtClean="0">
                <a:cs typeface="+mn-ea"/>
                <a:sym typeface="+mn-lt"/>
              </a:rPr>
              <a:t>2.2.2.4 </a:t>
            </a:r>
            <a:r>
              <a:rPr lang="zh-CN" altLang="en-US" b="1" dirty="0" smtClean="0"/>
              <a:t>数据入湖实施</a:t>
            </a:r>
            <a:endParaRPr lang="zh-CN" altLang="en-US" b="1" dirty="0"/>
          </a:p>
        </p:txBody>
      </p:sp>
      <p:sp>
        <p:nvSpPr>
          <p:cNvPr id="27"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9"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4"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4" name="圆角矩形 27"/>
          <p:cNvSpPr/>
          <p:nvPr>
            <p:custDataLst>
              <p:tags r:id="rId11"/>
            </p:custDataLst>
          </p:nvPr>
        </p:nvSpPr>
        <p:spPr>
          <a:xfrm>
            <a:off x="7096760" y="2240280"/>
            <a:ext cx="4562475" cy="1305560"/>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8" name="右箭头 30"/>
          <p:cNvSpPr/>
          <p:nvPr>
            <p:custDataLst>
              <p:tags r:id="rId12"/>
            </p:custDataLst>
          </p:nvPr>
        </p:nvSpPr>
        <p:spPr>
          <a:xfrm rot="5400000">
            <a:off x="9271635" y="1225550"/>
            <a:ext cx="259715" cy="56578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9" name="文本框 8"/>
          <p:cNvSpPr txBox="1"/>
          <p:nvPr>
            <p:custDataLst>
              <p:tags r:id="rId13"/>
            </p:custDataLst>
          </p:nvPr>
        </p:nvSpPr>
        <p:spPr>
          <a:xfrm>
            <a:off x="7254240" y="2215515"/>
            <a:ext cx="4243070" cy="241935"/>
          </a:xfrm>
          <a:prstGeom prst="rect">
            <a:avLst/>
          </a:prstGeom>
          <a:noFill/>
        </p:spPr>
        <p:txBody>
          <a:bodyPr wrap="square" rtlCol="0" anchor="t">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数据同步</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：创建同步</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&amp;</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下发任务</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文本框 9"/>
          <p:cNvSpPr txBox="1"/>
          <p:nvPr>
            <p:custDataLst>
              <p:tags r:id="rId14"/>
            </p:custDataLst>
          </p:nvPr>
        </p:nvSpPr>
        <p:spPr>
          <a:xfrm>
            <a:off x="7233285" y="3818255"/>
            <a:ext cx="4264025" cy="253365"/>
          </a:xfrm>
          <a:prstGeom prst="rect">
            <a:avLst/>
          </a:prstGeom>
          <a:noFill/>
        </p:spPr>
        <p:txBody>
          <a:bodyPr wrap="square" rtlCol="0" anchor="t">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任务流</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：编排同步和下发任务节点</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 name="文本框 10"/>
          <p:cNvSpPr txBox="1"/>
          <p:nvPr>
            <p:custDataLst>
              <p:tags r:id="rId15"/>
            </p:custDataLst>
          </p:nvPr>
        </p:nvSpPr>
        <p:spPr>
          <a:xfrm>
            <a:off x="7233285" y="1697990"/>
            <a:ext cx="2272030" cy="253365"/>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3" name="文本框 12"/>
          <p:cNvSpPr txBox="1"/>
          <p:nvPr>
            <p:custDataLst>
              <p:tags r:id="rId16"/>
            </p:custDataLst>
          </p:nvPr>
        </p:nvSpPr>
        <p:spPr>
          <a:xfrm>
            <a:off x="8128635" y="5459095"/>
            <a:ext cx="2656840" cy="247015"/>
          </a:xfrm>
          <a:prstGeom prst="rect">
            <a:avLst/>
          </a:prstGeom>
          <a:noFill/>
        </p:spPr>
        <p:txBody>
          <a:bodyPr wrap="square" rtlCol="0" anchor="t">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执行同步任务流，做数据入湖和下发</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6" name="圆角矩形 31"/>
          <p:cNvSpPr/>
          <p:nvPr>
            <p:custDataLst>
              <p:tags r:id="rId17"/>
            </p:custDataLst>
          </p:nvPr>
        </p:nvSpPr>
        <p:spPr>
          <a:xfrm>
            <a:off x="7115175" y="1052830"/>
            <a:ext cx="2252345" cy="320675"/>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业务系统</a:t>
            </a:r>
            <a:r>
              <a:rPr kumimoji="0" lang="en-US" altLang="zh-CN" sz="1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生产系统</a:t>
            </a:r>
            <a:endParaRPr kumimoji="0" lang="zh-CN" altLang="en-US" sz="1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2"/>
          <p:cNvSpPr/>
          <p:nvPr>
            <p:custDataLst>
              <p:tags r:id="rId18"/>
            </p:custDataLst>
          </p:nvPr>
        </p:nvSpPr>
        <p:spPr>
          <a:xfrm>
            <a:off x="9479280" y="1052830"/>
            <a:ext cx="2179955" cy="320675"/>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数据仓库</a:t>
            </a:r>
            <a:r>
              <a:rPr kumimoji="0" lang="en-US" altLang="zh-CN"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数据集市</a:t>
            </a:r>
            <a:endParaRPr kumimoji="0" lang="zh-CN" altLang="en-US" sz="1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9" name="图片 48"/>
          <p:cNvPicPr/>
          <p:nvPr>
            <p:custDataLst>
              <p:tags r:id="rId19"/>
            </p:custDataLst>
          </p:nvPr>
        </p:nvPicPr>
        <p:blipFill>
          <a:blip r:embed="rId20"/>
          <a:stretch>
            <a:fillRect/>
          </a:stretch>
        </p:blipFill>
        <p:spPr>
          <a:xfrm>
            <a:off x="7254240" y="2522855"/>
            <a:ext cx="2139315" cy="966470"/>
          </a:xfrm>
          <a:prstGeom prst="rect">
            <a:avLst/>
          </a:prstGeom>
          <a:noFill/>
          <a:ln>
            <a:noFill/>
          </a:ln>
        </p:spPr>
      </p:pic>
      <p:pic>
        <p:nvPicPr>
          <p:cNvPr id="48" name="图片 47"/>
          <p:cNvPicPr/>
          <p:nvPr>
            <p:custDataLst>
              <p:tags r:id="rId21"/>
            </p:custDataLst>
          </p:nvPr>
        </p:nvPicPr>
        <p:blipFill>
          <a:blip r:embed="rId22"/>
          <a:stretch>
            <a:fillRect/>
          </a:stretch>
        </p:blipFill>
        <p:spPr>
          <a:xfrm>
            <a:off x="9469755" y="2515870"/>
            <a:ext cx="2047240" cy="974725"/>
          </a:xfrm>
          <a:prstGeom prst="rect">
            <a:avLst/>
          </a:prstGeom>
          <a:noFill/>
          <a:ln>
            <a:noFill/>
          </a:ln>
        </p:spPr>
      </p:pic>
      <p:pic>
        <p:nvPicPr>
          <p:cNvPr id="52" name="图片 51"/>
          <p:cNvPicPr>
            <a:picLocks noChangeAspect="1"/>
          </p:cNvPicPr>
          <p:nvPr>
            <p:custDataLst>
              <p:tags r:id="rId23"/>
            </p:custDataLst>
          </p:nvPr>
        </p:nvPicPr>
        <p:blipFill>
          <a:blip r:embed="rId24"/>
          <a:stretch>
            <a:fillRect/>
          </a:stretch>
        </p:blipFill>
        <p:spPr>
          <a:xfrm>
            <a:off x="7233585" y="4097160"/>
            <a:ext cx="2026620" cy="1025366"/>
          </a:xfrm>
          <a:prstGeom prst="rect">
            <a:avLst/>
          </a:prstGeom>
        </p:spPr>
      </p:pic>
      <p:pic>
        <p:nvPicPr>
          <p:cNvPr id="50" name="图片 49"/>
          <p:cNvPicPr>
            <a:picLocks noChangeAspect="1"/>
          </p:cNvPicPr>
          <p:nvPr>
            <p:custDataLst>
              <p:tags r:id="rId25"/>
            </p:custDataLst>
          </p:nvPr>
        </p:nvPicPr>
        <p:blipFill>
          <a:blip r:embed="rId26"/>
          <a:stretch>
            <a:fillRect/>
          </a:stretch>
        </p:blipFill>
        <p:spPr>
          <a:xfrm>
            <a:off x="9469755" y="4069715"/>
            <a:ext cx="2026920" cy="1069340"/>
          </a:xfrm>
          <a:prstGeom prst="rect">
            <a:avLst/>
          </a:prstGeom>
        </p:spPr>
      </p:pic>
      <p:pic>
        <p:nvPicPr>
          <p:cNvPr id="54" name="图片 53"/>
          <p:cNvPicPr>
            <a:picLocks noChangeAspect="1"/>
          </p:cNvPicPr>
          <p:nvPr>
            <p:custDataLst>
              <p:tags r:id="rId27"/>
            </p:custDataLst>
          </p:nvPr>
        </p:nvPicPr>
        <p:blipFill>
          <a:blip r:embed="rId28"/>
          <a:stretch>
            <a:fillRect/>
          </a:stretch>
        </p:blipFill>
        <p:spPr>
          <a:xfrm>
            <a:off x="8489315" y="5727700"/>
            <a:ext cx="1941830" cy="982345"/>
          </a:xfrm>
          <a:prstGeom prst="rect">
            <a:avLst/>
          </a:prstGeom>
        </p:spPr>
      </p:pic>
      <p:graphicFrame>
        <p:nvGraphicFramePr>
          <p:cNvPr id="57" name="表格 56"/>
          <p:cNvGraphicFramePr/>
          <p:nvPr>
            <p:custDataLst>
              <p:tags r:id="rId29"/>
            </p:custDataLst>
          </p:nvPr>
        </p:nvGraphicFramePr>
        <p:xfrm>
          <a:off x="247650" y="1052830"/>
          <a:ext cx="5701665" cy="5360670"/>
        </p:xfrm>
        <a:graphic>
          <a:graphicData uri="http://schemas.openxmlformats.org/drawingml/2006/table">
            <a:tbl>
              <a:tblPr firstRow="1" bandRow="1">
                <a:tableStyleId>{5C22544A-7EE6-4342-B048-85BDC9FD1C3A}</a:tableStyleId>
              </a:tblPr>
              <a:tblGrid>
                <a:gridCol w="528320"/>
                <a:gridCol w="1819910"/>
                <a:gridCol w="3353435"/>
              </a:tblGrid>
              <a:tr h="438785">
                <a:tc>
                  <a:txBody>
                    <a:bodyPr/>
                    <a:p>
                      <a:pPr indent="0" algn="ctr">
                        <a:buNone/>
                      </a:pPr>
                      <a:r>
                        <a:rPr lang="zh-CN" altLang="en-US" sz="1200" b="1" dirty="0">
                          <a:solidFill>
                            <a:schemeClr val="tx1"/>
                          </a:solidFill>
                          <a:latin typeface="微软雅黑" panose="020B0503020204020204" pitchFamily="34" charset="-122"/>
                          <a:ea typeface="微软雅黑" panose="020B0503020204020204" pitchFamily="34" charset="-122"/>
                        </a:rPr>
                        <a:t>类型</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tc>
                <a:tc>
                  <a:txBody>
                    <a:bodyPr/>
                    <a:p>
                      <a:pPr indent="0" algn="ctr">
                        <a:buNone/>
                      </a:pP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同步策略</a:t>
                      </a:r>
                      <a:endPar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p>
                      <a:pPr indent="0" algn="ctr">
                        <a:buNone/>
                      </a:pPr>
                      <a:r>
                        <a:rPr lang="zh-CN" altLang="en-US" sz="1200" b="1" dirty="0">
                          <a:solidFill>
                            <a:schemeClr val="tx1"/>
                          </a:solidFill>
                          <a:latin typeface="Times New Roman" panose="02020603050405020304" charset="0"/>
                          <a:ea typeface="微软雅黑" panose="020B0503020204020204" pitchFamily="34" charset="-122"/>
                          <a:cs typeface="Times New Roman" panose="02020603050405020304" charset="0"/>
                        </a:rPr>
                        <a:t>说明</a:t>
                      </a:r>
                      <a:endParaRPr lang="en-US" altLang="zh-CN" sz="1200" b="1" dirty="0">
                        <a:solidFill>
                          <a:schemeClr val="tx1"/>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643255">
                <a:tc rowSpan="4">
                  <a:txBody>
                    <a:bodyPr/>
                    <a:p>
                      <a:pPr indent="0" algn="ctr" fontAlgn="auto">
                        <a:buNone/>
                      </a:pPr>
                      <a:r>
                        <a:rPr lang="zh-CN" altLang="en-US" sz="1200" b="1" dirty="0">
                          <a:solidFill>
                            <a:srgbClr val="000000"/>
                          </a:solidFill>
                          <a:latin typeface="Times New Roman" panose="02020603050405020304" charset="0"/>
                          <a:ea typeface="微软雅黑" panose="020B0503020204020204" pitchFamily="34" charset="-122"/>
                        </a:rPr>
                        <a:t>全量</a:t>
                      </a:r>
                      <a:endParaRPr lang="en-US" sz="1200" b="1"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全量，同步全字段</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&amp;</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全数据（</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10min</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内能同步完的）</a:t>
                      </a:r>
                      <a:endPar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0" algn="l" fontAlgn="auto">
                        <a:buNone/>
                      </a:pP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Ps</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：针对小表和无增量字段的大表</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643255">
                <a:tc vMerge="1">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全量数据</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&amp;</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部分字段同步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全量，只同步业务分析需要的字段</a:t>
                      </a:r>
                      <a:endPar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0" algn="l" fontAlgn="auto">
                        <a:buNone/>
                      </a:pP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Ps</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：针对无增量字段的大表</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837565">
                <a:tc vMerge="1">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全量字段</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&amp;</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部分数据同步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全量，限定只取需要的业务范围内的数据，如只取指定状态的数据。</a:t>
                      </a:r>
                      <a:endPar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0" algn="l" fontAlgn="auto">
                        <a:buNone/>
                      </a:pP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Ps</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：针对无增量字段的大表</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584835">
                <a:tc vMerge="1">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手动拆分表做并行</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手动拆成</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3</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个数据同步任务，加过滤条件分别同步</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ABC</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的数据</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838200">
                <a:tc rowSpan="4">
                  <a:txBody>
                    <a:bodyPr/>
                    <a:p>
                      <a:pPr indent="0" algn="ctr" fontAlgn="auto">
                        <a:buNone/>
                      </a:pPr>
                      <a:r>
                        <a:rPr lang="zh-CN" altLang="en-US" sz="1200" b="1" dirty="0">
                          <a:solidFill>
                            <a:srgbClr val="000000"/>
                          </a:solidFill>
                          <a:latin typeface="Times New Roman" panose="02020603050405020304" charset="0"/>
                          <a:ea typeface="微软雅黑" panose="020B0503020204020204" pitchFamily="34" charset="-122"/>
                        </a:rPr>
                        <a:t>增量</a:t>
                      </a:r>
                      <a:endParaRPr lang="zh-CN" altLang="en-US" sz="1200" b="1"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按创建</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&amp;</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更新日期同步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手动拆成</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3</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个数据同步任务，加过滤条件分别同步</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ABC</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的数据增量，根据数据的创建、更新日期做增量同步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384810">
                <a:tc vMerge="1">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按业务日期同步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增量，根据会计年月、过账日期做增量同步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585470">
                <a:tc vMerge="1">
                  <a:tcPr marL="12700" marR="12700" marT="12700" anchor="ctr"/>
                </a:tc>
                <a:tc>
                  <a:txBody>
                    <a:bodyPr/>
                    <a:p>
                      <a:pPr indent="0" algn="l" fontAlgn="auto">
                        <a:buNone/>
                      </a:pPr>
                      <a:r>
                        <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T</a:t>
                      </a:r>
                      <a:r>
                        <a:rPr lang="en-US" altLang="zh-CN" sz="1200" b="0" dirty="0">
                          <a:solidFill>
                            <a:srgbClr val="000000"/>
                          </a:solidFill>
                          <a:latin typeface="Times New Roman" panose="02020603050405020304" charset="0"/>
                          <a:ea typeface="微软雅黑" panose="020B0503020204020204" pitchFamily="34" charset="-122"/>
                          <a:cs typeface="Times New Roman" panose="02020603050405020304" charset="0"/>
                        </a:rPr>
                        <a:t>rigger</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增量，基于触发器记录增量的操作数据落表，底座同步增量数据</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r h="404495">
                <a:tc vMerge="1">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实时流处理同步</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c>
                  <a:txBody>
                    <a:bodyPr/>
                    <a:p>
                      <a:pPr indent="0" algn="l" fontAlgn="auto">
                        <a:buNone/>
                      </a:pP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增量日志，对接</a:t>
                      </a:r>
                      <a:r>
                        <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Kafka</a:t>
                      </a:r>
                      <a:r>
                        <a:rPr lang="zh-CN"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接数，可直接落表到</a:t>
                      </a:r>
                      <a:r>
                        <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rPr>
                        <a:t>Doris</a:t>
                      </a:r>
                      <a:endParaRPr lang="en-US" altLang="en-US" sz="1200" b="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marL="12700" marR="12700" marT="12700" anchor="ctr"/>
                </a:tc>
              </a:tr>
            </a:tbl>
          </a:graphicData>
        </a:graphic>
      </p:graphicFrame>
      <p:sp>
        <p:nvSpPr>
          <p:cNvPr id="17" name="圆角矩形 31"/>
          <p:cNvSpPr/>
          <p:nvPr>
            <p:custDataLst>
              <p:tags r:id="rId30"/>
            </p:custDataLst>
          </p:nvPr>
        </p:nvSpPr>
        <p:spPr>
          <a:xfrm>
            <a:off x="7097395" y="1644015"/>
            <a:ext cx="2270125" cy="307340"/>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业务系统入湖清单</a:t>
            </a: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1"/>
          <p:cNvSpPr/>
          <p:nvPr>
            <p:custDataLst>
              <p:tags r:id="rId31"/>
            </p:custDataLst>
          </p:nvPr>
        </p:nvSpPr>
        <p:spPr>
          <a:xfrm>
            <a:off x="9479280" y="1644015"/>
            <a:ext cx="2179955" cy="306705"/>
          </a:xfrm>
          <a:prstGeom prst="roundRect">
            <a:avLst>
              <a:gd name="adj" fmla="val 5623"/>
            </a:avLst>
          </a:prstGeom>
          <a:solidFill>
            <a:schemeClr val="accent5">
              <a:lumMod val="40000"/>
              <a:lumOff val="60000"/>
            </a:schemeClr>
          </a:solid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业务系统入湖清单</a:t>
            </a:r>
            <a:endPar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右箭头 30"/>
          <p:cNvSpPr/>
          <p:nvPr>
            <p:custDataLst>
              <p:tags r:id="rId32"/>
            </p:custDataLst>
          </p:nvPr>
        </p:nvSpPr>
        <p:spPr>
          <a:xfrm rot="5400000">
            <a:off x="9271635" y="1811655"/>
            <a:ext cx="259715" cy="56578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0" name="右箭头 30"/>
          <p:cNvSpPr/>
          <p:nvPr>
            <p:custDataLst>
              <p:tags r:id="rId33"/>
            </p:custDataLst>
          </p:nvPr>
        </p:nvSpPr>
        <p:spPr>
          <a:xfrm rot="5400000">
            <a:off x="9271635" y="3425825"/>
            <a:ext cx="259715" cy="56578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1" name="右箭头 30"/>
          <p:cNvSpPr/>
          <p:nvPr>
            <p:custDataLst>
              <p:tags r:id="rId34"/>
            </p:custDataLst>
          </p:nvPr>
        </p:nvSpPr>
        <p:spPr>
          <a:xfrm rot="5400000">
            <a:off x="9271635" y="5039995"/>
            <a:ext cx="259715" cy="56578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
        <p:nvSpPr>
          <p:cNvPr id="22" name="文本框 21"/>
          <p:cNvSpPr txBox="1"/>
          <p:nvPr>
            <p:custDataLst>
              <p:tags r:id="rId35"/>
            </p:custDataLst>
          </p:nvPr>
        </p:nvSpPr>
        <p:spPr>
          <a:xfrm>
            <a:off x="152400" y="603250"/>
            <a:ext cx="1490345" cy="365125"/>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4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数据入湖策略</a:t>
            </a:r>
            <a:endParaRPr lang="zh-CN" altLang="en-US" sz="14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
        <p:nvSpPr>
          <p:cNvPr id="23" name="文本框 22"/>
          <p:cNvSpPr txBox="1"/>
          <p:nvPr>
            <p:custDataLst>
              <p:tags r:id="rId36"/>
            </p:custDataLst>
          </p:nvPr>
        </p:nvSpPr>
        <p:spPr>
          <a:xfrm>
            <a:off x="6998970" y="596265"/>
            <a:ext cx="2186940" cy="365125"/>
          </a:xfrm>
          <a:prstGeom prst="rect">
            <a:avLst/>
          </a:prstGeom>
          <a:noFill/>
        </p:spPr>
        <p:txBody>
          <a:bodyPr wrap="square" rtlCol="0" anchor="t">
            <a:noAutofit/>
          </a:bodyPr>
          <a:p>
            <a:pPr marL="171450" indent="-171450" fontAlgn="auto">
              <a:lnSpc>
                <a:spcPct val="150000"/>
              </a:lnSpc>
              <a:spcAft>
                <a:spcPts val="600"/>
              </a:spcAft>
              <a:buFont typeface="Wingdings" panose="05000000000000000000" charset="0"/>
              <a:buChar char="Ø"/>
            </a:pPr>
            <a:r>
              <a:rPr lang="zh-CN" altLang="en-US" sz="14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rPr>
              <a:t>数据入湖实施流程</a:t>
            </a:r>
            <a:endParaRPr lang="zh-CN" altLang="en-US" sz="1400" b="1">
              <a:solidFill>
                <a:schemeClr val="tx1"/>
              </a:solidFill>
              <a:uFillTx/>
              <a:latin typeface="Times New Roman" panose="02020603050405020304" charset="0"/>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lt"/>
              </a:rPr>
              <a:t>2.2.2.5 </a:t>
            </a:r>
            <a:r>
              <a:rPr b="1" smtClean="0">
                <a:cs typeface="+mn-ea"/>
                <a:sym typeface="+mn-lt"/>
              </a:rPr>
              <a:t>形成数据地图</a:t>
            </a:r>
            <a:r>
              <a:rPr sz="1400" b="1" smtClean="0">
                <a:solidFill>
                  <a:srgbClr val="FF0000"/>
                </a:solidFill>
                <a:sym typeface="+mn-ea"/>
              </a:rPr>
              <a:t>-实现</a:t>
            </a:r>
            <a:r>
              <a:rPr sz="1400" b="1">
                <a:solidFill>
                  <a:srgbClr val="FF0000"/>
                </a:solidFill>
                <a:sym typeface="+mn-ea"/>
              </a:rPr>
              <a:t>数据</a:t>
            </a:r>
            <a:r>
              <a:rPr sz="1400" b="1" smtClean="0">
                <a:solidFill>
                  <a:srgbClr val="FF0000"/>
                </a:solidFill>
                <a:sym typeface="+mn-ea"/>
              </a:rPr>
              <a:t>“看得见”</a:t>
            </a:r>
            <a:endParaRPr sz="1400" b="1" dirty="0" smtClean="0">
              <a:solidFill>
                <a:srgbClr val="FF0000"/>
              </a:solidFill>
              <a:cs typeface="+mn-ea"/>
              <a:sym typeface="+mn-ea"/>
            </a:endParaRPr>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88" name="Rectangle 3"/>
          <p:cNvSpPr txBox="1">
            <a:spLocks noChangeArrowheads="1"/>
          </p:cNvSpPr>
          <p:nvPr/>
        </p:nvSpPr>
        <p:spPr bwMode="auto">
          <a:xfrm>
            <a:off x="247650" y="1018540"/>
            <a:ext cx="2461895" cy="519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元数据管理平台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数据地图</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通过元数据采集功能自动采集元数据或者</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ETL</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任务、表设计自动生成元数据信息。</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通过元数据管理功能，补充完善技术元数据信息、业务元数据和管理元数据，同时可以维护业务标签。</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构建</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数据资源目录和挂载，对数据进行分级分类。</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完成对元数据的管理</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提供各类元数据的检索，查看数据的质量、数据安全、数据的血缘、影响等；</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可以完成业务系统的数据注册，清楚业务系统的数据情况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4</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实现数据“看得见，管得了，找得到</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3"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9"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5"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4"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pic>
        <p:nvPicPr>
          <p:cNvPr id="8" name="图片 7"/>
          <p:cNvPicPr>
            <a:picLocks noChangeAspect="1"/>
          </p:cNvPicPr>
          <p:nvPr>
            <p:custDataLst>
              <p:tags r:id="rId9"/>
            </p:custDataLst>
          </p:nvPr>
        </p:nvPicPr>
        <p:blipFill>
          <a:blip r:embed="rId10"/>
          <a:stretch>
            <a:fillRect/>
          </a:stretch>
        </p:blipFill>
        <p:spPr>
          <a:xfrm>
            <a:off x="2709545" y="1209675"/>
            <a:ext cx="9236710" cy="4808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2.2.3</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数据标准</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smtClean="0">
                <a:sym typeface="+mn-ea"/>
              </a:rPr>
              <a:t>2.2.3.1 </a:t>
            </a:r>
            <a:r>
              <a:rPr b="1" smtClean="0">
                <a:sym typeface="+mn-ea"/>
              </a:rPr>
              <a:t>数据标准</a:t>
            </a:r>
            <a:r>
              <a:rPr sz="1400" b="1">
                <a:solidFill>
                  <a:srgbClr val="FF0000"/>
                </a:solidFill>
                <a:sym typeface="+mn-ea"/>
              </a:rPr>
              <a:t>-实现数据</a:t>
            </a:r>
            <a:r>
              <a:rPr sz="1400" b="1" smtClean="0">
                <a:solidFill>
                  <a:srgbClr val="FF0000"/>
                </a:solidFill>
                <a:sym typeface="+mn-ea"/>
              </a:rPr>
              <a:t>“看得懂”</a:t>
            </a:r>
            <a:endParaRPr lang="zh-CN" altLang="en-US" sz="1400" b="1" dirty="0" smtClean="0">
              <a:solidFill>
                <a:srgbClr val="FF0000"/>
              </a:solidFill>
              <a:sym typeface="+mn-ea"/>
            </a:endParaRPr>
          </a:p>
        </p:txBody>
      </p:sp>
      <p:grpSp>
        <p:nvGrpSpPr>
          <p:cNvPr id="75" name="组合 74"/>
          <p:cNvGrpSpPr/>
          <p:nvPr/>
        </p:nvGrpSpPr>
        <p:grpSpPr>
          <a:xfrm>
            <a:off x="300333" y="1169279"/>
            <a:ext cx="5784658" cy="4266742"/>
            <a:chOff x="68204" y="1411596"/>
            <a:chExt cx="6694642" cy="4266742"/>
          </a:xfrm>
        </p:grpSpPr>
        <p:sp>
          <p:nvSpPr>
            <p:cNvPr id="76" name="2"/>
            <p:cNvSpPr>
              <a:spLocks noChangeArrowheads="1"/>
            </p:cNvSpPr>
            <p:nvPr/>
          </p:nvSpPr>
          <p:spPr bwMode="auto">
            <a:xfrm>
              <a:off x="364510" y="2319433"/>
              <a:ext cx="2016000" cy="2008280"/>
            </a:xfrm>
            <a:prstGeom prst="rect">
              <a:avLst/>
            </a:prstGeom>
            <a:solidFill>
              <a:srgbClr val="1368B3">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77" name="5"/>
            <p:cNvSpPr>
              <a:spLocks noChangeArrowheads="1"/>
            </p:cNvSpPr>
            <p:nvPr/>
          </p:nvSpPr>
          <p:spPr bwMode="auto">
            <a:xfrm rot="10800000">
              <a:off x="4746845" y="2310308"/>
              <a:ext cx="2016000" cy="2007042"/>
            </a:xfrm>
            <a:prstGeom prst="rect">
              <a:avLst/>
            </a:prstGeom>
            <a:solidFill>
              <a:srgbClr val="00AFA1">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78" name="PA_素材c品 1"/>
            <p:cNvSpPr>
              <a:spLocks noChangeArrowheads="1"/>
            </p:cNvSpPr>
            <p:nvPr>
              <p:custDataLst>
                <p:tags r:id="rId1"/>
              </p:custDataLst>
            </p:nvPr>
          </p:nvSpPr>
          <p:spPr bwMode="auto">
            <a:xfrm>
              <a:off x="382462" y="2825691"/>
              <a:ext cx="199804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标准名称</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业务定义</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拓展业务定义</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业务使用规则</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标准来源</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相关业务信息编号</a:t>
              </a:r>
              <a:endPar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p:txBody>
        </p:sp>
        <p:sp>
          <p:nvSpPr>
            <p:cNvPr id="79" name="出品 4"/>
            <p:cNvSpPr>
              <a:spLocks noChangeArrowheads="1"/>
            </p:cNvSpPr>
            <p:nvPr>
              <p:custDataLst>
                <p:tags r:id="rId2"/>
              </p:custDataLst>
            </p:nvPr>
          </p:nvSpPr>
          <p:spPr bwMode="auto">
            <a:xfrm>
              <a:off x="2528847" y="2319433"/>
              <a:ext cx="2016000" cy="2008280"/>
            </a:xfrm>
            <a:prstGeom prst="rect">
              <a:avLst/>
            </a:prstGeom>
            <a:solidFill>
              <a:srgbClr val="79D1F1"/>
            </a:solidFill>
            <a:ln w="12700">
              <a:no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80" name="品 1"/>
            <p:cNvSpPr>
              <a:spLocks noChangeArrowheads="1"/>
            </p:cNvSpPr>
            <p:nvPr>
              <p:custDataLst>
                <p:tags r:id="rId3"/>
              </p:custDataLst>
            </p:nvPr>
          </p:nvSpPr>
          <p:spPr bwMode="auto">
            <a:xfrm>
              <a:off x="2523158" y="2832770"/>
              <a:ext cx="201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标准所有者</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标准管理者</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标准使用部门</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标准状态</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启动日期</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时效日期</a:t>
              </a:r>
              <a:endPar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p:txBody>
        </p:sp>
        <p:sp>
          <p:nvSpPr>
            <p:cNvPr id="81" name="1"/>
            <p:cNvSpPr>
              <a:spLocks noChangeArrowheads="1"/>
            </p:cNvSpPr>
            <p:nvPr>
              <p:custDataLst>
                <p:tags r:id="rId4"/>
              </p:custDataLst>
            </p:nvPr>
          </p:nvSpPr>
          <p:spPr bwMode="auto">
            <a:xfrm>
              <a:off x="4766139" y="2838057"/>
              <a:ext cx="199670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数据产出系统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数据来源系统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数据使用系统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数据类型</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数据长度</a:t>
              </a:r>
              <a:endPar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p:txBody>
        </p:sp>
        <p:sp>
          <p:nvSpPr>
            <p:cNvPr id="82" name="17"/>
            <p:cNvSpPr>
              <a:spLocks noChangeArrowheads="1"/>
            </p:cNvSpPr>
            <p:nvPr>
              <p:custDataLst>
                <p:tags r:id="rId5"/>
              </p:custDataLst>
            </p:nvPr>
          </p:nvSpPr>
          <p:spPr bwMode="auto">
            <a:xfrm>
              <a:off x="382462"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1368B3"/>
                  </a:solidFill>
                  <a:latin typeface="微软雅黑" panose="020B0503020204020204" pitchFamily="34" charset="-122"/>
                  <a:ea typeface="微软雅黑" panose="020B0503020204020204" pitchFamily="34" charset="-122"/>
                  <a:sym typeface="微软雅黑" panose="020B0503020204020204" pitchFamily="34" charset="-122"/>
                </a:rPr>
                <a:t>01</a:t>
              </a:r>
              <a:endParaRPr lang="en-US" altLang="zh-CN" sz="4800" b="1" kern="0" dirty="0">
                <a:solidFill>
                  <a:srgbClr val="1368B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矩形 82"/>
            <p:cNvSpPr/>
            <p:nvPr/>
          </p:nvSpPr>
          <p:spPr>
            <a:xfrm>
              <a:off x="358822" y="2319432"/>
              <a:ext cx="2016000" cy="520988"/>
            </a:xfrm>
            <a:prstGeom prst="rect">
              <a:avLst/>
            </a:prstGeom>
            <a:solidFill>
              <a:srgbClr val="1368B3"/>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4" name="品 19"/>
            <p:cNvSpPr>
              <a:spLocks noChangeArrowheads="1"/>
            </p:cNvSpPr>
            <p:nvPr>
              <p:custDataLst>
                <p:tags r:id="rId6"/>
              </p:custDataLst>
            </p:nvPr>
          </p:nvSpPr>
          <p:spPr bwMode="auto">
            <a:xfrm>
              <a:off x="378342" y="2392194"/>
              <a:ext cx="19618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业务标准</a:t>
              </a:r>
              <a:endPar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矩形 84"/>
            <p:cNvSpPr/>
            <p:nvPr/>
          </p:nvSpPr>
          <p:spPr>
            <a:xfrm>
              <a:off x="2528845" y="2319432"/>
              <a:ext cx="2016677" cy="520988"/>
            </a:xfrm>
            <a:prstGeom prst="rect">
              <a:avLst/>
            </a:prstGeom>
            <a:solidFill>
              <a:srgbClr val="0087D5"/>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6" name="矩形 85"/>
            <p:cNvSpPr/>
            <p:nvPr/>
          </p:nvSpPr>
          <p:spPr>
            <a:xfrm>
              <a:off x="4760453" y="2319432"/>
              <a:ext cx="1996705" cy="520988"/>
            </a:xfrm>
            <a:prstGeom prst="rect">
              <a:avLst/>
            </a:prstGeom>
            <a:solidFill>
              <a:srgbClr val="00AFA1"/>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7" name="23"/>
            <p:cNvSpPr>
              <a:spLocks noChangeArrowheads="1"/>
            </p:cNvSpPr>
            <p:nvPr>
              <p:custDataLst>
                <p:tags r:id="rId7"/>
              </p:custDataLst>
            </p:nvPr>
          </p:nvSpPr>
          <p:spPr bwMode="auto">
            <a:xfrm>
              <a:off x="4741157" y="2392194"/>
              <a:ext cx="2021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技术标准</a:t>
              </a:r>
              <a:endPar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PA_21"/>
            <p:cNvSpPr>
              <a:spLocks noChangeArrowheads="1"/>
            </p:cNvSpPr>
            <p:nvPr>
              <p:custDataLst>
                <p:tags r:id="rId8"/>
              </p:custDataLst>
            </p:nvPr>
          </p:nvSpPr>
          <p:spPr bwMode="auto">
            <a:xfrm>
              <a:off x="2528171" y="2400861"/>
              <a:ext cx="1997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管理标准</a:t>
              </a:r>
              <a:endPar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17"/>
            <p:cNvSpPr>
              <a:spLocks noChangeArrowheads="1"/>
            </p:cNvSpPr>
            <p:nvPr>
              <p:custDataLst>
                <p:tags r:id="rId9"/>
              </p:custDataLst>
            </p:nvPr>
          </p:nvSpPr>
          <p:spPr bwMode="auto">
            <a:xfrm>
              <a:off x="2523158"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87D5"/>
                  </a:solidFill>
                  <a:latin typeface="微软雅黑" panose="020B0503020204020204" pitchFamily="34" charset="-122"/>
                  <a:ea typeface="微软雅黑" panose="020B0503020204020204" pitchFamily="34" charset="-122"/>
                  <a:sym typeface="微软雅黑" panose="020B0503020204020204" pitchFamily="34" charset="-122"/>
                </a:rPr>
                <a:t>02</a:t>
              </a:r>
              <a:endParaRPr lang="en-US" altLang="zh-CN" sz="4800" b="1" kern="0" dirty="0">
                <a:solidFill>
                  <a:srgbClr val="0087D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17"/>
            <p:cNvSpPr>
              <a:spLocks noChangeArrowheads="1"/>
            </p:cNvSpPr>
            <p:nvPr>
              <p:custDataLst>
                <p:tags r:id="rId10"/>
              </p:custDataLst>
            </p:nvPr>
          </p:nvSpPr>
          <p:spPr bwMode="auto">
            <a:xfrm>
              <a:off x="4765665"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AFA1"/>
                  </a:solidFill>
                  <a:latin typeface="微软雅黑" panose="020B0503020204020204" pitchFamily="34" charset="-122"/>
                  <a:ea typeface="微软雅黑" panose="020B0503020204020204" pitchFamily="34" charset="-122"/>
                  <a:sym typeface="微软雅黑" panose="020B0503020204020204" pitchFamily="34" charset="-122"/>
                </a:rPr>
                <a:t>03</a:t>
              </a:r>
              <a:endParaRPr lang="en-US" altLang="zh-CN" sz="4800" b="1" kern="0" dirty="0">
                <a:solidFill>
                  <a:srgbClr val="00AFA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17"/>
            <p:cNvSpPr>
              <a:spLocks noChangeArrowheads="1"/>
            </p:cNvSpPr>
            <p:nvPr>
              <p:custDataLst>
                <p:tags r:id="rId11"/>
              </p:custDataLst>
            </p:nvPr>
          </p:nvSpPr>
          <p:spPr bwMode="auto">
            <a:xfrm>
              <a:off x="68204" y="4555701"/>
              <a:ext cx="13869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BC68"/>
                  </a:solidFill>
                  <a:latin typeface="微软雅黑" panose="020B0503020204020204" pitchFamily="34" charset="-122"/>
                  <a:ea typeface="微软雅黑" panose="020B0503020204020204" pitchFamily="34" charset="-122"/>
                  <a:sym typeface="微软雅黑" panose="020B0503020204020204" pitchFamily="34" charset="-122"/>
                </a:rPr>
                <a:t>04</a:t>
              </a:r>
              <a:endParaRPr lang="en-US" altLang="zh-CN" sz="4800" b="1" kern="0" dirty="0">
                <a:solidFill>
                  <a:srgbClr val="00BC6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2"/>
            <p:cNvSpPr>
              <a:spLocks noChangeArrowheads="1"/>
            </p:cNvSpPr>
            <p:nvPr/>
          </p:nvSpPr>
          <p:spPr bwMode="auto">
            <a:xfrm>
              <a:off x="1339837" y="4617262"/>
              <a:ext cx="4756163" cy="1061076"/>
            </a:xfrm>
            <a:prstGeom prst="rect">
              <a:avLst/>
            </a:prstGeom>
            <a:solidFill>
              <a:srgbClr val="00BC68">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93" name="PA_素材c品 1"/>
            <p:cNvSpPr>
              <a:spLocks noChangeArrowheads="1"/>
            </p:cNvSpPr>
            <p:nvPr>
              <p:custDataLst>
                <p:tags r:id="rId12"/>
              </p:custDataLst>
            </p:nvPr>
          </p:nvSpPr>
          <p:spPr bwMode="auto">
            <a:xfrm>
              <a:off x="1710353" y="5109101"/>
              <a:ext cx="1777460" cy="459700"/>
            </a:xfrm>
            <a:prstGeom prst="roundRect">
              <a:avLst/>
            </a:prstGeom>
            <a:solidFill>
              <a:srgbClr val="FFFFFF"/>
            </a:solidFill>
            <a:ln>
              <a:noFill/>
            </a:ln>
            <a:extLs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50000"/>
                </a:lnSpc>
                <a:spcBef>
                  <a:spcPct val="0"/>
                </a:spcBef>
                <a:buFont typeface="Arial" panose="020B0604020202020204" pitchFamily="34" charset="0"/>
                <a:buNone/>
                <a:defRPr/>
              </a:pPr>
              <a:r>
                <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rPr>
                <a:t>公共代码标准</a:t>
              </a:r>
              <a:endPar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endParaRPr>
            </a:p>
          </p:txBody>
        </p:sp>
        <p:sp>
          <p:nvSpPr>
            <p:cNvPr id="94" name="矩形 93"/>
            <p:cNvSpPr/>
            <p:nvPr/>
          </p:nvSpPr>
          <p:spPr>
            <a:xfrm>
              <a:off x="1339837" y="4627625"/>
              <a:ext cx="4756163" cy="373471"/>
            </a:xfrm>
            <a:prstGeom prst="rect">
              <a:avLst/>
            </a:prstGeom>
            <a:solidFill>
              <a:srgbClr val="FFC000"/>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95" name="PA_素材c品 1"/>
            <p:cNvSpPr>
              <a:spLocks noChangeArrowheads="1"/>
            </p:cNvSpPr>
            <p:nvPr>
              <p:custDataLst>
                <p:tags r:id="rId13"/>
              </p:custDataLst>
            </p:nvPr>
          </p:nvSpPr>
          <p:spPr bwMode="auto">
            <a:xfrm>
              <a:off x="3921652" y="5109100"/>
              <a:ext cx="1812885" cy="459700"/>
            </a:xfrm>
            <a:prstGeom prst="roundRect">
              <a:avLst/>
            </a:prstGeom>
            <a:solidFill>
              <a:srgbClr val="FFFFFF"/>
            </a:solidFill>
            <a:ln>
              <a:noFill/>
            </a:ln>
            <a:extLs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50000"/>
                </a:lnSpc>
                <a:spcBef>
                  <a:spcPct val="0"/>
                </a:spcBef>
                <a:buFont typeface="Arial" panose="020B0604020202020204" pitchFamily="34" charset="0"/>
                <a:buNone/>
                <a:defRPr/>
              </a:pPr>
              <a:r>
                <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rPr>
                <a:t>维度标准</a:t>
              </a:r>
              <a:endPar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endParaRPr>
            </a:p>
          </p:txBody>
        </p:sp>
        <p:sp>
          <p:nvSpPr>
            <p:cNvPr id="96" name="品 19"/>
            <p:cNvSpPr>
              <a:spLocks noChangeArrowheads="1"/>
            </p:cNvSpPr>
            <p:nvPr>
              <p:custDataLst>
                <p:tags r:id="rId14"/>
              </p:custDataLst>
            </p:nvPr>
          </p:nvSpPr>
          <p:spPr bwMode="auto">
            <a:xfrm>
              <a:off x="1338832" y="4601836"/>
              <a:ext cx="4756955" cy="398780"/>
            </a:xfrm>
            <a:prstGeom prst="rect">
              <a:avLst/>
            </a:prstGeom>
            <a:solidFill>
              <a:srgbClr val="00BC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sym typeface="Calibri" panose="020F050202020403020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基础标准</a:t>
              </a:r>
              <a:endPar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7" name="组合 96"/>
          <p:cNvGrpSpPr/>
          <p:nvPr/>
        </p:nvGrpSpPr>
        <p:grpSpPr>
          <a:xfrm>
            <a:off x="6935029" y="984479"/>
            <a:ext cx="4956638" cy="5220992"/>
            <a:chOff x="6838010" y="1134732"/>
            <a:chExt cx="4956638" cy="5530120"/>
          </a:xfrm>
        </p:grpSpPr>
        <p:grpSp>
          <p:nvGrpSpPr>
            <p:cNvPr id="98" name="组合 97"/>
            <p:cNvGrpSpPr/>
            <p:nvPr/>
          </p:nvGrpSpPr>
          <p:grpSpPr>
            <a:xfrm>
              <a:off x="6838010" y="1134732"/>
              <a:ext cx="4956638" cy="5530120"/>
              <a:chOff x="7108466" y="1057151"/>
              <a:chExt cx="4956638" cy="6034306"/>
            </a:xfrm>
          </p:grpSpPr>
          <p:sp>
            <p:nvSpPr>
              <p:cNvPr id="105" name="矩形 104"/>
              <p:cNvSpPr/>
              <p:nvPr>
                <p:custDataLst>
                  <p:tags r:id="rId15"/>
                </p:custDataLst>
              </p:nvPr>
            </p:nvSpPr>
            <p:spPr>
              <a:xfrm>
                <a:off x="8225975" y="1057151"/>
                <a:ext cx="1784048" cy="456977"/>
              </a:xfrm>
              <a:prstGeom prst="rect">
                <a:avLst/>
              </a:prstGeom>
              <a:solidFill>
                <a:srgbClr val="1D6CC1"/>
              </a:solidFill>
              <a:ln w="6350" cap="flat" cmpd="sng" algn="ctr">
                <a:solidFill>
                  <a:schemeClr val="accent1">
                    <a:lumMod val="40000"/>
                    <a:lumOff val="60000"/>
                  </a:schemeClr>
                </a:solid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主题域模型</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106" name="矩形 105"/>
              <p:cNvSpPr/>
              <p:nvPr/>
            </p:nvSpPr>
            <p:spPr>
              <a:xfrm>
                <a:off x="7613300" y="3882180"/>
                <a:ext cx="2604779" cy="431147"/>
              </a:xfrm>
              <a:prstGeom prst="rect">
                <a:avLst/>
              </a:prstGeom>
              <a:solidFill>
                <a:srgbClr val="0087D5"/>
              </a:solidFill>
              <a:ln w="6350" cap="flat" cmpd="sng" algn="ctr">
                <a:no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企业数据标准</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custDataLst>
                  <p:tags r:id="rId16"/>
                </p:custDataLst>
              </p:nvPr>
            </p:nvSpPr>
            <p:spPr>
              <a:xfrm>
                <a:off x="7213444"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业务对象</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A.1.1</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08" name="矩形 107"/>
              <p:cNvSpPr/>
              <p:nvPr>
                <p:custDataLst>
                  <p:tags r:id="rId17"/>
                </p:custDataLst>
              </p:nvPr>
            </p:nvSpPr>
            <p:spPr>
              <a:xfrm>
                <a:off x="8425878"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业务对象</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09" name="矩形 108"/>
              <p:cNvSpPr/>
              <p:nvPr>
                <p:custDataLst>
                  <p:tags r:id="rId18"/>
                </p:custDataLst>
              </p:nvPr>
            </p:nvSpPr>
            <p:spPr>
              <a:xfrm>
                <a:off x="9656685"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10" name="矩形 109"/>
              <p:cNvSpPr/>
              <p:nvPr/>
            </p:nvSpPr>
            <p:spPr>
              <a:xfrm>
                <a:off x="7594674" y="4479172"/>
                <a:ext cx="1221810"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A.1.2.1</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11" name="矩形 110"/>
              <p:cNvSpPr/>
              <p:nvPr/>
            </p:nvSpPr>
            <p:spPr>
              <a:xfrm>
                <a:off x="7594671" y="5028019"/>
                <a:ext cx="1221810"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A.1.2.2</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12" name="矩形 111"/>
              <p:cNvSpPr/>
              <p:nvPr>
                <p:custDataLst>
                  <p:tags r:id="rId19"/>
                </p:custDataLst>
              </p:nvPr>
            </p:nvSpPr>
            <p:spPr>
              <a:xfrm>
                <a:off x="9361871" y="1844178"/>
                <a:ext cx="793862" cy="593171"/>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noAutofit/>
              </a:bodyPr>
              <a:lstStyle/>
              <a:p>
                <a:pPr algn="ctr">
                  <a:defRPr/>
                </a:pPr>
                <a:r>
                  <a:rPr lang="zh-CN" altLang="en-US" sz="1100" b="1" kern="0" dirty="0">
                    <a:solidFill>
                      <a:srgbClr val="FFFFFF"/>
                    </a:solidFill>
                    <a:latin typeface="微软雅黑" panose="020B0503020204020204" pitchFamily="34" charset="-122"/>
                    <a:ea typeface="微软雅黑" panose="020B0503020204020204" pitchFamily="34" charset="-122"/>
                  </a:rPr>
                  <a:t>业务主题</a:t>
                </a:r>
                <a:r>
                  <a:rPr lang="en-US" altLang="zh-CN" sz="1100" b="1" kern="0" dirty="0">
                    <a:solidFill>
                      <a:srgbClr val="FFFFFF"/>
                    </a:solidFill>
                    <a:latin typeface="微软雅黑" panose="020B0503020204020204" pitchFamily="34" charset="-122"/>
                    <a:ea typeface="微软雅黑" panose="020B0503020204020204" pitchFamily="34" charset="-122"/>
                  </a:rPr>
                  <a:t>B</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grpSp>
            <p:nvGrpSpPr>
              <p:cNvPr id="113" name="组合 112"/>
              <p:cNvGrpSpPr/>
              <p:nvPr/>
            </p:nvGrpSpPr>
            <p:grpSpPr>
              <a:xfrm>
                <a:off x="7213444" y="1826983"/>
                <a:ext cx="1951842" cy="751883"/>
                <a:chOff x="9386247" y="1870585"/>
                <a:chExt cx="1624867" cy="672868"/>
              </a:xfrm>
            </p:grpSpPr>
            <p:sp>
              <p:nvSpPr>
                <p:cNvPr id="143" name="矩形 142"/>
                <p:cNvSpPr/>
                <p:nvPr>
                  <p:custDataLst>
                    <p:tags r:id="rId20"/>
                  </p:custDataLst>
                </p:nvPr>
              </p:nvSpPr>
              <p:spPr>
                <a:xfrm>
                  <a:off x="9390402" y="1870585"/>
                  <a:ext cx="1620711" cy="270588"/>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spAutoFit/>
                </a:bodyPr>
                <a:lstStyle/>
                <a:p>
                  <a:pPr algn="ctr">
                    <a:defRPr/>
                  </a:pPr>
                  <a:r>
                    <a:rPr lang="zh-CN" altLang="en-US" sz="1100" b="1" kern="0" dirty="0">
                      <a:solidFill>
                        <a:srgbClr val="FFFFFF"/>
                      </a:solidFill>
                      <a:latin typeface="微软雅黑" panose="020B0503020204020204" pitchFamily="34" charset="-122"/>
                      <a:ea typeface="微软雅黑" panose="020B0503020204020204" pitchFamily="34" charset="-122"/>
                    </a:rPr>
                    <a:t>业务主题</a:t>
                  </a:r>
                  <a:r>
                    <a:rPr lang="en-US" altLang="zh-CN" sz="1100" b="1" kern="0" dirty="0">
                      <a:solidFill>
                        <a:srgbClr val="FFFFFF"/>
                      </a:solidFill>
                      <a:latin typeface="微软雅黑" panose="020B0503020204020204" pitchFamily="34" charset="-122"/>
                      <a:ea typeface="微软雅黑" panose="020B0503020204020204" pitchFamily="34" charset="-122"/>
                    </a:rPr>
                    <a:t>A</a:t>
                  </a:r>
                  <a:endParaRPr lang="en-US" altLang="zh-CN" sz="1100" b="1" kern="0" dirty="0">
                    <a:solidFill>
                      <a:srgbClr val="FFFFFF"/>
                    </a:solidFill>
                    <a:latin typeface="微软雅黑" panose="020B0503020204020204" pitchFamily="34" charset="-122"/>
                    <a:ea typeface="微软雅黑" panose="020B0503020204020204" pitchFamily="34" charset="-122"/>
                  </a:endParaRPr>
                </a:p>
              </p:txBody>
            </p:sp>
            <p:sp>
              <p:nvSpPr>
                <p:cNvPr id="144" name="矩形 143"/>
                <p:cNvSpPr/>
                <p:nvPr>
                  <p:custDataLst>
                    <p:tags r:id="rId21"/>
                  </p:custDataLst>
                </p:nvPr>
              </p:nvSpPr>
              <p:spPr>
                <a:xfrm>
                  <a:off x="9386247" y="2147584"/>
                  <a:ext cx="542499" cy="395869"/>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rPr>
                    <a:t>子主题</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A.1</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sp>
              <p:nvSpPr>
                <p:cNvPr id="145" name="矩形 144"/>
                <p:cNvSpPr/>
                <p:nvPr>
                  <p:custDataLst>
                    <p:tags r:id="rId22"/>
                  </p:custDataLst>
                </p:nvPr>
              </p:nvSpPr>
              <p:spPr>
                <a:xfrm>
                  <a:off x="9928746" y="2147583"/>
                  <a:ext cx="542499" cy="395869"/>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rPr>
                    <a:t>子主题</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A.2</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sp>
              <p:nvSpPr>
                <p:cNvPr id="146" name="矩形 145"/>
                <p:cNvSpPr/>
                <p:nvPr>
                  <p:custDataLst>
                    <p:tags r:id="rId23"/>
                  </p:custDataLst>
                </p:nvPr>
              </p:nvSpPr>
              <p:spPr>
                <a:xfrm>
                  <a:off x="10468615" y="2147582"/>
                  <a:ext cx="542499" cy="39587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sp>
            <p:nvSpPr>
              <p:cNvPr id="114" name="矩形 113"/>
              <p:cNvSpPr/>
              <p:nvPr>
                <p:custDataLst>
                  <p:tags r:id="rId24"/>
                </p:custDataLst>
              </p:nvPr>
            </p:nvSpPr>
            <p:spPr>
              <a:xfrm>
                <a:off x="10323609" y="1844178"/>
                <a:ext cx="793862" cy="593171"/>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nchor="ctr">
                <a:noAutofit/>
              </a:bodyPr>
              <a:lstStyle/>
              <a:p>
                <a:pPr algn="ctr">
                  <a:defRPr/>
                </a:pPr>
                <a:r>
                  <a:rPr lang="en-US" altLang="zh-CN" sz="1050" b="1" kern="0" dirty="0">
                    <a:solidFill>
                      <a:srgbClr val="FFFFFF"/>
                    </a:solidFill>
                    <a:latin typeface="微软雅黑" panose="020B0503020204020204" pitchFamily="34" charset="-122"/>
                    <a:ea typeface="微软雅黑" panose="020B0503020204020204" pitchFamily="34" charset="-122"/>
                  </a:rPr>
                  <a:t>…</a:t>
                </a:r>
                <a:endParaRPr lang="en-US" altLang="zh-CN" sz="1050" b="1" kern="0" dirty="0">
                  <a:solidFill>
                    <a:srgbClr val="FFFFFF"/>
                  </a:solidFill>
                  <a:latin typeface="微软雅黑" panose="020B0503020204020204" pitchFamily="34" charset="-122"/>
                  <a:ea typeface="微软雅黑" panose="020B0503020204020204" pitchFamily="34" charset="-122"/>
                </a:endParaRPr>
              </a:p>
            </p:txBody>
          </p:sp>
          <p:cxnSp>
            <p:nvCxnSpPr>
              <p:cNvPr id="115" name="直接连接符 114"/>
              <p:cNvCxnSpPr>
                <a:stCxn id="105" idx="2"/>
                <a:endCxn id="143" idx="0"/>
              </p:cNvCxnSpPr>
              <p:nvPr/>
            </p:nvCxnSpPr>
            <p:spPr>
              <a:xfrm flipH="1">
                <a:off x="8191860" y="1514128"/>
                <a:ext cx="926139" cy="312855"/>
              </a:xfrm>
              <a:prstGeom prst="line">
                <a:avLst/>
              </a:prstGeom>
              <a:noFill/>
              <a:ln w="12700" cap="flat" cmpd="sng" algn="ctr">
                <a:solidFill>
                  <a:sysClr val="window" lastClr="FFFFFF">
                    <a:lumMod val="65000"/>
                  </a:sysClr>
                </a:solidFill>
                <a:prstDash val="solid"/>
                <a:miter lim="800000"/>
              </a:ln>
              <a:effectLst/>
            </p:spPr>
          </p:cxnSp>
          <p:cxnSp>
            <p:nvCxnSpPr>
              <p:cNvPr id="116" name="直接连接符 115"/>
              <p:cNvCxnSpPr>
                <a:stCxn id="105" idx="2"/>
                <a:endCxn id="112" idx="0"/>
              </p:cNvCxnSpPr>
              <p:nvPr/>
            </p:nvCxnSpPr>
            <p:spPr>
              <a:xfrm>
                <a:off x="9117999" y="1514128"/>
                <a:ext cx="640803" cy="330050"/>
              </a:xfrm>
              <a:prstGeom prst="line">
                <a:avLst/>
              </a:prstGeom>
              <a:noFill/>
              <a:ln w="12700" cap="flat" cmpd="sng" algn="ctr">
                <a:solidFill>
                  <a:sysClr val="window" lastClr="FFFFFF">
                    <a:lumMod val="65000"/>
                  </a:sysClr>
                </a:solidFill>
                <a:prstDash val="solid"/>
                <a:miter lim="800000"/>
              </a:ln>
              <a:effectLst/>
            </p:spPr>
          </p:cxnSp>
          <p:cxnSp>
            <p:nvCxnSpPr>
              <p:cNvPr id="117" name="直接连接符 116"/>
              <p:cNvCxnSpPr>
                <a:stCxn id="105" idx="2"/>
                <a:endCxn id="114" idx="0"/>
              </p:cNvCxnSpPr>
              <p:nvPr/>
            </p:nvCxnSpPr>
            <p:spPr>
              <a:xfrm>
                <a:off x="9117999" y="1514128"/>
                <a:ext cx="1602541" cy="330050"/>
              </a:xfrm>
              <a:prstGeom prst="line">
                <a:avLst/>
              </a:prstGeom>
              <a:noFill/>
              <a:ln w="12700" cap="flat" cmpd="sng" algn="ctr">
                <a:solidFill>
                  <a:sysClr val="window" lastClr="FFFFFF">
                    <a:lumMod val="65000"/>
                  </a:sysClr>
                </a:solidFill>
                <a:prstDash val="solid"/>
                <a:miter lim="800000"/>
              </a:ln>
              <a:effectLst/>
            </p:spPr>
          </p:cxnSp>
          <p:cxnSp>
            <p:nvCxnSpPr>
              <p:cNvPr id="118" name="直接连接符 117"/>
              <p:cNvCxnSpPr>
                <a:stCxn id="144" idx="2"/>
                <a:endCxn id="107" idx="0"/>
              </p:cNvCxnSpPr>
              <p:nvPr/>
            </p:nvCxnSpPr>
            <p:spPr>
              <a:xfrm>
                <a:off x="7539277" y="2578865"/>
                <a:ext cx="160962" cy="361169"/>
              </a:xfrm>
              <a:prstGeom prst="line">
                <a:avLst/>
              </a:prstGeom>
              <a:noFill/>
              <a:ln w="12700" cap="flat" cmpd="sng" algn="ctr">
                <a:solidFill>
                  <a:sysClr val="window" lastClr="FFFFFF">
                    <a:lumMod val="65000"/>
                  </a:sysClr>
                </a:solidFill>
                <a:prstDash val="solid"/>
                <a:miter lim="800000"/>
              </a:ln>
              <a:effectLst/>
            </p:spPr>
          </p:cxnSp>
          <p:cxnSp>
            <p:nvCxnSpPr>
              <p:cNvPr id="119" name="直接连接符 118"/>
              <p:cNvCxnSpPr>
                <a:stCxn id="144" idx="2"/>
                <a:endCxn id="108" idx="0"/>
              </p:cNvCxnSpPr>
              <p:nvPr/>
            </p:nvCxnSpPr>
            <p:spPr>
              <a:xfrm>
                <a:off x="7539277" y="2578865"/>
                <a:ext cx="1373396" cy="361169"/>
              </a:xfrm>
              <a:prstGeom prst="line">
                <a:avLst/>
              </a:prstGeom>
              <a:noFill/>
              <a:ln w="12700" cap="flat" cmpd="sng" algn="ctr">
                <a:solidFill>
                  <a:sysClr val="window" lastClr="FFFFFF">
                    <a:lumMod val="65000"/>
                  </a:sysClr>
                </a:solidFill>
                <a:prstDash val="solid"/>
                <a:miter lim="800000"/>
              </a:ln>
              <a:effectLst/>
            </p:spPr>
          </p:cxnSp>
          <p:cxnSp>
            <p:nvCxnSpPr>
              <p:cNvPr id="120" name="直接连接符 119"/>
              <p:cNvCxnSpPr>
                <a:stCxn id="144" idx="2"/>
                <a:endCxn id="109" idx="0"/>
              </p:cNvCxnSpPr>
              <p:nvPr/>
            </p:nvCxnSpPr>
            <p:spPr>
              <a:xfrm>
                <a:off x="7539277" y="2578865"/>
                <a:ext cx="2604203" cy="361169"/>
              </a:xfrm>
              <a:prstGeom prst="line">
                <a:avLst/>
              </a:prstGeom>
              <a:noFill/>
              <a:ln w="12700" cap="flat" cmpd="sng" algn="ctr">
                <a:solidFill>
                  <a:sysClr val="window" lastClr="FFFFFF">
                    <a:lumMod val="65000"/>
                  </a:sysClr>
                </a:solidFill>
                <a:prstDash val="solid"/>
                <a:miter lim="800000"/>
              </a:ln>
              <a:effectLst/>
            </p:spPr>
          </p:cxnSp>
          <p:sp>
            <p:nvSpPr>
              <p:cNvPr id="121" name="矩形 120"/>
              <p:cNvSpPr/>
              <p:nvPr/>
            </p:nvSpPr>
            <p:spPr>
              <a:xfrm>
                <a:off x="9090531" y="4490434"/>
                <a:ext cx="1127549"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主数据标准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22" name="矩形 121"/>
              <p:cNvSpPr/>
              <p:nvPr/>
            </p:nvSpPr>
            <p:spPr>
              <a:xfrm>
                <a:off x="9090531" y="5028019"/>
                <a:ext cx="1127549"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指标数据标准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cxnSp>
            <p:nvCxnSpPr>
              <p:cNvPr id="123" name="直接连接符 122"/>
              <p:cNvCxnSpPr>
                <a:stCxn id="108" idx="2"/>
                <a:endCxn id="106" idx="0"/>
              </p:cNvCxnSpPr>
              <p:nvPr/>
            </p:nvCxnSpPr>
            <p:spPr>
              <a:xfrm>
                <a:off x="8912674" y="3421521"/>
                <a:ext cx="3017" cy="460659"/>
              </a:xfrm>
              <a:prstGeom prst="line">
                <a:avLst/>
              </a:prstGeom>
              <a:noFill/>
              <a:ln w="6350" cap="flat" cmpd="sng" algn="ctr">
                <a:solidFill>
                  <a:sysClr val="windowText" lastClr="000000"/>
                </a:solidFill>
                <a:prstDash val="solid"/>
                <a:miter lim="800000"/>
              </a:ln>
              <a:effectLst/>
            </p:spPr>
          </p:cxnSp>
          <p:grpSp>
            <p:nvGrpSpPr>
              <p:cNvPr id="124" name="组合 123"/>
              <p:cNvGrpSpPr/>
              <p:nvPr/>
            </p:nvGrpSpPr>
            <p:grpSpPr>
              <a:xfrm>
                <a:off x="7108466" y="5810533"/>
                <a:ext cx="4498709" cy="782462"/>
                <a:chOff x="9000146" y="5674638"/>
                <a:chExt cx="3946626" cy="609889"/>
              </a:xfrm>
            </p:grpSpPr>
            <p:sp>
              <p:nvSpPr>
                <p:cNvPr id="133" name="矩形 132"/>
                <p:cNvSpPr/>
                <p:nvPr>
                  <p:custDataLst>
                    <p:tags r:id="rId25"/>
                  </p:custDataLst>
                </p:nvPr>
              </p:nvSpPr>
              <p:spPr>
                <a:xfrm>
                  <a:off x="9000146" y="5674638"/>
                  <a:ext cx="937697" cy="278990"/>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数据标准项</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编码</a:t>
                  </a:r>
                  <a:endParaRPr lang="zh-CN" altLang="en-US" sz="800" kern="0" dirty="0">
                    <a:solidFill>
                      <a:prstClr val="black"/>
                    </a:solidFill>
                    <a:latin typeface="微软雅黑" panose="020B0503020204020204" pitchFamily="34" charset="-122"/>
                    <a:ea typeface="微软雅黑" panose="020B0503020204020204" pitchFamily="34" charset="-122"/>
                  </a:endParaRPr>
                </a:p>
              </p:txBody>
            </p:sp>
            <p:sp>
              <p:nvSpPr>
                <p:cNvPr id="134" name="矩形 133"/>
                <p:cNvSpPr/>
                <p:nvPr>
                  <p:custDataLst>
                    <p:tags r:id="rId26"/>
                  </p:custDataLst>
                </p:nvPr>
              </p:nvSpPr>
              <p:spPr>
                <a:xfrm>
                  <a:off x="9937843" y="5674639"/>
                  <a:ext cx="937697" cy="278988"/>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数据标准项中文名称</a:t>
                  </a:r>
                  <a:endParaRPr lang="zh-CN" altLang="en-US" sz="800" kern="0" dirty="0">
                    <a:solidFill>
                      <a:prstClr val="black"/>
                    </a:solidFill>
                    <a:latin typeface="微软雅黑" panose="020B0503020204020204" pitchFamily="34" charset="-122"/>
                    <a:ea typeface="微软雅黑" panose="020B0503020204020204" pitchFamily="34" charset="-122"/>
                  </a:endParaRPr>
                </a:p>
              </p:txBody>
            </p:sp>
            <p:sp>
              <p:nvSpPr>
                <p:cNvPr id="135" name="矩形 134"/>
                <p:cNvSpPr/>
                <p:nvPr>
                  <p:custDataLst>
                    <p:tags r:id="rId27"/>
                  </p:custDataLst>
                </p:nvPr>
              </p:nvSpPr>
              <p:spPr>
                <a:xfrm>
                  <a:off x="10867674" y="5674638"/>
                  <a:ext cx="704506" cy="278991"/>
                </a:xfrm>
                <a:prstGeom prst="rect">
                  <a:avLst/>
                </a:prstGeom>
                <a:solidFill>
                  <a:srgbClr val="1368B3"/>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业务属性</a:t>
                  </a:r>
                  <a:endParaRPr lang="zh-CN" altLang="en-US" sz="1000" b="1" kern="0" dirty="0">
                    <a:solidFill>
                      <a:prstClr val="white"/>
                    </a:solidFill>
                    <a:latin typeface="微软雅黑" panose="020B0503020204020204" pitchFamily="34" charset="-122"/>
                    <a:ea typeface="微软雅黑" panose="020B0503020204020204" pitchFamily="34" charset="-122"/>
                  </a:endParaRPr>
                </a:p>
              </p:txBody>
            </p:sp>
            <p:sp>
              <p:nvSpPr>
                <p:cNvPr id="136" name="矩形 135"/>
                <p:cNvSpPr/>
                <p:nvPr>
                  <p:custDataLst>
                    <p:tags r:id="rId28"/>
                  </p:custDataLst>
                </p:nvPr>
              </p:nvSpPr>
              <p:spPr>
                <a:xfrm>
                  <a:off x="9000146" y="5953137"/>
                  <a:ext cx="937697"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A011-D002-0001</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37" name="矩形 136"/>
                <p:cNvSpPr/>
                <p:nvPr>
                  <p:custDataLst>
                    <p:tags r:id="rId29"/>
                  </p:custDataLst>
                </p:nvPr>
              </p:nvSpPr>
              <p:spPr>
                <a:xfrm>
                  <a:off x="9937843" y="5953137"/>
                  <a:ext cx="937697"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err="1">
                      <a:solidFill>
                        <a:prstClr val="black"/>
                      </a:solidFill>
                      <a:latin typeface="微软雅黑" panose="020B0503020204020204" pitchFamily="34" charset="-122"/>
                      <a:ea typeface="微软雅黑" panose="020B0503020204020204" pitchFamily="34" charset="-122"/>
                    </a:rPr>
                    <a:t>xxxx</a:t>
                  </a:r>
                  <a:endParaRPr lang="en-US" altLang="zh-CN" sz="800" kern="0" dirty="0" err="1">
                    <a:solidFill>
                      <a:prstClr val="black"/>
                    </a:solidFill>
                    <a:latin typeface="微软雅黑" panose="020B0503020204020204" pitchFamily="34" charset="-122"/>
                    <a:ea typeface="微软雅黑" panose="020B0503020204020204" pitchFamily="34" charset="-122"/>
                  </a:endParaRPr>
                </a:p>
              </p:txBody>
            </p:sp>
            <p:sp>
              <p:nvSpPr>
                <p:cNvPr id="138" name="矩形 137"/>
                <p:cNvSpPr/>
                <p:nvPr>
                  <p:custDataLst>
                    <p:tags r:id="rId30"/>
                  </p:custDataLst>
                </p:nvPr>
              </p:nvSpPr>
              <p:spPr>
                <a:xfrm>
                  <a:off x="10867674"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39" name="矩形 138"/>
                <p:cNvSpPr/>
                <p:nvPr>
                  <p:custDataLst>
                    <p:tags r:id="rId31"/>
                  </p:custDataLst>
                </p:nvPr>
              </p:nvSpPr>
              <p:spPr>
                <a:xfrm>
                  <a:off x="11545624" y="5674639"/>
                  <a:ext cx="704506" cy="278987"/>
                </a:xfrm>
                <a:prstGeom prst="rect">
                  <a:avLst/>
                </a:prstGeom>
                <a:solidFill>
                  <a:srgbClr val="79D1F1"/>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srgbClr val="000000"/>
                      </a:solidFill>
                      <a:latin typeface="微软雅黑" panose="020B0503020204020204" pitchFamily="34" charset="-122"/>
                      <a:ea typeface="微软雅黑" panose="020B0503020204020204" pitchFamily="34" charset="-122"/>
                    </a:rPr>
                    <a:t>技术属性</a:t>
                  </a:r>
                  <a:endParaRPr lang="zh-CN" altLang="en-US" sz="1000" b="1" kern="0" dirty="0">
                    <a:solidFill>
                      <a:srgbClr val="000000"/>
                    </a:solidFill>
                    <a:latin typeface="微软雅黑" panose="020B0503020204020204" pitchFamily="34" charset="-122"/>
                    <a:ea typeface="微软雅黑" panose="020B0503020204020204" pitchFamily="34" charset="-122"/>
                  </a:endParaRPr>
                </a:p>
              </p:txBody>
            </p:sp>
            <p:sp>
              <p:nvSpPr>
                <p:cNvPr id="140" name="矩形 139"/>
                <p:cNvSpPr/>
                <p:nvPr>
                  <p:custDataLst>
                    <p:tags r:id="rId32"/>
                  </p:custDataLst>
                </p:nvPr>
              </p:nvSpPr>
              <p:spPr>
                <a:xfrm>
                  <a:off x="11545624"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sp>
              <p:nvSpPr>
                <p:cNvPr id="141" name="矩形 140"/>
                <p:cNvSpPr/>
                <p:nvPr>
                  <p:custDataLst>
                    <p:tags r:id="rId33"/>
                  </p:custDataLst>
                </p:nvPr>
              </p:nvSpPr>
              <p:spPr>
                <a:xfrm>
                  <a:off x="12242266" y="5674639"/>
                  <a:ext cx="704506" cy="278987"/>
                </a:xfrm>
                <a:prstGeom prst="rect">
                  <a:avLst/>
                </a:prstGeom>
                <a:solidFill>
                  <a:srgbClr val="00BC68"/>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管理属性</a:t>
                  </a:r>
                  <a:endParaRPr lang="zh-CN" altLang="en-US" sz="1000" b="1" kern="0" dirty="0">
                    <a:solidFill>
                      <a:prstClr val="white"/>
                    </a:solidFill>
                    <a:latin typeface="微软雅黑" panose="020B0503020204020204" pitchFamily="34" charset="-122"/>
                    <a:ea typeface="微软雅黑" panose="020B0503020204020204" pitchFamily="34" charset="-122"/>
                  </a:endParaRPr>
                </a:p>
              </p:txBody>
            </p:sp>
            <p:sp>
              <p:nvSpPr>
                <p:cNvPr id="142" name="矩形 141"/>
                <p:cNvSpPr/>
                <p:nvPr>
                  <p:custDataLst>
                    <p:tags r:id="rId34"/>
                  </p:custDataLst>
                </p:nvPr>
              </p:nvSpPr>
              <p:spPr>
                <a:xfrm>
                  <a:off x="12242266"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endParaRPr lang="en-US" altLang="zh-CN" sz="800" kern="0" dirty="0">
                    <a:solidFill>
                      <a:prstClr val="black"/>
                    </a:solidFill>
                    <a:latin typeface="微软雅黑" panose="020B0503020204020204" pitchFamily="34" charset="-122"/>
                    <a:ea typeface="微软雅黑" panose="020B0503020204020204" pitchFamily="34" charset="-122"/>
                  </a:endParaRPr>
                </a:p>
              </p:txBody>
            </p:sp>
          </p:grpSp>
          <p:cxnSp>
            <p:nvCxnSpPr>
              <p:cNvPr id="125" name="连接符: 肘形 103"/>
              <p:cNvCxnSpPr>
                <a:stCxn id="111" idx="2"/>
                <a:endCxn id="134" idx="0"/>
              </p:cNvCxnSpPr>
              <p:nvPr/>
            </p:nvCxnSpPr>
            <p:spPr>
              <a:xfrm rot="16200000" flipH="1">
                <a:off x="8251718" y="5350482"/>
                <a:ext cx="413909" cy="506194"/>
              </a:xfrm>
              <a:prstGeom prst="bentConnector3">
                <a:avLst/>
              </a:prstGeom>
              <a:noFill/>
              <a:ln w="6350" cap="flat" cmpd="sng" algn="ctr">
                <a:solidFill>
                  <a:sysClr val="windowText" lastClr="000000"/>
                </a:solidFill>
                <a:prstDash val="solid"/>
                <a:miter lim="800000"/>
              </a:ln>
              <a:effectLst/>
            </p:spPr>
          </p:cxnSp>
          <p:grpSp>
            <p:nvGrpSpPr>
              <p:cNvPr id="126" name="组合 125"/>
              <p:cNvGrpSpPr/>
              <p:nvPr/>
            </p:nvGrpSpPr>
            <p:grpSpPr>
              <a:xfrm flipH="1">
                <a:off x="8865037" y="3599757"/>
                <a:ext cx="3200067" cy="3491700"/>
                <a:chOff x="6546073" y="3829385"/>
                <a:chExt cx="2497072" cy="3124762"/>
              </a:xfrm>
            </p:grpSpPr>
            <p:sp>
              <p:nvSpPr>
                <p:cNvPr id="127" name="矩形 126"/>
                <p:cNvSpPr/>
                <p:nvPr>
                  <p:custDataLst>
                    <p:tags r:id="rId35"/>
                  </p:custDataLst>
                </p:nvPr>
              </p:nvSpPr>
              <p:spPr>
                <a:xfrm>
                  <a:off x="6546073" y="3829385"/>
                  <a:ext cx="832060" cy="430888"/>
                </a:xfrm>
                <a:prstGeom prst="rect">
                  <a:avLst/>
                </a:prstGeom>
                <a:solidFill>
                  <a:srgbClr val="00AFA1"/>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kern="0" dirty="0">
                      <a:solidFill>
                        <a:srgbClr val="FFFFFF"/>
                      </a:solidFill>
                      <a:latin typeface="微软雅黑" panose="020B0503020204020204" pitchFamily="34" charset="-122"/>
                      <a:ea typeface="微软雅黑" panose="020B0503020204020204" pitchFamily="34" charset="-122"/>
                    </a:rPr>
                    <a:t>国家</a:t>
                  </a:r>
                  <a:r>
                    <a:rPr lang="en-US" altLang="zh-CN" sz="1050" kern="0" dirty="0">
                      <a:solidFill>
                        <a:srgbClr val="FFFFFF"/>
                      </a:solidFill>
                      <a:latin typeface="微软雅黑" panose="020B0503020204020204" pitchFamily="34" charset="-122"/>
                      <a:ea typeface="微软雅黑" panose="020B0503020204020204" pitchFamily="34" charset="-122"/>
                    </a:rPr>
                    <a:t>/</a:t>
                  </a:r>
                  <a:r>
                    <a:rPr lang="zh-CN" altLang="en-US" sz="1050" kern="0" dirty="0">
                      <a:solidFill>
                        <a:srgbClr val="FFFFFF"/>
                      </a:solidFill>
                      <a:latin typeface="微软雅黑" panose="020B0503020204020204" pitchFamily="34" charset="-122"/>
                      <a:ea typeface="微软雅黑" panose="020B0503020204020204" pitchFamily="34" charset="-122"/>
                    </a:rPr>
                    <a:t>行业标准</a:t>
                  </a:r>
                  <a:endParaRPr lang="zh-CN" altLang="en-US" sz="1050" kern="0" dirty="0">
                    <a:solidFill>
                      <a:srgbClr val="FFFFFF"/>
                    </a:solidFill>
                    <a:latin typeface="微软雅黑" panose="020B0503020204020204" pitchFamily="34" charset="-122"/>
                    <a:ea typeface="微软雅黑" panose="020B0503020204020204" pitchFamily="34" charset="-122"/>
                  </a:endParaRPr>
                </a:p>
              </p:txBody>
            </p:sp>
            <p:sp>
              <p:nvSpPr>
                <p:cNvPr id="128" name="矩形 127"/>
                <p:cNvSpPr/>
                <p:nvPr>
                  <p:custDataLst>
                    <p:tags r:id="rId36"/>
                  </p:custDataLst>
                </p:nvPr>
              </p:nvSpPr>
              <p:spPr>
                <a:xfrm>
                  <a:off x="6546073" y="4411440"/>
                  <a:ext cx="832060" cy="430888"/>
                </a:xfrm>
                <a:prstGeom prst="rect">
                  <a:avLst/>
                </a:prstGeom>
                <a:solidFill>
                  <a:srgbClr val="00AFA1"/>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kern="0" dirty="0">
                      <a:solidFill>
                        <a:srgbClr val="FFFFFF"/>
                      </a:solidFill>
                      <a:latin typeface="微软雅黑" panose="020B0503020204020204" pitchFamily="34" charset="-122"/>
                      <a:ea typeface="微软雅黑" panose="020B0503020204020204" pitchFamily="34" charset="-122"/>
                    </a:rPr>
                    <a:t>企业要求</a:t>
                  </a:r>
                  <a:endParaRPr lang="zh-CN" altLang="en-US" sz="1050" kern="0" dirty="0">
                    <a:solidFill>
                      <a:srgbClr val="FFFFFF"/>
                    </a:solidFill>
                    <a:latin typeface="微软雅黑" panose="020B0503020204020204" pitchFamily="34" charset="-122"/>
                    <a:ea typeface="微软雅黑" panose="020B0503020204020204" pitchFamily="34" charset="-122"/>
                  </a:endParaRPr>
                </a:p>
              </p:txBody>
            </p:sp>
            <p:cxnSp>
              <p:nvCxnSpPr>
                <p:cNvPr id="129" name="连接符: 肘形 107"/>
                <p:cNvCxnSpPr>
                  <a:stCxn id="127" idx="3"/>
                  <a:endCxn id="106" idx="1"/>
                </p:cNvCxnSpPr>
                <p:nvPr/>
              </p:nvCxnSpPr>
              <p:spPr>
                <a:xfrm>
                  <a:off x="7378133" y="4044829"/>
                  <a:ext cx="611560" cy="238557"/>
                </a:xfrm>
                <a:prstGeom prst="bentConnector3">
                  <a:avLst/>
                </a:prstGeom>
                <a:noFill/>
                <a:ln w="6350" cap="flat" cmpd="sng" algn="ctr">
                  <a:solidFill>
                    <a:sysClr val="window" lastClr="FFFFFF">
                      <a:lumMod val="65000"/>
                    </a:sysClr>
                  </a:solidFill>
                  <a:prstDash val="solid"/>
                  <a:miter lim="800000"/>
                  <a:tailEnd type="triangle"/>
                </a:ln>
                <a:effectLst/>
              </p:spPr>
            </p:cxnSp>
            <p:cxnSp>
              <p:nvCxnSpPr>
                <p:cNvPr id="130" name="连接符: 肘形 108"/>
                <p:cNvCxnSpPr>
                  <a:stCxn id="128" idx="3"/>
                  <a:endCxn id="106" idx="1"/>
                </p:cNvCxnSpPr>
                <p:nvPr/>
              </p:nvCxnSpPr>
              <p:spPr>
                <a:xfrm flipV="1">
                  <a:off x="7378133" y="4283386"/>
                  <a:ext cx="611560" cy="343498"/>
                </a:xfrm>
                <a:prstGeom prst="bentConnector3">
                  <a:avLst/>
                </a:prstGeom>
                <a:noFill/>
                <a:ln w="6350" cap="flat" cmpd="sng" algn="ctr">
                  <a:solidFill>
                    <a:sysClr val="window" lastClr="FFFFFF">
                      <a:lumMod val="65000"/>
                    </a:sysClr>
                  </a:solidFill>
                  <a:prstDash val="solid"/>
                  <a:miter lim="800000"/>
                  <a:tailEnd type="triangle"/>
                </a:ln>
                <a:effectLst/>
              </p:spPr>
            </p:cxnSp>
            <p:sp>
              <p:nvSpPr>
                <p:cNvPr id="131" name="矩形 130"/>
                <p:cNvSpPr/>
                <p:nvPr>
                  <p:custDataLst>
                    <p:tags r:id="rId37"/>
                  </p:custDataLst>
                </p:nvPr>
              </p:nvSpPr>
              <p:spPr>
                <a:xfrm>
                  <a:off x="8209087" y="6698249"/>
                  <a:ext cx="834058" cy="255898"/>
                </a:xfrm>
                <a:prstGeom prst="rect">
                  <a:avLst/>
                </a:prstGeom>
                <a:solidFill>
                  <a:schemeClr val="accent1">
                    <a:lumMod val="20000"/>
                    <a:lumOff val="80000"/>
                  </a:schemeClr>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b="1" kern="0" dirty="0">
                      <a:solidFill>
                        <a:prstClr val="black"/>
                      </a:solidFill>
                      <a:latin typeface="微软雅黑" panose="020B0503020204020204" pitchFamily="34" charset="-122"/>
                      <a:ea typeface="微软雅黑" panose="020B0503020204020204" pitchFamily="34" charset="-122"/>
                    </a:rPr>
                    <a:t>公共代码</a:t>
                  </a:r>
                  <a:endParaRPr lang="zh-CN" altLang="en-US" sz="1050" b="1" kern="0" dirty="0">
                    <a:solidFill>
                      <a:prstClr val="black"/>
                    </a:solidFill>
                    <a:latin typeface="微软雅黑" panose="020B0503020204020204" pitchFamily="34" charset="-122"/>
                    <a:ea typeface="微软雅黑" panose="020B0503020204020204" pitchFamily="34" charset="-122"/>
                  </a:endParaRPr>
                </a:p>
              </p:txBody>
            </p:sp>
            <p:sp>
              <p:nvSpPr>
                <p:cNvPr id="132" name="矩形 131"/>
                <p:cNvSpPr/>
                <p:nvPr>
                  <p:custDataLst>
                    <p:tags r:id="rId38"/>
                  </p:custDataLst>
                </p:nvPr>
              </p:nvSpPr>
              <p:spPr>
                <a:xfrm>
                  <a:off x="7155635" y="6698249"/>
                  <a:ext cx="834058" cy="255898"/>
                </a:xfrm>
                <a:prstGeom prst="rect">
                  <a:avLst/>
                </a:prstGeom>
                <a:solidFill>
                  <a:schemeClr val="accent1">
                    <a:lumMod val="20000"/>
                    <a:lumOff val="80000"/>
                  </a:schemeClr>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b="1" kern="0" dirty="0">
                      <a:solidFill>
                        <a:prstClr val="black"/>
                      </a:solidFill>
                      <a:latin typeface="微软雅黑" panose="020B0503020204020204" pitchFamily="34" charset="-122"/>
                      <a:ea typeface="微软雅黑" panose="020B0503020204020204" pitchFamily="34" charset="-122"/>
                    </a:rPr>
                    <a:t>维度</a:t>
                  </a:r>
                  <a:r>
                    <a:rPr lang="en-US" altLang="zh-CN" sz="1050" b="1" kern="0" dirty="0">
                      <a:solidFill>
                        <a:prstClr val="black"/>
                      </a:solidFill>
                      <a:latin typeface="微软雅黑" panose="020B0503020204020204" pitchFamily="34" charset="-122"/>
                      <a:ea typeface="微软雅黑" panose="020B0503020204020204" pitchFamily="34" charset="-122"/>
                    </a:rPr>
                    <a:t>/</a:t>
                  </a:r>
                  <a:r>
                    <a:rPr lang="zh-CN" altLang="en-US" sz="1050" b="1" kern="0" dirty="0">
                      <a:solidFill>
                        <a:prstClr val="black"/>
                      </a:solidFill>
                      <a:latin typeface="微软雅黑" panose="020B0503020204020204" pitchFamily="34" charset="-122"/>
                      <a:ea typeface="微软雅黑" panose="020B0503020204020204" pitchFamily="34" charset="-122"/>
                    </a:rPr>
                    <a:t>口径</a:t>
                  </a:r>
                  <a:endParaRPr lang="zh-CN" altLang="en-US" sz="1050" b="1" kern="0" dirty="0">
                    <a:solidFill>
                      <a:prstClr val="black"/>
                    </a:solidFill>
                    <a:latin typeface="微软雅黑" panose="020B0503020204020204" pitchFamily="34" charset="-122"/>
                    <a:ea typeface="微软雅黑" panose="020B0503020204020204" pitchFamily="34" charset="-122"/>
                  </a:endParaRPr>
                </a:p>
              </p:txBody>
            </p:sp>
          </p:grpSp>
        </p:grpSp>
        <p:grpSp>
          <p:nvGrpSpPr>
            <p:cNvPr id="99" name="组合 98"/>
            <p:cNvGrpSpPr/>
            <p:nvPr/>
          </p:nvGrpSpPr>
          <p:grpSpPr>
            <a:xfrm flipV="1">
              <a:off x="9008029" y="6208038"/>
              <a:ext cx="1618938" cy="176011"/>
              <a:chOff x="9278485" y="6162474"/>
              <a:chExt cx="1618938" cy="162741"/>
            </a:xfrm>
          </p:grpSpPr>
          <p:cxnSp>
            <p:nvCxnSpPr>
              <p:cNvPr id="101" name="直接箭头连接符 100"/>
              <p:cNvCxnSpPr/>
              <p:nvPr/>
            </p:nvCxnSpPr>
            <p:spPr>
              <a:xfrm>
                <a:off x="9278485"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2" name="直接箭头连接符 101"/>
              <p:cNvCxnSpPr/>
              <p:nvPr/>
            </p:nvCxnSpPr>
            <p:spPr>
              <a:xfrm>
                <a:off x="9570121"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3" name="直接箭头连接符 102"/>
              <p:cNvCxnSpPr/>
              <p:nvPr/>
            </p:nvCxnSpPr>
            <p:spPr>
              <a:xfrm>
                <a:off x="10552704"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4" name="直接箭头连接符 103"/>
              <p:cNvCxnSpPr/>
              <p:nvPr/>
            </p:nvCxnSpPr>
            <p:spPr>
              <a:xfrm>
                <a:off x="10897423"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grpSp>
        <p:sp>
          <p:nvSpPr>
            <p:cNvPr id="100" name="矩形 99"/>
            <p:cNvSpPr/>
            <p:nvPr/>
          </p:nvSpPr>
          <p:spPr>
            <a:xfrm>
              <a:off x="11108160" y="1489177"/>
              <a:ext cx="395041" cy="1695198"/>
            </a:xfrm>
            <a:prstGeom prst="rect">
              <a:avLst/>
            </a:prstGeom>
          </p:spPr>
          <p:txBody>
            <a:bodyPr wrap="square">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企业级数据模型</a:t>
              </a:r>
              <a:endParaRPr lang="zh-CN" altLang="en-US" sz="1400" kern="0" dirty="0">
                <a:solidFill>
                  <a:prstClr val="black"/>
                </a:solidFill>
                <a:latin typeface="微软雅黑" panose="020B0503020204020204" pitchFamily="34" charset="-122"/>
                <a:ea typeface="微软雅黑" panose="020B0503020204020204" pitchFamily="34" charset="-122"/>
              </a:endParaRPr>
            </a:p>
          </p:txBody>
        </p:sp>
      </p:grpSp>
      <p:sp>
        <p:nvSpPr>
          <p:cNvPr id="4" name="形状"/>
          <p:cNvSpPr/>
          <p:nvPr>
            <p:custDataLst>
              <p:tags r:id="rId39"/>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40"/>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41"/>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42"/>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43"/>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44"/>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45"/>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46"/>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smtClean="0">
                <a:sym typeface="+mn-ea"/>
              </a:rPr>
              <a:t>2.2.3.2 </a:t>
            </a:r>
            <a:r>
              <a:rPr lang="zh-CN" altLang="en-US" b="1" dirty="0"/>
              <a:t>数据</a:t>
            </a:r>
            <a:r>
              <a:rPr lang="en-US" altLang="zh-CN" b="1" smtClean="0"/>
              <a:t>标准</a:t>
            </a:r>
            <a:r>
              <a:rPr lang="zh-CN" altLang="en-US" b="1" dirty="0"/>
              <a:t>系统落地要点</a:t>
            </a:r>
            <a:endParaRPr lang="zh-CN" altLang="en-US" b="1" dirty="0"/>
          </a:p>
        </p:txBody>
      </p:sp>
      <p:grpSp>
        <p:nvGrpSpPr>
          <p:cNvPr id="26" name="组合 25"/>
          <p:cNvGrpSpPr/>
          <p:nvPr/>
        </p:nvGrpSpPr>
        <p:grpSpPr>
          <a:xfrm>
            <a:off x="445444" y="839394"/>
            <a:ext cx="4421529" cy="2974065"/>
            <a:chOff x="520719" y="1665114"/>
            <a:chExt cx="4565794" cy="3222373"/>
          </a:xfrm>
        </p:grpSpPr>
        <p:sp>
          <p:nvSpPr>
            <p:cNvPr id="27" name="Rectangle 3"/>
            <p:cNvSpPr>
              <a:spLocks noChangeArrowheads="1"/>
            </p:cNvSpPr>
            <p:nvPr/>
          </p:nvSpPr>
          <p:spPr bwMode="auto">
            <a:xfrm>
              <a:off x="2845517" y="3350663"/>
              <a:ext cx="2175084" cy="1536824"/>
            </a:xfrm>
            <a:prstGeom prst="rect">
              <a:avLst/>
            </a:prstGeom>
            <a:solidFill>
              <a:sysClr val="window" lastClr="FFFFFF">
                <a:lumMod val="85000"/>
              </a:sysClr>
            </a:solidFill>
            <a:ln w="12700">
              <a:noFill/>
              <a:prstDash val="dash"/>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28" name="Rectangle 4"/>
            <p:cNvSpPr>
              <a:spLocks noChangeArrowheads="1"/>
            </p:cNvSpPr>
            <p:nvPr/>
          </p:nvSpPr>
          <p:spPr bwMode="auto">
            <a:xfrm>
              <a:off x="2845517" y="1665114"/>
              <a:ext cx="2175084" cy="1536824"/>
            </a:xfrm>
            <a:prstGeom prst="rect">
              <a:avLst/>
            </a:prstGeom>
            <a:solidFill>
              <a:srgbClr val="F2F2F2"/>
            </a:solidFill>
            <a:ln w="12700">
              <a:noFill/>
              <a:prstDash val="dash"/>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29" name="Rectangle 5"/>
            <p:cNvSpPr>
              <a:spLocks noChangeArrowheads="1"/>
            </p:cNvSpPr>
            <p:nvPr/>
          </p:nvSpPr>
          <p:spPr bwMode="auto">
            <a:xfrm>
              <a:off x="520719" y="3350663"/>
              <a:ext cx="2175084" cy="1536824"/>
            </a:xfrm>
            <a:prstGeom prst="rect">
              <a:avLst/>
            </a:prstGeom>
            <a:solidFill>
              <a:srgbClr val="F2F2F2"/>
            </a:solidFill>
            <a:ln w="12700">
              <a:noFill/>
              <a:prstDash val="dash"/>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0" name="Rectangle 6"/>
            <p:cNvSpPr>
              <a:spLocks noChangeArrowheads="1"/>
            </p:cNvSpPr>
            <p:nvPr/>
          </p:nvSpPr>
          <p:spPr bwMode="auto">
            <a:xfrm>
              <a:off x="520719" y="1665114"/>
              <a:ext cx="2175084" cy="1536824"/>
            </a:xfrm>
            <a:prstGeom prst="rect">
              <a:avLst/>
            </a:prstGeom>
            <a:solidFill>
              <a:sysClr val="window" lastClr="FFFFFF">
                <a:lumMod val="85000"/>
              </a:sysClr>
            </a:solidFill>
            <a:ln w="12700">
              <a:noFill/>
              <a:prstDash val="dash"/>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1" name="Rectangle 8"/>
            <p:cNvSpPr>
              <a:spLocks noChangeArrowheads="1"/>
            </p:cNvSpPr>
            <p:nvPr/>
          </p:nvSpPr>
          <p:spPr bwMode="auto">
            <a:xfrm>
              <a:off x="697077" y="1764264"/>
              <a:ext cx="1841406" cy="347025"/>
            </a:xfrm>
            <a:prstGeom prst="roundRect">
              <a:avLst/>
            </a:prstGeom>
            <a:solidFill>
              <a:sysClr val="window" lastClr="FFFFFF"/>
            </a:solidFill>
            <a:ln w="12700">
              <a:noFill/>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gn="ctr">
                <a:defRPr/>
              </a:pPr>
              <a:r>
                <a:rPr lang="zh-CN" altLang="en-US" sz="1200" kern="0">
                  <a:solidFill>
                    <a:prstClr val="black"/>
                  </a:solidFill>
                  <a:latin typeface="微软雅黑" panose="020B0503020204020204" pitchFamily="34" charset="-122"/>
                  <a:ea typeface="微软雅黑" panose="020B0503020204020204" pitchFamily="34" charset="-122"/>
                </a:rPr>
                <a:t>数据标准定义</a:t>
              </a:r>
              <a:endParaRPr lang="zh-CN" altLang="en-US" sz="1200" kern="0">
                <a:solidFill>
                  <a:prstClr val="black"/>
                </a:solidFill>
                <a:latin typeface="微软雅黑" panose="020B0503020204020204" pitchFamily="34" charset="-122"/>
                <a:ea typeface="微软雅黑" panose="020B0503020204020204" pitchFamily="34" charset="-122"/>
              </a:endParaRPr>
            </a:p>
          </p:txBody>
        </p:sp>
        <p:sp>
          <p:nvSpPr>
            <p:cNvPr id="32" name="Rectangle 9"/>
            <p:cNvSpPr>
              <a:spLocks noChangeArrowheads="1"/>
            </p:cNvSpPr>
            <p:nvPr/>
          </p:nvSpPr>
          <p:spPr bwMode="auto">
            <a:xfrm>
              <a:off x="697077" y="3430189"/>
              <a:ext cx="1841406" cy="396600"/>
            </a:xfrm>
            <a:prstGeom prst="roundRect">
              <a:avLst/>
            </a:prstGeom>
            <a:solidFill>
              <a:sysClr val="window" lastClr="FFFFFF"/>
            </a:solidFill>
            <a:ln w="12700">
              <a:noFill/>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数据标准执行</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3" name="Rectangle 10"/>
            <p:cNvSpPr>
              <a:spLocks noChangeArrowheads="1"/>
            </p:cNvSpPr>
            <p:nvPr/>
          </p:nvSpPr>
          <p:spPr bwMode="auto">
            <a:xfrm>
              <a:off x="3003170" y="1753936"/>
              <a:ext cx="1845526" cy="347025"/>
            </a:xfrm>
            <a:prstGeom prst="roundRect">
              <a:avLst/>
            </a:prstGeom>
            <a:solidFill>
              <a:sysClr val="window" lastClr="FFFFFF"/>
            </a:solidFill>
            <a:ln w="12700">
              <a:noFill/>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数据标准映射</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4" name="Rectangle 11"/>
            <p:cNvSpPr>
              <a:spLocks noChangeArrowheads="1"/>
            </p:cNvSpPr>
            <p:nvPr/>
          </p:nvSpPr>
          <p:spPr bwMode="auto">
            <a:xfrm>
              <a:off x="2977340" y="3419861"/>
              <a:ext cx="1897186" cy="396600"/>
            </a:xfrm>
            <a:prstGeom prst="roundRect">
              <a:avLst/>
            </a:prstGeom>
            <a:solidFill>
              <a:sysClr val="window" lastClr="FFFFFF"/>
            </a:solidFill>
            <a:ln w="12700">
              <a:noFill/>
              <a:miter lim="800000"/>
            </a:ln>
          </p:spPr>
          <p:txBody>
            <a:bodyPr wrap="none" anchor="ct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数据标准管理流程</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5" name="Text Box 12"/>
            <p:cNvSpPr txBox="1">
              <a:spLocks noChangeArrowheads="1"/>
            </p:cNvSpPr>
            <p:nvPr/>
          </p:nvSpPr>
          <p:spPr bwMode="auto">
            <a:xfrm>
              <a:off x="718454" y="2185652"/>
              <a:ext cx="1845526" cy="833682"/>
            </a:xfrm>
            <a:prstGeom prst="rect">
              <a:avLst/>
            </a:prstGeom>
            <a:noFill/>
            <a:ln w="12700">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数据项的主题、分类</a:t>
              </a:r>
              <a:endParaRPr lang="zh-CN" altLang="en-US" sz="1100" b="0" kern="0" dirty="0">
                <a:solidFill>
                  <a:prstClr val="black"/>
                </a:solidFill>
                <a:latin typeface="微软雅黑" panose="020B0503020204020204" pitchFamily="34" charset="-122"/>
                <a:ea typeface="微软雅黑" panose="020B0503020204020204" pitchFamily="34" charset="-122"/>
              </a:endParaRPr>
            </a:p>
            <a:p>
              <a:pPr>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数据项的业务属性</a:t>
              </a:r>
              <a:endParaRPr lang="zh-CN" altLang="en-US" sz="1100" b="0" kern="0" dirty="0">
                <a:solidFill>
                  <a:prstClr val="black"/>
                </a:solidFill>
                <a:latin typeface="微软雅黑" panose="020B0503020204020204" pitchFamily="34" charset="-122"/>
                <a:ea typeface="微软雅黑" panose="020B0503020204020204" pitchFamily="34" charset="-122"/>
              </a:endParaRPr>
            </a:p>
            <a:p>
              <a:pPr>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数据项的技术属性</a:t>
              </a:r>
              <a:endParaRPr lang="zh-CN" altLang="en-US" sz="1100" b="0" kern="0" dirty="0">
                <a:solidFill>
                  <a:prstClr val="black"/>
                </a:solidFill>
                <a:latin typeface="微软雅黑" panose="020B0503020204020204" pitchFamily="34" charset="-122"/>
                <a:ea typeface="微软雅黑" panose="020B0503020204020204" pitchFamily="34" charset="-122"/>
              </a:endParaRPr>
            </a:p>
          </p:txBody>
        </p:sp>
        <p:sp>
          <p:nvSpPr>
            <p:cNvPr id="36" name="Text Box 13"/>
            <p:cNvSpPr txBox="1">
              <a:spLocks noChangeArrowheads="1"/>
            </p:cNvSpPr>
            <p:nvPr/>
          </p:nvSpPr>
          <p:spPr bwMode="auto">
            <a:xfrm>
              <a:off x="718454" y="3915612"/>
              <a:ext cx="1845526" cy="800336"/>
            </a:xfrm>
            <a:prstGeom prst="rect">
              <a:avLst/>
            </a:prstGeom>
            <a:noFill/>
            <a:ln w="12700">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spcBef>
                  <a:spcPct val="50000"/>
                </a:spcBef>
                <a:buFontTx/>
                <a:buChar char="•"/>
                <a:defRPr/>
              </a:pPr>
              <a:r>
                <a:rPr lang="zh-CN" altLang="en-US" sz="1050" b="0" kern="0" dirty="0">
                  <a:solidFill>
                    <a:prstClr val="black"/>
                  </a:solidFill>
                  <a:latin typeface="微软雅黑" panose="020B0503020204020204" pitchFamily="34" charset="-122"/>
                  <a:ea typeface="微软雅黑" panose="020B0503020204020204" pitchFamily="34" charset="-122"/>
                </a:rPr>
                <a:t>数据标准执行的架构</a:t>
              </a:r>
              <a:endParaRPr lang="zh-CN" altLang="en-US" sz="1050" b="0" kern="0" dirty="0">
                <a:solidFill>
                  <a:prstClr val="black"/>
                </a:solidFill>
                <a:latin typeface="微软雅黑" panose="020B0503020204020204" pitchFamily="34" charset="-122"/>
                <a:ea typeface="微软雅黑" panose="020B0503020204020204" pitchFamily="34" charset="-122"/>
              </a:endParaRPr>
            </a:p>
            <a:p>
              <a:pPr>
                <a:spcBef>
                  <a:spcPct val="50000"/>
                </a:spcBef>
                <a:buFontTx/>
                <a:buChar char="•"/>
                <a:defRPr/>
              </a:pPr>
              <a:r>
                <a:rPr lang="zh-CN" altLang="en-US" sz="1050" b="0" kern="0" dirty="0">
                  <a:solidFill>
                    <a:prstClr val="black"/>
                  </a:solidFill>
                  <a:latin typeface="微软雅黑" panose="020B0503020204020204" pitchFamily="34" charset="-122"/>
                  <a:ea typeface="微软雅黑" panose="020B0503020204020204" pitchFamily="34" charset="-122"/>
                </a:rPr>
                <a:t>数据仓库差异和改进建议</a:t>
              </a:r>
              <a:endParaRPr lang="zh-CN" altLang="en-US" sz="1050" b="0" kern="0" dirty="0">
                <a:solidFill>
                  <a:prstClr val="black"/>
                </a:solidFill>
                <a:latin typeface="微软雅黑" panose="020B0503020204020204" pitchFamily="34" charset="-122"/>
                <a:ea typeface="微软雅黑" panose="020B0503020204020204" pitchFamily="34" charset="-122"/>
              </a:endParaRPr>
            </a:p>
            <a:p>
              <a:pPr>
                <a:spcBef>
                  <a:spcPct val="50000"/>
                </a:spcBef>
                <a:buFontTx/>
                <a:buChar char="•"/>
                <a:defRPr/>
              </a:pPr>
              <a:r>
                <a:rPr lang="zh-CN" altLang="en-US" sz="1050" b="0" kern="0" dirty="0">
                  <a:solidFill>
                    <a:prstClr val="black"/>
                  </a:solidFill>
                  <a:latin typeface="微软雅黑" panose="020B0503020204020204" pitchFamily="34" charset="-122"/>
                  <a:ea typeface="微软雅黑" panose="020B0503020204020204" pitchFamily="34" charset="-122"/>
                </a:rPr>
                <a:t>源系统差异和改进建议</a:t>
              </a:r>
              <a:endParaRPr lang="zh-CN" altLang="en-US" sz="1050" b="0" kern="0" dirty="0">
                <a:solidFill>
                  <a:prstClr val="black"/>
                </a:solidFill>
                <a:latin typeface="微软雅黑" panose="020B0503020204020204" pitchFamily="34" charset="-122"/>
                <a:ea typeface="微软雅黑" panose="020B0503020204020204" pitchFamily="34" charset="-122"/>
              </a:endParaRPr>
            </a:p>
          </p:txBody>
        </p:sp>
        <p:sp>
          <p:nvSpPr>
            <p:cNvPr id="37" name="Text Box 14"/>
            <p:cNvSpPr txBox="1">
              <a:spLocks noChangeArrowheads="1"/>
            </p:cNvSpPr>
            <p:nvPr/>
          </p:nvSpPr>
          <p:spPr bwMode="auto">
            <a:xfrm>
              <a:off x="2981460" y="2175323"/>
              <a:ext cx="1827675" cy="99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nSpc>
                  <a:spcPct val="110000"/>
                </a:lnSpc>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数据标准与源系统的字段级映射</a:t>
              </a:r>
              <a:endParaRPr lang="zh-CN" altLang="en-US" sz="1100" b="0" kern="0" dirty="0">
                <a:solidFill>
                  <a:prstClr val="black"/>
                </a:solidFill>
                <a:latin typeface="微软雅黑" panose="020B0503020204020204" pitchFamily="34" charset="-122"/>
                <a:ea typeface="微软雅黑" panose="020B0503020204020204" pitchFamily="34" charset="-122"/>
              </a:endParaRPr>
            </a:p>
            <a:p>
              <a:pPr>
                <a:lnSpc>
                  <a:spcPct val="110000"/>
                </a:lnSpc>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数据标准与数据仓库的字段级映射</a:t>
              </a:r>
              <a:endParaRPr lang="zh-CN" altLang="en-US" sz="1100" b="0" kern="0" dirty="0">
                <a:solidFill>
                  <a:prstClr val="black"/>
                </a:solidFill>
                <a:latin typeface="微软雅黑" panose="020B0503020204020204" pitchFamily="34" charset="-122"/>
                <a:ea typeface="微软雅黑" panose="020B0503020204020204" pitchFamily="34" charset="-122"/>
              </a:endParaRPr>
            </a:p>
          </p:txBody>
        </p:sp>
        <p:sp>
          <p:nvSpPr>
            <p:cNvPr id="38" name="Text Box 15"/>
            <p:cNvSpPr txBox="1">
              <a:spLocks noChangeArrowheads="1"/>
            </p:cNvSpPr>
            <p:nvPr/>
          </p:nvSpPr>
          <p:spPr bwMode="auto">
            <a:xfrm>
              <a:off x="3043251" y="3905283"/>
              <a:ext cx="2043262" cy="88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200" b="1">
                  <a:solidFill>
                    <a:schemeClr val="tx1"/>
                  </a:solidFill>
                  <a:latin typeface="Verdana" panose="020B0604030504040204" pitchFamily="34" charset="0"/>
                  <a:ea typeface="宋体" pitchFamily="2" charset="-122"/>
                </a:defRPr>
              </a:lvl1pPr>
              <a:lvl2pPr marL="742950" indent="-285750" eaLnBrk="0" hangingPunct="0">
                <a:defRPr sz="2200" b="1">
                  <a:solidFill>
                    <a:schemeClr val="tx1"/>
                  </a:solidFill>
                  <a:latin typeface="Verdana" panose="020B0604030504040204" pitchFamily="34" charset="0"/>
                  <a:ea typeface="宋体" pitchFamily="2" charset="-122"/>
                </a:defRPr>
              </a:lvl2pPr>
              <a:lvl3pPr marL="1143000" indent="-228600" eaLnBrk="0" hangingPunct="0">
                <a:defRPr sz="2200" b="1">
                  <a:solidFill>
                    <a:schemeClr val="tx1"/>
                  </a:solidFill>
                  <a:latin typeface="Verdana" panose="020B0604030504040204" pitchFamily="34" charset="0"/>
                  <a:ea typeface="宋体" pitchFamily="2" charset="-122"/>
                </a:defRPr>
              </a:lvl3pPr>
              <a:lvl4pPr marL="1600200" indent="-228600" eaLnBrk="0" hangingPunct="0">
                <a:defRPr sz="2200" b="1">
                  <a:solidFill>
                    <a:schemeClr val="tx1"/>
                  </a:solidFill>
                  <a:latin typeface="Verdana" panose="020B0604030504040204" pitchFamily="34" charset="0"/>
                  <a:ea typeface="宋体" pitchFamily="2" charset="-122"/>
                </a:defRPr>
              </a:lvl4pPr>
              <a:lvl5pPr marL="2057400" indent="-228600" eaLnBrk="0" hangingPunct="0">
                <a:defRPr sz="2200" b="1">
                  <a:solidFill>
                    <a:schemeClr val="tx1"/>
                  </a:solidFill>
                  <a:latin typeface="Verdana" panose="020B0604030504040204" pitchFamily="34" charset="0"/>
                  <a:ea typeface="宋体"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itchFamily="2" charset="-122"/>
                </a:defRPr>
              </a:lvl9pPr>
            </a:lstStyle>
            <a:p>
              <a:pPr>
                <a:lnSpc>
                  <a:spcPct val="110000"/>
                </a:lnSpc>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日常维护</a:t>
              </a:r>
              <a:endParaRPr lang="zh-CN" altLang="en-US" sz="1100" b="0" kern="0" dirty="0">
                <a:solidFill>
                  <a:prstClr val="black"/>
                </a:solidFill>
                <a:latin typeface="微软雅黑" panose="020B0503020204020204" pitchFamily="34" charset="-122"/>
                <a:ea typeface="微软雅黑" panose="020B0503020204020204" pitchFamily="34" charset="-122"/>
              </a:endParaRPr>
            </a:p>
            <a:p>
              <a:pPr>
                <a:lnSpc>
                  <a:spcPct val="110000"/>
                </a:lnSpc>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更新</a:t>
              </a:r>
              <a:endParaRPr lang="zh-CN" altLang="en-US" sz="1100" b="0" kern="0" dirty="0">
                <a:solidFill>
                  <a:prstClr val="black"/>
                </a:solidFill>
                <a:latin typeface="微软雅黑" panose="020B0503020204020204" pitchFamily="34" charset="-122"/>
                <a:ea typeface="微软雅黑" panose="020B0503020204020204" pitchFamily="34" charset="-122"/>
              </a:endParaRPr>
            </a:p>
            <a:p>
              <a:pPr>
                <a:lnSpc>
                  <a:spcPct val="110000"/>
                </a:lnSpc>
                <a:spcBef>
                  <a:spcPct val="50000"/>
                </a:spcBef>
                <a:buFontTx/>
                <a:buChar char="•"/>
                <a:defRPr/>
              </a:pPr>
              <a:r>
                <a:rPr lang="zh-CN" altLang="en-US" sz="1100" b="0" kern="0" dirty="0">
                  <a:solidFill>
                    <a:prstClr val="black"/>
                  </a:solidFill>
                  <a:latin typeface="微软雅黑" panose="020B0503020204020204" pitchFamily="34" charset="-122"/>
                  <a:ea typeface="微软雅黑" panose="020B0503020204020204" pitchFamily="34" charset="-122"/>
                </a:rPr>
                <a:t>执行和效果追踪</a:t>
              </a:r>
              <a:endParaRPr lang="zh-CN" altLang="en-US" sz="1100" b="0" kern="0" dirty="0">
                <a:solidFill>
                  <a:prstClr val="black"/>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5191891" y="798078"/>
            <a:ext cx="5835673" cy="5386090"/>
          </a:xfrm>
          <a:prstGeom prst="rect">
            <a:avLst/>
          </a:prstGeom>
        </p:spPr>
        <p:txBody>
          <a:bodyPr wrap="square">
            <a:spAutoFit/>
          </a:bodyPr>
          <a:lstStyle/>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事先确定好落地的范围</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哪些数据标准需要落地，涉及到哪些</a:t>
            </a:r>
            <a:r>
              <a:rPr lang="en-US" altLang="zh-CN" sz="1400" kern="100" dirty="0">
                <a:solidFill>
                  <a:prstClr val="black"/>
                </a:solidFill>
                <a:latin typeface="微软雅黑" panose="020B0503020204020204" pitchFamily="34" charset="-122"/>
                <a:ea typeface="微软雅黑" panose="020B0503020204020204" pitchFamily="34" charset="-122"/>
              </a:rPr>
              <a:t>IT</a:t>
            </a:r>
            <a:r>
              <a:rPr lang="zh-CN" altLang="zh-CN" sz="1400" kern="100" dirty="0">
                <a:solidFill>
                  <a:prstClr val="black"/>
                </a:solidFill>
                <a:latin typeface="微软雅黑" panose="020B0503020204020204" pitchFamily="34" charset="-122"/>
                <a:ea typeface="微软雅黑" panose="020B0503020204020204" pitchFamily="34" charset="-122"/>
              </a:rPr>
              <a:t>系统，都是需要事先考虑好的。</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事先做好差异分析</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现有的数据和数据标准之间，究竟存在哪些差异，这些差异有多大，做好差异性分析。</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事先做好影响性分析</a:t>
            </a:r>
            <a:endParaRPr lang="en-US" altLang="zh-CN" sz="1600" b="1"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如果这些数据标准落地了，会对哪些相关的游戏厅产生什么样的影响，这些影响是否可控。元数据管理中的影响性分析可以帮助用户确定影响的范围。</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制定落地的执行方案</a:t>
            </a:r>
            <a:endParaRPr lang="en-US" altLang="zh-CN" sz="1600" b="1"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执行方案要侧重于可落地性。不能落地的方案，最终只能被废弃。一个可落地的方案，要有组织架构和人员分工，每个人负责什么，如何考核，怎么监管，都是必须纳入执行方案中的内容。</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具体的执行落地方案</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根据执行方案，进行数据标准落地执行。</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srgbClr val="0070C0"/>
                </a:solidFill>
                <a:latin typeface="微软雅黑" panose="020B0503020204020204" pitchFamily="34" charset="-122"/>
                <a:ea typeface="微软雅黑" panose="020B0503020204020204" pitchFamily="34" charset="-122"/>
              </a:rPr>
              <a:t> </a:t>
            </a:r>
            <a:endParaRPr lang="zh-CN" altLang="zh-CN" sz="1100" kern="100" dirty="0">
              <a:solidFill>
                <a:srgbClr val="0070C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事后评估</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事后需要跟踪、评估数据落地的效果如何，做对了哪些事，哪些做得不足，如何改进。</a:t>
            </a:r>
            <a:endParaRPr lang="zh-CN" altLang="zh-CN" sz="1050" kern="100" dirty="0">
              <a:solidFill>
                <a:prstClr val="black"/>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547232" y="3950724"/>
            <a:ext cx="4086225" cy="2578176"/>
            <a:chOff x="1311593" y="1200068"/>
            <a:chExt cx="4086225" cy="5421898"/>
          </a:xfrm>
        </p:grpSpPr>
        <p:sp>
          <p:nvSpPr>
            <p:cNvPr id="41" name="矩形 13"/>
            <p:cNvSpPr>
              <a:spLocks noChangeArrowheads="1"/>
            </p:cNvSpPr>
            <p:nvPr/>
          </p:nvSpPr>
          <p:spPr bwMode="auto">
            <a:xfrm>
              <a:off x="1883090" y="6087981"/>
              <a:ext cx="2743059" cy="53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eaLnBrk="1" hangingPunct="1">
                <a:defRPr/>
              </a:pPr>
              <a:r>
                <a:rPr lang="zh-CN" altLang="zh-CN" sz="1050" b="1" kern="0" dirty="0">
                  <a:solidFill>
                    <a:prstClr val="black"/>
                  </a:solidFill>
                  <a:latin typeface="微软雅黑" panose="020B0503020204020204" pitchFamily="34" charset="-122"/>
                  <a:ea typeface="微软雅黑" panose="020B0503020204020204" pitchFamily="34" charset="-122"/>
                </a:rPr>
                <a:t>数据标准映射差异分析与落地建议工作方法</a:t>
              </a:r>
              <a:endParaRPr lang="zh-CN" altLang="zh-CN" sz="1050" b="1" kern="0" dirty="0">
                <a:solidFill>
                  <a:prstClr val="black"/>
                </a:solidFill>
                <a:latin typeface="微软雅黑" panose="020B0503020204020204" pitchFamily="34" charset="-122"/>
                <a:ea typeface="微软雅黑" panose="020B0503020204020204" pitchFamily="34" charset="-122"/>
              </a:endParaRPr>
            </a:p>
          </p:txBody>
        </p:sp>
        <p:grpSp>
          <p:nvGrpSpPr>
            <p:cNvPr id="42" name="组合 6"/>
            <p:cNvGrpSpPr/>
            <p:nvPr/>
          </p:nvGrpSpPr>
          <p:grpSpPr bwMode="auto">
            <a:xfrm>
              <a:off x="1311593" y="1200068"/>
              <a:ext cx="4086225" cy="4722813"/>
              <a:chOff x="561975" y="1307400"/>
              <a:chExt cx="4086225" cy="4721925"/>
            </a:xfrm>
          </p:grpSpPr>
          <p:sp>
            <p:nvSpPr>
              <p:cNvPr id="44" name="MH_SubTitle_4"/>
              <p:cNvSpPr/>
              <p:nvPr>
                <p:custDataLst>
                  <p:tags r:id="rId1"/>
                </p:custDataLst>
              </p:nvPr>
            </p:nvSpPr>
            <p:spPr>
              <a:xfrm>
                <a:off x="1335087" y="3346954"/>
                <a:ext cx="2519363" cy="682497"/>
              </a:xfrm>
              <a:prstGeom prst="rect">
                <a:avLst/>
              </a:prstGeom>
              <a:solidFill>
                <a:srgbClr val="00B0F0"/>
              </a:solidFill>
              <a:ln w="19050" cap="flat" cmpd="sng" algn="ctr">
                <a:noFill/>
                <a:prstDash val="solid"/>
              </a:ln>
              <a:effectLst/>
            </p:spPr>
            <p:txBody>
              <a:bodyPr anchor="ctr"/>
              <a:lstStyle/>
              <a:p>
                <a:pPr algn="ctr">
                  <a:defRPr/>
                </a:pPr>
                <a:r>
                  <a:rPr lang="zh-CN" altLang="en-US" sz="1200" b="1" kern="0" dirty="0">
                    <a:solidFill>
                      <a:prstClr val="black"/>
                    </a:solidFill>
                    <a:latin typeface="微软雅黑" panose="020B0503020204020204" pitchFamily="34" charset="-122"/>
                    <a:ea typeface="微软雅黑" panose="020B0503020204020204" pitchFamily="34" charset="-122"/>
                  </a:rPr>
                  <a:t>基于分析结果提出关键信息系统数据标准落地改造建议</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45" name="MH_SubTitle_3"/>
              <p:cNvSpPr/>
              <p:nvPr>
                <p:custDataLst>
                  <p:tags r:id="rId2"/>
                </p:custDataLst>
              </p:nvPr>
            </p:nvSpPr>
            <p:spPr>
              <a:xfrm>
                <a:off x="1335087" y="4089765"/>
                <a:ext cx="2519363" cy="598374"/>
              </a:xfrm>
              <a:prstGeom prst="rect">
                <a:avLst/>
              </a:prstGeom>
              <a:solidFill>
                <a:srgbClr val="5AACEC"/>
              </a:solidFill>
              <a:ln w="19050" cap="flat" cmpd="sng" algn="ctr">
                <a:noFill/>
                <a:prstDash val="solid"/>
              </a:ln>
              <a:effectLst/>
            </p:spPr>
            <p:txBody>
              <a:bodyPr anchor="ctr">
                <a:normAutofit/>
              </a:bodyPr>
              <a:lstStyle/>
              <a:p>
                <a:pPr algn="ctr">
                  <a:defRPr/>
                </a:pPr>
                <a:r>
                  <a:rPr lang="zh-CN" altLang="en-US" sz="1200" b="1" kern="0" dirty="0">
                    <a:solidFill>
                      <a:prstClr val="black"/>
                    </a:solidFill>
                    <a:latin typeface="微软雅黑" panose="020B0503020204020204" pitchFamily="34" charset="-122"/>
                    <a:ea typeface="微软雅黑" panose="020B0503020204020204" pitchFamily="34" charset="-122"/>
                  </a:rPr>
                  <a:t>各关键属性对比分析</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46" name="MH_SubTitle_2"/>
              <p:cNvSpPr/>
              <p:nvPr>
                <p:custDataLst>
                  <p:tags r:id="rId3"/>
                </p:custDataLst>
              </p:nvPr>
            </p:nvSpPr>
            <p:spPr>
              <a:xfrm>
                <a:off x="1335087" y="4759564"/>
                <a:ext cx="2519363" cy="598374"/>
              </a:xfrm>
              <a:prstGeom prst="rect">
                <a:avLst/>
              </a:prstGeom>
              <a:solidFill>
                <a:sysClr val="window" lastClr="FFFFFF">
                  <a:lumMod val="85000"/>
                </a:sysClr>
              </a:solidFill>
              <a:ln w="19050" cap="flat" cmpd="sng" algn="ctr">
                <a:noFill/>
                <a:prstDash val="solid"/>
              </a:ln>
              <a:effectLst/>
            </p:spPr>
            <p:txBody>
              <a:bodyPr anchor="ctr">
                <a:normAutofit/>
              </a:bodyPr>
              <a:lstStyle/>
              <a:p>
                <a:pPr algn="ctr">
                  <a:defRPr/>
                </a:pPr>
                <a:r>
                  <a:rPr lang="zh-CN" altLang="en-US" sz="1200" b="1" kern="0" dirty="0">
                    <a:solidFill>
                      <a:prstClr val="black"/>
                    </a:solidFill>
                    <a:latin typeface="微软雅黑" panose="020B0503020204020204" pitchFamily="34" charset="-122"/>
                    <a:ea typeface="微软雅黑" panose="020B0503020204020204" pitchFamily="34" charset="-122"/>
                  </a:rPr>
                  <a:t>与关键系统数据字典映射</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47" name="MH_SubTitle_1"/>
              <p:cNvSpPr/>
              <p:nvPr>
                <p:custDataLst>
                  <p:tags r:id="rId4"/>
                </p:custDataLst>
              </p:nvPr>
            </p:nvSpPr>
            <p:spPr>
              <a:xfrm>
                <a:off x="1335087" y="5430950"/>
                <a:ext cx="2519363" cy="598375"/>
              </a:xfrm>
              <a:prstGeom prst="rect">
                <a:avLst/>
              </a:prstGeom>
              <a:solidFill>
                <a:sysClr val="window" lastClr="FFFFFF">
                  <a:lumMod val="95000"/>
                </a:sysClr>
              </a:solidFill>
              <a:ln w="19050" cap="flat" cmpd="sng" algn="ctr">
                <a:noFill/>
                <a:prstDash val="solid"/>
              </a:ln>
              <a:effectLst/>
            </p:spPr>
            <p:txBody>
              <a:bodyPr anchor="ctr">
                <a:normAutofit/>
              </a:bodyPr>
              <a:lstStyle/>
              <a:p>
                <a:pPr algn="ctr">
                  <a:defRPr/>
                </a:pPr>
                <a:r>
                  <a:rPr lang="en-US" altLang="zh-CN" sz="1200" b="1" kern="0" dirty="0">
                    <a:solidFill>
                      <a:prstClr val="black"/>
                    </a:solidFill>
                    <a:latin typeface="微软雅黑" panose="020B0503020204020204" pitchFamily="34" charset="-122"/>
                    <a:ea typeface="微软雅黑" panose="020B0503020204020204" pitchFamily="34" charset="-122"/>
                  </a:rPr>
                  <a:t>《</a:t>
                </a:r>
                <a:r>
                  <a:rPr lang="zh-CN" altLang="en-US" sz="1200" b="1" kern="0" dirty="0">
                    <a:solidFill>
                      <a:prstClr val="black"/>
                    </a:solidFill>
                    <a:latin typeface="微软雅黑" panose="020B0503020204020204" pitchFamily="34" charset="-122"/>
                    <a:ea typeface="微软雅黑" panose="020B0503020204020204" pitchFamily="34" charset="-122"/>
                  </a:rPr>
                  <a:t>企业数据标准</a:t>
                </a:r>
                <a:r>
                  <a:rPr lang="en-US" altLang="zh-CN" sz="1200" b="1" kern="0" dirty="0">
                    <a:solidFill>
                      <a:prstClr val="black"/>
                    </a:solidFill>
                    <a:latin typeface="微软雅黑" panose="020B0503020204020204" pitchFamily="34" charset="-122"/>
                    <a:ea typeface="微软雅黑" panose="020B0503020204020204" pitchFamily="34" charset="-122"/>
                  </a:rPr>
                  <a:t>》</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48" name="MH_SubTitle_5"/>
              <p:cNvSpPr/>
              <p:nvPr>
                <p:custDataLst>
                  <p:tags r:id="rId5"/>
                </p:custDataLst>
              </p:nvPr>
            </p:nvSpPr>
            <p:spPr>
              <a:xfrm>
                <a:off x="561975" y="1307400"/>
                <a:ext cx="4086225" cy="1971304"/>
              </a:xfrm>
              <a:prstGeom prst="upArrow">
                <a:avLst>
                  <a:gd name="adj1" fmla="val 61514"/>
                  <a:gd name="adj2" fmla="val 83131"/>
                </a:avLst>
              </a:prstGeom>
              <a:solidFill>
                <a:srgbClr val="1368B3"/>
              </a:solidFill>
              <a:ln w="19050" cap="flat" cmpd="sng" algn="ctr">
                <a:noFill/>
                <a:prstDash val="solid"/>
              </a:ln>
              <a:effectLst/>
            </p:spPr>
            <p:txBody>
              <a:bodyPr anchor="ctr"/>
              <a:lstStyle/>
              <a:p>
                <a:pPr algn="ctr">
                  <a:lnSpc>
                    <a:spcPct val="130000"/>
                  </a:lnSpc>
                  <a:defRPr/>
                </a:pPr>
                <a:endParaRPr lang="zh-CN" altLang="en-US" sz="1200" b="1" kern="0" dirty="0">
                  <a:solidFill>
                    <a:srgbClr val="FFFFFF"/>
                  </a:solidFill>
                  <a:latin typeface="微软雅黑" panose="020B0503020204020204" pitchFamily="34" charset="-122"/>
                  <a:ea typeface="微软雅黑" panose="020B0503020204020204" pitchFamily="34" charset="-122"/>
                </a:endParaRPr>
              </a:p>
            </p:txBody>
          </p:sp>
        </p:grpSp>
        <p:sp>
          <p:nvSpPr>
            <p:cNvPr id="43" name="TextBox 17"/>
            <p:cNvSpPr txBox="1">
              <a:spLocks noChangeArrowheads="1"/>
            </p:cNvSpPr>
            <p:nvPr/>
          </p:nvSpPr>
          <p:spPr bwMode="auto">
            <a:xfrm>
              <a:off x="2306920" y="1958693"/>
              <a:ext cx="2095570" cy="120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ctr" eaLnBrk="1" hangingPunct="1">
                <a:lnSpc>
                  <a:spcPct val="130000"/>
                </a:lnSpc>
                <a:defRPr/>
              </a:pPr>
              <a:r>
                <a:rPr lang="en-US" altLang="zh-CN" sz="1200" b="1" kern="0" dirty="0">
                  <a:solidFill>
                    <a:srgbClr val="FFFFFF"/>
                  </a:solidFill>
                  <a:latin typeface="微软雅黑" panose="020B0503020204020204" pitchFamily="34" charset="-122"/>
                  <a:ea typeface="微软雅黑" panose="020B0503020204020204" pitchFamily="34" charset="-122"/>
                </a:rPr>
                <a:t>《</a:t>
              </a:r>
              <a:r>
                <a:rPr lang="zh-CN" altLang="en-US" sz="1200" b="1" kern="0" dirty="0">
                  <a:solidFill>
                    <a:srgbClr val="FFFFFF"/>
                  </a:solidFill>
                  <a:latin typeface="微软雅黑" panose="020B0503020204020204" pitchFamily="34" charset="-122"/>
                  <a:ea typeface="微软雅黑" panose="020B0503020204020204" pitchFamily="34" charset="-122"/>
                </a:rPr>
                <a:t>企业数据标准映射差异分析与落地建议</a:t>
              </a:r>
              <a:r>
                <a:rPr lang="en-US" altLang="zh-CN" sz="1200" b="1" kern="0" dirty="0">
                  <a:solidFill>
                    <a:srgbClr val="FFFFFF"/>
                  </a:solidFill>
                  <a:latin typeface="微软雅黑" panose="020B0503020204020204" pitchFamily="34" charset="-122"/>
                  <a:ea typeface="微软雅黑" panose="020B0503020204020204" pitchFamily="34" charset="-122"/>
                </a:rPr>
                <a:t>》</a:t>
              </a:r>
              <a:endParaRPr lang="zh-CN" altLang="en-US" sz="1200" b="1" kern="0" dirty="0">
                <a:solidFill>
                  <a:srgbClr val="FFFFFF"/>
                </a:solidFill>
                <a:latin typeface="微软雅黑" panose="020B0503020204020204" pitchFamily="34" charset="-122"/>
                <a:ea typeface="微软雅黑" panose="020B0503020204020204" pitchFamily="34" charset="-122"/>
              </a:endParaRPr>
            </a:p>
          </p:txBody>
        </p:sp>
      </p:grpSp>
      <p:sp>
        <p:nvSpPr>
          <p:cNvPr id="4" name="形状"/>
          <p:cNvSpPr/>
          <p:nvPr>
            <p:custDataLst>
              <p:tags r:id="rId6"/>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7"/>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8"/>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9"/>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10"/>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11"/>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12"/>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13"/>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650" y="989556"/>
            <a:ext cx="5927362" cy="5298510"/>
          </a:xfrm>
          <a:prstGeom prst="rect">
            <a:avLst/>
          </a:prstGeom>
          <a:solidFill>
            <a:schemeClr val="bg2">
              <a:lumMod val="9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247650" y="137771"/>
            <a:ext cx="10583186" cy="381635"/>
          </a:xfrm>
        </p:spPr>
        <p:txBody>
          <a:bodyPr/>
          <a:lstStyle/>
          <a:p>
            <a:pPr algn="l">
              <a:buClrTx/>
              <a:buSzTx/>
              <a:buFontTx/>
            </a:pPr>
            <a:r>
              <a:rPr lang="en-US" altLang="zh-CN" b="1" smtClean="0">
                <a:cs typeface="+mn-ea"/>
              </a:rPr>
              <a:t>2.2.3.3 </a:t>
            </a:r>
            <a:r>
              <a:rPr lang="en-US" altLang="zh-CN" b="1" smtClean="0">
                <a:cs typeface="+mn-ea"/>
                <a:sym typeface="+mn-ea"/>
              </a:rPr>
              <a:t>数据底座开发规范整体设计</a:t>
            </a:r>
            <a:endParaRPr lang="en-US" altLang="zh-CN" b="1" smtClean="0">
              <a:cs typeface="+mn-ea"/>
            </a:endParaRPr>
          </a:p>
        </p:txBody>
      </p:sp>
      <p:pic>
        <p:nvPicPr>
          <p:cNvPr id="11" name="图片 10"/>
          <p:cNvPicPr>
            <a:picLocks noChangeAspect="1"/>
          </p:cNvPicPr>
          <p:nvPr/>
        </p:nvPicPr>
        <p:blipFill>
          <a:blip r:embed="rId1"/>
          <a:stretch>
            <a:fillRect/>
          </a:stretch>
        </p:blipFill>
        <p:spPr>
          <a:xfrm>
            <a:off x="393265" y="1734802"/>
            <a:ext cx="5636132" cy="4553264"/>
          </a:xfrm>
          <a:prstGeom prst="rect">
            <a:avLst/>
          </a:prstGeom>
        </p:spPr>
      </p:pic>
      <p:sp>
        <p:nvSpPr>
          <p:cNvPr id="12" name="文本框 11"/>
          <p:cNvSpPr txBox="1"/>
          <p:nvPr/>
        </p:nvSpPr>
        <p:spPr>
          <a:xfrm>
            <a:off x="1830795" y="681779"/>
            <a:ext cx="2352898" cy="307777"/>
          </a:xfrm>
          <a:prstGeom prst="rect">
            <a:avLst/>
          </a:prstGeom>
          <a:noFill/>
        </p:spPr>
        <p:txBody>
          <a:bodyPr wrap="square" rtlCol="0">
            <a:spAutoFit/>
          </a:bodyPr>
          <a:lstStyle/>
          <a:p>
            <a:pPr marL="285750" indent="-285750">
              <a:defRPr/>
            </a:pPr>
            <a:r>
              <a:rPr kumimoji="1" lang="en-US" altLang="zh-CN"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rPr>
              <a:t>&lt;</a:t>
            </a:r>
            <a:r>
              <a:rPr kumimoji="1" lang="zh-CN" altLang="en-US"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rPr>
              <a:t>整体架构</a:t>
            </a:r>
            <a:r>
              <a:rPr kumimoji="1" lang="en-US" altLang="zh-CN"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rPr>
              <a:t>分层设计</a:t>
            </a:r>
            <a:r>
              <a:rPr kumimoji="1" lang="en-US" altLang="zh-CN"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rPr>
              <a:t>&gt;</a:t>
            </a:r>
            <a:endParaRPr kumimoji="1" lang="en-US" altLang="zh-CN" sz="1400" b="1" dirty="0">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393265" y="1026916"/>
            <a:ext cx="5525872" cy="600164"/>
          </a:xfrm>
          <a:prstGeom prst="rect">
            <a:avLst/>
          </a:prstGeom>
          <a:noFill/>
        </p:spPr>
        <p:txBody>
          <a:bodyPr wrap="none" rtlCol="0">
            <a:spAutoFit/>
          </a:bodyPr>
          <a:lstStyle/>
          <a:p>
            <a:r>
              <a:rPr lang="zh-CN" altLang="en-US" sz="1100" dirty="0">
                <a:latin typeface="微软雅黑" panose="020B0503020204020204" pitchFamily="34" charset="-122"/>
                <a:ea typeface="微软雅黑" panose="020B0503020204020204" pitchFamily="34" charset="-122"/>
              </a:rPr>
              <a:t>① 采用典型的数仓分层设计思路，分为</a:t>
            </a:r>
            <a:r>
              <a:rPr lang="en-US" altLang="zh-CN" sz="1100" dirty="0">
                <a:latin typeface="微软雅黑" panose="020B0503020204020204" pitchFamily="34" charset="-122"/>
                <a:ea typeface="微软雅黑" panose="020B0503020204020204" pitchFamily="34" charset="-122"/>
              </a:rPr>
              <a:t>STG(</a:t>
            </a:r>
            <a:r>
              <a:rPr lang="zh-CN" altLang="en-US" sz="1100" dirty="0">
                <a:latin typeface="微软雅黑" panose="020B0503020204020204" pitchFamily="34" charset="-122"/>
                <a:ea typeface="微软雅黑" panose="020B0503020204020204" pitchFamily="34" charset="-122"/>
              </a:rPr>
              <a:t>缓冲层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ODS(</a:t>
            </a:r>
            <a:r>
              <a:rPr lang="zh-CN" altLang="en-US" sz="1100" dirty="0">
                <a:latin typeface="微软雅黑" panose="020B0503020204020204" pitchFamily="34" charset="-122"/>
                <a:ea typeface="微软雅黑" panose="020B0503020204020204" pitchFamily="34" charset="-122"/>
              </a:rPr>
              <a:t>贴源层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DWD(</a:t>
            </a:r>
            <a:r>
              <a:rPr lang="zh-CN" altLang="en-US" sz="1100" dirty="0">
                <a:latin typeface="微软雅黑" panose="020B0503020204020204" pitchFamily="34" charset="-122"/>
                <a:ea typeface="微软雅黑" panose="020B0503020204020204" pitchFamily="34" charset="-122"/>
              </a:rPr>
              <a:t>明细层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r>
              <a:rPr lang="en-US" altLang="zh-CN" sz="1100" dirty="0">
                <a:latin typeface="微软雅黑" panose="020B0503020204020204" pitchFamily="34" charset="-122"/>
                <a:ea typeface="微软雅黑" panose="020B0503020204020204" pitchFamily="34" charset="-122"/>
              </a:rPr>
              <a:t>DWS(</a:t>
            </a:r>
            <a:r>
              <a:rPr lang="zh-CN" altLang="en-US" sz="1100" dirty="0">
                <a:latin typeface="微软雅黑" panose="020B0503020204020204" pitchFamily="34" charset="-122"/>
                <a:ea typeface="微软雅黑" panose="020B0503020204020204" pitchFamily="34" charset="-122"/>
              </a:rPr>
              <a:t>汇总层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DM(</a:t>
            </a:r>
            <a:r>
              <a:rPr lang="zh-CN" altLang="en-US" sz="1100" dirty="0">
                <a:latin typeface="微软雅黑" panose="020B0503020204020204" pitchFamily="34" charset="-122"/>
                <a:ea typeface="微软雅黑" panose="020B0503020204020204" pitchFamily="34" charset="-122"/>
              </a:rPr>
              <a:t>集市层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DIM(</a:t>
            </a:r>
            <a:r>
              <a:rPr lang="zh-CN" altLang="en-US" sz="1100" dirty="0">
                <a:latin typeface="微软雅黑" panose="020B0503020204020204" pitchFamily="34" charset="-122"/>
                <a:ea typeface="微软雅黑" panose="020B0503020204020204" pitchFamily="34" charset="-122"/>
              </a:rPr>
              <a:t>维度层</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；每层处理对应的数据</a:t>
            </a:r>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② 基于分层架构，定义相关层级的数据库、表、字段、任务、任务流等开发命名规范</a:t>
            </a:r>
            <a:endParaRPr lang="zh-CN" altLang="en-US" sz="1100" dirty="0">
              <a:latin typeface="微软雅黑" panose="020B0503020204020204" pitchFamily="34" charset="-122"/>
              <a:ea typeface="微软雅黑" panose="020B0503020204020204" pitchFamily="34" charset="-122"/>
            </a:endParaRPr>
          </a:p>
        </p:txBody>
      </p:sp>
      <p:sp>
        <p:nvSpPr>
          <p:cNvPr id="13" name="矩形 12"/>
          <p:cNvSpPr/>
          <p:nvPr/>
        </p:nvSpPr>
        <p:spPr>
          <a:xfrm>
            <a:off x="7319990" y="989556"/>
            <a:ext cx="4624357" cy="1356033"/>
          </a:xfrm>
          <a:prstGeom prst="rect">
            <a:avLst/>
          </a:prstGeom>
          <a:solidFill>
            <a:schemeClr val="accent5">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000">
              <a:solidFill>
                <a:schemeClr val="tx1"/>
              </a:solidFill>
            </a:endParaRPr>
          </a:p>
        </p:txBody>
      </p:sp>
      <p:sp>
        <p:nvSpPr>
          <p:cNvPr id="14" name="矩形 13"/>
          <p:cNvSpPr/>
          <p:nvPr/>
        </p:nvSpPr>
        <p:spPr>
          <a:xfrm>
            <a:off x="7313785" y="2801916"/>
            <a:ext cx="4630563" cy="1580058"/>
          </a:xfrm>
          <a:prstGeom prst="rect">
            <a:avLst/>
          </a:prstGeom>
          <a:solidFill>
            <a:schemeClr val="accent6">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000">
              <a:solidFill>
                <a:schemeClr val="tx1"/>
              </a:solidFill>
            </a:endParaRPr>
          </a:p>
        </p:txBody>
      </p:sp>
      <p:sp>
        <p:nvSpPr>
          <p:cNvPr id="15" name="矩形 14"/>
          <p:cNvSpPr/>
          <p:nvPr/>
        </p:nvSpPr>
        <p:spPr>
          <a:xfrm>
            <a:off x="7319990" y="4951225"/>
            <a:ext cx="4624357" cy="1340471"/>
          </a:xfrm>
          <a:prstGeom prst="rect">
            <a:avLst/>
          </a:prstGeom>
          <a:solidFill>
            <a:schemeClr val="accent3">
              <a:lumMod val="20000"/>
              <a:lumOff val="8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1000">
              <a:solidFill>
                <a:schemeClr val="tx1"/>
              </a:solidFill>
            </a:endParaRPr>
          </a:p>
        </p:txBody>
      </p:sp>
      <p:cxnSp>
        <p:nvCxnSpPr>
          <p:cNvPr id="17" name="连接符: 曲线 16"/>
          <p:cNvCxnSpPr>
            <a:stCxn id="4" idx="3"/>
            <a:endCxn id="13" idx="1"/>
          </p:cNvCxnSpPr>
          <p:nvPr/>
        </p:nvCxnSpPr>
        <p:spPr>
          <a:xfrm flipV="1">
            <a:off x="6175012" y="1667573"/>
            <a:ext cx="1144978" cy="197123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p:cNvSpPr txBox="1"/>
          <p:nvPr/>
        </p:nvSpPr>
        <p:spPr>
          <a:xfrm>
            <a:off x="7194288" y="693445"/>
            <a:ext cx="1294153" cy="307777"/>
          </a:xfrm>
          <a:prstGeom prst="rect">
            <a:avLst/>
          </a:prstGeom>
          <a:noFill/>
        </p:spPr>
        <p:txBody>
          <a:bodyPr wrap="square" rtlCol="0">
            <a:spAutoFit/>
          </a:bodyPr>
          <a:lstStyle>
            <a:defPPr>
              <a:defRPr lang="zh-CN"/>
            </a:defPPr>
            <a:lvl1pPr marL="285750" indent="-285750">
              <a:defRPr kumimoji="1" sz="1400" b="1">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① 数据源</a:t>
            </a:r>
            <a:r>
              <a:rPr lang="en-US" altLang="zh-CN" dirty="0"/>
              <a:t>&amp;</a:t>
            </a:r>
            <a:r>
              <a:rPr lang="zh-CN" altLang="en-US" dirty="0"/>
              <a:t>库</a:t>
            </a:r>
            <a:endParaRPr lang="zh-CN" altLang="en-US" dirty="0"/>
          </a:p>
        </p:txBody>
      </p:sp>
      <p:sp>
        <p:nvSpPr>
          <p:cNvPr id="21" name="文本框 20"/>
          <p:cNvSpPr txBox="1"/>
          <p:nvPr/>
        </p:nvSpPr>
        <p:spPr>
          <a:xfrm>
            <a:off x="7358825" y="1032650"/>
            <a:ext cx="3892412" cy="430887"/>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①数据源命名：</a:t>
            </a:r>
            <a:r>
              <a:rPr lang="zh-CN" altLang="en-US" sz="1100" dirty="0">
                <a:latin typeface="微软雅黑" panose="020B0503020204020204" pitchFamily="34" charset="-122"/>
                <a:ea typeface="微软雅黑" panose="020B0503020204020204" pitchFamily="34" charset="-122"/>
              </a:rPr>
              <a:t>系统简称</a:t>
            </a:r>
            <a:r>
              <a:rPr lang="en-US" altLang="zh-CN" sz="1100" dirty="0">
                <a:latin typeface="微软雅黑" panose="020B0503020204020204" pitchFamily="34" charset="-122"/>
                <a:ea typeface="微软雅黑" panose="020B0503020204020204" pitchFamily="34" charset="-122"/>
              </a:rPr>
              <a:t>_</a:t>
            </a:r>
            <a:r>
              <a:rPr lang="zh-CN" altLang="en-US" sz="1100" dirty="0">
                <a:latin typeface="微软雅黑" panose="020B0503020204020204" pitchFamily="34" charset="-122"/>
                <a:ea typeface="微软雅黑" panose="020B0503020204020204" pitchFamily="34" charset="-122"/>
              </a:rPr>
              <a:t>数据库类型</a:t>
            </a:r>
            <a:r>
              <a:rPr lang="en-US" altLang="zh-CN" sz="1100" dirty="0">
                <a:latin typeface="微软雅黑" panose="020B0503020204020204" pitchFamily="34" charset="-122"/>
                <a:ea typeface="微软雅黑" panose="020B0503020204020204" pitchFamily="34" charset="-122"/>
              </a:rPr>
              <a:t>_[</a:t>
            </a:r>
            <a:r>
              <a:rPr lang="zh-CN" altLang="en-US" sz="1100" dirty="0">
                <a:latin typeface="微软雅黑" panose="020B0503020204020204" pitchFamily="34" charset="-122"/>
                <a:ea typeface="微软雅黑" panose="020B0503020204020204" pitchFamily="34" charset="-122"/>
              </a:rPr>
              <a:t>用户</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，如</a:t>
            </a:r>
            <a:r>
              <a:rPr lang="en-US" altLang="zh-CN" sz="1100" dirty="0" err="1">
                <a:latin typeface="微软雅黑" panose="020B0503020204020204" pitchFamily="34" charset="-122"/>
                <a:ea typeface="微软雅黑" panose="020B0503020204020204" pitchFamily="34" charset="-122"/>
              </a:rPr>
              <a:t>dw_hive</a:t>
            </a:r>
            <a:endParaRPr lang="en-US" altLang="zh-CN" sz="1100"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②数据库命名：</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租户编码</a:t>
            </a:r>
            <a:r>
              <a:rPr lang="en-US" altLang="zh-CN" sz="1100" dirty="0">
                <a:latin typeface="微软雅黑" panose="020B0503020204020204" pitchFamily="34" charset="-122"/>
                <a:ea typeface="微软雅黑" panose="020B0503020204020204" pitchFamily="34" charset="-122"/>
              </a:rPr>
              <a:t>]_</a:t>
            </a:r>
            <a:r>
              <a:rPr lang="zh-CN" altLang="en-US" sz="1100" dirty="0">
                <a:latin typeface="微软雅黑" panose="020B0503020204020204" pitchFamily="34" charset="-122"/>
                <a:ea typeface="微软雅黑" panose="020B0503020204020204" pitchFamily="34" charset="-122"/>
              </a:rPr>
              <a:t>层级</a:t>
            </a:r>
            <a:r>
              <a:rPr lang="en-US" altLang="zh-CN" sz="1100" dirty="0">
                <a:latin typeface="微软雅黑" panose="020B0503020204020204" pitchFamily="34" charset="-122"/>
                <a:ea typeface="微软雅黑" panose="020B0503020204020204" pitchFamily="34" charset="-122"/>
              </a:rPr>
              <a:t>[stg/</a:t>
            </a:r>
            <a:r>
              <a:rPr lang="en-US" altLang="zh-CN" sz="1100" dirty="0" err="1">
                <a:latin typeface="微软雅黑" panose="020B0503020204020204" pitchFamily="34" charset="-122"/>
                <a:ea typeface="微软雅黑" panose="020B0503020204020204" pitchFamily="34" charset="-122"/>
              </a:rPr>
              <a:t>ods</a:t>
            </a:r>
            <a:r>
              <a:rPr lang="en-US" altLang="zh-CN" sz="1100" dirty="0">
                <a:latin typeface="微软雅黑" panose="020B0503020204020204" pitchFamily="34" charset="-122"/>
                <a:ea typeface="微软雅黑" panose="020B0503020204020204" pitchFamily="34" charset="-122"/>
              </a:rPr>
              <a:t>/</a:t>
            </a:r>
            <a:r>
              <a:rPr lang="en-US" altLang="zh-CN" sz="1100" dirty="0" err="1">
                <a:latin typeface="微软雅黑" panose="020B0503020204020204" pitchFamily="34" charset="-122"/>
                <a:ea typeface="微软雅黑" panose="020B0503020204020204" pitchFamily="34" charset="-122"/>
              </a:rPr>
              <a:t>dw</a:t>
            </a:r>
            <a:r>
              <a:rPr lang="en-US" altLang="zh-CN" sz="1100" dirty="0">
                <a:latin typeface="微软雅黑" panose="020B0503020204020204" pitchFamily="34" charset="-122"/>
                <a:ea typeface="微软雅黑" panose="020B0503020204020204" pitchFamily="34" charset="-122"/>
              </a:rPr>
              <a:t>/dm/dim]</a:t>
            </a:r>
            <a:endParaRPr lang="zh-CN" altLang="en-US" sz="11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2"/>
          <a:stretch>
            <a:fillRect/>
          </a:stretch>
        </p:blipFill>
        <p:spPr>
          <a:xfrm>
            <a:off x="7474648" y="1524818"/>
            <a:ext cx="2427843" cy="656977"/>
          </a:xfrm>
          <a:prstGeom prst="rect">
            <a:avLst/>
          </a:prstGeom>
        </p:spPr>
      </p:pic>
      <p:pic>
        <p:nvPicPr>
          <p:cNvPr id="25" name="图片 24"/>
          <p:cNvPicPr>
            <a:picLocks noChangeAspect="1"/>
          </p:cNvPicPr>
          <p:nvPr/>
        </p:nvPicPr>
        <p:blipFill>
          <a:blip r:embed="rId3"/>
          <a:stretch>
            <a:fillRect/>
          </a:stretch>
        </p:blipFill>
        <p:spPr>
          <a:xfrm>
            <a:off x="9929238" y="1555434"/>
            <a:ext cx="507298" cy="652241"/>
          </a:xfrm>
          <a:prstGeom prst="rect">
            <a:avLst/>
          </a:prstGeom>
        </p:spPr>
      </p:pic>
      <p:pic>
        <p:nvPicPr>
          <p:cNvPr id="27" name="图片 26"/>
          <p:cNvPicPr>
            <a:picLocks noChangeAspect="1"/>
          </p:cNvPicPr>
          <p:nvPr/>
        </p:nvPicPr>
        <p:blipFill>
          <a:blip r:embed="rId4"/>
          <a:stretch>
            <a:fillRect/>
          </a:stretch>
        </p:blipFill>
        <p:spPr>
          <a:xfrm>
            <a:off x="10436536" y="1575638"/>
            <a:ext cx="395321" cy="606158"/>
          </a:xfrm>
          <a:prstGeom prst="rect">
            <a:avLst/>
          </a:prstGeom>
        </p:spPr>
      </p:pic>
      <p:pic>
        <p:nvPicPr>
          <p:cNvPr id="29" name="图片 28"/>
          <p:cNvPicPr>
            <a:picLocks noChangeAspect="1"/>
          </p:cNvPicPr>
          <p:nvPr/>
        </p:nvPicPr>
        <p:blipFill>
          <a:blip r:embed="rId5"/>
          <a:stretch>
            <a:fillRect/>
          </a:stretch>
        </p:blipFill>
        <p:spPr>
          <a:xfrm>
            <a:off x="10830836" y="1578843"/>
            <a:ext cx="507298" cy="639637"/>
          </a:xfrm>
          <a:prstGeom prst="rect">
            <a:avLst/>
          </a:prstGeom>
        </p:spPr>
      </p:pic>
      <p:cxnSp>
        <p:nvCxnSpPr>
          <p:cNvPr id="30" name="连接符: 曲线 29"/>
          <p:cNvCxnSpPr>
            <a:stCxn id="4" idx="3"/>
            <a:endCxn id="14" idx="1"/>
          </p:cNvCxnSpPr>
          <p:nvPr/>
        </p:nvCxnSpPr>
        <p:spPr>
          <a:xfrm flipV="1">
            <a:off x="6175012" y="3591945"/>
            <a:ext cx="1138773" cy="4686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文本框 32"/>
          <p:cNvSpPr txBox="1"/>
          <p:nvPr/>
        </p:nvSpPr>
        <p:spPr>
          <a:xfrm>
            <a:off x="7166162" y="2485576"/>
            <a:ext cx="1938081" cy="307777"/>
          </a:xfrm>
          <a:prstGeom prst="rect">
            <a:avLst/>
          </a:prstGeom>
          <a:noFill/>
        </p:spPr>
        <p:txBody>
          <a:bodyPr wrap="square" rtlCol="0">
            <a:spAutoFit/>
          </a:bodyPr>
          <a:lstStyle>
            <a:defPPr>
              <a:defRPr lang="zh-CN"/>
            </a:defPPr>
            <a:lvl1pPr marL="285750" indent="-285750">
              <a:defRPr kumimoji="1" sz="1400" b="1">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② 表</a:t>
            </a:r>
            <a:r>
              <a:rPr lang="en-US" altLang="zh-CN" dirty="0"/>
              <a:t>&amp;</a:t>
            </a:r>
            <a:r>
              <a:rPr lang="zh-CN" altLang="en-US" dirty="0"/>
              <a:t>字段</a:t>
            </a:r>
            <a:r>
              <a:rPr lang="en-US" altLang="zh-CN" dirty="0"/>
              <a:t>&amp;</a:t>
            </a:r>
            <a:r>
              <a:rPr lang="zh-CN" altLang="en-US" dirty="0"/>
              <a:t>类型</a:t>
            </a:r>
            <a:endParaRPr lang="zh-CN" altLang="en-US" dirty="0"/>
          </a:p>
        </p:txBody>
      </p:sp>
      <p:sp>
        <p:nvSpPr>
          <p:cNvPr id="34" name="文本框 33"/>
          <p:cNvSpPr txBox="1"/>
          <p:nvPr/>
        </p:nvSpPr>
        <p:spPr>
          <a:xfrm>
            <a:off x="7358825" y="2863510"/>
            <a:ext cx="4751622" cy="600164"/>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①表命名：</a:t>
            </a:r>
            <a:r>
              <a:rPr lang="zh-CN" altLang="en-US" sz="1100" dirty="0">
                <a:latin typeface="微软雅黑" panose="020B0503020204020204" pitchFamily="34" charset="-122"/>
                <a:ea typeface="微软雅黑" panose="020B0503020204020204" pitchFamily="34" charset="-122"/>
              </a:rPr>
              <a:t>层级</a:t>
            </a:r>
            <a:r>
              <a:rPr lang="en-US" altLang="zh-CN" sz="1100" dirty="0">
                <a:latin typeface="微软雅黑" panose="020B0503020204020204" pitchFamily="34" charset="-122"/>
                <a:ea typeface="微软雅黑" panose="020B0503020204020204" pitchFamily="34" charset="-122"/>
              </a:rPr>
              <a:t>_</a:t>
            </a:r>
            <a:r>
              <a:rPr lang="zh-CN" altLang="en-US" sz="1100" dirty="0">
                <a:latin typeface="微软雅黑" panose="020B0503020204020204" pitchFamily="34" charset="-122"/>
                <a:ea typeface="微软雅黑" panose="020B0503020204020204" pitchFamily="34" charset="-122"/>
              </a:rPr>
              <a:t>系统</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主题编码</a:t>
            </a:r>
            <a:r>
              <a:rPr lang="en-US" altLang="zh-CN" sz="1100" dirty="0">
                <a:latin typeface="微软雅黑" panose="020B0503020204020204" pitchFamily="34" charset="-122"/>
                <a:ea typeface="微软雅黑" panose="020B0503020204020204" pitchFamily="34" charset="-122"/>
              </a:rPr>
              <a:t>_</a:t>
            </a:r>
            <a:r>
              <a:rPr lang="zh-CN" altLang="en-US" sz="1100" dirty="0">
                <a:latin typeface="微软雅黑" panose="020B0503020204020204" pitchFamily="34" charset="-122"/>
                <a:ea typeface="微软雅黑" panose="020B0503020204020204" pitchFamily="34" charset="-122"/>
              </a:rPr>
              <a:t>表名</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内容描述，如</a:t>
            </a:r>
            <a:r>
              <a:rPr lang="en-US" altLang="zh-CN" sz="1100" dirty="0">
                <a:latin typeface="微软雅黑" panose="020B0503020204020204" pitchFamily="34" charset="-122"/>
                <a:ea typeface="微软雅黑" panose="020B0503020204020204" pitchFamily="34" charset="-122"/>
              </a:rPr>
              <a:t>ods_s4_mach</a:t>
            </a:r>
            <a:endParaRPr lang="en-US" altLang="zh-CN" sz="1100"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②字段命名：</a:t>
            </a:r>
            <a:r>
              <a:rPr lang="en-US" altLang="zh-CN" sz="1100" dirty="0">
                <a:latin typeface="微软雅黑" panose="020B0503020204020204" pitchFamily="34" charset="-122"/>
                <a:ea typeface="微软雅黑" panose="020B0503020204020204" pitchFamily="34" charset="-122"/>
              </a:rPr>
              <a:t>XXX_TT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XXX=</a:t>
            </a:r>
            <a:r>
              <a:rPr lang="zh-CN" altLang="en-US" sz="1100" dirty="0">
                <a:latin typeface="微软雅黑" panose="020B0503020204020204" pitchFamily="34" charset="-122"/>
                <a:ea typeface="微软雅黑" panose="020B0503020204020204" pitchFamily="34" charset="-122"/>
              </a:rPr>
              <a:t>说明</a:t>
            </a:r>
            <a:r>
              <a:rPr lang="en-US" altLang="zh-CN" sz="1100" dirty="0">
                <a:latin typeface="微软雅黑" panose="020B0503020204020204" pitchFamily="34" charset="-122"/>
                <a:ea typeface="微软雅黑" panose="020B0503020204020204" pitchFamily="34" charset="-122"/>
              </a:rPr>
              <a:t> TT=</a:t>
            </a:r>
            <a:r>
              <a:rPr lang="zh-CN" altLang="en-US" sz="1100" dirty="0">
                <a:latin typeface="微软雅黑" panose="020B0503020204020204" pitchFamily="34" charset="-122"/>
                <a:ea typeface="微软雅黑" panose="020B0503020204020204" pitchFamily="34" charset="-122"/>
              </a:rPr>
              <a:t>关键字后缀，见</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字段标准清单</a:t>
            </a:r>
            <a:r>
              <a:rPr lang="en-US" altLang="zh-CN"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③类型定义</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种类型</a:t>
            </a:r>
            <a:r>
              <a:rPr lang="en-US" altLang="zh-CN" sz="1100" dirty="0">
                <a:latin typeface="微软雅黑" panose="020B0503020204020204" pitchFamily="34" charset="-122"/>
                <a:ea typeface="微软雅黑" panose="020B0503020204020204" pitchFamily="34" charset="-122"/>
              </a:rPr>
              <a:t>-String</a:t>
            </a:r>
            <a:r>
              <a:rPr lang="zh-CN" altLang="en-US" sz="1100" dirty="0">
                <a:latin typeface="微软雅黑" panose="020B0503020204020204" pitchFamily="34" charset="-122"/>
                <a:ea typeface="微软雅黑" panose="020B0503020204020204" pitchFamily="34" charset="-122"/>
              </a:rPr>
              <a:t>、</a:t>
            </a:r>
            <a:r>
              <a:rPr lang="en-US" altLang="zh-CN" sz="1100" dirty="0" err="1">
                <a:latin typeface="微软雅黑" panose="020B0503020204020204" pitchFamily="34" charset="-122"/>
                <a:ea typeface="微软雅黑" panose="020B0503020204020204" pitchFamily="34" charset="-122"/>
              </a:rPr>
              <a:t>Bigint</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Decimal </a:t>
            </a:r>
            <a:r>
              <a:rPr lang="zh-CN" altLang="en-US" sz="1100" dirty="0">
                <a:latin typeface="微软雅黑" panose="020B0503020204020204" pitchFamily="34" charset="-122"/>
                <a:ea typeface="微软雅黑" panose="020B0503020204020204" pitchFamily="34" charset="-122"/>
              </a:rPr>
              <a:t>对应字符、整型、金额</a:t>
            </a:r>
            <a:endParaRPr lang="zh-CN" altLang="en-US" sz="1100" dirty="0">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6"/>
          <a:stretch>
            <a:fillRect/>
          </a:stretch>
        </p:blipFill>
        <p:spPr>
          <a:xfrm>
            <a:off x="7422834" y="3522313"/>
            <a:ext cx="1952506" cy="756806"/>
          </a:xfrm>
          <a:prstGeom prst="rect">
            <a:avLst/>
          </a:prstGeom>
        </p:spPr>
      </p:pic>
      <p:pic>
        <p:nvPicPr>
          <p:cNvPr id="43" name="图片 42"/>
          <p:cNvPicPr>
            <a:picLocks noChangeAspect="1"/>
          </p:cNvPicPr>
          <p:nvPr/>
        </p:nvPicPr>
        <p:blipFill>
          <a:blip r:embed="rId7"/>
          <a:stretch>
            <a:fillRect/>
          </a:stretch>
        </p:blipFill>
        <p:spPr>
          <a:xfrm>
            <a:off x="9398410" y="3522313"/>
            <a:ext cx="2426742" cy="766017"/>
          </a:xfrm>
          <a:prstGeom prst="rect">
            <a:avLst/>
          </a:prstGeom>
        </p:spPr>
      </p:pic>
      <p:sp>
        <p:nvSpPr>
          <p:cNvPr id="45" name="文本框 44"/>
          <p:cNvSpPr txBox="1"/>
          <p:nvPr/>
        </p:nvSpPr>
        <p:spPr>
          <a:xfrm>
            <a:off x="7319991" y="5037829"/>
            <a:ext cx="4451860" cy="430887"/>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①任务：</a:t>
            </a:r>
            <a:r>
              <a:rPr lang="zh-CN" altLang="en-US" sz="1000" dirty="0">
                <a:latin typeface="微软雅黑" panose="020B0503020204020204" pitchFamily="34" charset="-122"/>
                <a:ea typeface="微软雅黑" panose="020B0503020204020204" pitchFamily="34" charset="-122"/>
              </a:rPr>
              <a:t>任务类型</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租户</a:t>
            </a:r>
            <a:r>
              <a:rPr lang="en-US" altLang="zh-CN" sz="1000" dirty="0">
                <a:latin typeface="微软雅黑" panose="020B0503020204020204" pitchFamily="34" charset="-122"/>
                <a:ea typeface="微软雅黑" panose="020B0503020204020204" pitchFamily="34" charset="-122"/>
              </a:rPr>
              <a:t>ID+</a:t>
            </a:r>
            <a:r>
              <a:rPr lang="zh-CN" altLang="en-US" sz="1000" dirty="0">
                <a:latin typeface="微软雅黑" panose="020B0503020204020204" pitchFamily="34" charset="-122"/>
                <a:ea typeface="微软雅黑" panose="020B0503020204020204" pitchFamily="34" charset="-122"/>
              </a:rPr>
              <a:t>项目</a:t>
            </a:r>
            <a:r>
              <a:rPr lang="en-US" altLang="zh-CN" sz="1000" dirty="0">
                <a:latin typeface="微软雅黑" panose="020B0503020204020204" pitchFamily="34" charset="-122"/>
                <a:ea typeface="微软雅黑" panose="020B0503020204020204" pitchFamily="34" charset="-122"/>
              </a:rPr>
              <a:t>ID+</a:t>
            </a:r>
            <a:r>
              <a:rPr lang="zh-CN" altLang="en-US" sz="1000" dirty="0">
                <a:latin typeface="微软雅黑" panose="020B0503020204020204" pitchFamily="34" charset="-122"/>
                <a:ea typeface="微软雅黑" panose="020B0503020204020204" pitchFamily="34" charset="-122"/>
              </a:rPr>
              <a:t>层级</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系统或主题代码</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表名</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后缀</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r>
              <a:rPr lang="zh-CN" altLang="en-US" sz="1100" b="1" dirty="0">
                <a:latin typeface="微软雅黑" panose="020B0503020204020204" pitchFamily="34" charset="-122"/>
                <a:ea typeface="微软雅黑" panose="020B0503020204020204" pitchFamily="34" charset="-122"/>
              </a:rPr>
              <a:t>②任务流</a:t>
            </a:r>
            <a:r>
              <a:rPr lang="zh-CN" altLang="en-US" sz="11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WF+</a:t>
            </a:r>
            <a:r>
              <a:rPr lang="zh-CN" altLang="en-US" sz="1000" dirty="0">
                <a:latin typeface="微软雅黑" panose="020B0503020204020204" pitchFamily="34" charset="-122"/>
                <a:ea typeface="微软雅黑" panose="020B0503020204020204" pitchFamily="34" charset="-122"/>
              </a:rPr>
              <a:t>租户</a:t>
            </a:r>
            <a:r>
              <a:rPr lang="en-US" altLang="zh-CN" sz="1000" dirty="0">
                <a:latin typeface="微软雅黑" panose="020B0503020204020204" pitchFamily="34" charset="-122"/>
                <a:ea typeface="微软雅黑" panose="020B0503020204020204" pitchFamily="34" charset="-122"/>
              </a:rPr>
              <a:t>ID+</a:t>
            </a:r>
            <a:r>
              <a:rPr lang="zh-CN" altLang="en-US" sz="1000" dirty="0">
                <a:latin typeface="微软雅黑" panose="020B0503020204020204" pitchFamily="34" charset="-122"/>
                <a:ea typeface="微软雅黑" panose="020B0503020204020204" pitchFamily="34" charset="-122"/>
              </a:rPr>
              <a:t>项目</a:t>
            </a:r>
            <a:r>
              <a:rPr lang="en-US" altLang="zh-CN" sz="1000" dirty="0">
                <a:latin typeface="微软雅黑" panose="020B0503020204020204" pitchFamily="34" charset="-122"/>
                <a:ea typeface="微软雅黑" panose="020B0503020204020204" pitchFamily="34" charset="-122"/>
              </a:rPr>
              <a:t>ID+</a:t>
            </a:r>
            <a:r>
              <a:rPr lang="zh-CN" altLang="en-US" sz="1000" dirty="0">
                <a:latin typeface="微软雅黑" panose="020B0503020204020204" pitchFamily="34" charset="-122"/>
                <a:ea typeface="微软雅黑" panose="020B0503020204020204" pitchFamily="34" charset="-122"/>
              </a:rPr>
              <a:t>层级</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来源系统或主题代码</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表名</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后缀</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p:txBody>
      </p:sp>
      <p:cxnSp>
        <p:nvCxnSpPr>
          <p:cNvPr id="46" name="连接符: 曲线 45"/>
          <p:cNvCxnSpPr>
            <a:stCxn id="4" idx="3"/>
            <a:endCxn id="15" idx="1"/>
          </p:cNvCxnSpPr>
          <p:nvPr/>
        </p:nvCxnSpPr>
        <p:spPr>
          <a:xfrm>
            <a:off x="6175012" y="3638811"/>
            <a:ext cx="1144978" cy="198265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52" name="图片 51"/>
          <p:cNvPicPr>
            <a:picLocks noChangeAspect="1"/>
          </p:cNvPicPr>
          <p:nvPr/>
        </p:nvPicPr>
        <p:blipFill>
          <a:blip r:embed="rId8"/>
          <a:stretch>
            <a:fillRect/>
          </a:stretch>
        </p:blipFill>
        <p:spPr>
          <a:xfrm>
            <a:off x="7427150" y="5525503"/>
            <a:ext cx="4375359" cy="692824"/>
          </a:xfrm>
          <a:prstGeom prst="rect">
            <a:avLst/>
          </a:prstGeom>
        </p:spPr>
      </p:pic>
      <p:sp>
        <p:nvSpPr>
          <p:cNvPr id="54" name="文本框 53"/>
          <p:cNvSpPr txBox="1"/>
          <p:nvPr/>
        </p:nvSpPr>
        <p:spPr>
          <a:xfrm>
            <a:off x="7194288" y="4596802"/>
            <a:ext cx="1461391" cy="307777"/>
          </a:xfrm>
          <a:prstGeom prst="rect">
            <a:avLst/>
          </a:prstGeom>
          <a:noFill/>
        </p:spPr>
        <p:txBody>
          <a:bodyPr wrap="square" rtlCol="0">
            <a:spAutoFit/>
          </a:bodyPr>
          <a:lstStyle>
            <a:defPPr>
              <a:defRPr lang="zh-CN"/>
            </a:defPPr>
            <a:lvl1pPr marL="285750" indent="-285750">
              <a:defRPr kumimoji="1" sz="1400" b="1">
                <a:solidFill>
                  <a:srgbClr val="4472C4">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③ 任务</a:t>
            </a:r>
            <a:r>
              <a:rPr lang="en-US" altLang="zh-CN" dirty="0"/>
              <a:t>/</a:t>
            </a:r>
            <a:r>
              <a:rPr lang="zh-CN" altLang="en-US" dirty="0"/>
              <a:t>任务流</a:t>
            </a:r>
            <a:endParaRPr lang="zh-CN" altLang="en-US" dirty="0"/>
          </a:p>
        </p:txBody>
      </p:sp>
      <p:sp>
        <p:nvSpPr>
          <p:cNvPr id="3" name="形状"/>
          <p:cNvSpPr/>
          <p:nvPr>
            <p:custDataLst>
              <p:tags r:id="rId9"/>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10"/>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11"/>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12"/>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13"/>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14"/>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15"/>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6"/>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ea"/>
              </a:rPr>
              <a:t>2.2.3.4 </a:t>
            </a:r>
            <a:r>
              <a:rPr lang="zh-CN" altLang="en-US" b="1" dirty="0" smtClean="0"/>
              <a:t>数据标准实施</a:t>
            </a:r>
            <a:endParaRPr lang="zh-CN" altLang="en-US" b="1" dirty="0"/>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35" name="圆角矩形 34"/>
          <p:cNvSpPr/>
          <p:nvPr/>
        </p:nvSpPr>
        <p:spPr>
          <a:xfrm>
            <a:off x="2953536" y="1753699"/>
            <a:ext cx="5283015" cy="4627726"/>
          </a:xfrm>
          <a:prstGeom prst="roundRect">
            <a:avLst/>
          </a:prstGeom>
          <a:ln>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2966360" y="848083"/>
            <a:ext cx="5270192" cy="800339"/>
          </a:xfrm>
          <a:prstGeom prst="roundRect">
            <a:avLst/>
          </a:prstGeom>
          <a:ln>
            <a:solidFill>
              <a:schemeClr val="accent2">
                <a:lumMod val="60000"/>
                <a:lumOff val="4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3540824" y="1927959"/>
            <a:ext cx="4349511" cy="1085947"/>
          </a:xfrm>
          <a:prstGeom prst="roundRect">
            <a:avLst/>
          </a:prstGeom>
          <a:solidFill>
            <a:schemeClr val="accent1">
              <a:lumMod val="20000"/>
              <a:lumOff val="8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数据标准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4706389" y="2100588"/>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数据标准管理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4706389" y="254863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6502748" y="257435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质量稽核</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3540824" y="3099414"/>
            <a:ext cx="4349511" cy="1018796"/>
          </a:xfrm>
          <a:prstGeom prst="roundRect">
            <a:avLst/>
          </a:prstGeom>
          <a:solidFill>
            <a:schemeClr val="accent1">
              <a:lumMod val="20000"/>
              <a:lumOff val="8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字段标准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6502748" y="2126315"/>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4706389" y="326063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字段标准管理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4706389" y="3708673"/>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6502748" y="328635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3540824" y="4192074"/>
            <a:ext cx="4349511" cy="1383455"/>
          </a:xfrm>
          <a:prstGeom prst="roundRect">
            <a:avLst/>
          </a:prstGeom>
          <a:solidFill>
            <a:schemeClr val="bg1">
              <a:lumMod val="50000"/>
            </a:schemeClr>
          </a:solidFill>
          <a:ln>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命名标准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4706389" y="429657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命名标准管理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4706389" y="4744613"/>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6502748" y="4322298"/>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标准稽核</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6498021" y="4751340"/>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稽核报告</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4706389" y="5173657"/>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6498021" y="5180384"/>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历史报告</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3540824" y="5651589"/>
            <a:ext cx="4349511" cy="575991"/>
          </a:xfrm>
          <a:prstGeom prst="roundRect">
            <a:avLst/>
          </a:prstGeom>
          <a:solidFill>
            <a:schemeClr val="bg1">
              <a:lumMod val="50000"/>
            </a:schemeClr>
          </a:solidFill>
          <a:ln>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标准文档</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4706389" y="5779038"/>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文档管理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6498021" y="5785764"/>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在线预览</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3540824" y="902185"/>
            <a:ext cx="4349511" cy="634076"/>
          </a:xfrm>
          <a:prstGeom prst="roundRect">
            <a:avLst/>
          </a:prstGeom>
          <a:solidFill>
            <a:schemeClr val="accent2">
              <a:lumMod val="20000"/>
              <a:lumOff val="80000"/>
              <a:alpha val="7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57" name="矩形 56"/>
          <p:cNvSpPr/>
          <p:nvPr/>
        </p:nvSpPr>
        <p:spPr>
          <a:xfrm>
            <a:off x="3612485" y="969818"/>
            <a:ext cx="1015129" cy="261610"/>
          </a:xfrm>
          <a:prstGeom prst="rect">
            <a:avLst/>
          </a:prstGeom>
        </p:spPr>
        <p:txBody>
          <a:bodyPr wrap="square">
            <a:spAutoFit/>
          </a:bodyP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指标管理</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4714578" y="1042075"/>
            <a:ext cx="1272188" cy="320268"/>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指标字典</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6287477" y="1019018"/>
            <a:ext cx="1272188" cy="320268"/>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指标落地</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2998962" y="989435"/>
            <a:ext cx="652583" cy="400110"/>
          </a:xfrm>
          <a:prstGeom prst="rect">
            <a:avLst/>
          </a:prstGeom>
          <a:noFill/>
        </p:spPr>
        <p:txBody>
          <a:bodyPr wrap="squar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指标</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标准</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3063913" y="3260630"/>
            <a:ext cx="419518" cy="707886"/>
          </a:xfrm>
          <a:prstGeom prst="rect">
            <a:avLst/>
          </a:prstGeom>
          <a:noFill/>
        </p:spPr>
        <p:txBody>
          <a:bodyPr wrap="squar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基</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础</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标</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准</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8557912" y="1708741"/>
            <a:ext cx="3080487" cy="3866788"/>
            <a:chOff x="6051241" y="1725148"/>
            <a:chExt cx="3236773" cy="3308677"/>
          </a:xfrm>
        </p:grpSpPr>
        <p:sp>
          <p:nvSpPr>
            <p:cNvPr id="63" name="虚尾箭头 62"/>
            <p:cNvSpPr/>
            <p:nvPr/>
          </p:nvSpPr>
          <p:spPr>
            <a:xfrm>
              <a:off x="6051241" y="3333657"/>
              <a:ext cx="288032" cy="432048"/>
            </a:xfrm>
            <a:prstGeom prst="stripedRightArrow">
              <a:avLst/>
            </a:prstGeom>
            <a:gradFill>
              <a:gsLst>
                <a:gs pos="0">
                  <a:schemeClr val="accent1"/>
                </a:gs>
                <a:gs pos="35000">
                  <a:schemeClr val="accent1">
                    <a:lumMod val="60000"/>
                    <a:lumOff val="40000"/>
                  </a:schemeClr>
                </a:gs>
                <a:gs pos="100000">
                  <a:schemeClr val="accent5"/>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64" name="iconfont-10008-4918994"/>
            <p:cNvSpPr>
              <a:spLocks noChangeAspect="1"/>
            </p:cNvSpPr>
            <p:nvPr/>
          </p:nvSpPr>
          <p:spPr>
            <a:xfrm>
              <a:off x="7730867" y="1725148"/>
              <a:ext cx="520998" cy="520998"/>
            </a:xfrm>
            <a:custGeom>
              <a:avLst/>
              <a:gdLst>
                <a:gd name="T0" fmla="*/ 6400 w 12800"/>
                <a:gd name="T1" fmla="*/ 0 h 12800"/>
                <a:gd name="T2" fmla="*/ 0 w 12800"/>
                <a:gd name="T3" fmla="*/ 2560 h 12800"/>
                <a:gd name="T4" fmla="*/ 6400 w 12800"/>
                <a:gd name="T5" fmla="*/ 5120 h 12800"/>
                <a:gd name="T6" fmla="*/ 12800 w 12800"/>
                <a:gd name="T7" fmla="*/ 2560 h 12800"/>
                <a:gd name="T8" fmla="*/ 6400 w 12800"/>
                <a:gd name="T9" fmla="*/ 0 h 12800"/>
                <a:gd name="T10" fmla="*/ 12160 w 12800"/>
                <a:gd name="T11" fmla="*/ 5120 h 12800"/>
                <a:gd name="T12" fmla="*/ 11520 w 12800"/>
                <a:gd name="T13" fmla="*/ 5760 h 12800"/>
                <a:gd name="T14" fmla="*/ 11520 w 12800"/>
                <a:gd name="T15" fmla="*/ 6400 h 12800"/>
                <a:gd name="T16" fmla="*/ 6400 w 12800"/>
                <a:gd name="T17" fmla="*/ 7680 h 12800"/>
                <a:gd name="T18" fmla="*/ 1280 w 12800"/>
                <a:gd name="T19" fmla="*/ 6400 h 12800"/>
                <a:gd name="T20" fmla="*/ 1280 w 12800"/>
                <a:gd name="T21" fmla="*/ 5760 h 12800"/>
                <a:gd name="T22" fmla="*/ 640 w 12800"/>
                <a:gd name="T23" fmla="*/ 5120 h 12800"/>
                <a:gd name="T24" fmla="*/ 0 w 12800"/>
                <a:gd name="T25" fmla="*/ 5760 h 12800"/>
                <a:gd name="T26" fmla="*/ 0 w 12800"/>
                <a:gd name="T27" fmla="*/ 10240 h 12800"/>
                <a:gd name="T28" fmla="*/ 6400 w 12800"/>
                <a:gd name="T29" fmla="*/ 12800 h 12800"/>
                <a:gd name="T30" fmla="*/ 12800 w 12800"/>
                <a:gd name="T31" fmla="*/ 10240 h 12800"/>
                <a:gd name="T32" fmla="*/ 12800 w 12800"/>
                <a:gd name="T33" fmla="*/ 5760 h 12800"/>
                <a:gd name="T34" fmla="*/ 12160 w 12800"/>
                <a:gd name="T35" fmla="*/ 5120 h 12800"/>
                <a:gd name="T36" fmla="*/ 6400 w 12800"/>
                <a:gd name="T37" fmla="*/ 11520 h 12800"/>
                <a:gd name="T38" fmla="*/ 1280 w 12800"/>
                <a:gd name="T39" fmla="*/ 10240 h 12800"/>
                <a:gd name="T40" fmla="*/ 1280 w 12800"/>
                <a:gd name="T41" fmla="*/ 8000 h 12800"/>
                <a:gd name="T42" fmla="*/ 6400 w 12800"/>
                <a:gd name="T43" fmla="*/ 8960 h 12800"/>
                <a:gd name="T44" fmla="*/ 11520 w 12800"/>
                <a:gd name="T45" fmla="*/ 8000 h 12800"/>
                <a:gd name="T46" fmla="*/ 11520 w 12800"/>
                <a:gd name="T47" fmla="*/ 10240 h 12800"/>
                <a:gd name="T48" fmla="*/ 6400 w 12800"/>
                <a:gd name="T4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00" h="12800">
                  <a:moveTo>
                    <a:pt x="6400" y="0"/>
                  </a:moveTo>
                  <a:cubicBezTo>
                    <a:pt x="3328" y="0"/>
                    <a:pt x="0" y="832"/>
                    <a:pt x="0" y="2560"/>
                  </a:cubicBezTo>
                  <a:cubicBezTo>
                    <a:pt x="0" y="4288"/>
                    <a:pt x="3328" y="5120"/>
                    <a:pt x="6400" y="5120"/>
                  </a:cubicBezTo>
                  <a:cubicBezTo>
                    <a:pt x="9472" y="5120"/>
                    <a:pt x="12800" y="4288"/>
                    <a:pt x="12800" y="2560"/>
                  </a:cubicBezTo>
                  <a:cubicBezTo>
                    <a:pt x="12800" y="832"/>
                    <a:pt x="9472" y="0"/>
                    <a:pt x="6400" y="0"/>
                  </a:cubicBezTo>
                  <a:close/>
                  <a:moveTo>
                    <a:pt x="12160" y="5120"/>
                  </a:moveTo>
                  <a:cubicBezTo>
                    <a:pt x="11776" y="5120"/>
                    <a:pt x="11520" y="5376"/>
                    <a:pt x="11520" y="5760"/>
                  </a:cubicBezTo>
                  <a:lnTo>
                    <a:pt x="11520" y="6400"/>
                  </a:lnTo>
                  <a:cubicBezTo>
                    <a:pt x="11520" y="6720"/>
                    <a:pt x="9728" y="7680"/>
                    <a:pt x="6400" y="7680"/>
                  </a:cubicBezTo>
                  <a:cubicBezTo>
                    <a:pt x="3072" y="7680"/>
                    <a:pt x="1280" y="6720"/>
                    <a:pt x="1280" y="6400"/>
                  </a:cubicBezTo>
                  <a:lnTo>
                    <a:pt x="1280" y="5760"/>
                  </a:lnTo>
                  <a:cubicBezTo>
                    <a:pt x="1280" y="5376"/>
                    <a:pt x="1024" y="5120"/>
                    <a:pt x="640" y="5120"/>
                  </a:cubicBezTo>
                  <a:cubicBezTo>
                    <a:pt x="256" y="5120"/>
                    <a:pt x="0" y="5376"/>
                    <a:pt x="0" y="5760"/>
                  </a:cubicBezTo>
                  <a:lnTo>
                    <a:pt x="0" y="10240"/>
                  </a:lnTo>
                  <a:cubicBezTo>
                    <a:pt x="0" y="11968"/>
                    <a:pt x="3328" y="12800"/>
                    <a:pt x="6400" y="12800"/>
                  </a:cubicBezTo>
                  <a:cubicBezTo>
                    <a:pt x="9472" y="12800"/>
                    <a:pt x="12800" y="11968"/>
                    <a:pt x="12800" y="10240"/>
                  </a:cubicBezTo>
                  <a:lnTo>
                    <a:pt x="12800" y="5760"/>
                  </a:lnTo>
                  <a:cubicBezTo>
                    <a:pt x="12800" y="5376"/>
                    <a:pt x="12544" y="5120"/>
                    <a:pt x="12160" y="5120"/>
                  </a:cubicBezTo>
                  <a:close/>
                  <a:moveTo>
                    <a:pt x="6400" y="11520"/>
                  </a:moveTo>
                  <a:cubicBezTo>
                    <a:pt x="3072" y="11520"/>
                    <a:pt x="1280" y="10560"/>
                    <a:pt x="1280" y="10240"/>
                  </a:cubicBezTo>
                  <a:lnTo>
                    <a:pt x="1280" y="8000"/>
                  </a:lnTo>
                  <a:cubicBezTo>
                    <a:pt x="2496" y="8640"/>
                    <a:pt x="4480" y="8960"/>
                    <a:pt x="6400" y="8960"/>
                  </a:cubicBezTo>
                  <a:cubicBezTo>
                    <a:pt x="8320" y="8960"/>
                    <a:pt x="10304" y="8640"/>
                    <a:pt x="11520" y="8000"/>
                  </a:cubicBezTo>
                  <a:lnTo>
                    <a:pt x="11520" y="10240"/>
                  </a:lnTo>
                  <a:cubicBezTo>
                    <a:pt x="11520" y="10560"/>
                    <a:pt x="9728" y="11520"/>
                    <a:pt x="6400" y="1152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65" name="two-databases_51333"/>
            <p:cNvSpPr>
              <a:spLocks noChangeAspect="1"/>
            </p:cNvSpPr>
            <p:nvPr/>
          </p:nvSpPr>
          <p:spPr>
            <a:xfrm>
              <a:off x="7786975" y="4446964"/>
              <a:ext cx="609685" cy="586861"/>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8478676" y="1807256"/>
              <a:ext cx="597234" cy="263354"/>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源系统</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8542531" y="4603905"/>
              <a:ext cx="745483" cy="263354"/>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数据仓库</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6692497" y="3170477"/>
              <a:ext cx="1041982" cy="447701"/>
            </a:xfrm>
            <a:prstGeom prst="rect">
              <a:avLst/>
            </a:prstGeom>
            <a:noFill/>
          </p:spPr>
          <p:txBody>
            <a:bodyPr wrap="none" rtlCol="0">
              <a:spAutoFit/>
            </a:bodyPr>
            <a:lstStyle/>
            <a:p>
              <a:r>
                <a:rPr kumimoji="1" lang="zh-CN" altLang="en-US" sz="1400" b="1" dirty="0">
                  <a:solidFill>
                    <a:prstClr val="black"/>
                  </a:solidFill>
                  <a:latin typeface="微软雅黑" panose="020B0503020204020204" pitchFamily="34" charset="-122"/>
                  <a:ea typeface="微软雅黑" panose="020B0503020204020204" pitchFamily="34" charset="-122"/>
                </a:rPr>
                <a:t>保证数据规范</a:t>
              </a:r>
              <a:endParaRPr kumimoji="1" lang="en-US" altLang="zh-CN" sz="1400" b="1" dirty="0">
                <a:solidFill>
                  <a:prstClr val="black"/>
                </a:solidFill>
                <a:latin typeface="微软雅黑" panose="020B0503020204020204" pitchFamily="34" charset="-122"/>
                <a:ea typeface="微软雅黑" panose="020B0503020204020204" pitchFamily="34" charset="-122"/>
              </a:endParaRPr>
            </a:p>
            <a:p>
              <a:r>
                <a:rPr kumimoji="1" lang="zh-CN" altLang="en-US" sz="1400" b="1" dirty="0">
                  <a:solidFill>
                    <a:prstClr val="black"/>
                  </a:solidFill>
                  <a:latin typeface="微软雅黑" panose="020B0503020204020204" pitchFamily="34" charset="-122"/>
                  <a:ea typeface="微软雅黑" panose="020B0503020204020204" pitchFamily="34" charset="-122"/>
                </a:rPr>
                <a:t>提升数据质量</a:t>
              </a:r>
              <a:endParaRPr kumimoji="1" lang="zh-CN" altLang="en-US" sz="1400" b="1" dirty="0">
                <a:solidFill>
                  <a:prstClr val="black"/>
                </a:solidFill>
                <a:latin typeface="微软雅黑" panose="020B0503020204020204" pitchFamily="34" charset="-122"/>
                <a:ea typeface="微软雅黑" panose="020B0503020204020204" pitchFamily="34" charset="-122"/>
              </a:endParaRPr>
            </a:p>
          </p:txBody>
        </p:sp>
        <p:cxnSp>
          <p:nvCxnSpPr>
            <p:cNvPr id="69" name="直线箭头连接符 95"/>
            <p:cNvCxnSpPr>
              <a:stCxn id="64" idx="14"/>
              <a:endCxn id="65" idx="38"/>
            </p:cNvCxnSpPr>
            <p:nvPr/>
          </p:nvCxnSpPr>
          <p:spPr>
            <a:xfrm flipH="1">
              <a:off x="7974556" y="2246146"/>
              <a:ext cx="16810" cy="2200818"/>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燕尾形箭头 69"/>
            <p:cNvSpPr/>
            <p:nvPr/>
          </p:nvSpPr>
          <p:spPr>
            <a:xfrm rot="18841342">
              <a:off x="6497152" y="3089503"/>
              <a:ext cx="208522" cy="195361"/>
            </a:xfrm>
            <a:prstGeom prst="notched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1" name="燕尾形箭头 70"/>
            <p:cNvSpPr/>
            <p:nvPr/>
          </p:nvSpPr>
          <p:spPr>
            <a:xfrm rot="18841342">
              <a:off x="6746649" y="2757088"/>
              <a:ext cx="214432" cy="189654"/>
            </a:xfrm>
            <a:prstGeom prst="notched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2" name="燕尾形箭头 71"/>
            <p:cNvSpPr/>
            <p:nvPr/>
          </p:nvSpPr>
          <p:spPr>
            <a:xfrm rot="18841342">
              <a:off x="6968495" y="2459127"/>
              <a:ext cx="270928" cy="212903"/>
            </a:xfrm>
            <a:prstGeom prst="notched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3" name="燕尾形箭头 72"/>
            <p:cNvSpPr/>
            <p:nvPr/>
          </p:nvSpPr>
          <p:spPr>
            <a:xfrm rot="18841342">
              <a:off x="7259799" y="2151282"/>
              <a:ext cx="270928" cy="212903"/>
            </a:xfrm>
            <a:prstGeom prst="notched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4" name="燕尾形箭头 73"/>
            <p:cNvSpPr/>
            <p:nvPr/>
          </p:nvSpPr>
          <p:spPr>
            <a:xfrm rot="2298605">
              <a:off x="6470831" y="3803003"/>
              <a:ext cx="201591" cy="204844"/>
            </a:xfrm>
            <a:prstGeom prst="notched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5" name="燕尾形箭头 74"/>
            <p:cNvSpPr/>
            <p:nvPr/>
          </p:nvSpPr>
          <p:spPr>
            <a:xfrm rot="2275927">
              <a:off x="6742320" y="4030166"/>
              <a:ext cx="224423" cy="184538"/>
            </a:xfrm>
            <a:prstGeom prst="notched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6" name="燕尾形箭头 75"/>
            <p:cNvSpPr/>
            <p:nvPr/>
          </p:nvSpPr>
          <p:spPr>
            <a:xfrm rot="2274288">
              <a:off x="7018711" y="4244623"/>
              <a:ext cx="270928" cy="206884"/>
            </a:xfrm>
            <a:prstGeom prst="notched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7" name="燕尾形箭头 76"/>
            <p:cNvSpPr/>
            <p:nvPr/>
          </p:nvSpPr>
          <p:spPr>
            <a:xfrm rot="2109990">
              <a:off x="7334991" y="4461570"/>
              <a:ext cx="270928" cy="212903"/>
            </a:xfrm>
            <a:prstGeom prst="notched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grpSp>
      <p:sp>
        <p:nvSpPr>
          <p:cNvPr id="78" name="Rectangle 3"/>
          <p:cNvSpPr txBox="1">
            <a:spLocks noChangeArrowheads="1"/>
          </p:cNvSpPr>
          <p:nvPr/>
        </p:nvSpPr>
        <p:spPr bwMode="auto">
          <a:xfrm>
            <a:off x="164417" y="952312"/>
            <a:ext cx="2578575" cy="340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通过数据资产盘点和数据梳理，明确各业务对象的数据模型；</a:t>
            </a:r>
            <a:endPar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基于数据模型，结合来源系统表结构的情况，以及国标、行标等，确定数据标准和字段标准。</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对于数仓中分层，确定原子指标和派生指标等的指标标准。</a:t>
            </a:r>
            <a:endParaRPr lang="en-US" altLang="zh-CN" sz="16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79" name="圆角矩形 78"/>
          <p:cNvSpPr/>
          <p:nvPr/>
        </p:nvSpPr>
        <p:spPr>
          <a:xfrm>
            <a:off x="6487774" y="372239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smtClean="0">
                <a:solidFill>
                  <a:prstClr val="black"/>
                </a:solidFill>
                <a:latin typeface="微软雅黑" panose="020B0503020204020204" pitchFamily="34" charset="-122"/>
                <a:ea typeface="微软雅黑" panose="020B0503020204020204" pitchFamily="34" charset="-122"/>
              </a:rPr>
              <a:t>指导表设计</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3"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ea"/>
              </a:rPr>
              <a:t>2.2.3.5 </a:t>
            </a:r>
            <a:r>
              <a:rPr lang="zh-CN" altLang="en-US" b="1" dirty="0" smtClean="0"/>
              <a:t>数据治理实施</a:t>
            </a:r>
            <a:r>
              <a:rPr lang="en-US" altLang="zh-CN" b="1" dirty="0" smtClean="0"/>
              <a:t>-</a:t>
            </a:r>
            <a:r>
              <a:rPr lang="zh-CN" altLang="en-US" b="1" dirty="0" smtClean="0"/>
              <a:t>数据标准</a:t>
            </a:r>
            <a:r>
              <a:rPr lang="zh-CN" altLang="en-US" b="1" dirty="0"/>
              <a:t>定义</a:t>
            </a:r>
            <a:endParaRPr lang="zh-CN" altLang="en-US" b="1" dirty="0"/>
          </a:p>
        </p:txBody>
      </p:sp>
      <p:sp>
        <p:nvSpPr>
          <p:cNvPr id="31" name="矩形 30"/>
          <p:cNvSpPr/>
          <p:nvPr/>
        </p:nvSpPr>
        <p:spPr>
          <a:xfrm>
            <a:off x="4738687" y="2217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数据应用</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pic>
        <p:nvPicPr>
          <p:cNvPr id="3" name="图片 2"/>
          <p:cNvPicPr>
            <a:picLocks noChangeAspect="1"/>
          </p:cNvPicPr>
          <p:nvPr/>
        </p:nvPicPr>
        <p:blipFill>
          <a:blip r:embed="rId1"/>
          <a:stretch>
            <a:fillRect/>
          </a:stretch>
        </p:blipFill>
        <p:spPr>
          <a:xfrm>
            <a:off x="2486105" y="723712"/>
            <a:ext cx="4682338" cy="5701356"/>
          </a:xfrm>
          <a:prstGeom prst="rect">
            <a:avLst/>
          </a:prstGeom>
        </p:spPr>
      </p:pic>
      <p:pic>
        <p:nvPicPr>
          <p:cNvPr id="4" name="图片 3"/>
          <p:cNvPicPr>
            <a:picLocks noChangeAspect="1"/>
          </p:cNvPicPr>
          <p:nvPr/>
        </p:nvPicPr>
        <p:blipFill>
          <a:blip r:embed="rId2"/>
          <a:stretch>
            <a:fillRect/>
          </a:stretch>
        </p:blipFill>
        <p:spPr>
          <a:xfrm>
            <a:off x="6999110" y="844742"/>
            <a:ext cx="4843639" cy="5162550"/>
          </a:xfrm>
          <a:prstGeom prst="rect">
            <a:avLst/>
          </a:prstGeom>
        </p:spPr>
      </p:pic>
      <p:sp>
        <p:nvSpPr>
          <p:cNvPr id="20" name="Rectangle 3"/>
          <p:cNvSpPr txBox="1">
            <a:spLocks noChangeArrowheads="1"/>
          </p:cNvSpPr>
          <p:nvPr/>
        </p:nvSpPr>
        <p:spPr bwMode="auto">
          <a:xfrm>
            <a:off x="214630" y="893445"/>
            <a:ext cx="2271395" cy="385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数据标准平台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数据标准</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价值：用于定义通用的标准，比如时间格式，数字格式等，同时可以约定值域的范围、是否为空等基础信息。以及维护标准的管理信息和附件信息。</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基于标准进行数据质量的校验；</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基于数据标准进行落标；</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字段标准直接应用数据标准。</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5"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a:stretch>
            <a:fillRect/>
          </a:stretch>
        </p:blipFill>
        <p:spPr>
          <a:xfrm>
            <a:off x="5694680" y="3154680"/>
            <a:ext cx="2137410" cy="2270760"/>
          </a:xfrm>
          <a:prstGeom prst="rect">
            <a:avLst/>
          </a:prstGeom>
        </p:spPr>
      </p:pic>
      <p:sp>
        <p:nvSpPr>
          <p:cNvPr id="2" name="标题 1"/>
          <p:cNvSpPr>
            <a:spLocks noGrp="1"/>
          </p:cNvSpPr>
          <p:nvPr>
            <p:ph type="title"/>
          </p:nvPr>
        </p:nvSpPr>
        <p:spPr>
          <a:xfrm>
            <a:off x="247650" y="136998"/>
            <a:ext cx="10583186" cy="381635"/>
          </a:xfrm>
        </p:spPr>
        <p:txBody>
          <a:bodyPr/>
          <a:lstStyle/>
          <a:p>
            <a:r>
              <a:rPr lang="en-US" altLang="zh-CN" b="1" smtClean="0">
                <a:cs typeface="+mn-ea"/>
                <a:sym typeface="+mn-ea"/>
              </a:rPr>
              <a:t>2.2.3.6 </a:t>
            </a:r>
            <a:r>
              <a:rPr lang="zh-CN" altLang="en-US" b="1" dirty="0" smtClean="0"/>
              <a:t>数据治理实施</a:t>
            </a:r>
            <a:r>
              <a:rPr lang="en-US" altLang="zh-CN" b="1" dirty="0" smtClean="0"/>
              <a:t>-</a:t>
            </a:r>
            <a:r>
              <a:rPr lang="zh-CN" altLang="en-US" b="1" dirty="0" smtClean="0"/>
              <a:t>字段标准定义</a:t>
            </a:r>
            <a:endParaRPr lang="zh-CN" altLang="en-US" b="1" dirty="0"/>
          </a:p>
        </p:txBody>
      </p:sp>
      <p:sp>
        <p:nvSpPr>
          <p:cNvPr id="36" name="文本框 35"/>
          <p:cNvSpPr txBox="1"/>
          <p:nvPr/>
        </p:nvSpPr>
        <p:spPr>
          <a:xfrm>
            <a:off x="254000" y="2746082"/>
            <a:ext cx="1016625" cy="307777"/>
          </a:xfrm>
          <a:prstGeom prst="rect">
            <a:avLst/>
          </a:prstGeom>
          <a:noFill/>
        </p:spPr>
        <p:txBody>
          <a:bodyPr wrap="none" rtlCol="0">
            <a:spAutoFit/>
          </a:bodyPr>
          <a:lstStyle/>
          <a:p>
            <a:r>
              <a:rPr lang="en-US" altLang="zh-CN" sz="1400" b="1" dirty="0">
                <a:solidFill>
                  <a:srgbClr val="005AA1"/>
                </a:solidFill>
                <a:latin typeface="微软雅黑" panose="020B0503020204020204" pitchFamily="34" charset="-122"/>
                <a:ea typeface="微软雅黑" panose="020B0503020204020204" pitchFamily="34" charset="-122"/>
                <a:cs typeface="Britannic Bold" panose="020B0903060703020204" charset="0"/>
              </a:rPr>
              <a:t>|</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b="1" dirty="0">
                <a:solidFill>
                  <a:srgbClr val="005AA1"/>
                </a:solidFill>
                <a:latin typeface="微软雅黑" panose="020B0503020204020204" pitchFamily="34" charset="-122"/>
                <a:ea typeface="微软雅黑" panose="020B0503020204020204" pitchFamily="34" charset="-122"/>
              </a:rPr>
              <a:t>操作流程</a:t>
            </a:r>
            <a:endParaRPr lang="zh-CN" altLang="en-US" sz="1400" b="1" dirty="0">
              <a:solidFill>
                <a:srgbClr val="005AA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39090" y="3154387"/>
            <a:ext cx="4323080" cy="275590"/>
          </a:xfrm>
          <a:prstGeom prst="rect">
            <a:avLst/>
          </a:prstGeom>
          <a:noFill/>
          <a:ln>
            <a:solidFill>
              <a:schemeClr val="bg1">
                <a:lumMod val="95000"/>
                <a:alpha val="60000"/>
              </a:schemeClr>
            </a:solidFill>
          </a:ln>
        </p:spPr>
        <p:txBody>
          <a:bodyPr wrap="square" rtlCol="0">
            <a:spAutoFit/>
          </a:bodyPr>
          <a:lstStyle/>
          <a:p>
            <a:pPr marL="228600" indent="-228600" hangingPunct="0">
              <a:lnSpc>
                <a:spcPct val="120000"/>
              </a:lnSpc>
              <a:buFont typeface="Arial" panose="020B0604020202020204" pitchFamily="34" charset="0"/>
              <a:buAutoNum type="arabicPeriod"/>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梳理字段标准</a:t>
            </a:r>
            <a:endPar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endParaRPr>
          </a:p>
        </p:txBody>
      </p:sp>
      <p:sp>
        <p:nvSpPr>
          <p:cNvPr id="38" name="文本框 37"/>
          <p:cNvSpPr txBox="1"/>
          <p:nvPr/>
        </p:nvSpPr>
        <p:spPr>
          <a:xfrm>
            <a:off x="325755" y="353475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梳理字段标准分组</a:t>
            </a:r>
            <a:endPar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endParaRPr>
          </a:p>
        </p:txBody>
      </p:sp>
      <p:sp>
        <p:nvSpPr>
          <p:cNvPr id="39" name="文本框 38"/>
          <p:cNvSpPr txBox="1"/>
          <p:nvPr/>
        </p:nvSpPr>
        <p:spPr>
          <a:xfrm>
            <a:off x="325755" y="392972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新建字段标准</a:t>
            </a:r>
            <a:endPar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325755" y="432469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保存并上线</a:t>
            </a:r>
            <a:endPar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endParaRPr>
          </a:p>
        </p:txBody>
      </p:sp>
      <p:cxnSp>
        <p:nvCxnSpPr>
          <p:cNvPr id="42" name="曲线连接符 41"/>
          <p:cNvCxnSpPr>
            <a:stCxn id="37" idx="3"/>
            <a:endCxn id="41" idx="1"/>
          </p:cNvCxnSpPr>
          <p:nvPr/>
        </p:nvCxnSpPr>
        <p:spPr>
          <a:xfrm flipV="1">
            <a:off x="4662170" y="1990090"/>
            <a:ext cx="436720" cy="1302092"/>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38" idx="3"/>
            <a:endCxn id="43" idx="1"/>
          </p:cNvCxnSpPr>
          <p:nvPr/>
        </p:nvCxnSpPr>
        <p:spPr>
          <a:xfrm>
            <a:off x="4648835" y="3672547"/>
            <a:ext cx="1045845" cy="841668"/>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39" idx="3"/>
            <a:endCxn id="45" idx="1"/>
          </p:cNvCxnSpPr>
          <p:nvPr/>
        </p:nvCxnSpPr>
        <p:spPr>
          <a:xfrm>
            <a:off x="4648835" y="4067517"/>
            <a:ext cx="3692525" cy="685458"/>
          </a:xfrm>
          <a:prstGeom prst="bentConnector3">
            <a:avLst>
              <a:gd name="adj1" fmla="val 96595"/>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曲线连接符 47"/>
          <p:cNvCxnSpPr>
            <a:stCxn id="40" idx="2"/>
            <a:endCxn id="47" idx="0"/>
          </p:cNvCxnSpPr>
          <p:nvPr/>
        </p:nvCxnSpPr>
        <p:spPr>
          <a:xfrm rot="16200000" flipH="1">
            <a:off x="2499034" y="4588542"/>
            <a:ext cx="327760" cy="351239"/>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0" name="Rectangle 3"/>
          <p:cNvSpPr txBox="1">
            <a:spLocks noChangeArrowheads="1"/>
          </p:cNvSpPr>
          <p:nvPr/>
        </p:nvSpPr>
        <p:spPr bwMode="auto">
          <a:xfrm>
            <a:off x="58206" y="746696"/>
            <a:ext cx="4941597" cy="19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数据标准平台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字段</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标准</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价值</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：沉淀字段标准，规范业务系统和数仓的标准，形成统一的标准体系。</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基于字段标准进行模型设计；</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对已建设的业务系统进行字段标准的落标，评估业务系统的标准建设情况；</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按照标准体系，指导新的业务系统建设。</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3"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pic>
        <p:nvPicPr>
          <p:cNvPr id="11" name="图片 10"/>
          <p:cNvPicPr>
            <a:picLocks noChangeAspect="1"/>
          </p:cNvPicPr>
          <p:nvPr>
            <p:custDataLst>
              <p:tags r:id="rId11"/>
            </p:custDataLst>
          </p:nvPr>
        </p:nvPicPr>
        <p:blipFill>
          <a:blip r:embed="rId12"/>
          <a:stretch>
            <a:fillRect/>
          </a:stretch>
        </p:blipFill>
        <p:spPr>
          <a:xfrm>
            <a:off x="5127625" y="687705"/>
            <a:ext cx="6834505" cy="2167255"/>
          </a:xfrm>
          <a:prstGeom prst="rect">
            <a:avLst/>
          </a:prstGeom>
        </p:spPr>
      </p:pic>
      <p:pic>
        <p:nvPicPr>
          <p:cNvPr id="12" name="图片 11"/>
          <p:cNvPicPr>
            <a:picLocks noChangeAspect="1"/>
          </p:cNvPicPr>
          <p:nvPr>
            <p:custDataLst>
              <p:tags r:id="rId13"/>
            </p:custDataLst>
          </p:nvPr>
        </p:nvPicPr>
        <p:blipFill>
          <a:blip r:embed="rId14"/>
          <a:srcRect b="9070"/>
          <a:stretch>
            <a:fillRect/>
          </a:stretch>
        </p:blipFill>
        <p:spPr>
          <a:xfrm>
            <a:off x="339725" y="4928235"/>
            <a:ext cx="4322445" cy="1795145"/>
          </a:xfrm>
          <a:prstGeom prst="rect">
            <a:avLst/>
          </a:prstGeom>
        </p:spPr>
      </p:pic>
      <p:pic>
        <p:nvPicPr>
          <p:cNvPr id="13" name="图片 12"/>
          <p:cNvPicPr>
            <a:picLocks noChangeAspect="1"/>
          </p:cNvPicPr>
          <p:nvPr>
            <p:custDataLst>
              <p:tags r:id="rId15"/>
            </p:custDataLst>
          </p:nvPr>
        </p:nvPicPr>
        <p:blipFill>
          <a:blip r:embed="rId16"/>
          <a:stretch>
            <a:fillRect/>
          </a:stretch>
        </p:blipFill>
        <p:spPr>
          <a:xfrm>
            <a:off x="8341360" y="3037205"/>
            <a:ext cx="2976880" cy="368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ea"/>
              </a:rPr>
              <a:t>2.2.3.7 </a:t>
            </a:r>
            <a:r>
              <a:rPr lang="zh-CN" altLang="en-US" b="1" dirty="0" smtClean="0"/>
              <a:t>数据标准</a:t>
            </a:r>
            <a:r>
              <a:rPr lang="en-US" altLang="zh-CN" b="1" dirty="0" smtClean="0"/>
              <a:t>-</a:t>
            </a:r>
            <a:r>
              <a:rPr lang="zh-CN" altLang="en-US" b="1" dirty="0" smtClean="0"/>
              <a:t>基于字段标准进行表设计</a:t>
            </a:r>
            <a:endParaRPr lang="zh-CN" altLang="en-US" b="1" dirty="0"/>
          </a:p>
        </p:txBody>
      </p:sp>
      <p:sp>
        <p:nvSpPr>
          <p:cNvPr id="16" name="形状"/>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7" name="矩形 16"/>
          <p:cNvSpPr/>
          <p:nvPr/>
        </p:nvSpPr>
        <p:spPr>
          <a:xfrm>
            <a:off x="987934"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质量</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8" name="形状"/>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9" name="矩形 18"/>
          <p:cNvSpPr/>
          <p:nvPr/>
        </p:nvSpPr>
        <p:spPr>
          <a:xfrm>
            <a:off x="1729798"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安全</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2" name="形状"/>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3" name="矩形 22"/>
          <p:cNvSpPr/>
          <p:nvPr/>
        </p:nvSpPr>
        <p:spPr>
          <a:xfrm>
            <a:off x="3237861"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6" name="形状"/>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28" name="矩形 27"/>
          <p:cNvSpPr/>
          <p:nvPr/>
        </p:nvSpPr>
        <p:spPr>
          <a:xfrm>
            <a:off x="252350"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1" name="矩形 30"/>
          <p:cNvSpPr/>
          <p:nvPr/>
        </p:nvSpPr>
        <p:spPr>
          <a:xfrm>
            <a:off x="4738687"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数据应用</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矩形 32"/>
          <p:cNvSpPr/>
          <p:nvPr/>
        </p:nvSpPr>
        <p:spPr>
          <a:xfrm>
            <a:off x="2491414"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0" name="Rectangle 3"/>
          <p:cNvSpPr txBox="1">
            <a:spLocks noChangeArrowheads="1"/>
          </p:cNvSpPr>
          <p:nvPr/>
        </p:nvSpPr>
        <p:spPr bwMode="auto">
          <a:xfrm>
            <a:off x="119654" y="1060960"/>
            <a:ext cx="2769215" cy="27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路径：大数据开发平台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数据建模平台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表设计</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：直接基于字段标准，创建业务系统的表或者数据仓库中的物理模型表，从而保障表字段严格和标准保持一致。</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创建</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数仓中的事实表、维度表、汇总表等；</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 创建业务系统中的表。</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5" name="图片 4"/>
          <p:cNvPicPr>
            <a:picLocks noChangeAspect="1"/>
          </p:cNvPicPr>
          <p:nvPr/>
        </p:nvPicPr>
        <p:blipFill>
          <a:blip r:embed="rId1"/>
          <a:stretch>
            <a:fillRect/>
          </a:stretch>
        </p:blipFill>
        <p:spPr>
          <a:xfrm>
            <a:off x="3441032" y="948915"/>
            <a:ext cx="8578920" cy="1979264"/>
          </a:xfrm>
          <a:prstGeom prst="rect">
            <a:avLst/>
          </a:prstGeom>
        </p:spPr>
      </p:pic>
      <p:pic>
        <p:nvPicPr>
          <p:cNvPr id="29" name="图片 28"/>
          <p:cNvPicPr>
            <a:picLocks noChangeAspect="1"/>
          </p:cNvPicPr>
          <p:nvPr/>
        </p:nvPicPr>
        <p:blipFill>
          <a:blip r:embed="rId2"/>
          <a:stretch>
            <a:fillRect/>
          </a:stretch>
        </p:blipFill>
        <p:spPr>
          <a:xfrm>
            <a:off x="3441032" y="2230772"/>
            <a:ext cx="8578920" cy="4494880"/>
          </a:xfrm>
          <a:prstGeom prst="rect">
            <a:avLst/>
          </a:prstGeom>
        </p:spPr>
      </p:pic>
      <p:sp>
        <p:nvSpPr>
          <p:cNvPr id="3"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t>1.3.1 </a:t>
            </a:r>
            <a:r>
              <a:rPr lang="zh-CN" altLang="en-US" b="1" dirty="0"/>
              <a:t>项目范围：以“一中四基地”模式建设企业数据底座</a:t>
            </a:r>
            <a:endParaRPr lang="zh-CN" altLang="en-US" b="1" dirty="0"/>
          </a:p>
        </p:txBody>
      </p:sp>
      <p:sp>
        <p:nvSpPr>
          <p:cNvPr id="107" name="矩形 106"/>
          <p:cNvSpPr/>
          <p:nvPr/>
        </p:nvSpPr>
        <p:spPr>
          <a:xfrm>
            <a:off x="439171" y="4650105"/>
            <a:ext cx="10711815" cy="163449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08" name="文本框 107"/>
          <p:cNvSpPr txBox="1"/>
          <p:nvPr/>
        </p:nvSpPr>
        <p:spPr>
          <a:xfrm>
            <a:off x="368686" y="714375"/>
            <a:ext cx="11245215" cy="82994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本项目</a:t>
            </a:r>
            <a:r>
              <a:rPr lang="zh-CN" altLang="en-US" sz="16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以日费用模拟、绩效考核、人员画像、人员考勤、库存、供应链、机台、质量、生产等应用为驱动，</a:t>
            </a:r>
            <a:r>
              <a:rPr lang="zh-CN" altLang="en-US" sz="16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16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相关系</a:t>
            </a:r>
            <a:r>
              <a:rPr lang="zh-CN" altLang="en-US" sz="16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统的</a:t>
            </a:r>
            <a:r>
              <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数据进行盘点，并提供数据治理、注册、入湖、建模、应用的方案，进行数据全生命周期一站式管理。同时，建设企业级数据底座，以支撑数据治理体系、数据资产管理体系、数据模型、数据应用建设，通过数据驱动业务进行持续改善。</a:t>
            </a:r>
            <a:endParaRPr lang="zh-CN" altLang="en-US"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9" name="组合 108"/>
          <p:cNvGrpSpPr/>
          <p:nvPr/>
        </p:nvGrpSpPr>
        <p:grpSpPr>
          <a:xfrm>
            <a:off x="1161801" y="4794885"/>
            <a:ext cx="1852295" cy="1364615"/>
            <a:chOff x="1148" y="2021"/>
            <a:chExt cx="3712" cy="2149"/>
          </a:xfrm>
        </p:grpSpPr>
        <p:sp>
          <p:nvSpPr>
            <p:cNvPr id="110" name="Round Same Side Corner Rectangle 1"/>
            <p:cNvSpPr/>
            <p:nvPr/>
          </p:nvSpPr>
          <p:spPr>
            <a:xfrm>
              <a:off x="1148" y="2021"/>
              <a:ext cx="3712"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一、数据资产盘点</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TextBox 9"/>
            <p:cNvSpPr txBox="1"/>
            <p:nvPr/>
          </p:nvSpPr>
          <p:spPr>
            <a:xfrm>
              <a:off x="1149" y="2645"/>
              <a:ext cx="3711" cy="1525"/>
            </a:xfrm>
            <a:prstGeom prst="rect">
              <a:avLst/>
            </a:prstGeom>
            <a:solidFill>
              <a:sysClr val="window" lastClr="FFFFFF">
                <a:lumMod val="95000"/>
              </a:sysClr>
            </a:solidFill>
          </p:spPr>
          <p:txBody>
            <a:bodyPr wrap="square" rtlCol="0">
              <a:noAutofit/>
            </a:bodyPr>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对于各模块数据进行盘点，</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形成数据资产目录。</a:t>
              </a: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2" name="组合 111"/>
          <p:cNvGrpSpPr/>
          <p:nvPr/>
        </p:nvGrpSpPr>
        <p:grpSpPr>
          <a:xfrm>
            <a:off x="3101726" y="4794885"/>
            <a:ext cx="1842770" cy="1370330"/>
            <a:chOff x="6502" y="2021"/>
            <a:chExt cx="5160" cy="2158"/>
          </a:xfrm>
        </p:grpSpPr>
        <p:sp>
          <p:nvSpPr>
            <p:cNvPr id="113" name="Round Same Side Corner Rectangle 4"/>
            <p:cNvSpPr/>
            <p:nvPr/>
          </p:nvSpPr>
          <p:spPr>
            <a:xfrm>
              <a:off x="6502" y="2021"/>
              <a:ext cx="5159"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二、数据治理</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4" name="TextBox 10"/>
            <p:cNvSpPr txBox="1"/>
            <p:nvPr/>
          </p:nvSpPr>
          <p:spPr>
            <a:xfrm>
              <a:off x="6502" y="2642"/>
              <a:ext cx="5160"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对于范围内数据资产形成数据治理管理</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组织、制度、流程、技术规范</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5" name="组合 114"/>
          <p:cNvGrpSpPr/>
          <p:nvPr/>
        </p:nvGrpSpPr>
        <p:grpSpPr>
          <a:xfrm>
            <a:off x="7171441" y="4787265"/>
            <a:ext cx="1934845" cy="1372235"/>
            <a:chOff x="11931" y="1996"/>
            <a:chExt cx="5532" cy="2161"/>
          </a:xfrm>
        </p:grpSpPr>
        <p:sp>
          <p:nvSpPr>
            <p:cNvPr id="116" name="Round Same Side Corner Rectangle 6"/>
            <p:cNvSpPr/>
            <p:nvPr/>
          </p:nvSpPr>
          <p:spPr>
            <a:xfrm>
              <a:off x="11933" y="1996"/>
              <a:ext cx="5530"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四、数据建模与应用</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7" name="TextBox 11"/>
            <p:cNvSpPr txBox="1"/>
            <p:nvPr/>
          </p:nvSpPr>
          <p:spPr>
            <a:xfrm>
              <a:off x="11931" y="2620"/>
              <a:ext cx="5530"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将项目范围内数据进行</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数据清洗、建模与应用，</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针对相关数据应用进行</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推广。</a:t>
              </a: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8" name="组合 117"/>
          <p:cNvGrpSpPr/>
          <p:nvPr/>
        </p:nvGrpSpPr>
        <p:grpSpPr>
          <a:xfrm>
            <a:off x="9195186" y="4787265"/>
            <a:ext cx="1906270" cy="1372235"/>
            <a:chOff x="11931" y="1996"/>
            <a:chExt cx="6141" cy="2161"/>
          </a:xfrm>
        </p:grpSpPr>
        <p:sp>
          <p:nvSpPr>
            <p:cNvPr id="119" name="Round Same Side Corner Rectangle 6"/>
            <p:cNvSpPr/>
            <p:nvPr/>
          </p:nvSpPr>
          <p:spPr>
            <a:xfrm>
              <a:off x="11934" y="1996"/>
              <a:ext cx="6138"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五、数据平台建设</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0" name="TextBox 11"/>
            <p:cNvSpPr txBox="1"/>
            <p:nvPr/>
          </p:nvSpPr>
          <p:spPr>
            <a:xfrm>
              <a:off x="11931" y="2620"/>
              <a:ext cx="6138"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建设</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企业级数据平台</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，形成</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数据模型共享中心，</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通过数据平台提供技术支撑。</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1" name="组合 120"/>
          <p:cNvGrpSpPr/>
          <p:nvPr/>
        </p:nvGrpSpPr>
        <p:grpSpPr>
          <a:xfrm>
            <a:off x="5032126" y="4787265"/>
            <a:ext cx="2049145" cy="1372235"/>
            <a:chOff x="11930" y="1996"/>
            <a:chExt cx="5265" cy="2161"/>
          </a:xfrm>
        </p:grpSpPr>
        <p:sp>
          <p:nvSpPr>
            <p:cNvPr id="122" name="Round Same Side Corner Rectangle 6"/>
            <p:cNvSpPr/>
            <p:nvPr/>
          </p:nvSpPr>
          <p:spPr>
            <a:xfrm>
              <a:off x="11930" y="1996"/>
              <a:ext cx="5264"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三、数据注册与入湖</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3" name="TextBox 11"/>
            <p:cNvSpPr txBox="1"/>
            <p:nvPr/>
          </p:nvSpPr>
          <p:spPr>
            <a:xfrm>
              <a:off x="11931" y="2620"/>
              <a:ext cx="5264" cy="1537"/>
            </a:xfrm>
            <a:prstGeom prst="rect">
              <a:avLst/>
            </a:prstGeom>
            <a:solidFill>
              <a:sysClr val="window" lastClr="FFFFFF">
                <a:lumMod val="95000"/>
              </a:sysClr>
            </a:solidFill>
          </p:spPr>
          <p:txBody>
            <a:bodyPr wrap="square" rtlCol="0">
              <a:spAutoFit/>
            </a:bodyPr>
            <a:lstStyle/>
            <a:p>
              <a:pPr marL="180340" marR="0" lvl="0" indent="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完善业务元数据和管理元数据信息，并挂载资源目录，完成数据注册与入湖</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4" name="矩形 123"/>
          <p:cNvSpPr/>
          <p:nvPr/>
        </p:nvSpPr>
        <p:spPr>
          <a:xfrm>
            <a:off x="10254366" y="2148205"/>
            <a:ext cx="875665" cy="2376170"/>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25" name="矩形 124"/>
          <p:cNvSpPr/>
          <p:nvPr/>
        </p:nvSpPr>
        <p:spPr>
          <a:xfrm>
            <a:off x="6436746" y="2113915"/>
            <a:ext cx="964565" cy="2423795"/>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26" name="矩形 125"/>
          <p:cNvSpPr/>
          <p:nvPr/>
        </p:nvSpPr>
        <p:spPr>
          <a:xfrm>
            <a:off x="2234316" y="2146300"/>
            <a:ext cx="995045" cy="2376170"/>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27" name="矩形 126"/>
          <p:cNvSpPr/>
          <p:nvPr/>
        </p:nvSpPr>
        <p:spPr>
          <a:xfrm>
            <a:off x="8369686" y="2148205"/>
            <a:ext cx="875665" cy="2376170"/>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28" name="文本框 127"/>
          <p:cNvSpPr txBox="1"/>
          <p:nvPr/>
        </p:nvSpPr>
        <p:spPr>
          <a:xfrm>
            <a:off x="1320551" y="1824990"/>
            <a:ext cx="861060"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日费用</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9" name="文本框 128"/>
          <p:cNvSpPr txBox="1"/>
          <p:nvPr/>
        </p:nvSpPr>
        <p:spPr>
          <a:xfrm>
            <a:off x="3289686" y="1824990"/>
            <a:ext cx="995680"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人员画像</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30" name="文本框 129"/>
          <p:cNvSpPr txBox="1"/>
          <p:nvPr/>
        </p:nvSpPr>
        <p:spPr>
          <a:xfrm>
            <a:off x="7460366" y="1824990"/>
            <a:ext cx="86042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供应链</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31" name="文本框 130"/>
          <p:cNvSpPr txBox="1"/>
          <p:nvPr/>
        </p:nvSpPr>
        <p:spPr>
          <a:xfrm>
            <a:off x="438536" y="2167255"/>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中央</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2" name="文本框 131"/>
          <p:cNvSpPr txBox="1"/>
          <p:nvPr/>
        </p:nvSpPr>
        <p:spPr>
          <a:xfrm>
            <a:off x="6436746" y="1824990"/>
            <a:ext cx="96456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闲置资产</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3" name="文本框 132"/>
          <p:cNvSpPr txBox="1"/>
          <p:nvPr/>
        </p:nvSpPr>
        <p:spPr>
          <a:xfrm>
            <a:off x="4357756" y="1824990"/>
            <a:ext cx="103949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人员考勤</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34" name="文本框 133"/>
          <p:cNvSpPr txBox="1"/>
          <p:nvPr/>
        </p:nvSpPr>
        <p:spPr>
          <a:xfrm>
            <a:off x="438536" y="2673350"/>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立臻</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5" name="文本框 134"/>
          <p:cNvSpPr txBox="1"/>
          <p:nvPr/>
        </p:nvSpPr>
        <p:spPr>
          <a:xfrm>
            <a:off x="438536" y="4191635"/>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嘉善</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6" name="文本框 135"/>
          <p:cNvSpPr txBox="1"/>
          <p:nvPr/>
        </p:nvSpPr>
        <p:spPr>
          <a:xfrm>
            <a:off x="438536" y="3179445"/>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CPBG</a:t>
            </a:r>
            <a:endParaRPr kumimoji="0" lang="en-US" altLang="zh-CN"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7" name="文本框 136"/>
          <p:cNvSpPr txBox="1"/>
          <p:nvPr/>
        </p:nvSpPr>
        <p:spPr>
          <a:xfrm>
            <a:off x="438536" y="3685540"/>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华东</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8" name="文本框 137"/>
          <p:cNvSpPr txBox="1"/>
          <p:nvPr/>
        </p:nvSpPr>
        <p:spPr>
          <a:xfrm>
            <a:off x="5469641" y="1824990"/>
            <a:ext cx="86042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机台</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39" name="文本框 138"/>
          <p:cNvSpPr txBox="1"/>
          <p:nvPr/>
        </p:nvSpPr>
        <p:spPr>
          <a:xfrm>
            <a:off x="8369686" y="1824990"/>
            <a:ext cx="861060"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生产</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40" name="文本框 139"/>
          <p:cNvSpPr txBox="1"/>
          <p:nvPr/>
        </p:nvSpPr>
        <p:spPr>
          <a:xfrm>
            <a:off x="9303136" y="1824990"/>
            <a:ext cx="86042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质量</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41" name="文本框 140"/>
          <p:cNvSpPr txBox="1"/>
          <p:nvPr/>
        </p:nvSpPr>
        <p:spPr>
          <a:xfrm>
            <a:off x="2240666" y="1824990"/>
            <a:ext cx="98869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绩效考核</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42" name="矩形 141"/>
          <p:cNvSpPr/>
          <p:nvPr/>
        </p:nvSpPr>
        <p:spPr>
          <a:xfrm>
            <a:off x="1319281" y="2144395"/>
            <a:ext cx="862965" cy="2379345"/>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3" name="矩形 142"/>
          <p:cNvSpPr/>
          <p:nvPr/>
        </p:nvSpPr>
        <p:spPr>
          <a:xfrm>
            <a:off x="3290321" y="2144395"/>
            <a:ext cx="995045" cy="2376170"/>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4" name="波形 143"/>
          <p:cNvSpPr/>
          <p:nvPr/>
        </p:nvSpPr>
        <p:spPr>
          <a:xfrm>
            <a:off x="1548516" y="272288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5" name="波形 144"/>
          <p:cNvSpPr/>
          <p:nvPr/>
        </p:nvSpPr>
        <p:spPr>
          <a:xfrm>
            <a:off x="6678046" y="2192655"/>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6" name="波形 145"/>
          <p:cNvSpPr/>
          <p:nvPr/>
        </p:nvSpPr>
        <p:spPr>
          <a:xfrm>
            <a:off x="3507491" y="267335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7" name="波形 146"/>
          <p:cNvSpPr/>
          <p:nvPr/>
        </p:nvSpPr>
        <p:spPr>
          <a:xfrm>
            <a:off x="4609851" y="4203065"/>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8" name="波形 147"/>
          <p:cNvSpPr/>
          <p:nvPr/>
        </p:nvSpPr>
        <p:spPr>
          <a:xfrm>
            <a:off x="5645536" y="372110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49" name="波形 148"/>
          <p:cNvSpPr/>
          <p:nvPr/>
        </p:nvSpPr>
        <p:spPr>
          <a:xfrm>
            <a:off x="8587491" y="273812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50" name="波形 149"/>
          <p:cNvSpPr/>
          <p:nvPr/>
        </p:nvSpPr>
        <p:spPr>
          <a:xfrm>
            <a:off x="7690236" y="2192655"/>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51" name="椭圆 150"/>
          <p:cNvSpPr/>
          <p:nvPr/>
        </p:nvSpPr>
        <p:spPr>
          <a:xfrm>
            <a:off x="1608206" y="220281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52" name="椭圆 151"/>
          <p:cNvSpPr/>
          <p:nvPr/>
        </p:nvSpPr>
        <p:spPr>
          <a:xfrm>
            <a:off x="1608206" y="321627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53" name="椭圆 152"/>
          <p:cNvSpPr/>
          <p:nvPr/>
        </p:nvSpPr>
        <p:spPr>
          <a:xfrm>
            <a:off x="1608206" y="370967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54" name="椭圆 153"/>
          <p:cNvSpPr/>
          <p:nvPr/>
        </p:nvSpPr>
        <p:spPr>
          <a:xfrm>
            <a:off x="1608206" y="420306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cxnSp>
        <p:nvCxnSpPr>
          <p:cNvPr id="155" name="直接连接符 154"/>
          <p:cNvCxnSpPr/>
          <p:nvPr/>
        </p:nvCxnSpPr>
        <p:spPr>
          <a:xfrm flipV="1">
            <a:off x="1296421" y="2495550"/>
            <a:ext cx="9849485" cy="15875"/>
          </a:xfrm>
          <a:prstGeom prst="line">
            <a:avLst/>
          </a:prstGeom>
          <a:noFill/>
          <a:ln w="6350" cap="flat" cmpd="sng" algn="ctr">
            <a:solidFill>
              <a:srgbClr val="5B9BD5"/>
            </a:solidFill>
            <a:prstDash val="dash"/>
            <a:miter lim="800000"/>
          </a:ln>
          <a:effectLst/>
        </p:spPr>
      </p:cxnSp>
      <p:cxnSp>
        <p:nvCxnSpPr>
          <p:cNvPr id="156" name="直接连接符 155"/>
          <p:cNvCxnSpPr/>
          <p:nvPr/>
        </p:nvCxnSpPr>
        <p:spPr>
          <a:xfrm flipV="1">
            <a:off x="1311661" y="3039745"/>
            <a:ext cx="9849485" cy="15875"/>
          </a:xfrm>
          <a:prstGeom prst="line">
            <a:avLst/>
          </a:prstGeom>
          <a:noFill/>
          <a:ln w="6350" cap="flat" cmpd="sng" algn="ctr">
            <a:solidFill>
              <a:srgbClr val="5B9BD5"/>
            </a:solidFill>
            <a:prstDash val="dash"/>
            <a:miter lim="800000"/>
          </a:ln>
          <a:effectLst/>
        </p:spPr>
      </p:cxnSp>
      <p:cxnSp>
        <p:nvCxnSpPr>
          <p:cNvPr id="157" name="直接连接符 156"/>
          <p:cNvCxnSpPr/>
          <p:nvPr/>
        </p:nvCxnSpPr>
        <p:spPr>
          <a:xfrm flipV="1">
            <a:off x="1333251" y="3575050"/>
            <a:ext cx="9849485" cy="15875"/>
          </a:xfrm>
          <a:prstGeom prst="line">
            <a:avLst/>
          </a:prstGeom>
          <a:noFill/>
          <a:ln w="6350" cap="flat" cmpd="sng" algn="ctr">
            <a:solidFill>
              <a:srgbClr val="5B9BD5"/>
            </a:solidFill>
            <a:prstDash val="dash"/>
            <a:miter lim="800000"/>
          </a:ln>
          <a:effectLst/>
        </p:spPr>
      </p:cxnSp>
      <p:cxnSp>
        <p:nvCxnSpPr>
          <p:cNvPr id="158" name="直接连接符 157"/>
          <p:cNvCxnSpPr/>
          <p:nvPr/>
        </p:nvCxnSpPr>
        <p:spPr>
          <a:xfrm flipV="1">
            <a:off x="1325631" y="4094480"/>
            <a:ext cx="9849485" cy="15875"/>
          </a:xfrm>
          <a:prstGeom prst="line">
            <a:avLst/>
          </a:prstGeom>
          <a:noFill/>
          <a:ln w="6350" cap="flat" cmpd="sng" algn="ctr">
            <a:solidFill>
              <a:srgbClr val="5B9BD5"/>
            </a:solidFill>
            <a:prstDash val="dash"/>
            <a:miter lim="800000"/>
          </a:ln>
          <a:effectLst/>
        </p:spPr>
      </p:cxnSp>
      <p:cxnSp>
        <p:nvCxnSpPr>
          <p:cNvPr id="159" name="直接连接符 158"/>
          <p:cNvCxnSpPr/>
          <p:nvPr/>
        </p:nvCxnSpPr>
        <p:spPr>
          <a:xfrm flipV="1">
            <a:off x="1333251" y="4508500"/>
            <a:ext cx="9849485" cy="15875"/>
          </a:xfrm>
          <a:prstGeom prst="line">
            <a:avLst/>
          </a:prstGeom>
          <a:noFill/>
          <a:ln w="6350" cap="flat" cmpd="sng" algn="ctr">
            <a:solidFill>
              <a:srgbClr val="5B9BD5"/>
            </a:solidFill>
            <a:prstDash val="dash"/>
            <a:miter lim="800000"/>
          </a:ln>
          <a:effectLst/>
        </p:spPr>
      </p:cxnSp>
      <p:sp>
        <p:nvSpPr>
          <p:cNvPr id="160" name="椭圆 159"/>
          <p:cNvSpPr/>
          <p:nvPr/>
        </p:nvSpPr>
        <p:spPr>
          <a:xfrm>
            <a:off x="5705861" y="267335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1" name="椭圆 160"/>
          <p:cNvSpPr/>
          <p:nvPr/>
        </p:nvSpPr>
        <p:spPr>
          <a:xfrm>
            <a:off x="5705861" y="316674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2" name="椭圆 161"/>
          <p:cNvSpPr/>
          <p:nvPr/>
        </p:nvSpPr>
        <p:spPr>
          <a:xfrm>
            <a:off x="5705861" y="422719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3" name="波形 162"/>
          <p:cNvSpPr/>
          <p:nvPr/>
        </p:nvSpPr>
        <p:spPr>
          <a:xfrm>
            <a:off x="9503796" y="372110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4" name="椭圆 163"/>
          <p:cNvSpPr/>
          <p:nvPr/>
        </p:nvSpPr>
        <p:spPr>
          <a:xfrm>
            <a:off x="9564121" y="267335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5" name="椭圆 164"/>
          <p:cNvSpPr/>
          <p:nvPr/>
        </p:nvSpPr>
        <p:spPr>
          <a:xfrm>
            <a:off x="9564121" y="316674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6" name="椭圆 165"/>
          <p:cNvSpPr/>
          <p:nvPr/>
        </p:nvSpPr>
        <p:spPr>
          <a:xfrm>
            <a:off x="9564121" y="422719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7" name="波形 166"/>
          <p:cNvSpPr/>
          <p:nvPr/>
        </p:nvSpPr>
        <p:spPr>
          <a:xfrm>
            <a:off x="2528956" y="3166745"/>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8" name="椭圆 167"/>
          <p:cNvSpPr/>
          <p:nvPr/>
        </p:nvSpPr>
        <p:spPr>
          <a:xfrm>
            <a:off x="2589281" y="267335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69" name="椭圆 168"/>
          <p:cNvSpPr/>
          <p:nvPr/>
        </p:nvSpPr>
        <p:spPr>
          <a:xfrm>
            <a:off x="2589916" y="370967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0" name="椭圆 169"/>
          <p:cNvSpPr/>
          <p:nvPr/>
        </p:nvSpPr>
        <p:spPr>
          <a:xfrm>
            <a:off x="2589281" y="422719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1" name="椭圆 170"/>
          <p:cNvSpPr/>
          <p:nvPr/>
        </p:nvSpPr>
        <p:spPr>
          <a:xfrm>
            <a:off x="3567181" y="3201670"/>
            <a:ext cx="28448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2" name="椭圆 171"/>
          <p:cNvSpPr/>
          <p:nvPr/>
        </p:nvSpPr>
        <p:spPr>
          <a:xfrm>
            <a:off x="3567181" y="3695065"/>
            <a:ext cx="28448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3" name="椭圆 172"/>
          <p:cNvSpPr/>
          <p:nvPr/>
        </p:nvSpPr>
        <p:spPr>
          <a:xfrm>
            <a:off x="3567181" y="4188460"/>
            <a:ext cx="28448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4" name="椭圆 173"/>
          <p:cNvSpPr/>
          <p:nvPr/>
        </p:nvSpPr>
        <p:spPr>
          <a:xfrm>
            <a:off x="4669541" y="274447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5" name="椭圆 174"/>
          <p:cNvSpPr/>
          <p:nvPr/>
        </p:nvSpPr>
        <p:spPr>
          <a:xfrm>
            <a:off x="4669541" y="323786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6" name="椭圆 175"/>
          <p:cNvSpPr/>
          <p:nvPr/>
        </p:nvSpPr>
        <p:spPr>
          <a:xfrm>
            <a:off x="4669541" y="373126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7" name="文本框 176"/>
          <p:cNvSpPr txBox="1"/>
          <p:nvPr/>
        </p:nvSpPr>
        <p:spPr>
          <a:xfrm>
            <a:off x="10261986" y="1824990"/>
            <a:ext cx="860425" cy="306705"/>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rPr>
              <a:t>库存</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78" name="波形 177"/>
          <p:cNvSpPr/>
          <p:nvPr/>
        </p:nvSpPr>
        <p:spPr>
          <a:xfrm>
            <a:off x="10489951" y="267335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79" name="文本框 178"/>
          <p:cNvSpPr txBox="1"/>
          <p:nvPr/>
        </p:nvSpPr>
        <p:spPr>
          <a:xfrm>
            <a:off x="502036" y="4883785"/>
            <a:ext cx="604520" cy="1198880"/>
          </a:xfrm>
          <a:prstGeom prst="rect">
            <a:avLst/>
          </a:prstGeom>
          <a:noFill/>
        </p:spPr>
        <p:txBody>
          <a:bodyPr wrap="square" rtlCol="0">
            <a:spAutoFit/>
          </a:bodyPr>
          <a:lstStyle/>
          <a:p>
            <a:pPr algn="ctr"/>
            <a:r>
              <a:rPr lang="zh-CN" altLang="en-US" b="1">
                <a:solidFill>
                  <a:prstClr val="black"/>
                </a:solidFill>
                <a:latin typeface="微软雅黑" panose="020B0503020204020204" pitchFamily="34" charset="-122"/>
                <a:ea typeface="微软雅黑" panose="020B0503020204020204" pitchFamily="34" charset="-122"/>
              </a:rPr>
              <a:t>数据底座</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180" name="矩形 179"/>
          <p:cNvSpPr/>
          <p:nvPr/>
        </p:nvSpPr>
        <p:spPr>
          <a:xfrm>
            <a:off x="11255443" y="4072940"/>
            <a:ext cx="339725" cy="198755"/>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1" name="文本框 180"/>
          <p:cNvSpPr txBox="1"/>
          <p:nvPr/>
        </p:nvSpPr>
        <p:spPr>
          <a:xfrm>
            <a:off x="11575166" y="4003040"/>
            <a:ext cx="605790" cy="338554"/>
          </a:xfrm>
          <a:prstGeom prst="rect">
            <a:avLst/>
          </a:prstGeom>
          <a:noFill/>
        </p:spPr>
        <p:txBody>
          <a:bodyPr wrap="square" rtlCol="0">
            <a:spAutoFit/>
          </a:bodyPr>
          <a:lstStyle/>
          <a:p>
            <a:r>
              <a:rPr lang="zh-CN" altLang="en-US" sz="800" dirty="0">
                <a:solidFill>
                  <a:prstClr val="black"/>
                </a:solidFill>
                <a:latin typeface="微软雅黑" panose="020B0503020204020204" pitchFamily="34" charset="-122"/>
                <a:ea typeface="微软雅黑" panose="020B0503020204020204" pitchFamily="34" charset="-122"/>
              </a:rPr>
              <a:t>汉得</a:t>
            </a:r>
            <a:r>
              <a:rPr lang="zh-CN" altLang="en-US" sz="800" dirty="0" smtClean="0">
                <a:solidFill>
                  <a:prstClr val="black"/>
                </a:solidFill>
                <a:latin typeface="微软雅黑" panose="020B0503020204020204" pitchFamily="34" charset="-122"/>
                <a:ea typeface="微软雅黑" panose="020B0503020204020204" pitchFamily="34" charset="-122"/>
              </a:rPr>
              <a:t>主导，</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a:solidFill>
                  <a:prstClr val="black"/>
                </a:solidFill>
                <a:latin typeface="微软雅黑" panose="020B0503020204020204" pitchFamily="34" charset="-122"/>
                <a:ea typeface="微软雅黑" panose="020B0503020204020204" pitchFamily="34" charset="-122"/>
              </a:rPr>
              <a:t>立</a:t>
            </a:r>
            <a:r>
              <a:rPr lang="zh-CN" altLang="en-US" sz="800" dirty="0" smtClean="0">
                <a:solidFill>
                  <a:prstClr val="black"/>
                </a:solidFill>
                <a:latin typeface="微软雅黑" panose="020B0503020204020204" pitchFamily="34" charset="-122"/>
                <a:ea typeface="微软雅黑" panose="020B0503020204020204" pitchFamily="34" charset="-122"/>
              </a:rPr>
              <a:t>讯协同</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11559926" y="4299853"/>
            <a:ext cx="605790" cy="461665"/>
          </a:xfrm>
          <a:prstGeom prst="rect">
            <a:avLst/>
          </a:prstGeom>
          <a:noFill/>
        </p:spPr>
        <p:txBody>
          <a:bodyPr wrap="square" rtlCol="0">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汉得指导，</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立讯落地，</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汉得协同</a:t>
            </a: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183" name="矩形 182"/>
          <p:cNvSpPr/>
          <p:nvPr/>
        </p:nvSpPr>
        <p:spPr>
          <a:xfrm>
            <a:off x="11258301" y="4431308"/>
            <a:ext cx="339725" cy="198755"/>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4" name="矩形 183"/>
          <p:cNvSpPr/>
          <p:nvPr/>
        </p:nvSpPr>
        <p:spPr>
          <a:xfrm>
            <a:off x="11168131" y="3366770"/>
            <a:ext cx="997585" cy="1394748"/>
          </a:xfrm>
          <a:prstGeom prst="rect">
            <a:avLst/>
          </a:prstGeom>
          <a:noFill/>
          <a:ln w="12700" cap="flat" cmpd="sng" algn="ctr">
            <a:solidFill>
              <a:srgbClr val="5B9BD5">
                <a:shade val="50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5" name="文本框 184"/>
          <p:cNvSpPr txBox="1"/>
          <p:nvPr/>
        </p:nvSpPr>
        <p:spPr>
          <a:xfrm>
            <a:off x="11444991" y="3369310"/>
            <a:ext cx="444500" cy="245110"/>
          </a:xfrm>
          <a:prstGeom prst="rect">
            <a:avLst/>
          </a:prstGeom>
          <a:noFill/>
        </p:spPr>
        <p:txBody>
          <a:bodyPr wrap="square" rtlCol="0">
            <a:spAutoFit/>
          </a:bodyPr>
          <a:lstStyle/>
          <a:p>
            <a:r>
              <a:rPr lang="zh-CN" altLang="en-US" sz="1000">
                <a:solidFill>
                  <a:prstClr val="black"/>
                </a:solidFill>
                <a:latin typeface="微软雅黑" panose="020B0503020204020204" pitchFamily="34" charset="-122"/>
                <a:ea typeface="微软雅黑" panose="020B0503020204020204" pitchFamily="34" charset="-122"/>
              </a:rPr>
              <a:t>图例</a:t>
            </a:r>
            <a:endParaRPr lang="zh-CN" altLang="en-US" sz="1000">
              <a:solidFill>
                <a:prstClr val="black"/>
              </a:solidFill>
              <a:latin typeface="微软雅黑" panose="020B0503020204020204" pitchFamily="34" charset="-122"/>
              <a:ea typeface="微软雅黑" panose="020B0503020204020204" pitchFamily="34" charset="-122"/>
            </a:endParaRPr>
          </a:p>
        </p:txBody>
      </p:sp>
      <p:sp>
        <p:nvSpPr>
          <p:cNvPr id="186" name="右箭头 185"/>
          <p:cNvSpPr/>
          <p:nvPr/>
        </p:nvSpPr>
        <p:spPr>
          <a:xfrm>
            <a:off x="1316106" y="1743075"/>
            <a:ext cx="4068000" cy="36000"/>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7" name="右箭头 186"/>
          <p:cNvSpPr/>
          <p:nvPr/>
        </p:nvSpPr>
        <p:spPr>
          <a:xfrm>
            <a:off x="5451861" y="1728470"/>
            <a:ext cx="2868930" cy="36000"/>
          </a:xfrm>
          <a:prstGeom prst="rightArrow">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8" name="右箭头 187"/>
          <p:cNvSpPr/>
          <p:nvPr/>
        </p:nvSpPr>
        <p:spPr>
          <a:xfrm flipV="1">
            <a:off x="8369686" y="1728470"/>
            <a:ext cx="2760345" cy="36000"/>
          </a:xfrm>
          <a:prstGeom prst="rightArrow">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89" name="矩形 188"/>
          <p:cNvSpPr/>
          <p:nvPr/>
        </p:nvSpPr>
        <p:spPr>
          <a:xfrm>
            <a:off x="1316106" y="1667510"/>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0" name="矩形 189"/>
          <p:cNvSpPr/>
          <p:nvPr/>
        </p:nvSpPr>
        <p:spPr>
          <a:xfrm>
            <a:off x="5382646" y="1670050"/>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1" name="矩形 190"/>
          <p:cNvSpPr/>
          <p:nvPr/>
        </p:nvSpPr>
        <p:spPr>
          <a:xfrm>
            <a:off x="5462656" y="1671955"/>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2" name="矩形 191"/>
          <p:cNvSpPr/>
          <p:nvPr/>
        </p:nvSpPr>
        <p:spPr>
          <a:xfrm>
            <a:off x="8369686" y="1668145"/>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3" name="矩形 192"/>
          <p:cNvSpPr/>
          <p:nvPr/>
        </p:nvSpPr>
        <p:spPr>
          <a:xfrm>
            <a:off x="8320791" y="1670050"/>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4" name="矩形 193"/>
          <p:cNvSpPr/>
          <p:nvPr/>
        </p:nvSpPr>
        <p:spPr>
          <a:xfrm>
            <a:off x="11122411" y="1671955"/>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5" name="文本框 194"/>
          <p:cNvSpPr txBox="1"/>
          <p:nvPr/>
        </p:nvSpPr>
        <p:spPr>
          <a:xfrm>
            <a:off x="2819151" y="1473200"/>
            <a:ext cx="1002665" cy="306705"/>
          </a:xfrm>
          <a:prstGeom prst="rect">
            <a:avLst/>
          </a:prstGeom>
          <a:noFill/>
        </p:spPr>
        <p:txBody>
          <a:bodyPr wrap="square" rtlCol="0">
            <a:spAutoFit/>
          </a:bodyPr>
          <a:lstStyle/>
          <a:p>
            <a:pPr algn="ctr"/>
            <a:r>
              <a:rPr lang="zh-CN" altLang="en-US" sz="1400">
                <a:solidFill>
                  <a:srgbClr val="0000FF"/>
                </a:solidFill>
                <a:latin typeface="微软雅黑" panose="020B0503020204020204" pitchFamily="34" charset="-122"/>
                <a:ea typeface="微软雅黑" panose="020B0503020204020204" pitchFamily="34" charset="-122"/>
              </a:rPr>
              <a:t>进程一</a:t>
            </a:r>
            <a:endParaRPr lang="zh-CN" altLang="en-US" sz="1400">
              <a:solidFill>
                <a:srgbClr val="0000FF"/>
              </a:solidFill>
              <a:latin typeface="微软雅黑" panose="020B0503020204020204" pitchFamily="34" charset="-122"/>
              <a:ea typeface="微软雅黑" panose="020B0503020204020204" pitchFamily="34" charset="-122"/>
            </a:endParaRPr>
          </a:p>
        </p:txBody>
      </p:sp>
      <p:sp>
        <p:nvSpPr>
          <p:cNvPr id="196" name="文本框 195"/>
          <p:cNvSpPr txBox="1"/>
          <p:nvPr/>
        </p:nvSpPr>
        <p:spPr>
          <a:xfrm>
            <a:off x="6436746" y="1459865"/>
            <a:ext cx="1002665" cy="306705"/>
          </a:xfrm>
          <a:prstGeom prst="rect">
            <a:avLst/>
          </a:prstGeom>
          <a:noFill/>
        </p:spPr>
        <p:txBody>
          <a:bodyPr wrap="square" rtlCol="0">
            <a:spAutoFit/>
          </a:bodyPr>
          <a:lstStyle/>
          <a:p>
            <a:pPr algn="ctr"/>
            <a:r>
              <a:rPr lang="zh-CN" altLang="en-US" sz="1400">
                <a:solidFill>
                  <a:srgbClr val="0000FF"/>
                </a:solidFill>
                <a:latin typeface="微软雅黑" panose="020B0503020204020204" pitchFamily="34" charset="-122"/>
                <a:ea typeface="微软雅黑" panose="020B0503020204020204" pitchFamily="34" charset="-122"/>
              </a:rPr>
              <a:t>进程二</a:t>
            </a:r>
            <a:endParaRPr lang="zh-CN" altLang="en-US" sz="1400">
              <a:solidFill>
                <a:srgbClr val="0000FF"/>
              </a:solidFill>
              <a:latin typeface="微软雅黑" panose="020B0503020204020204" pitchFamily="34" charset="-122"/>
              <a:ea typeface="微软雅黑" panose="020B0503020204020204" pitchFamily="34" charset="-122"/>
            </a:endParaRPr>
          </a:p>
        </p:txBody>
      </p:sp>
      <p:sp>
        <p:nvSpPr>
          <p:cNvPr id="197" name="文本框 196"/>
          <p:cNvSpPr txBox="1"/>
          <p:nvPr/>
        </p:nvSpPr>
        <p:spPr>
          <a:xfrm>
            <a:off x="9205346" y="1468755"/>
            <a:ext cx="1002665" cy="306705"/>
          </a:xfrm>
          <a:prstGeom prst="rect">
            <a:avLst/>
          </a:prstGeom>
          <a:noFill/>
        </p:spPr>
        <p:txBody>
          <a:bodyPr wrap="square" rtlCol="0">
            <a:spAutoFit/>
          </a:bodyPr>
          <a:lstStyle/>
          <a:p>
            <a:pPr algn="ctr"/>
            <a:r>
              <a:rPr lang="zh-CN" altLang="en-US" sz="1400">
                <a:solidFill>
                  <a:srgbClr val="0000FF"/>
                </a:solidFill>
                <a:latin typeface="微软雅黑" panose="020B0503020204020204" pitchFamily="34" charset="-122"/>
                <a:ea typeface="微软雅黑" panose="020B0503020204020204" pitchFamily="34" charset="-122"/>
              </a:rPr>
              <a:t>进程三</a:t>
            </a:r>
            <a:endParaRPr lang="zh-CN" altLang="en-US" sz="1400">
              <a:solidFill>
                <a:srgbClr val="0000FF"/>
              </a:solidFill>
              <a:latin typeface="微软雅黑" panose="020B0503020204020204" pitchFamily="34" charset="-122"/>
              <a:ea typeface="微软雅黑" panose="020B0503020204020204" pitchFamily="34" charset="-122"/>
            </a:endParaRPr>
          </a:p>
        </p:txBody>
      </p:sp>
      <p:sp>
        <p:nvSpPr>
          <p:cNvPr id="198" name="椭圆 197"/>
          <p:cNvSpPr/>
          <p:nvPr/>
        </p:nvSpPr>
        <p:spPr>
          <a:xfrm>
            <a:off x="10549641" y="316674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99" name="椭圆 198"/>
          <p:cNvSpPr/>
          <p:nvPr/>
        </p:nvSpPr>
        <p:spPr>
          <a:xfrm>
            <a:off x="10549641" y="366014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0" name="椭圆 199"/>
          <p:cNvSpPr/>
          <p:nvPr/>
        </p:nvSpPr>
        <p:spPr>
          <a:xfrm>
            <a:off x="8647181" y="316674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1" name="椭圆 200"/>
          <p:cNvSpPr/>
          <p:nvPr/>
        </p:nvSpPr>
        <p:spPr>
          <a:xfrm>
            <a:off x="8647181" y="3660140"/>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2" name="椭圆 201"/>
          <p:cNvSpPr/>
          <p:nvPr/>
        </p:nvSpPr>
        <p:spPr>
          <a:xfrm>
            <a:off x="10549641" y="216725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3" name="椭圆 202"/>
          <p:cNvSpPr/>
          <p:nvPr/>
        </p:nvSpPr>
        <p:spPr>
          <a:xfrm>
            <a:off x="10549641" y="419290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4" name="椭圆 203"/>
          <p:cNvSpPr/>
          <p:nvPr/>
        </p:nvSpPr>
        <p:spPr>
          <a:xfrm>
            <a:off x="8664961" y="419290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5" name="椭圆 204"/>
          <p:cNvSpPr/>
          <p:nvPr/>
        </p:nvSpPr>
        <p:spPr>
          <a:xfrm>
            <a:off x="8664961" y="2192655"/>
            <a:ext cx="285115"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nvGrpSpPr>
          <p:cNvPr id="206" name="组合 205"/>
          <p:cNvGrpSpPr/>
          <p:nvPr/>
        </p:nvGrpSpPr>
        <p:grpSpPr>
          <a:xfrm>
            <a:off x="11274176" y="3566160"/>
            <a:ext cx="1017270" cy="421640"/>
            <a:chOff x="17926" y="3947"/>
            <a:chExt cx="1376" cy="892"/>
          </a:xfrm>
        </p:grpSpPr>
        <p:sp>
          <p:nvSpPr>
            <p:cNvPr id="207" name="波形 206"/>
            <p:cNvSpPr/>
            <p:nvPr/>
          </p:nvSpPr>
          <p:spPr>
            <a:xfrm>
              <a:off x="17926" y="4033"/>
              <a:ext cx="409" cy="30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8" name="椭圆 207"/>
            <p:cNvSpPr/>
            <p:nvPr/>
          </p:nvSpPr>
          <p:spPr>
            <a:xfrm>
              <a:off x="18000" y="4442"/>
              <a:ext cx="243" cy="30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09" name="文本框 208"/>
            <p:cNvSpPr txBox="1"/>
            <p:nvPr/>
          </p:nvSpPr>
          <p:spPr>
            <a:xfrm>
              <a:off x="18303" y="3947"/>
              <a:ext cx="999" cy="4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发起方</a:t>
              </a:r>
              <a:endParaRPr kumimoji="0" lang="zh-CN" altLang="en-US"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0" name="文本框 209"/>
            <p:cNvSpPr txBox="1"/>
            <p:nvPr/>
          </p:nvSpPr>
          <p:spPr>
            <a:xfrm>
              <a:off x="18303" y="4386"/>
              <a:ext cx="999" cy="4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推广方</a:t>
              </a:r>
              <a:endParaRPr kumimoji="0" lang="zh-CN" altLang="en-US" sz="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cs typeface="+mn-ea"/>
                <a:sym typeface="+mn-ea"/>
              </a:rPr>
              <a:t>2.2.3.8 </a:t>
            </a:r>
            <a:r>
              <a:rPr lang="zh-CN" altLang="en-US" b="1" dirty="0" smtClean="0"/>
              <a:t>数据治理实施</a:t>
            </a:r>
            <a:r>
              <a:rPr lang="en-US" altLang="zh-CN" b="1" dirty="0" smtClean="0"/>
              <a:t>-</a:t>
            </a:r>
            <a:r>
              <a:rPr lang="zh-CN" altLang="en-US" b="1" dirty="0" smtClean="0"/>
              <a:t>指标标准定义</a:t>
            </a:r>
            <a:endParaRPr lang="zh-CN" altLang="en-US" b="1" dirty="0"/>
          </a:p>
        </p:txBody>
      </p:sp>
      <p:sp>
        <p:nvSpPr>
          <p:cNvPr id="50" name="Rectangle 3"/>
          <p:cNvSpPr txBox="1">
            <a:spLocks noChangeArrowheads="1"/>
          </p:cNvSpPr>
          <p:nvPr/>
        </p:nvSpPr>
        <p:spPr bwMode="auto">
          <a:xfrm>
            <a:off x="101106" y="1018313"/>
            <a:ext cx="2427899" cy="376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路径：大数据开发平台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数据建模平台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指标字典</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：通过平台统一定义原子指标和派生指标。维护指标的基本信息和指标的管控信息。通过统一的指标定义，消除指标定义的二义性。</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数据建模关联指标；</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元数据管理关联指标；</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在指标定义同时关联数据模型。</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4.</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指标发布到数据资源目录，可以整体搜索和查询指标。以及追查指标的血缘和影响。</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34" name="图片 33"/>
          <p:cNvPicPr>
            <a:picLocks noChangeAspect="1"/>
          </p:cNvPicPr>
          <p:nvPr/>
        </p:nvPicPr>
        <p:blipFill>
          <a:blip r:embed="rId1"/>
          <a:stretch>
            <a:fillRect/>
          </a:stretch>
        </p:blipFill>
        <p:spPr>
          <a:xfrm>
            <a:off x="3136296" y="1038583"/>
            <a:ext cx="4788455" cy="5422375"/>
          </a:xfrm>
          <a:prstGeom prst="rect">
            <a:avLst/>
          </a:prstGeom>
        </p:spPr>
      </p:pic>
      <p:pic>
        <p:nvPicPr>
          <p:cNvPr id="3" name="图片 2"/>
          <p:cNvPicPr>
            <a:picLocks noChangeAspect="1"/>
          </p:cNvPicPr>
          <p:nvPr/>
        </p:nvPicPr>
        <p:blipFill>
          <a:blip r:embed="rId2"/>
          <a:stretch>
            <a:fillRect/>
          </a:stretch>
        </p:blipFill>
        <p:spPr>
          <a:xfrm>
            <a:off x="7841222" y="1822785"/>
            <a:ext cx="4350778" cy="3429000"/>
          </a:xfrm>
          <a:prstGeom prst="rect">
            <a:avLst/>
          </a:prstGeom>
        </p:spPr>
      </p:pic>
      <p:sp>
        <p:nvSpPr>
          <p:cNvPr id="5"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2.2.4</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数据质量</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2.2.4.1 </a:t>
            </a:r>
            <a:r>
              <a:rPr lang="zh-CN" altLang="en-US" b="1" dirty="0" smtClean="0"/>
              <a:t>数据质量</a:t>
            </a:r>
            <a:r>
              <a:rPr sz="1400" b="1" dirty="0">
                <a:solidFill>
                  <a:srgbClr val="FF0000"/>
                </a:solidFill>
              </a:rPr>
              <a:t>-</a:t>
            </a:r>
            <a:r>
              <a:rPr lang="zh-CN" altLang="en-US" sz="1400" b="1" dirty="0">
                <a:solidFill>
                  <a:srgbClr val="FF0000"/>
                </a:solidFill>
              </a:rPr>
              <a:t>实现数据</a:t>
            </a:r>
            <a:r>
              <a:rPr lang="zh-CN" altLang="en-US" sz="1400" b="1" dirty="0" smtClean="0">
                <a:solidFill>
                  <a:srgbClr val="FF0000"/>
                </a:solidFill>
              </a:rPr>
              <a:t>“用得了”</a:t>
            </a:r>
            <a:endParaRPr lang="zh-CN" altLang="en-US" sz="1400" b="1" dirty="0" smtClean="0">
              <a:solidFill>
                <a:srgbClr val="FF0000"/>
              </a:solidFill>
            </a:endParaRPr>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21" name="任意多边形 4"/>
          <p:cNvSpPr/>
          <p:nvPr/>
        </p:nvSpPr>
        <p:spPr>
          <a:xfrm>
            <a:off x="6147997" y="1702509"/>
            <a:ext cx="1534232"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数据质量监控</a:t>
            </a:r>
            <a:endParaRPr lang="zh-CN" altLang="en-US" sz="16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4" name="任意多边形 5"/>
          <p:cNvSpPr/>
          <p:nvPr/>
        </p:nvSpPr>
        <p:spPr>
          <a:xfrm>
            <a:off x="3872135" y="1702509"/>
            <a:ext cx="1534231"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数据质量检核和执行</a:t>
            </a:r>
            <a:endParaRPr lang="zh-CN" altLang="en-US" sz="16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5" name="任意多边形 6"/>
          <p:cNvSpPr/>
          <p:nvPr/>
        </p:nvSpPr>
        <p:spPr>
          <a:xfrm>
            <a:off x="1610328" y="1688449"/>
            <a:ext cx="1532474"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数据质量规则</a:t>
            </a:r>
            <a:endParaRPr lang="zh-CN" altLang="en-US" sz="16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9" name="Freeform 4"/>
          <p:cNvSpPr/>
          <p:nvPr/>
        </p:nvSpPr>
        <p:spPr bwMode="auto">
          <a:xfrm>
            <a:off x="1260602" y="1336964"/>
            <a:ext cx="4326779" cy="2258291"/>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任意多边形 8"/>
          <p:cNvSpPr/>
          <p:nvPr/>
        </p:nvSpPr>
        <p:spPr>
          <a:xfrm>
            <a:off x="2228941" y="1809713"/>
            <a:ext cx="288218"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1</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1" name="任意多边形 9"/>
          <p:cNvSpPr/>
          <p:nvPr/>
        </p:nvSpPr>
        <p:spPr>
          <a:xfrm>
            <a:off x="4494263" y="1823772"/>
            <a:ext cx="289974"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2</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5" name="任意多边形 10"/>
          <p:cNvSpPr/>
          <p:nvPr/>
        </p:nvSpPr>
        <p:spPr>
          <a:xfrm>
            <a:off x="6764854" y="1823772"/>
            <a:ext cx="288218"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3</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6" name="任意多边形 11"/>
          <p:cNvSpPr/>
          <p:nvPr/>
        </p:nvSpPr>
        <p:spPr>
          <a:xfrm>
            <a:off x="3699906" y="1331694"/>
            <a:ext cx="4152793" cy="2274107"/>
          </a:xfrm>
          <a:custGeom>
            <a:avLst/>
            <a:gdLst>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1" fmla="*/ 0 w 3902075"/>
              <a:gd name="connsiteY0-2" fmla="*/ 1047871 h 2096659"/>
              <a:gd name="connsiteX1-3" fmla="*/ 1019175 w 3902075"/>
              <a:gd name="connsiteY1-4" fmla="*/ 2067046 h 2096659"/>
              <a:gd name="connsiteX2-5" fmla="*/ 3063875 w 3902075"/>
              <a:gd name="connsiteY2-6" fmla="*/ 25521 h 2096659"/>
              <a:gd name="connsiteX3-7" fmla="*/ 3902075 w 3902075"/>
              <a:gd name="connsiteY3-8" fmla="*/ 866896 h 2096659"/>
              <a:gd name="connsiteX4-9" fmla="*/ 3902075 w 3902075"/>
              <a:gd name="connsiteY4-10" fmla="*/ 866896 h 2096659"/>
              <a:gd name="connsiteX0-11" fmla="*/ 0 w 3902075"/>
              <a:gd name="connsiteY0-12" fmla="*/ 1047871 h 2067046"/>
              <a:gd name="connsiteX1-13" fmla="*/ 1019175 w 3902075"/>
              <a:gd name="connsiteY1-14" fmla="*/ 2067046 h 2067046"/>
              <a:gd name="connsiteX2-15" fmla="*/ 3063875 w 3902075"/>
              <a:gd name="connsiteY2-16" fmla="*/ 25521 h 2067046"/>
              <a:gd name="connsiteX3-17" fmla="*/ 3902075 w 3902075"/>
              <a:gd name="connsiteY3-18" fmla="*/ 866896 h 2067046"/>
              <a:gd name="connsiteX4-19" fmla="*/ 3902075 w 3902075"/>
              <a:gd name="connsiteY4-20" fmla="*/ 866896 h 2067046"/>
              <a:gd name="connsiteX0-21" fmla="*/ 0 w 3902075"/>
              <a:gd name="connsiteY0-22" fmla="*/ 1047871 h 2067046"/>
              <a:gd name="connsiteX1-23" fmla="*/ 1019175 w 3902075"/>
              <a:gd name="connsiteY1-24" fmla="*/ 2067046 h 2067046"/>
              <a:gd name="connsiteX2-25" fmla="*/ 3063875 w 3902075"/>
              <a:gd name="connsiteY2-26" fmla="*/ 25521 h 2067046"/>
              <a:gd name="connsiteX3-27" fmla="*/ 3902075 w 3902075"/>
              <a:gd name="connsiteY3-28" fmla="*/ 866896 h 2067046"/>
              <a:gd name="connsiteX4-29" fmla="*/ 3902075 w 3902075"/>
              <a:gd name="connsiteY4-30" fmla="*/ 866896 h 2067046"/>
              <a:gd name="connsiteX0-31" fmla="*/ 0 w 3902075"/>
              <a:gd name="connsiteY0-32" fmla="*/ 1047871 h 2067046"/>
              <a:gd name="connsiteX1-33" fmla="*/ 1019175 w 3902075"/>
              <a:gd name="connsiteY1-34" fmla="*/ 2067046 h 2067046"/>
              <a:gd name="connsiteX2-35" fmla="*/ 3063875 w 3902075"/>
              <a:gd name="connsiteY2-36" fmla="*/ 25521 h 2067046"/>
              <a:gd name="connsiteX3-37" fmla="*/ 3902075 w 3902075"/>
              <a:gd name="connsiteY3-38" fmla="*/ 866896 h 2067046"/>
              <a:gd name="connsiteX4-39" fmla="*/ 3902075 w 3902075"/>
              <a:gd name="connsiteY4-40" fmla="*/ 866896 h 2067046"/>
              <a:gd name="connsiteX0-41" fmla="*/ 0 w 3902075"/>
              <a:gd name="connsiteY0-42" fmla="*/ 1047871 h 2067046"/>
              <a:gd name="connsiteX1-43" fmla="*/ 1019175 w 3902075"/>
              <a:gd name="connsiteY1-44" fmla="*/ 2067046 h 2067046"/>
              <a:gd name="connsiteX2-45" fmla="*/ 3063875 w 3902075"/>
              <a:gd name="connsiteY2-46" fmla="*/ 25521 h 2067046"/>
              <a:gd name="connsiteX3-47" fmla="*/ 3902075 w 3902075"/>
              <a:gd name="connsiteY3-48" fmla="*/ 866896 h 2067046"/>
              <a:gd name="connsiteX4-49" fmla="*/ 3902075 w 3902075"/>
              <a:gd name="connsiteY4-50" fmla="*/ 866896 h 2067046"/>
              <a:gd name="connsiteX0-51" fmla="*/ 0 w 3902075"/>
              <a:gd name="connsiteY0-52" fmla="*/ 1047871 h 2067046"/>
              <a:gd name="connsiteX1-53" fmla="*/ 1019175 w 3902075"/>
              <a:gd name="connsiteY1-54" fmla="*/ 2067046 h 2067046"/>
              <a:gd name="connsiteX2-55" fmla="*/ 3063875 w 3902075"/>
              <a:gd name="connsiteY2-56" fmla="*/ 25521 h 2067046"/>
              <a:gd name="connsiteX3-57" fmla="*/ 3902075 w 3902075"/>
              <a:gd name="connsiteY3-58" fmla="*/ 866896 h 2067046"/>
              <a:gd name="connsiteX4-59" fmla="*/ 3902075 w 3902075"/>
              <a:gd name="connsiteY4-60" fmla="*/ 866896 h 2067046"/>
              <a:gd name="connsiteX0-61" fmla="*/ 0 w 3902075"/>
              <a:gd name="connsiteY0-62" fmla="*/ 1047871 h 2067046"/>
              <a:gd name="connsiteX1-63" fmla="*/ 1019175 w 3902075"/>
              <a:gd name="connsiteY1-64" fmla="*/ 2067046 h 2067046"/>
              <a:gd name="connsiteX2-65" fmla="*/ 3063875 w 3902075"/>
              <a:gd name="connsiteY2-66" fmla="*/ 25521 h 2067046"/>
              <a:gd name="connsiteX3-67" fmla="*/ 3902075 w 3902075"/>
              <a:gd name="connsiteY3-68" fmla="*/ 866896 h 2067046"/>
              <a:gd name="connsiteX4-69" fmla="*/ 3902075 w 3902075"/>
              <a:gd name="connsiteY4-70" fmla="*/ 866896 h 2067046"/>
              <a:gd name="connsiteX0-71" fmla="*/ 0 w 3902075"/>
              <a:gd name="connsiteY0-72" fmla="*/ 1022350 h 2041525"/>
              <a:gd name="connsiteX1-73" fmla="*/ 1019175 w 3902075"/>
              <a:gd name="connsiteY1-74" fmla="*/ 2041525 h 2041525"/>
              <a:gd name="connsiteX2-75" fmla="*/ 3063875 w 3902075"/>
              <a:gd name="connsiteY2-76" fmla="*/ 0 h 2041525"/>
              <a:gd name="connsiteX3-77" fmla="*/ 3902075 w 3902075"/>
              <a:gd name="connsiteY3-78" fmla="*/ 841375 h 2041525"/>
              <a:gd name="connsiteX4-79" fmla="*/ 3902075 w 3902075"/>
              <a:gd name="connsiteY4-80" fmla="*/ 841375 h 2041525"/>
              <a:gd name="connsiteX0-81" fmla="*/ 0 w 3902075"/>
              <a:gd name="connsiteY0-82" fmla="*/ 1022350 h 1879600"/>
              <a:gd name="connsiteX1-83" fmla="*/ 847725 w 3902075"/>
              <a:gd name="connsiteY1-84" fmla="*/ 1879600 h 1879600"/>
              <a:gd name="connsiteX2-85" fmla="*/ 3063875 w 3902075"/>
              <a:gd name="connsiteY2-86" fmla="*/ 0 h 1879600"/>
              <a:gd name="connsiteX3-87" fmla="*/ 3902075 w 3902075"/>
              <a:gd name="connsiteY3-88" fmla="*/ 841375 h 1879600"/>
              <a:gd name="connsiteX4-89" fmla="*/ 3902075 w 3902075"/>
              <a:gd name="connsiteY4-90" fmla="*/ 841375 h 1879600"/>
              <a:gd name="connsiteX0-91" fmla="*/ 0 w 3902075"/>
              <a:gd name="connsiteY0-92" fmla="*/ 1196975 h 2054225"/>
              <a:gd name="connsiteX1-93" fmla="*/ 847725 w 3902075"/>
              <a:gd name="connsiteY1-94" fmla="*/ 2054225 h 2054225"/>
              <a:gd name="connsiteX2-95" fmla="*/ 2895600 w 3902075"/>
              <a:gd name="connsiteY2-96" fmla="*/ 0 h 2054225"/>
              <a:gd name="connsiteX3-97" fmla="*/ 3902075 w 3902075"/>
              <a:gd name="connsiteY3-98" fmla="*/ 1016000 h 2054225"/>
              <a:gd name="connsiteX4-99" fmla="*/ 3902075 w 3902075"/>
              <a:gd name="connsiteY4-100" fmla="*/ 1016000 h 2054225"/>
              <a:gd name="connsiteX0-101" fmla="*/ 0 w 3902075"/>
              <a:gd name="connsiteY0-102" fmla="*/ 1196975 h 2054225"/>
              <a:gd name="connsiteX1-103" fmla="*/ 847725 w 3902075"/>
              <a:gd name="connsiteY1-104" fmla="*/ 2054225 h 2054225"/>
              <a:gd name="connsiteX2-105" fmla="*/ 2895600 w 3902075"/>
              <a:gd name="connsiteY2-106" fmla="*/ 0 h 2054225"/>
              <a:gd name="connsiteX3-107" fmla="*/ 3751060 w 3902075"/>
              <a:gd name="connsiteY3-108" fmla="*/ 864864 h 2054225"/>
              <a:gd name="connsiteX4-109" fmla="*/ 3902075 w 3902075"/>
              <a:gd name="connsiteY4-110" fmla="*/ 1016000 h 2054225"/>
              <a:gd name="connsiteX5" fmla="*/ 3902075 w 3902075"/>
              <a:gd name="connsiteY5" fmla="*/ 1016000 h 2054225"/>
              <a:gd name="connsiteX0-111" fmla="*/ 0 w 3902075"/>
              <a:gd name="connsiteY0-112" fmla="*/ 1196975 h 2054225"/>
              <a:gd name="connsiteX1-113" fmla="*/ 847725 w 3902075"/>
              <a:gd name="connsiteY1-114" fmla="*/ 2054225 h 2054225"/>
              <a:gd name="connsiteX2-115" fmla="*/ 2895600 w 3902075"/>
              <a:gd name="connsiteY2-116" fmla="*/ 0 h 2054225"/>
              <a:gd name="connsiteX3-117" fmla="*/ 3751060 w 3902075"/>
              <a:gd name="connsiteY3-118" fmla="*/ 864864 h 2054225"/>
              <a:gd name="connsiteX4-119" fmla="*/ 3902075 w 3902075"/>
              <a:gd name="connsiteY4-120" fmla="*/ 1016000 h 2054225"/>
              <a:gd name="connsiteX0-121" fmla="*/ 0 w 3751060"/>
              <a:gd name="connsiteY0-122" fmla="*/ 1196975 h 2054225"/>
              <a:gd name="connsiteX1-123" fmla="*/ 847725 w 3751060"/>
              <a:gd name="connsiteY1-124" fmla="*/ 2054225 h 2054225"/>
              <a:gd name="connsiteX2-125" fmla="*/ 2895600 w 3751060"/>
              <a:gd name="connsiteY2-126" fmla="*/ 0 h 2054225"/>
              <a:gd name="connsiteX3-127" fmla="*/ 3751060 w 3751060"/>
              <a:gd name="connsiteY3-128" fmla="*/ 864864 h 2054225"/>
            </a:gdLst>
            <a:ahLst/>
            <a:cxnLst>
              <a:cxn ang="0">
                <a:pos x="connsiteX0-1" y="connsiteY0-2"/>
              </a:cxn>
              <a:cxn ang="0">
                <a:pos x="connsiteX1-3" y="connsiteY1-4"/>
              </a:cxn>
              <a:cxn ang="0">
                <a:pos x="connsiteX2-5" y="connsiteY2-6"/>
              </a:cxn>
              <a:cxn ang="0">
                <a:pos x="connsiteX3-7" y="connsiteY3-8"/>
              </a:cxn>
            </a:cxnLst>
            <a:rect l="l" t="t" r="r" b="b"/>
            <a:pathLst>
              <a:path w="3751060" h="2054225">
                <a:moveTo>
                  <a:pt x="0" y="1196975"/>
                </a:moveTo>
                <a:cubicBezTo>
                  <a:pt x="339725" y="1536700"/>
                  <a:pt x="508000" y="1714500"/>
                  <a:pt x="847725" y="2054225"/>
                </a:cubicBezTo>
                <a:lnTo>
                  <a:pt x="2895600" y="0"/>
                </a:lnTo>
                <a:lnTo>
                  <a:pt x="3751060" y="864864"/>
                </a:lnTo>
              </a:path>
            </a:pathLst>
          </a:custGeom>
          <a:no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80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Freeform 5"/>
          <p:cNvSpPr/>
          <p:nvPr/>
        </p:nvSpPr>
        <p:spPr bwMode="auto">
          <a:xfrm flipH="1" flipV="1">
            <a:off x="5977529" y="1342239"/>
            <a:ext cx="4326779" cy="2260048"/>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2">
                <a:lumMod val="60000"/>
                <a:lumOff val="40000"/>
              </a:schemeClr>
            </a:solidFill>
            <a:prstDash val="solid"/>
            <a:rou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任意多边形 13"/>
          <p:cNvSpPr/>
          <p:nvPr/>
        </p:nvSpPr>
        <p:spPr>
          <a:xfrm>
            <a:off x="8437923" y="1702509"/>
            <a:ext cx="1534231"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数据质量报告</a:t>
            </a:r>
            <a:endParaRPr lang="zh-CN" altLang="en-US" sz="16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9" name="任意多边形 14"/>
          <p:cNvSpPr/>
          <p:nvPr/>
        </p:nvSpPr>
        <p:spPr>
          <a:xfrm>
            <a:off x="9053022" y="1823772"/>
            <a:ext cx="289974"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4</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40" name="Rectangle 42"/>
          <p:cNvSpPr/>
          <p:nvPr/>
        </p:nvSpPr>
        <p:spPr>
          <a:xfrm>
            <a:off x="788914" y="3946740"/>
            <a:ext cx="2353888" cy="1484305"/>
          </a:xfrm>
          <a:prstGeom prst="rect">
            <a:avLst/>
          </a:prstGeom>
          <a:noFill/>
          <a:ln w="12700" cap="flat" cmpd="sng" algn="ctr">
            <a:noFill/>
            <a:prstDash val="solid"/>
          </a:ln>
          <a:effectLst/>
        </p:spPr>
        <p:txBody>
          <a:bodyPr lIns="91440" tIns="0" rIns="91440" bIns="0" rtlCol="0" anchor="t"/>
          <a:lstStyle/>
          <a:p>
            <a:pPr algn="ctr">
              <a:defRPr/>
            </a:pPr>
            <a:endParaRPr lang="en-US" sz="1400" kern="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41" name="矩形 40"/>
          <p:cNvSpPr/>
          <p:nvPr/>
        </p:nvSpPr>
        <p:spPr>
          <a:xfrm>
            <a:off x="1293328" y="6201268"/>
            <a:ext cx="3816873" cy="264636"/>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为数据分析、数据状况调研提供数据分析报告</a:t>
            </a:r>
            <a:endParaRPr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42" name="矩形 41"/>
          <p:cNvSpPr/>
          <p:nvPr/>
        </p:nvSpPr>
        <p:spPr>
          <a:xfrm>
            <a:off x="6762368" y="5470891"/>
            <a:ext cx="4079607" cy="316842"/>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对系统关键业务数据的质量情况进行全方位把握</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3" name="任意多边形 9"/>
          <p:cNvSpPr/>
          <p:nvPr/>
        </p:nvSpPr>
        <p:spPr>
          <a:xfrm>
            <a:off x="5110201" y="5601298"/>
            <a:ext cx="1332202" cy="335598"/>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7165234" y="6094370"/>
            <a:ext cx="4079607" cy="316842"/>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及时通知关联方，降低由数据问题带来的影响</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5" name="任意多边形 10"/>
          <p:cNvSpPr/>
          <p:nvPr/>
        </p:nvSpPr>
        <p:spPr>
          <a:xfrm rot="5400000" flipH="1" flipV="1">
            <a:off x="5986177" y="5776653"/>
            <a:ext cx="323639" cy="741427"/>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6" name="矩形 45"/>
          <p:cNvSpPr/>
          <p:nvPr/>
        </p:nvSpPr>
        <p:spPr>
          <a:xfrm>
            <a:off x="901036" y="5659408"/>
            <a:ext cx="3816873" cy="264636"/>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为企业数据质量管控的落实提供技术平台支撑</a:t>
            </a:r>
            <a:endParaRPr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901955" y="3739465"/>
            <a:ext cx="2397199" cy="1423887"/>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945266" y="3885360"/>
            <a:ext cx="2353888" cy="1421928"/>
          </a:xfrm>
          <a:prstGeom prst="rect">
            <a:avLst/>
          </a:prstGeom>
          <a:noFill/>
        </p:spPr>
        <p:txBody>
          <a:bodyPr wrap="square" rtlCol="0">
            <a:spAutoFit/>
          </a:bodyPr>
          <a:lstStyle/>
          <a:p>
            <a:pPr>
              <a:lnSpc>
                <a:spcPct val="120000"/>
              </a:lnSpc>
            </a:pPr>
            <a:r>
              <a:rPr lang="zh-CN" altLang="en-US" sz="1200" dirty="0" smtClean="0">
                <a:solidFill>
                  <a:srgbClr val="5E5E5E"/>
                </a:solidFill>
                <a:latin typeface="微软雅黑" panose="020B0503020204020204" pitchFamily="34" charset="-122"/>
                <a:ea typeface="微软雅黑" panose="020B0503020204020204" pitchFamily="34" charset="-122"/>
              </a:rPr>
              <a:t>针对业务系统、数仓离线</a:t>
            </a:r>
            <a:r>
              <a:rPr lang="zh-CN" altLang="en-US" sz="1200" dirty="0">
                <a:solidFill>
                  <a:srgbClr val="5E5E5E"/>
                </a:solidFill>
                <a:latin typeface="微软雅黑" panose="020B0503020204020204" pitchFamily="34" charset="-122"/>
                <a:ea typeface="微软雅黑" panose="020B0503020204020204" pitchFamily="34" charset="-122"/>
              </a:rPr>
              <a:t>数据和实时流数据</a:t>
            </a:r>
            <a:r>
              <a:rPr lang="zh-CN" altLang="en-US" sz="1200" dirty="0" smtClean="0">
                <a:solidFill>
                  <a:srgbClr val="5E5E5E"/>
                </a:solidFill>
                <a:latin typeface="微软雅黑" panose="020B0503020204020204" pitchFamily="34" charset="-122"/>
                <a:ea typeface="微软雅黑" panose="020B0503020204020204" pitchFamily="34" charset="-122"/>
              </a:rPr>
              <a:t>分别进行全方位</a:t>
            </a:r>
            <a:r>
              <a:rPr lang="zh-CN" altLang="en-US" sz="1200" dirty="0">
                <a:solidFill>
                  <a:srgbClr val="5E5E5E"/>
                </a:solidFill>
                <a:latin typeface="微软雅黑" panose="020B0503020204020204" pitchFamily="34" charset="-122"/>
                <a:ea typeface="微软雅黑" panose="020B0503020204020204" pitchFamily="34" charset="-122"/>
              </a:rPr>
              <a:t>数据质量评估能力，设置如数据的重复性、关联性、正确性、完全性、一致性、合规性等规则，对数据进行全面体检。</a:t>
            </a:r>
            <a:endParaRPr lang="zh-CN" altLang="en-US" sz="1200" dirty="0">
              <a:solidFill>
                <a:srgbClr val="5E5E5E"/>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3440605" y="3716518"/>
            <a:ext cx="2397199" cy="1423887"/>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3483915" y="3862413"/>
            <a:ext cx="2329097" cy="757130"/>
          </a:xfrm>
          <a:prstGeom prst="rect">
            <a:avLst/>
          </a:prstGeom>
          <a:noFill/>
        </p:spPr>
        <p:txBody>
          <a:bodyPr wrap="square" rtlCol="0">
            <a:spAutoFit/>
          </a:bodyPr>
          <a:lstStyle/>
          <a:p>
            <a:pPr>
              <a:lnSpc>
                <a:spcPct val="120000"/>
              </a:lnSpc>
            </a:pPr>
            <a:r>
              <a:rPr lang="zh-CN" altLang="en-US" sz="1200" dirty="0">
                <a:solidFill>
                  <a:srgbClr val="5E5E5E"/>
                </a:solidFill>
                <a:latin typeface="微软雅黑" panose="020B0503020204020204" pitchFamily="34" charset="-122"/>
                <a:ea typeface="微软雅黑" panose="020B0503020204020204" pitchFamily="34" charset="-122"/>
              </a:rPr>
              <a:t>根据配置化的规则进行检核或生成任务，定时调度执行，产生数据质量评估结果。</a:t>
            </a:r>
            <a:endParaRPr lang="zh-CN" altLang="en-US" sz="1200" dirty="0">
              <a:solidFill>
                <a:srgbClr val="5E5E5E"/>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5977529" y="3714057"/>
            <a:ext cx="2397199" cy="1423887"/>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020839" y="3859952"/>
            <a:ext cx="2329097" cy="978729"/>
          </a:xfrm>
          <a:prstGeom prst="rect">
            <a:avLst/>
          </a:prstGeom>
          <a:noFill/>
        </p:spPr>
        <p:txBody>
          <a:bodyPr wrap="square" rtlCol="0">
            <a:spAutoFit/>
          </a:bodyPr>
          <a:lstStyle/>
          <a:p>
            <a:pPr>
              <a:lnSpc>
                <a:spcPct val="120000"/>
              </a:lnSpc>
            </a:pPr>
            <a:r>
              <a:rPr lang="zh-CN" altLang="en-US" sz="1200" dirty="0">
                <a:solidFill>
                  <a:srgbClr val="5E5E5E"/>
                </a:solidFill>
                <a:latin typeface="微软雅黑" panose="020B0503020204020204" pitchFamily="34" charset="-122"/>
                <a:ea typeface="微软雅黑" panose="020B0503020204020204" pitchFamily="34" charset="-122"/>
              </a:rPr>
              <a:t>系统提供报警机制，自定义报警等级，对检核规则或方法进行阈值设置，对超出阈值的规则进行不同级别的告警和通知。</a:t>
            </a:r>
            <a:endParaRPr lang="zh-CN" altLang="en-US" sz="1200" dirty="0">
              <a:solidFill>
                <a:srgbClr val="5E5E5E"/>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8514453" y="3740367"/>
            <a:ext cx="2397199" cy="1423887"/>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8557763" y="3886262"/>
            <a:ext cx="2329097" cy="978729"/>
          </a:xfrm>
          <a:prstGeom prst="rect">
            <a:avLst/>
          </a:prstGeom>
          <a:noFill/>
        </p:spPr>
        <p:txBody>
          <a:bodyPr wrap="square" rtlCol="0">
            <a:spAutoFit/>
          </a:bodyPr>
          <a:lstStyle/>
          <a:p>
            <a:pPr>
              <a:lnSpc>
                <a:spcPct val="120000"/>
              </a:lnSpc>
            </a:pPr>
            <a:r>
              <a:rPr lang="zh-CN" altLang="en-US" sz="1200" dirty="0" smtClean="0">
                <a:solidFill>
                  <a:srgbClr val="5E5E5E"/>
                </a:solidFill>
                <a:latin typeface="微软雅黑" panose="020B0503020204020204" pitchFamily="34" charset="-122"/>
                <a:ea typeface="微软雅黑" panose="020B0503020204020204" pitchFamily="34" charset="-122"/>
              </a:rPr>
              <a:t>针对业务系统、数仓离线</a:t>
            </a:r>
            <a:r>
              <a:rPr lang="zh-CN" altLang="en-US" sz="1200" dirty="0">
                <a:solidFill>
                  <a:srgbClr val="5E5E5E"/>
                </a:solidFill>
                <a:latin typeface="微软雅黑" panose="020B0503020204020204" pitchFamily="34" charset="-122"/>
                <a:ea typeface="微软雅黑" panose="020B0503020204020204" pitchFamily="34" charset="-122"/>
              </a:rPr>
              <a:t>数据和实时流数据分别提供问题展示、分类、质量分析、质量严重等级分类等维度展示。</a:t>
            </a:r>
            <a:endParaRPr lang="zh-CN" altLang="en-US" sz="1200" dirty="0">
              <a:solidFill>
                <a:srgbClr val="5E5E5E"/>
              </a:solidFill>
              <a:latin typeface="微软雅黑" panose="020B0503020204020204" pitchFamily="34" charset="-122"/>
              <a:ea typeface="微软雅黑" panose="020B0503020204020204" pitchFamily="34" charset="-122"/>
            </a:endParaRPr>
          </a:p>
        </p:txBody>
      </p:sp>
      <p:sp>
        <p:nvSpPr>
          <p:cNvPr id="56" name="矩形 55"/>
          <p:cNvSpPr/>
          <p:nvPr/>
        </p:nvSpPr>
        <p:spPr>
          <a:xfrm>
            <a:off x="366738" y="777444"/>
            <a:ext cx="10616756"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n"/>
            </a:pPr>
            <a:r>
              <a:rPr kumimoji="1" lang="zh-CN" altLang="en-US" dirty="0" smtClean="0">
                <a:solidFill>
                  <a:prstClr val="black"/>
                </a:solidFill>
                <a:latin typeface="微软雅黑" panose="020B0503020204020204" pitchFamily="34" charset="-122"/>
                <a:ea typeface="微软雅黑" panose="020B0503020204020204" pitchFamily="34" charset="-122"/>
              </a:rPr>
              <a:t>既可</a:t>
            </a:r>
            <a:r>
              <a:rPr kumimoji="1" lang="zh-CN" altLang="en-US" dirty="0">
                <a:solidFill>
                  <a:prstClr val="black"/>
                </a:solidFill>
                <a:latin typeface="微软雅黑" panose="020B0503020204020204" pitchFamily="34" charset="-122"/>
                <a:ea typeface="微软雅黑" panose="020B0503020204020204" pitchFamily="34" charset="-122"/>
              </a:rPr>
              <a:t>以前置到业务系统中进行数据质量的检核，亦可以在数仓建设的各个分层进行数据质量的检核。</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smtClean="0">
                <a:sym typeface="+mn-ea"/>
              </a:rPr>
              <a:t>2.2.4.2 </a:t>
            </a:r>
            <a:r>
              <a:rPr lang="zh-CN" altLang="en-US" b="1" dirty="0"/>
              <a:t>数据标准和业务</a:t>
            </a:r>
            <a:r>
              <a:rPr lang="en-US" altLang="zh-CN" b="1" dirty="0"/>
              <a:t>/</a:t>
            </a:r>
            <a:r>
              <a:rPr lang="zh-CN" altLang="en-US" b="1" dirty="0"/>
              <a:t>监管要求是数据质量规则的重要输入</a:t>
            </a:r>
            <a:endParaRPr lang="zh-CN" altLang="en-US" b="1" dirty="0"/>
          </a:p>
        </p:txBody>
      </p:sp>
      <p:pic>
        <p:nvPicPr>
          <p:cNvPr id="3" name="Picture 72" descr="stacked books with glasses.jpg"/>
          <p:cNvPicPr>
            <a:picLocks noChangeAspect="1"/>
          </p:cNvPicPr>
          <p:nvPr/>
        </p:nvPicPr>
        <p:blipFill>
          <a:blip r:embed="rId1" cstate="email"/>
          <a:srcRect/>
          <a:stretch>
            <a:fillRect/>
          </a:stretch>
        </p:blipFill>
        <p:spPr bwMode="auto">
          <a:xfrm>
            <a:off x="1887122" y="2140078"/>
            <a:ext cx="702665" cy="9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2" descr="stacked books with glasses.jpg"/>
          <p:cNvPicPr>
            <a:picLocks noChangeAspect="1"/>
          </p:cNvPicPr>
          <p:nvPr/>
        </p:nvPicPr>
        <p:blipFill>
          <a:blip r:embed="rId1" cstate="email"/>
          <a:srcRect/>
          <a:stretch>
            <a:fillRect/>
          </a:stretch>
        </p:blipFill>
        <p:spPr bwMode="auto">
          <a:xfrm>
            <a:off x="775498" y="2140078"/>
            <a:ext cx="702665" cy="9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3"/>
          <p:cNvSpPr/>
          <p:nvPr/>
        </p:nvSpPr>
        <p:spPr>
          <a:xfrm>
            <a:off x="6034545" y="3805050"/>
            <a:ext cx="4774040" cy="410185"/>
          </a:xfrm>
          <a:prstGeom prst="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a:solidFill>
                  <a:prstClr val="black"/>
                </a:solidFill>
                <a:latin typeface="微软雅黑" panose="020B0503020204020204" pitchFamily="34" charset="-122"/>
                <a:ea typeface="微软雅黑" panose="020B0503020204020204" pitchFamily="34" charset="-122"/>
              </a:rPr>
              <a:t>具体数据质量度量规则</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6" name="Rectangle 20"/>
          <p:cNvSpPr/>
          <p:nvPr/>
        </p:nvSpPr>
        <p:spPr>
          <a:xfrm>
            <a:off x="247650" y="1007374"/>
            <a:ext cx="2827655" cy="2377440"/>
          </a:xfrm>
          <a:prstGeom prst="rect">
            <a:avLst/>
          </a:prstGeom>
          <a:noFill/>
          <a:ln w="3175" algn="ctr">
            <a:solidFill>
              <a:schemeClr val="tx1"/>
            </a:solidFill>
            <a:miter lim="800000"/>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2970"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661522" y="864408"/>
            <a:ext cx="1999909" cy="285932"/>
          </a:xfrm>
          <a:prstGeom prst="rect">
            <a:avLst/>
          </a:prstGeom>
          <a:solidFill>
            <a:srgbClr val="5C9BD5"/>
          </a:solidFill>
          <a:ln>
            <a:noFill/>
          </a:ln>
        </p:spPr>
        <p:txBody>
          <a:bodyPr tIns="36000" rIns="36000" bIns="36000" anchor="ctr" anchorCtr="1"/>
          <a:lstStyle>
            <a:lvl1pPr defTabSz="957580" eaLnBrk="0" hangingPunct="0">
              <a:defRPr>
                <a:solidFill>
                  <a:schemeClr val="tx1"/>
                </a:solidFill>
                <a:latin typeface="Arial" panose="020B0604020202020204" pitchFamily="34" charset="0"/>
                <a:cs typeface="Arial" panose="020B0604020202020204" pitchFamily="34" charset="0"/>
              </a:defRPr>
            </a:lvl1pPr>
            <a:lvl2pPr marL="742950" indent="-285750" defTabSz="957580" eaLnBrk="0" hangingPunct="0">
              <a:defRPr>
                <a:solidFill>
                  <a:schemeClr val="tx1"/>
                </a:solidFill>
                <a:latin typeface="Arial" panose="020B0604020202020204" pitchFamily="34" charset="0"/>
                <a:cs typeface="Arial" panose="020B0604020202020204" pitchFamily="34" charset="0"/>
              </a:defRPr>
            </a:lvl2pPr>
            <a:lvl3pPr marL="1143000" indent="-228600" defTabSz="957580" eaLnBrk="0" hangingPunct="0">
              <a:defRPr>
                <a:solidFill>
                  <a:schemeClr val="tx1"/>
                </a:solidFill>
                <a:latin typeface="Arial" panose="020B0604020202020204" pitchFamily="34" charset="0"/>
                <a:cs typeface="Arial" panose="020B0604020202020204" pitchFamily="34" charset="0"/>
              </a:defRPr>
            </a:lvl3pPr>
            <a:lvl4pPr marL="1600200" indent="-228600" defTabSz="957580" eaLnBrk="0" hangingPunct="0">
              <a:defRPr>
                <a:solidFill>
                  <a:schemeClr val="tx1"/>
                </a:solidFill>
                <a:latin typeface="Arial" panose="020B0604020202020204" pitchFamily="34" charset="0"/>
                <a:cs typeface="Arial" panose="020B0604020202020204" pitchFamily="34" charset="0"/>
              </a:defRPr>
            </a:lvl4pPr>
            <a:lvl5pPr marL="2057400" indent="-228600" defTabSz="957580" eaLnBrk="0" hangingPunct="0">
              <a:defRPr>
                <a:solidFill>
                  <a:schemeClr val="tx1"/>
                </a:solidFill>
                <a:latin typeface="Arial" panose="020B0604020202020204" pitchFamily="34" charset="0"/>
                <a:cs typeface="Arial" panose="020B0604020202020204" pitchFamily="34" charset="0"/>
              </a:defRPr>
            </a:lvl5pPr>
            <a:lvl6pPr marL="25146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rPr>
              <a:t>业务定义</a:t>
            </a:r>
            <a:endParaRPr lang="en-US"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8" name="Rectangle 20"/>
          <p:cNvSpPr/>
          <p:nvPr/>
        </p:nvSpPr>
        <p:spPr>
          <a:xfrm>
            <a:off x="247650" y="3974265"/>
            <a:ext cx="2827655" cy="2377440"/>
          </a:xfrm>
          <a:prstGeom prst="rect">
            <a:avLst/>
          </a:prstGeom>
          <a:noFill/>
          <a:ln w="3175" algn="ctr">
            <a:solidFill>
              <a:schemeClr val="tx1"/>
            </a:solidFill>
            <a:miter lim="800000"/>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2970"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9" name="Text Box 10"/>
          <p:cNvSpPr txBox="1">
            <a:spLocks noChangeArrowheads="1"/>
          </p:cNvSpPr>
          <p:nvPr/>
        </p:nvSpPr>
        <p:spPr bwMode="auto">
          <a:xfrm>
            <a:off x="661522" y="3834438"/>
            <a:ext cx="1999909" cy="285932"/>
          </a:xfrm>
          <a:prstGeom prst="rect">
            <a:avLst/>
          </a:prstGeom>
          <a:solidFill>
            <a:srgbClr val="5C9BD5"/>
          </a:solidFill>
          <a:ln>
            <a:noFill/>
          </a:ln>
        </p:spPr>
        <p:txBody>
          <a:bodyPr tIns="36000" rIns="36000" bIns="36000" anchor="ctr" anchorCtr="1"/>
          <a:lstStyle>
            <a:lvl1pPr defTabSz="957580" eaLnBrk="0" hangingPunct="0">
              <a:defRPr>
                <a:solidFill>
                  <a:schemeClr val="tx1"/>
                </a:solidFill>
                <a:latin typeface="Arial" panose="020B0604020202020204" pitchFamily="34" charset="0"/>
                <a:cs typeface="Arial" panose="020B0604020202020204" pitchFamily="34" charset="0"/>
              </a:defRPr>
            </a:lvl1pPr>
            <a:lvl2pPr marL="742950" indent="-285750" defTabSz="957580" eaLnBrk="0" hangingPunct="0">
              <a:defRPr>
                <a:solidFill>
                  <a:schemeClr val="tx1"/>
                </a:solidFill>
                <a:latin typeface="Arial" panose="020B0604020202020204" pitchFamily="34" charset="0"/>
                <a:cs typeface="Arial" panose="020B0604020202020204" pitchFamily="34" charset="0"/>
              </a:defRPr>
            </a:lvl2pPr>
            <a:lvl3pPr marL="1143000" indent="-228600" defTabSz="957580" eaLnBrk="0" hangingPunct="0">
              <a:defRPr>
                <a:solidFill>
                  <a:schemeClr val="tx1"/>
                </a:solidFill>
                <a:latin typeface="Arial" panose="020B0604020202020204" pitchFamily="34" charset="0"/>
                <a:cs typeface="Arial" panose="020B0604020202020204" pitchFamily="34" charset="0"/>
              </a:defRPr>
            </a:lvl3pPr>
            <a:lvl4pPr marL="1600200" indent="-228600" defTabSz="957580" eaLnBrk="0" hangingPunct="0">
              <a:defRPr>
                <a:solidFill>
                  <a:schemeClr val="tx1"/>
                </a:solidFill>
                <a:latin typeface="Arial" panose="020B0604020202020204" pitchFamily="34" charset="0"/>
                <a:cs typeface="Arial" panose="020B0604020202020204" pitchFamily="34" charset="0"/>
              </a:defRPr>
            </a:lvl4pPr>
            <a:lvl5pPr marL="2057400" indent="-228600" defTabSz="957580" eaLnBrk="0" hangingPunct="0">
              <a:defRPr>
                <a:solidFill>
                  <a:schemeClr val="tx1"/>
                </a:solidFill>
                <a:latin typeface="Arial" panose="020B0604020202020204" pitchFamily="34" charset="0"/>
                <a:cs typeface="Arial" panose="020B0604020202020204" pitchFamily="34" charset="0"/>
              </a:defRPr>
            </a:lvl5pPr>
            <a:lvl6pPr marL="25146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rPr>
              <a:t>数据标准</a:t>
            </a:r>
            <a:endParaRPr lang="en-US"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10" name="Picture 31"/>
          <p:cNvPicPr>
            <a:picLocks noChangeAspect="1" noChangeArrowheads="1"/>
          </p:cNvPicPr>
          <p:nvPr/>
        </p:nvPicPr>
        <p:blipFill>
          <a:blip r:embed="rId2" cstate="email"/>
          <a:srcRect/>
          <a:stretch>
            <a:fillRect/>
          </a:stretch>
        </p:blipFill>
        <p:spPr bwMode="auto">
          <a:xfrm>
            <a:off x="636723" y="4235267"/>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1"/>
          <p:cNvPicPr>
            <a:picLocks noChangeAspect="1" noChangeArrowheads="1"/>
          </p:cNvPicPr>
          <p:nvPr/>
        </p:nvPicPr>
        <p:blipFill>
          <a:blip r:embed="rId2" cstate="email"/>
          <a:srcRect/>
          <a:stretch>
            <a:fillRect/>
          </a:stretch>
        </p:blipFill>
        <p:spPr bwMode="auto">
          <a:xfrm>
            <a:off x="523656" y="4443228"/>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1"/>
          <p:cNvPicPr>
            <a:picLocks noChangeAspect="1" noChangeArrowheads="1"/>
          </p:cNvPicPr>
          <p:nvPr/>
        </p:nvPicPr>
        <p:blipFill>
          <a:blip r:embed="rId2" cstate="email"/>
          <a:srcRect/>
          <a:stretch>
            <a:fillRect/>
          </a:stretch>
        </p:blipFill>
        <p:spPr bwMode="auto">
          <a:xfrm>
            <a:off x="413072" y="4618859"/>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1"/>
          <p:cNvPicPr>
            <a:picLocks noChangeAspect="1" noChangeArrowheads="1"/>
          </p:cNvPicPr>
          <p:nvPr/>
        </p:nvPicPr>
        <p:blipFill>
          <a:blip r:embed="rId2" cstate="email"/>
          <a:srcRect/>
          <a:stretch>
            <a:fillRect/>
          </a:stretch>
        </p:blipFill>
        <p:spPr bwMode="auto">
          <a:xfrm>
            <a:off x="303172" y="4869183"/>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20"/>
          <p:cNvSpPr/>
          <p:nvPr/>
        </p:nvSpPr>
        <p:spPr>
          <a:xfrm>
            <a:off x="3812673" y="4259038"/>
            <a:ext cx="8132893" cy="1413164"/>
          </a:xfrm>
          <a:prstGeom prst="rect">
            <a:avLst/>
          </a:prstGeom>
          <a:noFill/>
          <a:ln w="3175" algn="ctr">
            <a:solidFill>
              <a:schemeClr val="tx1"/>
            </a:solidFill>
            <a:miter lim="800000"/>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2970"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5" name="Text Box 10"/>
          <p:cNvSpPr txBox="1">
            <a:spLocks noChangeArrowheads="1"/>
          </p:cNvSpPr>
          <p:nvPr/>
        </p:nvSpPr>
        <p:spPr bwMode="auto">
          <a:xfrm>
            <a:off x="3948358" y="4116072"/>
            <a:ext cx="1881805" cy="285932"/>
          </a:xfrm>
          <a:prstGeom prst="rect">
            <a:avLst/>
          </a:prstGeom>
          <a:solidFill>
            <a:srgbClr val="5C9BD5"/>
          </a:solidFill>
          <a:ln>
            <a:noFill/>
          </a:ln>
        </p:spPr>
        <p:txBody>
          <a:bodyPr tIns="36000" rIns="36000" bIns="36000" anchor="ctr" anchorCtr="1"/>
          <a:lstStyle>
            <a:lvl1pPr defTabSz="957580" eaLnBrk="0" hangingPunct="0">
              <a:defRPr>
                <a:solidFill>
                  <a:schemeClr val="tx1"/>
                </a:solidFill>
                <a:latin typeface="Arial" panose="020B0604020202020204" pitchFamily="34" charset="0"/>
                <a:cs typeface="Arial" panose="020B0604020202020204" pitchFamily="34" charset="0"/>
              </a:defRPr>
            </a:lvl1pPr>
            <a:lvl2pPr marL="742950" indent="-285750" defTabSz="957580" eaLnBrk="0" hangingPunct="0">
              <a:defRPr>
                <a:solidFill>
                  <a:schemeClr val="tx1"/>
                </a:solidFill>
                <a:latin typeface="Arial" panose="020B0604020202020204" pitchFamily="34" charset="0"/>
                <a:cs typeface="Arial" panose="020B0604020202020204" pitchFamily="34" charset="0"/>
              </a:defRPr>
            </a:lvl2pPr>
            <a:lvl3pPr marL="1143000" indent="-228600" defTabSz="957580" eaLnBrk="0" hangingPunct="0">
              <a:defRPr>
                <a:solidFill>
                  <a:schemeClr val="tx1"/>
                </a:solidFill>
                <a:latin typeface="Arial" panose="020B0604020202020204" pitchFamily="34" charset="0"/>
                <a:cs typeface="Arial" panose="020B0604020202020204" pitchFamily="34" charset="0"/>
              </a:defRPr>
            </a:lvl3pPr>
            <a:lvl4pPr marL="1600200" indent="-228600" defTabSz="957580" eaLnBrk="0" hangingPunct="0">
              <a:defRPr>
                <a:solidFill>
                  <a:schemeClr val="tx1"/>
                </a:solidFill>
                <a:latin typeface="Arial" panose="020B0604020202020204" pitchFamily="34" charset="0"/>
                <a:cs typeface="Arial" panose="020B0604020202020204" pitchFamily="34" charset="0"/>
              </a:defRPr>
            </a:lvl4pPr>
            <a:lvl5pPr marL="2057400" indent="-228600" defTabSz="957580" eaLnBrk="0" hangingPunct="0">
              <a:defRPr>
                <a:solidFill>
                  <a:schemeClr val="tx1"/>
                </a:solidFill>
                <a:latin typeface="Arial" panose="020B0604020202020204" pitchFamily="34" charset="0"/>
                <a:cs typeface="Arial" panose="020B0604020202020204" pitchFamily="34" charset="0"/>
              </a:defRPr>
            </a:lvl5pPr>
            <a:lvl6pPr marL="25146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75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rPr>
              <a:t>数据质量度量规则</a:t>
            </a:r>
            <a:endParaRPr lang="en-US" altLang="en-US" sz="1400" dirty="0">
              <a:solidFill>
                <a:prstClr val="white"/>
              </a:solidFill>
              <a:latin typeface="微软雅黑" panose="020B0503020204020204" pitchFamily="34" charset="-122"/>
              <a:ea typeface="微软雅黑" panose="020B0503020204020204" pitchFamily="34" charset="-122"/>
              <a:cs typeface="Arial Unicode MS" panose="020B0604020202020204" charset="-122"/>
            </a:endParaRPr>
          </a:p>
        </p:txBody>
      </p:sp>
      <p:graphicFrame>
        <p:nvGraphicFramePr>
          <p:cNvPr id="16" name="表格 15"/>
          <p:cNvGraphicFramePr>
            <a:graphicFrameLocks noGrp="1"/>
          </p:cNvGraphicFramePr>
          <p:nvPr/>
        </p:nvGraphicFramePr>
        <p:xfrm>
          <a:off x="3928445" y="4485130"/>
          <a:ext cx="7970724" cy="1174102"/>
        </p:xfrm>
        <a:graphic>
          <a:graphicData uri="http://schemas.openxmlformats.org/drawingml/2006/table">
            <a:tbl>
              <a:tblPr>
                <a:tableStyleId>{5C22544A-7EE6-4342-B048-85BDC9FD1C3A}</a:tableStyleId>
              </a:tblPr>
              <a:tblGrid>
                <a:gridCol w="488194"/>
                <a:gridCol w="2919782"/>
                <a:gridCol w="506972"/>
                <a:gridCol w="506972"/>
                <a:gridCol w="506972"/>
                <a:gridCol w="506972"/>
                <a:gridCol w="506972"/>
                <a:gridCol w="506972"/>
                <a:gridCol w="506972"/>
                <a:gridCol w="506972"/>
                <a:gridCol w="506972"/>
              </a:tblGrid>
              <a:tr h="346982">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度量规则编号</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数据质量度量规则描述</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一级维度</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二级维度</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度量规则来源</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度量指标</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度量指标基线</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监控周期</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关联数据标准信息项</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数据标准主题</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信息项归口管理部门　</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r>
              <a:tr h="709461">
                <a:tc>
                  <a:txBody>
                    <a:bodyPr/>
                    <a:lstStyle/>
                    <a:p>
                      <a:pPr algn="l" fontAlgn="ctr"/>
                      <a:r>
                        <a:rPr lang="en-US" sz="1000" u="none" strike="noStrike" dirty="0">
                          <a:effectLst/>
                          <a:latin typeface="楷体" panose="02010609060101010101" pitchFamily="49" charset="-122"/>
                          <a:ea typeface="楷体" panose="02010609060101010101" pitchFamily="49" charset="-122"/>
                        </a:rPr>
                        <a:t>DQB-1</a:t>
                      </a:r>
                      <a:endParaRPr 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t"/>
                      <a:r>
                        <a:rPr lang="zh-CN" altLang="en-US" sz="1000" u="none" strike="noStrike" dirty="0">
                          <a:effectLst/>
                          <a:latin typeface="楷体" panose="02010609060101010101" pitchFamily="49" charset="-122"/>
                          <a:ea typeface="楷体" panose="02010609060101010101" pitchFamily="49" charset="-122"/>
                        </a:rPr>
                        <a:t>核心系统与信管系统 “国别代码”</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证件类型”</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证件号码”一致时，“对私客户名称”不同</a:t>
                      </a:r>
                      <a:br>
                        <a:rPr lang="zh-CN" altLang="en-US" sz="1000" u="none" strike="noStrike" dirty="0">
                          <a:effectLst/>
                          <a:latin typeface="楷体" panose="02010609060101010101" pitchFamily="49" charset="-122"/>
                          <a:ea typeface="楷体" panose="02010609060101010101" pitchFamily="49" charset="-122"/>
                        </a:rPr>
                      </a:b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一致性</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系统间一致性检验</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银监会要求</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正确记录数</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总记录数</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r" fontAlgn="ctr"/>
                      <a:r>
                        <a:rPr lang="en-US" sz="1000" u="none" strike="noStrike" dirty="0">
                          <a:effectLst/>
                          <a:latin typeface="楷体" panose="02010609060101010101" pitchFamily="49" charset="-122"/>
                          <a:ea typeface="楷体" panose="02010609060101010101" pitchFamily="49" charset="-122"/>
                        </a:rPr>
                        <a:t>100%</a:t>
                      </a:r>
                      <a:endParaRPr 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每两周</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客户名称</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客户</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零售业务部</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r>
            </a:tbl>
          </a:graphicData>
        </a:graphic>
      </p:graphicFrame>
      <p:sp>
        <p:nvSpPr>
          <p:cNvPr id="17" name="Text Box 62"/>
          <p:cNvSpPr txBox="1">
            <a:spLocks noChangeArrowheads="1"/>
          </p:cNvSpPr>
          <p:nvPr/>
        </p:nvSpPr>
        <p:spPr bwMode="auto">
          <a:xfrm>
            <a:off x="592176" y="2092497"/>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0066"/>
                </a:solidFill>
                <a:latin typeface="Arial" panose="020B0604020202020204" pitchFamily="34" charset="0"/>
                <a:ea typeface="宋体" pitchFamily="2" charset="-122"/>
              </a:defRPr>
            </a:lvl1pPr>
            <a:lvl2pPr marL="742950" indent="-285750" eaLnBrk="0" hangingPunct="0">
              <a:defRPr sz="1200">
                <a:solidFill>
                  <a:srgbClr val="000066"/>
                </a:solidFill>
                <a:latin typeface="Arial" panose="020B0604020202020204" pitchFamily="34" charset="0"/>
                <a:ea typeface="宋体" pitchFamily="2" charset="-122"/>
              </a:defRPr>
            </a:lvl2pPr>
            <a:lvl3pPr marL="1143000" indent="-228600" eaLnBrk="0" hangingPunct="0">
              <a:defRPr sz="1200">
                <a:solidFill>
                  <a:srgbClr val="000066"/>
                </a:solidFill>
                <a:latin typeface="Arial" panose="020B0604020202020204" pitchFamily="34" charset="0"/>
                <a:ea typeface="宋体" pitchFamily="2" charset="-122"/>
              </a:defRPr>
            </a:lvl3pPr>
            <a:lvl4pPr marL="1600200" indent="-228600" eaLnBrk="0" hangingPunct="0">
              <a:defRPr sz="1200">
                <a:solidFill>
                  <a:srgbClr val="000066"/>
                </a:solidFill>
                <a:latin typeface="Arial" panose="020B0604020202020204" pitchFamily="34" charset="0"/>
                <a:ea typeface="宋体" pitchFamily="2" charset="-122"/>
              </a:defRPr>
            </a:lvl4pPr>
            <a:lvl5pPr marL="2057400" indent="-228600" eaLnBrk="0" hangingPunct="0">
              <a:defRPr sz="1200">
                <a:solidFill>
                  <a:srgbClr val="000066"/>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业务定义</a:t>
            </a:r>
            <a:endParaRPr lang="en-US" altLang="en-US" sz="1000" dirty="0">
              <a:solidFill>
                <a:srgbClr val="002776"/>
              </a:solidFill>
              <a:latin typeface="微软雅黑" panose="020B0503020204020204" pitchFamily="34" charset="-122"/>
              <a:ea typeface="微软雅黑" panose="020B0503020204020204" pitchFamily="34" charset="-122"/>
            </a:endParaRPr>
          </a:p>
        </p:txBody>
      </p:sp>
      <p:sp>
        <p:nvSpPr>
          <p:cNvPr id="18" name="Text Box 62"/>
          <p:cNvSpPr txBox="1">
            <a:spLocks noChangeArrowheads="1"/>
          </p:cNvSpPr>
          <p:nvPr/>
        </p:nvSpPr>
        <p:spPr bwMode="auto">
          <a:xfrm>
            <a:off x="1747336" y="2092497"/>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0066"/>
                </a:solidFill>
                <a:latin typeface="Arial" panose="020B0604020202020204" pitchFamily="34" charset="0"/>
                <a:ea typeface="宋体" pitchFamily="2" charset="-122"/>
              </a:defRPr>
            </a:lvl1pPr>
            <a:lvl2pPr marL="742950" indent="-285750" eaLnBrk="0" hangingPunct="0">
              <a:defRPr sz="1200">
                <a:solidFill>
                  <a:srgbClr val="000066"/>
                </a:solidFill>
                <a:latin typeface="Arial" panose="020B0604020202020204" pitchFamily="34" charset="0"/>
                <a:ea typeface="宋体" pitchFamily="2" charset="-122"/>
              </a:defRPr>
            </a:lvl2pPr>
            <a:lvl3pPr marL="1143000" indent="-228600" eaLnBrk="0" hangingPunct="0">
              <a:defRPr sz="1200">
                <a:solidFill>
                  <a:srgbClr val="000066"/>
                </a:solidFill>
                <a:latin typeface="Arial" panose="020B0604020202020204" pitchFamily="34" charset="0"/>
                <a:ea typeface="宋体" pitchFamily="2" charset="-122"/>
              </a:defRPr>
            </a:lvl3pPr>
            <a:lvl4pPr marL="1600200" indent="-228600" eaLnBrk="0" hangingPunct="0">
              <a:defRPr sz="1200">
                <a:solidFill>
                  <a:srgbClr val="000066"/>
                </a:solidFill>
                <a:latin typeface="Arial" panose="020B0604020202020204" pitchFamily="34" charset="0"/>
                <a:ea typeface="宋体" pitchFamily="2" charset="-122"/>
              </a:defRPr>
            </a:lvl4pPr>
            <a:lvl5pPr marL="2057400" indent="-228600" eaLnBrk="0" hangingPunct="0">
              <a:defRPr sz="1200">
                <a:solidFill>
                  <a:srgbClr val="000066"/>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业务规范</a:t>
            </a:r>
            <a:endParaRPr lang="en-US" altLang="en-US" sz="1000" dirty="0">
              <a:solidFill>
                <a:srgbClr val="002776"/>
              </a:solidFill>
              <a:latin typeface="微软雅黑" panose="020B0503020204020204" pitchFamily="34" charset="-122"/>
              <a:ea typeface="微软雅黑" panose="020B0503020204020204" pitchFamily="34" charset="-122"/>
            </a:endParaRPr>
          </a:p>
        </p:txBody>
      </p:sp>
      <p:sp>
        <p:nvSpPr>
          <p:cNvPr id="19" name="Text Box 62"/>
          <p:cNvSpPr txBox="1">
            <a:spLocks noChangeArrowheads="1"/>
          </p:cNvSpPr>
          <p:nvPr/>
        </p:nvSpPr>
        <p:spPr bwMode="auto">
          <a:xfrm>
            <a:off x="592176" y="3076751"/>
            <a:ext cx="930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0066"/>
                </a:solidFill>
                <a:latin typeface="Arial" panose="020B0604020202020204" pitchFamily="34" charset="0"/>
                <a:ea typeface="宋体" pitchFamily="2" charset="-122"/>
              </a:defRPr>
            </a:lvl1pPr>
            <a:lvl2pPr marL="742950" indent="-285750" eaLnBrk="0" hangingPunct="0">
              <a:defRPr sz="1200">
                <a:solidFill>
                  <a:srgbClr val="000066"/>
                </a:solidFill>
                <a:latin typeface="Arial" panose="020B0604020202020204" pitchFamily="34" charset="0"/>
                <a:ea typeface="宋体" pitchFamily="2" charset="-122"/>
              </a:defRPr>
            </a:lvl2pPr>
            <a:lvl3pPr marL="1143000" indent="-228600" eaLnBrk="0" hangingPunct="0">
              <a:defRPr sz="1200">
                <a:solidFill>
                  <a:srgbClr val="000066"/>
                </a:solidFill>
                <a:latin typeface="Arial" panose="020B0604020202020204" pitchFamily="34" charset="0"/>
                <a:ea typeface="宋体" pitchFamily="2" charset="-122"/>
              </a:defRPr>
            </a:lvl3pPr>
            <a:lvl4pPr marL="1600200" indent="-228600" eaLnBrk="0" hangingPunct="0">
              <a:defRPr sz="1200">
                <a:solidFill>
                  <a:srgbClr val="000066"/>
                </a:solidFill>
                <a:latin typeface="Arial" panose="020B0604020202020204" pitchFamily="34" charset="0"/>
                <a:ea typeface="宋体" pitchFamily="2" charset="-122"/>
              </a:defRPr>
            </a:lvl4pPr>
            <a:lvl5pPr marL="2057400" indent="-228600" eaLnBrk="0" hangingPunct="0">
              <a:defRPr sz="1200">
                <a:solidFill>
                  <a:srgbClr val="000066"/>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外部监管要求</a:t>
            </a:r>
            <a:endParaRPr lang="en-US" altLang="en-US" sz="1000" dirty="0">
              <a:solidFill>
                <a:srgbClr val="002776"/>
              </a:solidFill>
              <a:latin typeface="微软雅黑" panose="020B0503020204020204" pitchFamily="34" charset="-122"/>
              <a:ea typeface="微软雅黑" panose="020B0503020204020204" pitchFamily="34" charset="-122"/>
            </a:endParaRPr>
          </a:p>
        </p:txBody>
      </p:sp>
      <p:pic>
        <p:nvPicPr>
          <p:cNvPr id="20" name="Picture 29" descr="Policy_Writing01"/>
          <p:cNvPicPr>
            <a:picLocks noChangeAspect="1" noChangeArrowheads="1"/>
          </p:cNvPicPr>
          <p:nvPr/>
        </p:nvPicPr>
        <p:blipFill>
          <a:blip r:embed="rId3" cstate="email"/>
          <a:srcRect/>
          <a:stretch>
            <a:fillRect/>
          </a:stretch>
        </p:blipFill>
        <p:spPr bwMode="auto">
          <a:xfrm>
            <a:off x="763487" y="1189217"/>
            <a:ext cx="607213" cy="8404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62"/>
          <p:cNvSpPr txBox="1">
            <a:spLocks noChangeArrowheads="1"/>
          </p:cNvSpPr>
          <p:nvPr/>
        </p:nvSpPr>
        <p:spPr bwMode="auto">
          <a:xfrm>
            <a:off x="1747336" y="3076751"/>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rgbClr val="000066"/>
                </a:solidFill>
                <a:latin typeface="Arial" panose="020B0604020202020204" pitchFamily="34" charset="0"/>
                <a:ea typeface="宋体" pitchFamily="2" charset="-122"/>
              </a:defRPr>
            </a:lvl1pPr>
            <a:lvl2pPr marL="742950" indent="-285750" eaLnBrk="0" hangingPunct="0">
              <a:defRPr sz="1200">
                <a:solidFill>
                  <a:srgbClr val="000066"/>
                </a:solidFill>
                <a:latin typeface="Arial" panose="020B0604020202020204" pitchFamily="34" charset="0"/>
                <a:ea typeface="宋体" pitchFamily="2" charset="-122"/>
              </a:defRPr>
            </a:lvl2pPr>
            <a:lvl3pPr marL="1143000" indent="-228600" eaLnBrk="0" hangingPunct="0">
              <a:defRPr sz="1200">
                <a:solidFill>
                  <a:srgbClr val="000066"/>
                </a:solidFill>
                <a:latin typeface="Arial" panose="020B0604020202020204" pitchFamily="34" charset="0"/>
                <a:ea typeface="宋体" pitchFamily="2" charset="-122"/>
              </a:defRPr>
            </a:lvl3pPr>
            <a:lvl4pPr marL="1600200" indent="-228600" eaLnBrk="0" hangingPunct="0">
              <a:defRPr sz="1200">
                <a:solidFill>
                  <a:srgbClr val="000066"/>
                </a:solidFill>
                <a:latin typeface="Arial" panose="020B0604020202020204" pitchFamily="34" charset="0"/>
                <a:ea typeface="宋体" pitchFamily="2" charset="-122"/>
              </a:defRPr>
            </a:lvl4pPr>
            <a:lvl5pPr marL="2057400" indent="-228600" eaLnBrk="0" hangingPunct="0">
              <a:defRPr sz="1200">
                <a:solidFill>
                  <a:srgbClr val="000066"/>
                </a:solidFill>
                <a:latin typeface="Arial" panose="020B0604020202020204" pitchFamily="34" charset="0"/>
                <a:ea typeface="宋体" pitchFamily="2" charset="-122"/>
              </a:defRPr>
            </a:lvl5pPr>
            <a:lvl6pPr marL="25146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6pPr>
            <a:lvl7pPr marL="29718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7pPr>
            <a:lvl8pPr marL="34290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8pPr>
            <a:lvl9pPr marL="3886200" indent="-228600" eaLnBrk="0" fontAlgn="base" hangingPunct="0">
              <a:spcBef>
                <a:spcPct val="0"/>
              </a:spcBef>
              <a:spcAft>
                <a:spcPct val="0"/>
              </a:spcAft>
              <a:defRPr sz="1200">
                <a:solidFill>
                  <a:srgbClr val="000066"/>
                </a:solidFill>
                <a:latin typeface="Arial" panose="020B0604020202020204" pitchFamily="34"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日常定义</a:t>
            </a:r>
            <a:endParaRPr lang="en-US" altLang="en-US" sz="1000" dirty="0">
              <a:solidFill>
                <a:srgbClr val="002776"/>
              </a:solidFill>
              <a:latin typeface="微软雅黑" panose="020B0503020204020204" pitchFamily="34" charset="-122"/>
              <a:ea typeface="微软雅黑" panose="020B0503020204020204" pitchFamily="34" charset="-122"/>
            </a:endParaRPr>
          </a:p>
        </p:txBody>
      </p:sp>
      <p:pic>
        <p:nvPicPr>
          <p:cNvPr id="22" name="Picture 29" descr="Policy_Writing01"/>
          <p:cNvPicPr>
            <a:picLocks noChangeAspect="1" noChangeArrowheads="1"/>
          </p:cNvPicPr>
          <p:nvPr/>
        </p:nvPicPr>
        <p:blipFill>
          <a:blip r:embed="rId3" cstate="email"/>
          <a:srcRect/>
          <a:stretch>
            <a:fillRect/>
          </a:stretch>
        </p:blipFill>
        <p:spPr bwMode="auto">
          <a:xfrm>
            <a:off x="1910559" y="1213590"/>
            <a:ext cx="607213" cy="8404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1494176" y="3365272"/>
            <a:ext cx="412292" cy="461665"/>
          </a:xfrm>
          <a:prstGeom prst="rect">
            <a:avLst/>
          </a:prstGeom>
        </p:spPr>
        <p:txBody>
          <a:bodyPr wrap="none">
            <a:spAutoFit/>
          </a:bodyPr>
          <a:lstStyle/>
          <a:p>
            <a:r>
              <a:rPr lang="en-US" altLang="zh-CN" sz="24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24" name="箭头: 右 4"/>
          <p:cNvSpPr/>
          <p:nvPr/>
        </p:nvSpPr>
        <p:spPr>
          <a:xfrm>
            <a:off x="3393212" y="2341499"/>
            <a:ext cx="676321" cy="1644900"/>
          </a:xfrm>
          <a:prstGeom prst="right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4"/>
          <a:stretch>
            <a:fillRect/>
          </a:stretch>
        </p:blipFill>
        <p:spPr>
          <a:xfrm>
            <a:off x="4252696" y="866082"/>
            <a:ext cx="7445589" cy="2950835"/>
          </a:xfrm>
          <a:prstGeom prst="rect">
            <a:avLst/>
          </a:prstGeom>
        </p:spPr>
      </p:pic>
      <p:grpSp>
        <p:nvGrpSpPr>
          <p:cNvPr id="26" name="组合 25"/>
          <p:cNvGrpSpPr/>
          <p:nvPr/>
        </p:nvGrpSpPr>
        <p:grpSpPr>
          <a:xfrm>
            <a:off x="6472683" y="1214211"/>
            <a:ext cx="3001441" cy="2454877"/>
            <a:chOff x="6726192" y="1674452"/>
            <a:chExt cx="3001441" cy="2028824"/>
          </a:xfrm>
        </p:grpSpPr>
        <p:sp>
          <p:nvSpPr>
            <p:cNvPr id="27" name="梯形 160"/>
            <p:cNvSpPr/>
            <p:nvPr/>
          </p:nvSpPr>
          <p:spPr bwMode="auto">
            <a:xfrm rot="5400000">
              <a:off x="8498909" y="2474551"/>
              <a:ext cx="2028824" cy="428625"/>
            </a:xfrm>
            <a:prstGeom prst="trapezoid">
              <a:avLst>
                <a:gd name="adj" fmla="val 62500"/>
              </a:avLst>
            </a:prstGeom>
            <a:solidFill>
              <a:srgbClr val="55A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30000"/>
                </a:spcBef>
                <a:buClr>
                  <a:srgbClr val="D8D8EC"/>
                </a:buClr>
                <a:defRPr/>
              </a:pPr>
              <a:endParaRPr lang="en-US" sz="1400">
                <a:solidFill>
                  <a:srgbClr val="FFFFFF"/>
                </a:solidFill>
                <a:latin typeface="微软雅黑" panose="020B0503020204020204" pitchFamily="34" charset="-122"/>
                <a:ea typeface="微软雅黑" panose="020B0503020204020204" pitchFamily="34" charset="-122"/>
              </a:endParaRPr>
            </a:p>
          </p:txBody>
        </p:sp>
        <p:sp>
          <p:nvSpPr>
            <p:cNvPr id="28" name="梯形 161"/>
            <p:cNvSpPr/>
            <p:nvPr/>
          </p:nvSpPr>
          <p:spPr bwMode="auto">
            <a:xfrm rot="16200000">
              <a:off x="5937998" y="2475345"/>
              <a:ext cx="2028824" cy="427038"/>
            </a:xfrm>
            <a:prstGeom prst="trapezoid">
              <a:avLst>
                <a:gd name="adj" fmla="val 62500"/>
              </a:avLst>
            </a:prstGeom>
            <a:solidFill>
              <a:srgbClr val="55A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30000"/>
                </a:spcBef>
                <a:buClr>
                  <a:srgbClr val="D8D8EC"/>
                </a:buClr>
                <a:defRPr/>
              </a:pPr>
              <a:endParaRPr lang="en-US" sz="1400" dirty="0">
                <a:solidFill>
                  <a:srgbClr val="FFFFFF"/>
                </a:solidFill>
                <a:latin typeface="微软雅黑" panose="020B0503020204020204" pitchFamily="34" charset="-122"/>
                <a:ea typeface="微软雅黑" panose="020B0503020204020204" pitchFamily="34" charset="-122"/>
              </a:endParaRPr>
            </a:p>
          </p:txBody>
        </p:sp>
        <p:sp>
          <p:nvSpPr>
            <p:cNvPr id="29" name="Text Box 13"/>
            <p:cNvSpPr txBox="1">
              <a:spLocks noChangeArrowheads="1"/>
            </p:cNvSpPr>
            <p:nvPr/>
          </p:nvSpPr>
          <p:spPr bwMode="auto">
            <a:xfrm>
              <a:off x="6726192" y="1809389"/>
              <a:ext cx="439738" cy="1678781"/>
            </a:xfrm>
            <a:prstGeom prst="rect">
              <a:avLst/>
            </a:prstGeom>
            <a:noFill/>
            <a:ln w="0" algn="ctr">
              <a:noFill/>
              <a:miter lim="800000"/>
            </a:ln>
            <a:effectLst>
              <a:prstShdw prst="shdw17" dist="17961" dir="2700000">
                <a:schemeClr val="bg1">
                  <a:gamma/>
                  <a:shade val="60000"/>
                  <a:invGamma/>
                </a:schemeClr>
              </a:prstShdw>
            </a:effectLst>
          </p:spPr>
          <p:txBody>
            <a:bodyPr>
              <a:spAutoFit/>
            </a:bodyPr>
            <a:lstStyle/>
            <a:p>
              <a:pPr algn="ctr">
                <a:spcBef>
                  <a:spcPct val="30000"/>
                </a:spcBef>
                <a:buClr>
                  <a:srgbClr val="D8D8EC"/>
                </a:buClr>
                <a:defRPr/>
              </a:pPr>
              <a:r>
                <a:rPr lang="zh-CN" altLang="en-US" sz="1400" dirty="0">
                  <a:solidFill>
                    <a:srgbClr val="FFFFFF"/>
                  </a:solidFill>
                  <a:latin typeface="微软雅黑" panose="020B0503020204020204" pitchFamily="34" charset="-122"/>
                  <a:ea typeface="微软雅黑" panose="020B0503020204020204" pitchFamily="34" charset="-122"/>
                </a:rPr>
                <a:t>面向技术的质量规则</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30" name="Text Box 13"/>
            <p:cNvSpPr txBox="1">
              <a:spLocks noChangeArrowheads="1"/>
            </p:cNvSpPr>
            <p:nvPr/>
          </p:nvSpPr>
          <p:spPr bwMode="auto">
            <a:xfrm>
              <a:off x="9272021" y="1798276"/>
              <a:ext cx="438150" cy="1678781"/>
            </a:xfrm>
            <a:prstGeom prst="rect">
              <a:avLst/>
            </a:prstGeom>
            <a:noFill/>
            <a:ln w="0" algn="ctr">
              <a:noFill/>
              <a:miter lim="800000"/>
            </a:ln>
            <a:effectLst>
              <a:prstShdw prst="shdw17" dist="17961" dir="2700000">
                <a:schemeClr val="bg1">
                  <a:gamma/>
                  <a:shade val="60000"/>
                  <a:invGamma/>
                </a:schemeClr>
              </a:prstShdw>
            </a:effectLst>
          </p:spPr>
          <p:txBody>
            <a:bodyPr>
              <a:spAutoFit/>
            </a:bodyPr>
            <a:lstStyle/>
            <a:p>
              <a:pPr algn="ctr">
                <a:spcBef>
                  <a:spcPct val="30000"/>
                </a:spcBef>
                <a:buClr>
                  <a:srgbClr val="D8D8EC"/>
                </a:buClr>
                <a:defRPr/>
              </a:pPr>
              <a:r>
                <a:rPr lang="zh-CN" altLang="en-US" sz="1400" dirty="0">
                  <a:solidFill>
                    <a:srgbClr val="FFFFFF"/>
                  </a:solidFill>
                  <a:latin typeface="微软雅黑" panose="020B0503020204020204" pitchFamily="34" charset="-122"/>
                  <a:ea typeface="微软雅黑" panose="020B0503020204020204" pitchFamily="34" charset="-122"/>
                </a:rPr>
                <a:t>面向业务的质量规则</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5958700" y="6213690"/>
            <a:ext cx="4570482" cy="369332"/>
          </a:xfrm>
          <a:prstGeom prst="rect">
            <a:avLst/>
          </a:prstGeom>
        </p:spPr>
        <p:txBody>
          <a:bodyPr wrap="none">
            <a:spAutoFit/>
          </a:bodyPr>
          <a:lstStyle/>
          <a:p>
            <a:r>
              <a:rPr lang="zh-CN" altLang="en-US" dirty="0">
                <a:solidFill>
                  <a:prstClr val="black"/>
                </a:solidFill>
                <a:latin typeface="微软雅黑" panose="020B0503020204020204" pitchFamily="34" charset="-122"/>
                <a:ea typeface="微软雅黑" panose="020B0503020204020204" pitchFamily="34" charset="-122"/>
              </a:rPr>
              <a:t>数据质量规则最终部署在</a:t>
            </a:r>
            <a:r>
              <a:rPr lang="zh-CN" altLang="en-US" dirty="0">
                <a:solidFill>
                  <a:srgbClr val="1368B3"/>
                </a:solidFill>
                <a:latin typeface="微软雅黑" panose="020B0503020204020204" pitchFamily="34" charset="-122"/>
                <a:ea typeface="微软雅黑" panose="020B0503020204020204" pitchFamily="34" charset="-122"/>
              </a:rPr>
              <a:t>数据质量管理平台</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32" name="Down Arrow 3"/>
          <p:cNvSpPr/>
          <p:nvPr/>
        </p:nvSpPr>
        <p:spPr>
          <a:xfrm>
            <a:off x="6034545" y="5787735"/>
            <a:ext cx="4774040" cy="410185"/>
          </a:xfrm>
          <a:prstGeom prst="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6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smtClean="0">
                <a:sym typeface="+mn-ea"/>
              </a:rPr>
              <a:t>2.2.4.3 </a:t>
            </a:r>
            <a:r>
              <a:rPr lang="zh-CN" altLang="en-US" b="1" dirty="0"/>
              <a:t>常见质量问题及处理</a:t>
            </a:r>
            <a:endParaRPr lang="zh-CN" altLang="en-US" b="1" dirty="0"/>
          </a:p>
        </p:txBody>
      </p:sp>
      <p:sp>
        <p:nvSpPr>
          <p:cNvPr id="32" name="圆角矩形 17"/>
          <p:cNvSpPr/>
          <p:nvPr/>
        </p:nvSpPr>
        <p:spPr>
          <a:xfrm>
            <a:off x="1121734" y="1195628"/>
            <a:ext cx="1754122" cy="410305"/>
          </a:xfrm>
          <a:prstGeom prst="roundRect">
            <a:avLst/>
          </a:prstGeom>
          <a:solidFill>
            <a:srgbClr val="5C9BD5"/>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数据缺失</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3" name="圆角矩形 18"/>
          <p:cNvSpPr/>
          <p:nvPr/>
        </p:nvSpPr>
        <p:spPr>
          <a:xfrm>
            <a:off x="3195226" y="1195628"/>
            <a:ext cx="1903915"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主数据、元数据等基础数据不统一</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4" name="圆角矩形 19"/>
          <p:cNvSpPr/>
          <p:nvPr/>
        </p:nvSpPr>
        <p:spPr>
          <a:xfrm>
            <a:off x="5356251" y="1180143"/>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指标计算口径不统一</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5" name="圆角矩形 20"/>
          <p:cNvSpPr/>
          <p:nvPr/>
        </p:nvSpPr>
        <p:spPr>
          <a:xfrm>
            <a:off x="7464796" y="1195627"/>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业务数据不规范</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6" name="圆角矩形 21"/>
          <p:cNvSpPr/>
          <p:nvPr/>
        </p:nvSpPr>
        <p:spPr>
          <a:xfrm>
            <a:off x="9484430" y="1180142"/>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数据粒度不完善</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a:off x="1026925" y="1692156"/>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部分业务或部分新并购公司数据无法从系统里获取</a:t>
            </a:r>
            <a:endPar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3195226" y="1713687"/>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主数据、元数据等基础数据散落在各系统中</a:t>
            </a:r>
            <a:endPar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364014" y="1704432"/>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多个部门、公司计算指标口径不统一。无法横向比较数据</a:t>
            </a:r>
            <a:endPar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40" name="矩形 39"/>
          <p:cNvSpPr/>
          <p:nvPr/>
        </p:nvSpPr>
        <p:spPr>
          <a:xfrm>
            <a:off x="7464796" y="1713687"/>
            <a:ext cx="1848932" cy="461665"/>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为了特殊业务在后台修改订单数据等</a:t>
            </a:r>
            <a:endPar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41" name="矩形 40"/>
          <p:cNvSpPr/>
          <p:nvPr/>
        </p:nvSpPr>
        <p:spPr>
          <a:xfrm>
            <a:off x="9484430" y="1713687"/>
            <a:ext cx="1848932" cy="830997"/>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前端业务系统功能不完善导致无法获取分析所需要的明细数据</a:t>
            </a:r>
            <a:endPar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42" name="梯形 41"/>
          <p:cNvSpPr/>
          <p:nvPr/>
        </p:nvSpPr>
        <p:spPr>
          <a:xfrm rot="16200000">
            <a:off x="1923686" y="3906679"/>
            <a:ext cx="451500" cy="685621"/>
          </a:xfrm>
          <a:prstGeom prst="trapezoid">
            <a:avLst>
              <a:gd name="adj" fmla="val 17184"/>
            </a:avLst>
          </a:prstGeom>
          <a:solidFill>
            <a:sysClr val="windowText" lastClr="000000">
              <a:lumMod val="50000"/>
              <a:lumOff val="50000"/>
            </a:sysClr>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endParaRPr lang="zh-CN" altLang="en-US" sz="1050" kern="0">
              <a:solidFill>
                <a:prstClr val="white"/>
              </a:solidFill>
              <a:latin typeface="微软雅黑" panose="020B0503020204020204" pitchFamily="34" charset="-122"/>
              <a:ea typeface="微软雅黑" panose="020B0503020204020204" pitchFamily="34" charset="-122"/>
            </a:endParaRPr>
          </a:p>
        </p:txBody>
      </p:sp>
      <p:sp>
        <p:nvSpPr>
          <p:cNvPr id="43" name="任意多边形 42"/>
          <p:cNvSpPr/>
          <p:nvPr/>
        </p:nvSpPr>
        <p:spPr>
          <a:xfrm rot="16200000">
            <a:off x="1796273" y="5187347"/>
            <a:ext cx="706533" cy="683573"/>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endParaRPr lang="zh-CN" altLang="en-US" sz="1050" kern="0" dirty="0">
              <a:solidFill>
                <a:prstClr val="white"/>
              </a:solidFill>
              <a:latin typeface="微软雅黑" panose="020B0503020204020204" pitchFamily="34" charset="-122"/>
              <a:ea typeface="微软雅黑" panose="020B0503020204020204" pitchFamily="34" charset="-122"/>
            </a:endParaRPr>
          </a:p>
        </p:txBody>
      </p:sp>
      <p:sp>
        <p:nvSpPr>
          <p:cNvPr id="44" name="任意多边形 43"/>
          <p:cNvSpPr/>
          <p:nvPr/>
        </p:nvSpPr>
        <p:spPr>
          <a:xfrm rot="16200000" flipH="1">
            <a:off x="1811266" y="2604145"/>
            <a:ext cx="692158"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endParaRPr lang="zh-CN" altLang="en-US" sz="1050" kern="0">
              <a:solidFill>
                <a:prstClr val="white"/>
              </a:solidFill>
              <a:latin typeface="微软雅黑" panose="020B0503020204020204" pitchFamily="34" charset="-122"/>
              <a:ea typeface="微软雅黑" panose="020B0503020204020204" pitchFamily="34" charset="-122"/>
            </a:endParaRPr>
          </a:p>
        </p:txBody>
      </p:sp>
      <p:sp>
        <p:nvSpPr>
          <p:cNvPr id="45" name="任意多边形 44"/>
          <p:cNvSpPr/>
          <p:nvPr/>
        </p:nvSpPr>
        <p:spPr>
          <a:xfrm rot="16200000" flipH="1">
            <a:off x="1812188" y="3320098"/>
            <a:ext cx="692158"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endParaRPr lang="zh-CN" altLang="en-US" sz="1050" kern="0">
              <a:solidFill>
                <a:prstClr val="white"/>
              </a:solidFill>
              <a:latin typeface="微软雅黑" panose="020B0503020204020204" pitchFamily="34" charset="-122"/>
              <a:ea typeface="微软雅黑" panose="020B0503020204020204" pitchFamily="34" charset="-122"/>
            </a:endParaRPr>
          </a:p>
        </p:txBody>
      </p:sp>
      <p:sp>
        <p:nvSpPr>
          <p:cNvPr id="46" name="任意多边形 16"/>
          <p:cNvSpPr/>
          <p:nvPr/>
        </p:nvSpPr>
        <p:spPr>
          <a:xfrm rot="16200000">
            <a:off x="1798764" y="4488915"/>
            <a:ext cx="707066"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endParaRPr lang="zh-CN" altLang="en-US" sz="1050" kern="0"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2500973" y="2613502"/>
            <a:ext cx="1582090" cy="432733"/>
          </a:xfrm>
          <a:prstGeom prst="rect">
            <a:avLst/>
          </a:prstGeom>
          <a:solidFill>
            <a:srgbClr val="5C9BD5"/>
          </a:solidFill>
          <a:ln w="12700" cap="flat" cmpd="sng" algn="ctr">
            <a:noFill/>
            <a:prstDash val="solid"/>
            <a:miter lim="800000"/>
          </a:ln>
          <a:effectLst/>
        </p:spPr>
        <p:txBody>
          <a:bodyPr rtlCol="0" anchor="ct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数据缺失</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2500973" y="3311138"/>
            <a:ext cx="1582090" cy="460271"/>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主数据、元数据等基础数据不统一</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a:off x="2482079" y="4044335"/>
            <a:ext cx="1600985" cy="430904"/>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指标计算口径不统一</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2500973" y="4744424"/>
            <a:ext cx="1582091" cy="439813"/>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业务数据不规范</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2482078" y="5431610"/>
            <a:ext cx="1600985" cy="450791"/>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rPr>
              <a:t>数据粒度不完善</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2" name="内容占位符 2"/>
          <p:cNvSpPr txBox="1"/>
          <p:nvPr/>
        </p:nvSpPr>
        <p:spPr>
          <a:xfrm>
            <a:off x="4221816" y="3231651"/>
            <a:ext cx="7581765" cy="887103"/>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梳理标准，针对存量基础数据和增量基础数据分别设计清洗规则，</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设置相应的</a:t>
            </a:r>
            <a:r>
              <a:rPr lang="en-US"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mapping</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表</a:t>
            </a:r>
            <a:endParaRPr lang="en-US"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建立</a:t>
            </a:r>
            <a:r>
              <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优化</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主数据系统</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，从源头上改善基础数据质量</a:t>
            </a:r>
            <a:endParaRPr lang="en-GB"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内容占位符 2"/>
          <p:cNvSpPr txBox="1"/>
          <p:nvPr/>
        </p:nvSpPr>
        <p:spPr>
          <a:xfrm>
            <a:off x="4221817" y="4110661"/>
            <a:ext cx="5497697" cy="347941"/>
          </a:xfrm>
          <a:prstGeom prst="rect">
            <a:avLst/>
          </a:prstGeom>
        </p:spPr>
        <p:txBody>
          <a:bodyPr vert="horz" lIns="91440" tIns="45720" rIns="91440" bIns="45720" rtlCol="0">
            <a:norm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通过将前台指标规则定义时</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在数据管理平台</a:t>
            </a:r>
            <a:endParaRPr lang="en-GB"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内容占位符 2"/>
          <p:cNvSpPr txBox="1"/>
          <p:nvPr/>
        </p:nvSpPr>
        <p:spPr>
          <a:xfrm>
            <a:off x="4221817" y="4676184"/>
            <a:ext cx="7020053" cy="715707"/>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当不规范数据量较少时，可以在</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数据管理平台中做特殊逻辑处理</a:t>
            </a:r>
            <a:endParaRPr lang="en-US"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当不规范数据量较大时，则可以</a:t>
            </a:r>
            <a:r>
              <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建议规范业务系统流程，完善业务系统</a:t>
            </a:r>
            <a:endParaRPr lang="en-GB"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内容占位符 2"/>
          <p:cNvSpPr txBox="1"/>
          <p:nvPr/>
        </p:nvSpPr>
        <p:spPr>
          <a:xfrm>
            <a:off x="4221817" y="5378871"/>
            <a:ext cx="5497697" cy="556267"/>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2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panose="020B0503020204020204" pitchFamily="34" charset="-122"/>
                <a:ea typeface="微软雅黑" panose="020B0503020204020204" pitchFamily="34" charset="-122"/>
              </a:rPr>
              <a:t>对于缺少主键或缺少时间戳的数据，会</a:t>
            </a:r>
            <a:r>
              <a:rPr lang="zh-CN" altLang="en-US" sz="1400" b="1" dirty="0">
                <a:solidFill>
                  <a:prstClr val="black"/>
                </a:solidFill>
                <a:latin typeface="微软雅黑" panose="020B0503020204020204" pitchFamily="34" charset="-122"/>
                <a:ea typeface="微软雅黑" panose="020B0503020204020204" pitchFamily="34" charset="-122"/>
              </a:rPr>
              <a:t>在数据仓库中进行清洗</a:t>
            </a:r>
            <a:endParaRPr lang="en-US" altLang="zh-CN" sz="1400" b="1" dirty="0">
              <a:solidFill>
                <a:prstClr val="black"/>
              </a:solidFill>
              <a:latin typeface="微软雅黑" panose="020B0503020204020204" pitchFamily="34" charset="-122"/>
              <a:ea typeface="微软雅黑" panose="020B0503020204020204" pitchFamily="34" charset="-122"/>
            </a:endParaRPr>
          </a:p>
          <a:p>
            <a:pPr fontAlgn="base">
              <a:spcAft>
                <a:spcPct val="0"/>
              </a:spcAft>
            </a:pPr>
            <a:r>
              <a:rPr lang="zh-CN" altLang="en-US" sz="1400" b="1" dirty="0">
                <a:solidFill>
                  <a:prstClr val="black"/>
                </a:solidFill>
                <a:latin typeface="微软雅黑" panose="020B0503020204020204" pitchFamily="34" charset="-122"/>
                <a:ea typeface="微软雅黑" panose="020B0503020204020204" pitchFamily="34" charset="-122"/>
              </a:rPr>
              <a:t>提出改造前端系统的建议</a:t>
            </a:r>
            <a:r>
              <a:rPr lang="zh-CN" altLang="en-US" sz="1400" dirty="0">
                <a:solidFill>
                  <a:prstClr val="black"/>
                </a:solidFill>
                <a:latin typeface="微软雅黑" panose="020B0503020204020204" pitchFamily="34" charset="-122"/>
                <a:ea typeface="微软雅黑" panose="020B0503020204020204" pitchFamily="34" charset="-122"/>
              </a:rPr>
              <a:t>，或需要舍弃一部分分析维度</a:t>
            </a:r>
            <a:endParaRPr lang="en-GB" sz="1400" dirty="0">
              <a:solidFill>
                <a:prstClr val="black"/>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221773" y="2548375"/>
            <a:ext cx="6220095" cy="574675"/>
          </a:xfrm>
          <a:prstGeom prst="rect">
            <a:avLst/>
          </a:prstGeom>
          <a:noFill/>
        </p:spPr>
        <p:txBody>
          <a:bodyPr wrap="square" rtlCol="0">
            <a:spAutoFit/>
          </a:bodyPr>
          <a:lstStyle/>
          <a:p>
            <a:pPr marL="308610" indent="-308610" defTabSz="685800" eaLnBrk="0" fontAlgn="base" hangingPunct="0">
              <a:lnSpc>
                <a:spcPct val="90000"/>
              </a:lnSpc>
              <a:spcBef>
                <a:spcPts val="750"/>
              </a:spcBef>
              <a:spcAft>
                <a:spcPct val="0"/>
              </a:spcAft>
              <a:buClr>
                <a:srgbClr val="C70019"/>
              </a:buClr>
              <a:buFont typeface="Wingdings" panose="05000000000000000000" pitchFamily="2" charset="2"/>
              <a:buChar char="n"/>
            </a:pPr>
            <a:r>
              <a:rPr lang="zh-CN" altLang="en-US" sz="1400" dirty="0">
                <a:solidFill>
                  <a:prstClr val="black"/>
                </a:solidFill>
                <a:latin typeface="微软雅黑" panose="020B0503020204020204" pitchFamily="34" charset="-122"/>
                <a:ea typeface="微软雅黑" panose="020B0503020204020204" pitchFamily="34" charset="-122"/>
              </a:rPr>
              <a:t>进行数据补录，将缺失信息按照所需维度数据录入系统，与系统数据拼接</a:t>
            </a:r>
            <a:endParaRPr lang="zh-CN" altLang="en-US" sz="1400" dirty="0">
              <a:solidFill>
                <a:prstClr val="black"/>
              </a:solidFill>
              <a:latin typeface="微软雅黑" panose="020B0503020204020204" pitchFamily="34" charset="-122"/>
              <a:ea typeface="微软雅黑" panose="020B0503020204020204" pitchFamily="34" charset="-122"/>
            </a:endParaRPr>
          </a:p>
          <a:p>
            <a:pPr marL="308610" indent="-308610" defTabSz="685800" eaLnBrk="0" fontAlgn="base" hangingPunct="0">
              <a:lnSpc>
                <a:spcPct val="90000"/>
              </a:lnSpc>
              <a:spcBef>
                <a:spcPts val="750"/>
              </a:spcBef>
              <a:spcAft>
                <a:spcPct val="0"/>
              </a:spcAft>
              <a:buClr>
                <a:srgbClr val="C70019"/>
              </a:buClr>
              <a:buFont typeface="Wingdings" panose="05000000000000000000" pitchFamily="2" charset="2"/>
              <a:buChar char="n"/>
            </a:pPr>
            <a:r>
              <a:rPr lang="zh-CN" altLang="en-US" sz="1400" dirty="0">
                <a:solidFill>
                  <a:prstClr val="black"/>
                </a:solidFill>
                <a:latin typeface="微软雅黑" panose="020B0503020204020204" pitchFamily="34" charset="-122"/>
                <a:ea typeface="微软雅黑" panose="020B0503020204020204" pitchFamily="34" charset="-122"/>
              </a:rPr>
              <a:t>业务系统改善</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401945" y="3613999"/>
            <a:ext cx="674216" cy="1332230"/>
            <a:chOff x="178108" y="3382460"/>
            <a:chExt cx="674216" cy="1332230"/>
          </a:xfrm>
        </p:grpSpPr>
        <p:sp>
          <p:nvSpPr>
            <p:cNvPr id="58" name="任意多边形: 形状 10"/>
            <p:cNvSpPr/>
            <p:nvPr/>
          </p:nvSpPr>
          <p:spPr bwMode="auto">
            <a:xfrm>
              <a:off x="178108" y="3382460"/>
              <a:ext cx="674216" cy="604974"/>
            </a:xfrm>
            <a:custGeom>
              <a:avLst/>
              <a:gdLst>
                <a:gd name="connsiteX0" fmla="*/ 117254 w 331788"/>
                <a:gd name="connsiteY0" fmla="*/ 187325 h 315913"/>
                <a:gd name="connsiteX1" fmla="*/ 204708 w 331788"/>
                <a:gd name="connsiteY1" fmla="*/ 187325 h 315913"/>
                <a:gd name="connsiteX2" fmla="*/ 211138 w 331788"/>
                <a:gd name="connsiteY2" fmla="*/ 195263 h 315913"/>
                <a:gd name="connsiteX3" fmla="*/ 204708 w 331788"/>
                <a:gd name="connsiteY3" fmla="*/ 203200 h 315913"/>
                <a:gd name="connsiteX4" fmla="*/ 117254 w 331788"/>
                <a:gd name="connsiteY4" fmla="*/ 203200 h 315913"/>
                <a:gd name="connsiteX5" fmla="*/ 109538 w 331788"/>
                <a:gd name="connsiteY5" fmla="*/ 195263 h 315913"/>
                <a:gd name="connsiteX6" fmla="*/ 117254 w 331788"/>
                <a:gd name="connsiteY6" fmla="*/ 187325 h 315913"/>
                <a:gd name="connsiteX7" fmla="*/ 91953 w 331788"/>
                <a:gd name="connsiteY7" fmla="*/ 161925 h 315913"/>
                <a:gd name="connsiteX8" fmla="*/ 230025 w 331788"/>
                <a:gd name="connsiteY8" fmla="*/ 161925 h 315913"/>
                <a:gd name="connsiteX9" fmla="*/ 236538 w 331788"/>
                <a:gd name="connsiteY9" fmla="*/ 168420 h 315913"/>
                <a:gd name="connsiteX10" fmla="*/ 230025 w 331788"/>
                <a:gd name="connsiteY10" fmla="*/ 176213 h 315913"/>
                <a:gd name="connsiteX11" fmla="*/ 91953 w 331788"/>
                <a:gd name="connsiteY11" fmla="*/ 176213 h 315913"/>
                <a:gd name="connsiteX12" fmla="*/ 84138 w 331788"/>
                <a:gd name="connsiteY12" fmla="*/ 168420 h 315913"/>
                <a:gd name="connsiteX13" fmla="*/ 91953 w 331788"/>
                <a:gd name="connsiteY13" fmla="*/ 161925 h 315913"/>
                <a:gd name="connsiteX14" fmla="*/ 79225 w 331788"/>
                <a:gd name="connsiteY14" fmla="*/ 134938 h 315913"/>
                <a:gd name="connsiteX15" fmla="*/ 255739 w 331788"/>
                <a:gd name="connsiteY15" fmla="*/ 134938 h 315913"/>
                <a:gd name="connsiteX16" fmla="*/ 263526 w 331788"/>
                <a:gd name="connsiteY16" fmla="*/ 142876 h 315913"/>
                <a:gd name="connsiteX17" fmla="*/ 255739 w 331788"/>
                <a:gd name="connsiteY17" fmla="*/ 150813 h 315913"/>
                <a:gd name="connsiteX18" fmla="*/ 79225 w 331788"/>
                <a:gd name="connsiteY18" fmla="*/ 150813 h 315913"/>
                <a:gd name="connsiteX19" fmla="*/ 71438 w 331788"/>
                <a:gd name="connsiteY19" fmla="*/ 142876 h 315913"/>
                <a:gd name="connsiteX20" fmla="*/ 79225 w 331788"/>
                <a:gd name="connsiteY20" fmla="*/ 134938 h 315913"/>
                <a:gd name="connsiteX21" fmla="*/ 284163 w 331788"/>
                <a:gd name="connsiteY21" fmla="*/ 117475 h 315913"/>
                <a:gd name="connsiteX22" fmla="*/ 279083 w 331788"/>
                <a:gd name="connsiteY22" fmla="*/ 142611 h 315913"/>
                <a:gd name="connsiteX23" fmla="*/ 277813 w 331788"/>
                <a:gd name="connsiteY23" fmla="*/ 146579 h 315913"/>
                <a:gd name="connsiteX24" fmla="*/ 277813 w 331788"/>
                <a:gd name="connsiteY24" fmla="*/ 147902 h 315913"/>
                <a:gd name="connsiteX25" fmla="*/ 271463 w 331788"/>
                <a:gd name="connsiteY25" fmla="*/ 149225 h 315913"/>
                <a:gd name="connsiteX26" fmla="*/ 276543 w 331788"/>
                <a:gd name="connsiteY26" fmla="*/ 126736 h 315913"/>
                <a:gd name="connsiteX27" fmla="*/ 284163 w 331788"/>
                <a:gd name="connsiteY27" fmla="*/ 117475 h 315913"/>
                <a:gd name="connsiteX28" fmla="*/ 47625 w 331788"/>
                <a:gd name="connsiteY28" fmla="*/ 117475 h 315913"/>
                <a:gd name="connsiteX29" fmla="*/ 56198 w 331788"/>
                <a:gd name="connsiteY29" fmla="*/ 126736 h 315913"/>
                <a:gd name="connsiteX30" fmla="*/ 61913 w 331788"/>
                <a:gd name="connsiteY30" fmla="*/ 149225 h 315913"/>
                <a:gd name="connsiteX31" fmla="*/ 54769 w 331788"/>
                <a:gd name="connsiteY31" fmla="*/ 147902 h 315913"/>
                <a:gd name="connsiteX32" fmla="*/ 54769 w 331788"/>
                <a:gd name="connsiteY32" fmla="*/ 146579 h 315913"/>
                <a:gd name="connsiteX33" fmla="*/ 53340 w 331788"/>
                <a:gd name="connsiteY33" fmla="*/ 142611 h 315913"/>
                <a:gd name="connsiteX34" fmla="*/ 47625 w 331788"/>
                <a:gd name="connsiteY34" fmla="*/ 117475 h 315913"/>
                <a:gd name="connsiteX35" fmla="*/ 300038 w 331788"/>
                <a:gd name="connsiteY35" fmla="*/ 106363 h 315913"/>
                <a:gd name="connsiteX36" fmla="*/ 297440 w 331788"/>
                <a:gd name="connsiteY36" fmla="*/ 115315 h 315913"/>
                <a:gd name="connsiteX37" fmla="*/ 293544 w 331788"/>
                <a:gd name="connsiteY37" fmla="*/ 149844 h 315913"/>
                <a:gd name="connsiteX38" fmla="*/ 293544 w 331788"/>
                <a:gd name="connsiteY38" fmla="*/ 152401 h 315913"/>
                <a:gd name="connsiteX39" fmla="*/ 290946 w 331788"/>
                <a:gd name="connsiteY39" fmla="*/ 149844 h 315913"/>
                <a:gd name="connsiteX40" fmla="*/ 285750 w 331788"/>
                <a:gd name="connsiteY40" fmla="*/ 148565 h 315913"/>
                <a:gd name="connsiteX41" fmla="*/ 285750 w 331788"/>
                <a:gd name="connsiteY41" fmla="*/ 147286 h 315913"/>
                <a:gd name="connsiteX42" fmla="*/ 292245 w 331788"/>
                <a:gd name="connsiteY42" fmla="*/ 115315 h 315913"/>
                <a:gd name="connsiteX43" fmla="*/ 300038 w 331788"/>
                <a:gd name="connsiteY43" fmla="*/ 106363 h 315913"/>
                <a:gd name="connsiteX44" fmla="*/ 31750 w 331788"/>
                <a:gd name="connsiteY44" fmla="*/ 106363 h 315913"/>
                <a:gd name="connsiteX45" fmla="*/ 39543 w 331788"/>
                <a:gd name="connsiteY45" fmla="*/ 115315 h 315913"/>
                <a:gd name="connsiteX46" fmla="*/ 46038 w 331788"/>
                <a:gd name="connsiteY46" fmla="*/ 148565 h 315913"/>
                <a:gd name="connsiteX47" fmla="*/ 40842 w 331788"/>
                <a:gd name="connsiteY47" fmla="*/ 149844 h 315913"/>
                <a:gd name="connsiteX48" fmla="*/ 38244 w 331788"/>
                <a:gd name="connsiteY48" fmla="*/ 152401 h 315913"/>
                <a:gd name="connsiteX49" fmla="*/ 38244 w 331788"/>
                <a:gd name="connsiteY49" fmla="*/ 149844 h 315913"/>
                <a:gd name="connsiteX50" fmla="*/ 34348 w 331788"/>
                <a:gd name="connsiteY50" fmla="*/ 115315 h 315913"/>
                <a:gd name="connsiteX51" fmla="*/ 31750 w 331788"/>
                <a:gd name="connsiteY51" fmla="*/ 106363 h 315913"/>
                <a:gd name="connsiteX52" fmla="*/ 3900 w 331788"/>
                <a:gd name="connsiteY52" fmla="*/ 100704 h 315913"/>
                <a:gd name="connsiteX53" fmla="*/ 19503 w 331788"/>
                <a:gd name="connsiteY53" fmla="*/ 100704 h 315913"/>
                <a:gd name="connsiteX54" fmla="*/ 24704 w 331788"/>
                <a:gd name="connsiteY54" fmla="*/ 118746 h 315913"/>
                <a:gd name="connsiteX55" fmla="*/ 28605 w 331788"/>
                <a:gd name="connsiteY55" fmla="*/ 156117 h 315913"/>
                <a:gd name="connsiteX56" fmla="*/ 28605 w 331788"/>
                <a:gd name="connsiteY56" fmla="*/ 158695 h 315913"/>
                <a:gd name="connsiteX57" fmla="*/ 31205 w 331788"/>
                <a:gd name="connsiteY57" fmla="*/ 172870 h 315913"/>
                <a:gd name="connsiteX58" fmla="*/ 65012 w 331788"/>
                <a:gd name="connsiteY58" fmla="*/ 226995 h 315913"/>
                <a:gd name="connsiteX59" fmla="*/ 66312 w 331788"/>
                <a:gd name="connsiteY59" fmla="*/ 229572 h 315913"/>
                <a:gd name="connsiteX60" fmla="*/ 71513 w 331788"/>
                <a:gd name="connsiteY60" fmla="*/ 229572 h 315913"/>
                <a:gd name="connsiteX61" fmla="*/ 71513 w 331788"/>
                <a:gd name="connsiteY61" fmla="*/ 225706 h 315913"/>
                <a:gd name="connsiteX62" fmla="*/ 42908 w 331788"/>
                <a:gd name="connsiteY62" fmla="*/ 178025 h 315913"/>
                <a:gd name="connsiteX63" fmla="*/ 46808 w 331788"/>
                <a:gd name="connsiteY63" fmla="*/ 161272 h 315913"/>
                <a:gd name="connsiteX64" fmla="*/ 63711 w 331788"/>
                <a:gd name="connsiteY64" fmla="*/ 165138 h 315913"/>
                <a:gd name="connsiteX65" fmla="*/ 94917 w 331788"/>
                <a:gd name="connsiteY65" fmla="*/ 203798 h 315913"/>
                <a:gd name="connsiteX66" fmla="*/ 102719 w 331788"/>
                <a:gd name="connsiteY66" fmla="*/ 212819 h 315913"/>
                <a:gd name="connsiteX67" fmla="*/ 136525 w 331788"/>
                <a:gd name="connsiteY67" fmla="*/ 263078 h 315913"/>
                <a:gd name="connsiteX68" fmla="*/ 136525 w 331788"/>
                <a:gd name="connsiteY68" fmla="*/ 268232 h 315913"/>
                <a:gd name="connsiteX69" fmla="*/ 136525 w 331788"/>
                <a:gd name="connsiteY69" fmla="*/ 277253 h 315913"/>
                <a:gd name="connsiteX70" fmla="*/ 135225 w 331788"/>
                <a:gd name="connsiteY70" fmla="*/ 310759 h 315913"/>
                <a:gd name="connsiteX71" fmla="*/ 130024 w 331788"/>
                <a:gd name="connsiteY71" fmla="*/ 315913 h 315913"/>
                <a:gd name="connsiteX72" fmla="*/ 78014 w 331788"/>
                <a:gd name="connsiteY72" fmla="*/ 314625 h 315913"/>
                <a:gd name="connsiteX73" fmla="*/ 74113 w 331788"/>
                <a:gd name="connsiteY73" fmla="*/ 310759 h 315913"/>
                <a:gd name="connsiteX74" fmla="*/ 72813 w 331788"/>
                <a:gd name="connsiteY74" fmla="*/ 283696 h 315913"/>
                <a:gd name="connsiteX75" fmla="*/ 23404 w 331788"/>
                <a:gd name="connsiteY75" fmla="*/ 224417 h 315913"/>
                <a:gd name="connsiteX76" fmla="*/ 9101 w 331788"/>
                <a:gd name="connsiteY76" fmla="*/ 197355 h 315913"/>
                <a:gd name="connsiteX77" fmla="*/ 9101 w 331788"/>
                <a:gd name="connsiteY77" fmla="*/ 194778 h 315913"/>
                <a:gd name="connsiteX78" fmla="*/ 0 w 331788"/>
                <a:gd name="connsiteY78" fmla="*/ 111014 h 315913"/>
                <a:gd name="connsiteX79" fmla="*/ 3900 w 331788"/>
                <a:gd name="connsiteY79" fmla="*/ 100704 h 315913"/>
                <a:gd name="connsiteX80" fmla="*/ 312285 w 331788"/>
                <a:gd name="connsiteY80" fmla="*/ 100699 h 315913"/>
                <a:gd name="connsiteX81" fmla="*/ 327888 w 331788"/>
                <a:gd name="connsiteY81" fmla="*/ 100699 h 315913"/>
                <a:gd name="connsiteX82" fmla="*/ 331788 w 331788"/>
                <a:gd name="connsiteY82" fmla="*/ 110994 h 315913"/>
                <a:gd name="connsiteX83" fmla="*/ 322687 w 331788"/>
                <a:gd name="connsiteY83" fmla="*/ 194644 h 315913"/>
                <a:gd name="connsiteX84" fmla="*/ 322687 w 331788"/>
                <a:gd name="connsiteY84" fmla="*/ 197217 h 315913"/>
                <a:gd name="connsiteX85" fmla="*/ 308384 w 331788"/>
                <a:gd name="connsiteY85" fmla="*/ 224242 h 315913"/>
                <a:gd name="connsiteX86" fmla="*/ 258975 w 331788"/>
                <a:gd name="connsiteY86" fmla="*/ 283440 h 315913"/>
                <a:gd name="connsiteX87" fmla="*/ 257675 w 331788"/>
                <a:gd name="connsiteY87" fmla="*/ 310466 h 315913"/>
                <a:gd name="connsiteX88" fmla="*/ 253774 w 331788"/>
                <a:gd name="connsiteY88" fmla="*/ 314326 h 315913"/>
                <a:gd name="connsiteX89" fmla="*/ 201764 w 331788"/>
                <a:gd name="connsiteY89" fmla="*/ 314326 h 315913"/>
                <a:gd name="connsiteX90" fmla="*/ 196563 w 331788"/>
                <a:gd name="connsiteY90" fmla="*/ 310466 h 315913"/>
                <a:gd name="connsiteX91" fmla="*/ 195263 w 331788"/>
                <a:gd name="connsiteY91" fmla="*/ 277006 h 315913"/>
                <a:gd name="connsiteX92" fmla="*/ 195263 w 331788"/>
                <a:gd name="connsiteY92" fmla="*/ 267997 h 315913"/>
                <a:gd name="connsiteX93" fmla="*/ 195263 w 331788"/>
                <a:gd name="connsiteY93" fmla="*/ 262850 h 315913"/>
                <a:gd name="connsiteX94" fmla="*/ 229069 w 331788"/>
                <a:gd name="connsiteY94" fmla="*/ 212660 h 315913"/>
                <a:gd name="connsiteX95" fmla="*/ 236871 w 331788"/>
                <a:gd name="connsiteY95" fmla="*/ 203652 h 315913"/>
                <a:gd name="connsiteX96" fmla="*/ 268077 w 331788"/>
                <a:gd name="connsiteY96" fmla="*/ 165045 h 315913"/>
                <a:gd name="connsiteX97" fmla="*/ 284980 w 331788"/>
                <a:gd name="connsiteY97" fmla="*/ 161184 h 315913"/>
                <a:gd name="connsiteX98" fmla="*/ 288880 w 331788"/>
                <a:gd name="connsiteY98" fmla="*/ 177914 h 315913"/>
                <a:gd name="connsiteX99" fmla="*/ 260275 w 331788"/>
                <a:gd name="connsiteY99" fmla="*/ 225529 h 315913"/>
                <a:gd name="connsiteX100" fmla="*/ 260275 w 331788"/>
                <a:gd name="connsiteY100" fmla="*/ 229390 h 315913"/>
                <a:gd name="connsiteX101" fmla="*/ 265476 w 331788"/>
                <a:gd name="connsiteY101" fmla="*/ 229390 h 315913"/>
                <a:gd name="connsiteX102" fmla="*/ 266776 w 331788"/>
                <a:gd name="connsiteY102" fmla="*/ 226816 h 315913"/>
                <a:gd name="connsiteX103" fmla="*/ 300583 w 331788"/>
                <a:gd name="connsiteY103" fmla="*/ 172766 h 315913"/>
                <a:gd name="connsiteX104" fmla="*/ 303183 w 331788"/>
                <a:gd name="connsiteY104" fmla="*/ 158610 h 315913"/>
                <a:gd name="connsiteX105" fmla="*/ 303183 w 331788"/>
                <a:gd name="connsiteY105" fmla="*/ 156036 h 315913"/>
                <a:gd name="connsiteX106" fmla="*/ 307084 w 331788"/>
                <a:gd name="connsiteY106" fmla="*/ 118716 h 315913"/>
                <a:gd name="connsiteX107" fmla="*/ 312285 w 331788"/>
                <a:gd name="connsiteY107" fmla="*/ 100699 h 315913"/>
                <a:gd name="connsiteX108" fmla="*/ 219869 w 331788"/>
                <a:gd name="connsiteY108" fmla="*/ 52388 h 315913"/>
                <a:gd name="connsiteX109" fmla="*/ 230188 w 331788"/>
                <a:gd name="connsiteY109" fmla="*/ 62707 h 315913"/>
                <a:gd name="connsiteX110" fmla="*/ 219869 w 331788"/>
                <a:gd name="connsiteY110" fmla="*/ 73026 h 315913"/>
                <a:gd name="connsiteX111" fmla="*/ 209550 w 331788"/>
                <a:gd name="connsiteY111" fmla="*/ 62707 h 315913"/>
                <a:gd name="connsiteX112" fmla="*/ 219869 w 331788"/>
                <a:gd name="connsiteY112" fmla="*/ 52388 h 315913"/>
                <a:gd name="connsiteX113" fmla="*/ 111919 w 331788"/>
                <a:gd name="connsiteY113" fmla="*/ 52388 h 315913"/>
                <a:gd name="connsiteX114" fmla="*/ 122238 w 331788"/>
                <a:gd name="connsiteY114" fmla="*/ 62707 h 315913"/>
                <a:gd name="connsiteX115" fmla="*/ 111919 w 331788"/>
                <a:gd name="connsiteY115" fmla="*/ 73026 h 315913"/>
                <a:gd name="connsiteX116" fmla="*/ 101600 w 331788"/>
                <a:gd name="connsiteY116" fmla="*/ 62707 h 315913"/>
                <a:gd name="connsiteX117" fmla="*/ 111919 w 331788"/>
                <a:gd name="connsiteY117" fmla="*/ 52388 h 315913"/>
                <a:gd name="connsiteX118" fmla="*/ 177801 w 331788"/>
                <a:gd name="connsiteY118" fmla="*/ 47625 h 315913"/>
                <a:gd name="connsiteX119" fmla="*/ 160338 w 331788"/>
                <a:gd name="connsiteY119" fmla="*/ 63501 h 315913"/>
                <a:gd name="connsiteX120" fmla="*/ 153988 w 331788"/>
                <a:gd name="connsiteY120" fmla="*/ 55563 h 315913"/>
                <a:gd name="connsiteX121" fmla="*/ 146050 w 331788"/>
                <a:gd name="connsiteY121" fmla="*/ 63501 h 315913"/>
                <a:gd name="connsiteX122" fmla="*/ 153988 w 331788"/>
                <a:gd name="connsiteY122" fmla="*/ 69851 h 315913"/>
                <a:gd name="connsiteX123" fmla="*/ 160338 w 331788"/>
                <a:gd name="connsiteY123" fmla="*/ 77788 h 315913"/>
                <a:gd name="connsiteX124" fmla="*/ 168276 w 331788"/>
                <a:gd name="connsiteY124" fmla="*/ 69851 h 315913"/>
                <a:gd name="connsiteX125" fmla="*/ 185738 w 331788"/>
                <a:gd name="connsiteY125" fmla="*/ 53975 h 315913"/>
                <a:gd name="connsiteX126" fmla="*/ 165895 w 331788"/>
                <a:gd name="connsiteY126" fmla="*/ 25400 h 315913"/>
                <a:gd name="connsiteX127" fmla="*/ 203202 w 331788"/>
                <a:gd name="connsiteY127" fmla="*/ 62707 h 315913"/>
                <a:gd name="connsiteX128" fmla="*/ 165895 w 331788"/>
                <a:gd name="connsiteY128" fmla="*/ 100014 h 315913"/>
                <a:gd name="connsiteX129" fmla="*/ 128588 w 331788"/>
                <a:gd name="connsiteY129" fmla="*/ 62707 h 315913"/>
                <a:gd name="connsiteX130" fmla="*/ 165895 w 331788"/>
                <a:gd name="connsiteY130" fmla="*/ 25400 h 315913"/>
                <a:gd name="connsiteX131" fmla="*/ 101966 w 331788"/>
                <a:gd name="connsiteY131" fmla="*/ 15875 h 315913"/>
                <a:gd name="connsiteX132" fmla="*/ 103261 w 331788"/>
                <a:gd name="connsiteY132" fmla="*/ 18477 h 315913"/>
                <a:gd name="connsiteX133" fmla="*/ 85139 w 331788"/>
                <a:gd name="connsiteY133" fmla="*/ 36689 h 315913"/>
                <a:gd name="connsiteX134" fmla="*/ 82550 w 331788"/>
                <a:gd name="connsiteY134" fmla="*/ 35388 h 315913"/>
                <a:gd name="connsiteX135" fmla="*/ 82550 w 331788"/>
                <a:gd name="connsiteY135" fmla="*/ 88724 h 315913"/>
                <a:gd name="connsiteX136" fmla="*/ 85139 w 331788"/>
                <a:gd name="connsiteY136" fmla="*/ 88724 h 315913"/>
                <a:gd name="connsiteX137" fmla="*/ 103261 w 331788"/>
                <a:gd name="connsiteY137" fmla="*/ 105636 h 315913"/>
                <a:gd name="connsiteX138" fmla="*/ 101966 w 331788"/>
                <a:gd name="connsiteY138" fmla="*/ 109538 h 315913"/>
                <a:gd name="connsiteX139" fmla="*/ 228820 w 331788"/>
                <a:gd name="connsiteY139" fmla="*/ 109538 h 315913"/>
                <a:gd name="connsiteX140" fmla="*/ 228820 w 331788"/>
                <a:gd name="connsiteY140" fmla="*/ 106936 h 315913"/>
                <a:gd name="connsiteX141" fmla="*/ 246942 w 331788"/>
                <a:gd name="connsiteY141" fmla="*/ 90025 h 315913"/>
                <a:gd name="connsiteX142" fmla="*/ 250825 w 331788"/>
                <a:gd name="connsiteY142" fmla="*/ 90025 h 315913"/>
                <a:gd name="connsiteX143" fmla="*/ 250825 w 331788"/>
                <a:gd name="connsiteY143" fmla="*/ 36689 h 315913"/>
                <a:gd name="connsiteX144" fmla="*/ 246942 w 331788"/>
                <a:gd name="connsiteY144" fmla="*/ 36689 h 315913"/>
                <a:gd name="connsiteX145" fmla="*/ 228820 w 331788"/>
                <a:gd name="connsiteY145" fmla="*/ 19777 h 315913"/>
                <a:gd name="connsiteX146" fmla="*/ 230114 w 331788"/>
                <a:gd name="connsiteY146" fmla="*/ 15875 h 315913"/>
                <a:gd name="connsiteX147" fmla="*/ 101966 w 331788"/>
                <a:gd name="connsiteY147" fmla="*/ 15875 h 315913"/>
                <a:gd name="connsiteX148" fmla="*/ 85099 w 331788"/>
                <a:gd name="connsiteY148" fmla="*/ 0 h 315913"/>
                <a:gd name="connsiteX149" fmla="*/ 248277 w 331788"/>
                <a:gd name="connsiteY149" fmla="*/ 0 h 315913"/>
                <a:gd name="connsiteX150" fmla="*/ 265113 w 331788"/>
                <a:gd name="connsiteY150" fmla="*/ 18248 h 315913"/>
                <a:gd name="connsiteX151" fmla="*/ 265113 w 331788"/>
                <a:gd name="connsiteY151" fmla="*/ 106881 h 315913"/>
                <a:gd name="connsiteX152" fmla="*/ 248277 w 331788"/>
                <a:gd name="connsiteY152" fmla="*/ 123825 h 315913"/>
                <a:gd name="connsiteX153" fmla="*/ 85099 w 331788"/>
                <a:gd name="connsiteY153" fmla="*/ 123825 h 315913"/>
                <a:gd name="connsiteX154" fmla="*/ 68263 w 331788"/>
                <a:gd name="connsiteY154" fmla="*/ 106881 h 315913"/>
                <a:gd name="connsiteX155" fmla="*/ 68263 w 331788"/>
                <a:gd name="connsiteY155" fmla="*/ 18248 h 315913"/>
                <a:gd name="connsiteX156" fmla="*/ 85099 w 331788"/>
                <a:gd name="connsiteY156"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31788" h="315913">
                  <a:moveTo>
                    <a:pt x="117254" y="187325"/>
                  </a:moveTo>
                  <a:lnTo>
                    <a:pt x="204708" y="187325"/>
                  </a:lnTo>
                  <a:cubicBezTo>
                    <a:pt x="208566" y="187325"/>
                    <a:pt x="211138" y="191294"/>
                    <a:pt x="211138" y="195263"/>
                  </a:cubicBezTo>
                  <a:cubicBezTo>
                    <a:pt x="211138" y="199231"/>
                    <a:pt x="208566" y="203200"/>
                    <a:pt x="204708" y="203200"/>
                  </a:cubicBezTo>
                  <a:cubicBezTo>
                    <a:pt x="204708" y="203200"/>
                    <a:pt x="204708" y="203200"/>
                    <a:pt x="117254" y="203200"/>
                  </a:cubicBezTo>
                  <a:cubicBezTo>
                    <a:pt x="113396" y="203200"/>
                    <a:pt x="109538" y="199231"/>
                    <a:pt x="109538" y="195263"/>
                  </a:cubicBezTo>
                  <a:cubicBezTo>
                    <a:pt x="109538" y="191294"/>
                    <a:pt x="113396" y="187325"/>
                    <a:pt x="117254" y="187325"/>
                  </a:cubicBezTo>
                  <a:close/>
                  <a:moveTo>
                    <a:pt x="91953" y="161925"/>
                  </a:moveTo>
                  <a:cubicBezTo>
                    <a:pt x="91953" y="161925"/>
                    <a:pt x="91953" y="161925"/>
                    <a:pt x="230025" y="161925"/>
                  </a:cubicBezTo>
                  <a:cubicBezTo>
                    <a:pt x="233933" y="161925"/>
                    <a:pt x="236538" y="164523"/>
                    <a:pt x="236538" y="168420"/>
                  </a:cubicBezTo>
                  <a:cubicBezTo>
                    <a:pt x="236538" y="172317"/>
                    <a:pt x="233933" y="176213"/>
                    <a:pt x="230025" y="176213"/>
                  </a:cubicBezTo>
                  <a:cubicBezTo>
                    <a:pt x="230025" y="176213"/>
                    <a:pt x="230025" y="176213"/>
                    <a:pt x="91953" y="176213"/>
                  </a:cubicBezTo>
                  <a:cubicBezTo>
                    <a:pt x="88045" y="176213"/>
                    <a:pt x="84138" y="172317"/>
                    <a:pt x="84138" y="168420"/>
                  </a:cubicBezTo>
                  <a:cubicBezTo>
                    <a:pt x="84138" y="164523"/>
                    <a:pt x="88045" y="161925"/>
                    <a:pt x="91953" y="161925"/>
                  </a:cubicBezTo>
                  <a:close/>
                  <a:moveTo>
                    <a:pt x="79225" y="134938"/>
                  </a:moveTo>
                  <a:cubicBezTo>
                    <a:pt x="79225" y="134938"/>
                    <a:pt x="79225" y="134938"/>
                    <a:pt x="255739" y="134938"/>
                  </a:cubicBezTo>
                  <a:cubicBezTo>
                    <a:pt x="259633" y="134938"/>
                    <a:pt x="263526" y="138907"/>
                    <a:pt x="263526" y="142876"/>
                  </a:cubicBezTo>
                  <a:cubicBezTo>
                    <a:pt x="263526" y="146844"/>
                    <a:pt x="259633" y="150813"/>
                    <a:pt x="255739" y="150813"/>
                  </a:cubicBezTo>
                  <a:cubicBezTo>
                    <a:pt x="255739" y="150813"/>
                    <a:pt x="255739" y="150813"/>
                    <a:pt x="79225" y="150813"/>
                  </a:cubicBezTo>
                  <a:cubicBezTo>
                    <a:pt x="75331" y="150813"/>
                    <a:pt x="71438" y="146844"/>
                    <a:pt x="71438" y="142876"/>
                  </a:cubicBezTo>
                  <a:cubicBezTo>
                    <a:pt x="71438" y="138907"/>
                    <a:pt x="75331" y="134938"/>
                    <a:pt x="79225" y="134938"/>
                  </a:cubicBezTo>
                  <a:close/>
                  <a:moveTo>
                    <a:pt x="284163" y="117475"/>
                  </a:moveTo>
                  <a:cubicBezTo>
                    <a:pt x="282893" y="124090"/>
                    <a:pt x="279083" y="135996"/>
                    <a:pt x="279083" y="142611"/>
                  </a:cubicBezTo>
                  <a:lnTo>
                    <a:pt x="277813" y="146579"/>
                  </a:lnTo>
                  <a:cubicBezTo>
                    <a:pt x="277813" y="146579"/>
                    <a:pt x="277813" y="146579"/>
                    <a:pt x="277813" y="147902"/>
                  </a:cubicBezTo>
                  <a:cubicBezTo>
                    <a:pt x="275273" y="147902"/>
                    <a:pt x="272733" y="147902"/>
                    <a:pt x="271463" y="149225"/>
                  </a:cubicBezTo>
                  <a:cubicBezTo>
                    <a:pt x="271463" y="143934"/>
                    <a:pt x="275273" y="132027"/>
                    <a:pt x="276543" y="126736"/>
                  </a:cubicBezTo>
                  <a:cubicBezTo>
                    <a:pt x="277813" y="122767"/>
                    <a:pt x="280353" y="118798"/>
                    <a:pt x="284163" y="117475"/>
                  </a:cubicBezTo>
                  <a:close/>
                  <a:moveTo>
                    <a:pt x="47625" y="117475"/>
                  </a:moveTo>
                  <a:cubicBezTo>
                    <a:pt x="51911" y="118798"/>
                    <a:pt x="54769" y="122767"/>
                    <a:pt x="56198" y="126736"/>
                  </a:cubicBezTo>
                  <a:cubicBezTo>
                    <a:pt x="57626" y="132027"/>
                    <a:pt x="61913" y="143934"/>
                    <a:pt x="61913" y="149225"/>
                  </a:cubicBezTo>
                  <a:cubicBezTo>
                    <a:pt x="60484" y="147902"/>
                    <a:pt x="57626" y="147902"/>
                    <a:pt x="54769" y="147902"/>
                  </a:cubicBezTo>
                  <a:cubicBezTo>
                    <a:pt x="54769" y="146579"/>
                    <a:pt x="54769" y="146579"/>
                    <a:pt x="54769" y="146579"/>
                  </a:cubicBezTo>
                  <a:cubicBezTo>
                    <a:pt x="54769" y="146579"/>
                    <a:pt x="54769" y="146579"/>
                    <a:pt x="53340" y="142611"/>
                  </a:cubicBezTo>
                  <a:cubicBezTo>
                    <a:pt x="53340" y="135996"/>
                    <a:pt x="49054" y="124090"/>
                    <a:pt x="47625" y="117475"/>
                  </a:cubicBezTo>
                  <a:close/>
                  <a:moveTo>
                    <a:pt x="300038" y="106363"/>
                  </a:moveTo>
                  <a:cubicBezTo>
                    <a:pt x="298739" y="108921"/>
                    <a:pt x="298739" y="112757"/>
                    <a:pt x="297440" y="115315"/>
                  </a:cubicBezTo>
                  <a:cubicBezTo>
                    <a:pt x="296142" y="124267"/>
                    <a:pt x="293544" y="140892"/>
                    <a:pt x="293544" y="149844"/>
                  </a:cubicBezTo>
                  <a:cubicBezTo>
                    <a:pt x="293544" y="151122"/>
                    <a:pt x="293544" y="152401"/>
                    <a:pt x="293544" y="152401"/>
                  </a:cubicBezTo>
                  <a:cubicBezTo>
                    <a:pt x="292245" y="152401"/>
                    <a:pt x="292245" y="151122"/>
                    <a:pt x="290946" y="149844"/>
                  </a:cubicBezTo>
                  <a:cubicBezTo>
                    <a:pt x="289647" y="149844"/>
                    <a:pt x="287049" y="148565"/>
                    <a:pt x="285750" y="148565"/>
                  </a:cubicBezTo>
                  <a:cubicBezTo>
                    <a:pt x="285750" y="148565"/>
                    <a:pt x="285750" y="148565"/>
                    <a:pt x="285750" y="147286"/>
                  </a:cubicBezTo>
                  <a:cubicBezTo>
                    <a:pt x="287049" y="139613"/>
                    <a:pt x="289647" y="122988"/>
                    <a:pt x="292245" y="115315"/>
                  </a:cubicBezTo>
                  <a:cubicBezTo>
                    <a:pt x="293544" y="110200"/>
                    <a:pt x="296142" y="107642"/>
                    <a:pt x="300038" y="106363"/>
                  </a:cubicBezTo>
                  <a:close/>
                  <a:moveTo>
                    <a:pt x="31750" y="106363"/>
                  </a:moveTo>
                  <a:cubicBezTo>
                    <a:pt x="35646" y="107642"/>
                    <a:pt x="38244" y="110200"/>
                    <a:pt x="39543" y="115315"/>
                  </a:cubicBezTo>
                  <a:cubicBezTo>
                    <a:pt x="42141" y="122988"/>
                    <a:pt x="44739" y="139613"/>
                    <a:pt x="46038" y="148565"/>
                  </a:cubicBezTo>
                  <a:cubicBezTo>
                    <a:pt x="44739" y="148565"/>
                    <a:pt x="43440" y="149844"/>
                    <a:pt x="40842" y="149844"/>
                  </a:cubicBezTo>
                  <a:cubicBezTo>
                    <a:pt x="39543" y="151122"/>
                    <a:pt x="39543" y="152401"/>
                    <a:pt x="38244" y="152401"/>
                  </a:cubicBezTo>
                  <a:cubicBezTo>
                    <a:pt x="38244" y="152401"/>
                    <a:pt x="38244" y="151122"/>
                    <a:pt x="38244" y="149844"/>
                  </a:cubicBezTo>
                  <a:cubicBezTo>
                    <a:pt x="38244" y="140892"/>
                    <a:pt x="35646" y="124267"/>
                    <a:pt x="34348" y="115315"/>
                  </a:cubicBezTo>
                  <a:cubicBezTo>
                    <a:pt x="33049" y="112757"/>
                    <a:pt x="33049" y="108921"/>
                    <a:pt x="31750" y="106363"/>
                  </a:cubicBezTo>
                  <a:close/>
                  <a:moveTo>
                    <a:pt x="3900" y="100704"/>
                  </a:moveTo>
                  <a:cubicBezTo>
                    <a:pt x="7801" y="96838"/>
                    <a:pt x="14302" y="96838"/>
                    <a:pt x="19503" y="100704"/>
                  </a:cubicBezTo>
                  <a:cubicBezTo>
                    <a:pt x="22104" y="104570"/>
                    <a:pt x="23404" y="116168"/>
                    <a:pt x="24704" y="118746"/>
                  </a:cubicBezTo>
                  <a:cubicBezTo>
                    <a:pt x="26005" y="130344"/>
                    <a:pt x="27305" y="145808"/>
                    <a:pt x="28605" y="156117"/>
                  </a:cubicBezTo>
                  <a:cubicBezTo>
                    <a:pt x="28605" y="157406"/>
                    <a:pt x="28605" y="158695"/>
                    <a:pt x="28605" y="158695"/>
                  </a:cubicBezTo>
                  <a:cubicBezTo>
                    <a:pt x="28605" y="163849"/>
                    <a:pt x="29905" y="169004"/>
                    <a:pt x="31205" y="172870"/>
                  </a:cubicBezTo>
                  <a:cubicBezTo>
                    <a:pt x="42908" y="197355"/>
                    <a:pt x="65012" y="226995"/>
                    <a:pt x="65012" y="226995"/>
                  </a:cubicBezTo>
                  <a:cubicBezTo>
                    <a:pt x="66312" y="229572"/>
                    <a:pt x="66312" y="229572"/>
                    <a:pt x="66312" y="229572"/>
                  </a:cubicBezTo>
                  <a:cubicBezTo>
                    <a:pt x="67612" y="230861"/>
                    <a:pt x="68912" y="230861"/>
                    <a:pt x="71513" y="229572"/>
                  </a:cubicBezTo>
                  <a:cubicBezTo>
                    <a:pt x="72813" y="229572"/>
                    <a:pt x="72813" y="226995"/>
                    <a:pt x="71513" y="225706"/>
                  </a:cubicBezTo>
                  <a:cubicBezTo>
                    <a:pt x="42908" y="178025"/>
                    <a:pt x="42908" y="178025"/>
                    <a:pt x="42908" y="178025"/>
                  </a:cubicBezTo>
                  <a:cubicBezTo>
                    <a:pt x="39007" y="172870"/>
                    <a:pt x="41607" y="165138"/>
                    <a:pt x="46808" y="161272"/>
                  </a:cubicBezTo>
                  <a:cubicBezTo>
                    <a:pt x="52009" y="157406"/>
                    <a:pt x="59811" y="159983"/>
                    <a:pt x="63711" y="165138"/>
                  </a:cubicBezTo>
                  <a:cubicBezTo>
                    <a:pt x="94917" y="203798"/>
                    <a:pt x="94917" y="203798"/>
                    <a:pt x="94917" y="203798"/>
                  </a:cubicBezTo>
                  <a:cubicBezTo>
                    <a:pt x="96217" y="206376"/>
                    <a:pt x="100118" y="210242"/>
                    <a:pt x="102719" y="212819"/>
                  </a:cubicBezTo>
                  <a:cubicBezTo>
                    <a:pt x="130024" y="232149"/>
                    <a:pt x="133924" y="252768"/>
                    <a:pt x="136525" y="263078"/>
                  </a:cubicBezTo>
                  <a:cubicBezTo>
                    <a:pt x="136525" y="263078"/>
                    <a:pt x="136525" y="264366"/>
                    <a:pt x="136525" y="268232"/>
                  </a:cubicBezTo>
                  <a:cubicBezTo>
                    <a:pt x="136525" y="270810"/>
                    <a:pt x="136525" y="274676"/>
                    <a:pt x="136525" y="277253"/>
                  </a:cubicBezTo>
                  <a:cubicBezTo>
                    <a:pt x="135225" y="310759"/>
                    <a:pt x="135225" y="310759"/>
                    <a:pt x="135225" y="310759"/>
                  </a:cubicBezTo>
                  <a:cubicBezTo>
                    <a:pt x="135225" y="313336"/>
                    <a:pt x="132624" y="315913"/>
                    <a:pt x="130024" y="315913"/>
                  </a:cubicBezTo>
                  <a:cubicBezTo>
                    <a:pt x="78014" y="314625"/>
                    <a:pt x="78014" y="314625"/>
                    <a:pt x="78014" y="314625"/>
                  </a:cubicBezTo>
                  <a:cubicBezTo>
                    <a:pt x="75414" y="314625"/>
                    <a:pt x="74113" y="313336"/>
                    <a:pt x="74113" y="310759"/>
                  </a:cubicBezTo>
                  <a:cubicBezTo>
                    <a:pt x="72813" y="283696"/>
                    <a:pt x="72813" y="283696"/>
                    <a:pt x="72813" y="283696"/>
                  </a:cubicBezTo>
                  <a:cubicBezTo>
                    <a:pt x="23404" y="224417"/>
                    <a:pt x="23404" y="224417"/>
                    <a:pt x="23404" y="224417"/>
                  </a:cubicBezTo>
                  <a:cubicBezTo>
                    <a:pt x="15603" y="216685"/>
                    <a:pt x="10402" y="207664"/>
                    <a:pt x="9101" y="197355"/>
                  </a:cubicBezTo>
                  <a:cubicBezTo>
                    <a:pt x="9101" y="194778"/>
                    <a:pt x="9101" y="194778"/>
                    <a:pt x="9101" y="194778"/>
                  </a:cubicBezTo>
                  <a:cubicBezTo>
                    <a:pt x="0" y="111014"/>
                    <a:pt x="0" y="111014"/>
                    <a:pt x="0" y="111014"/>
                  </a:cubicBezTo>
                  <a:cubicBezTo>
                    <a:pt x="0" y="107148"/>
                    <a:pt x="1300" y="103282"/>
                    <a:pt x="3900" y="100704"/>
                  </a:cubicBezTo>
                  <a:close/>
                  <a:moveTo>
                    <a:pt x="312285" y="100699"/>
                  </a:moveTo>
                  <a:cubicBezTo>
                    <a:pt x="317486" y="96838"/>
                    <a:pt x="323987" y="96838"/>
                    <a:pt x="327888" y="100699"/>
                  </a:cubicBezTo>
                  <a:cubicBezTo>
                    <a:pt x="330488" y="103273"/>
                    <a:pt x="331788" y="107134"/>
                    <a:pt x="331788" y="110994"/>
                  </a:cubicBezTo>
                  <a:cubicBezTo>
                    <a:pt x="331788" y="110994"/>
                    <a:pt x="331788" y="110994"/>
                    <a:pt x="322687" y="194644"/>
                  </a:cubicBezTo>
                  <a:cubicBezTo>
                    <a:pt x="322687" y="194644"/>
                    <a:pt x="322687" y="194644"/>
                    <a:pt x="322687" y="197217"/>
                  </a:cubicBezTo>
                  <a:cubicBezTo>
                    <a:pt x="321386" y="207513"/>
                    <a:pt x="316185" y="216521"/>
                    <a:pt x="308384" y="224242"/>
                  </a:cubicBezTo>
                  <a:cubicBezTo>
                    <a:pt x="308384" y="224242"/>
                    <a:pt x="308384" y="224242"/>
                    <a:pt x="258975" y="283440"/>
                  </a:cubicBezTo>
                  <a:cubicBezTo>
                    <a:pt x="258975" y="283440"/>
                    <a:pt x="258975" y="283440"/>
                    <a:pt x="257675" y="310466"/>
                  </a:cubicBezTo>
                  <a:cubicBezTo>
                    <a:pt x="257675" y="313039"/>
                    <a:pt x="256374" y="314326"/>
                    <a:pt x="253774" y="314326"/>
                  </a:cubicBezTo>
                  <a:cubicBezTo>
                    <a:pt x="253774" y="314326"/>
                    <a:pt x="253774" y="314326"/>
                    <a:pt x="201764" y="314326"/>
                  </a:cubicBezTo>
                  <a:cubicBezTo>
                    <a:pt x="199164" y="314326"/>
                    <a:pt x="196563" y="313039"/>
                    <a:pt x="196563" y="310466"/>
                  </a:cubicBezTo>
                  <a:cubicBezTo>
                    <a:pt x="196563" y="310466"/>
                    <a:pt x="196563" y="310466"/>
                    <a:pt x="195263" y="277006"/>
                  </a:cubicBezTo>
                  <a:cubicBezTo>
                    <a:pt x="195263" y="274432"/>
                    <a:pt x="195263" y="270571"/>
                    <a:pt x="195263" y="267997"/>
                  </a:cubicBezTo>
                  <a:cubicBezTo>
                    <a:pt x="195263" y="264137"/>
                    <a:pt x="195263" y="262850"/>
                    <a:pt x="195263" y="262850"/>
                  </a:cubicBezTo>
                  <a:cubicBezTo>
                    <a:pt x="197864" y="252555"/>
                    <a:pt x="201764" y="231964"/>
                    <a:pt x="229069" y="212660"/>
                  </a:cubicBezTo>
                  <a:cubicBezTo>
                    <a:pt x="231670" y="210086"/>
                    <a:pt x="235571" y="206226"/>
                    <a:pt x="236871" y="203652"/>
                  </a:cubicBezTo>
                  <a:cubicBezTo>
                    <a:pt x="236871" y="203652"/>
                    <a:pt x="236871" y="203652"/>
                    <a:pt x="268077" y="165045"/>
                  </a:cubicBezTo>
                  <a:cubicBezTo>
                    <a:pt x="271977" y="159897"/>
                    <a:pt x="279779" y="157323"/>
                    <a:pt x="284980" y="161184"/>
                  </a:cubicBezTo>
                  <a:cubicBezTo>
                    <a:pt x="290181" y="165045"/>
                    <a:pt x="292781" y="172766"/>
                    <a:pt x="288880" y="177914"/>
                  </a:cubicBezTo>
                  <a:cubicBezTo>
                    <a:pt x="288880" y="177914"/>
                    <a:pt x="288880" y="177914"/>
                    <a:pt x="260275" y="225529"/>
                  </a:cubicBezTo>
                  <a:cubicBezTo>
                    <a:pt x="258975" y="226816"/>
                    <a:pt x="258975" y="229390"/>
                    <a:pt x="260275" y="229390"/>
                  </a:cubicBezTo>
                  <a:cubicBezTo>
                    <a:pt x="262876" y="230677"/>
                    <a:pt x="264176" y="230677"/>
                    <a:pt x="265476" y="229390"/>
                  </a:cubicBezTo>
                  <a:cubicBezTo>
                    <a:pt x="265476" y="229390"/>
                    <a:pt x="265476" y="229390"/>
                    <a:pt x="266776" y="226816"/>
                  </a:cubicBezTo>
                  <a:cubicBezTo>
                    <a:pt x="266776" y="226816"/>
                    <a:pt x="288880" y="197217"/>
                    <a:pt x="300583" y="172766"/>
                  </a:cubicBezTo>
                  <a:cubicBezTo>
                    <a:pt x="301883" y="168905"/>
                    <a:pt x="303183" y="163758"/>
                    <a:pt x="303183" y="158610"/>
                  </a:cubicBezTo>
                  <a:cubicBezTo>
                    <a:pt x="303183" y="158610"/>
                    <a:pt x="303183" y="157323"/>
                    <a:pt x="303183" y="156036"/>
                  </a:cubicBezTo>
                  <a:cubicBezTo>
                    <a:pt x="304483" y="145741"/>
                    <a:pt x="305783" y="130298"/>
                    <a:pt x="307084" y="118716"/>
                  </a:cubicBezTo>
                  <a:cubicBezTo>
                    <a:pt x="308384" y="116142"/>
                    <a:pt x="309684" y="104560"/>
                    <a:pt x="312285" y="100699"/>
                  </a:cubicBezTo>
                  <a:close/>
                  <a:moveTo>
                    <a:pt x="219869" y="52388"/>
                  </a:moveTo>
                  <a:cubicBezTo>
                    <a:pt x="225568" y="52388"/>
                    <a:pt x="230188" y="57008"/>
                    <a:pt x="230188" y="62707"/>
                  </a:cubicBezTo>
                  <a:cubicBezTo>
                    <a:pt x="230188" y="68406"/>
                    <a:pt x="225568" y="73026"/>
                    <a:pt x="219869" y="73026"/>
                  </a:cubicBezTo>
                  <a:cubicBezTo>
                    <a:pt x="214170" y="73026"/>
                    <a:pt x="209550" y="68406"/>
                    <a:pt x="209550" y="62707"/>
                  </a:cubicBezTo>
                  <a:cubicBezTo>
                    <a:pt x="209550" y="57008"/>
                    <a:pt x="214170" y="52388"/>
                    <a:pt x="219869" y="52388"/>
                  </a:cubicBezTo>
                  <a:close/>
                  <a:moveTo>
                    <a:pt x="111919" y="52388"/>
                  </a:moveTo>
                  <a:cubicBezTo>
                    <a:pt x="117618" y="52388"/>
                    <a:pt x="122238" y="57008"/>
                    <a:pt x="122238" y="62707"/>
                  </a:cubicBezTo>
                  <a:cubicBezTo>
                    <a:pt x="122238" y="68406"/>
                    <a:pt x="117618" y="73026"/>
                    <a:pt x="111919" y="73026"/>
                  </a:cubicBezTo>
                  <a:cubicBezTo>
                    <a:pt x="106220" y="73026"/>
                    <a:pt x="101600" y="68406"/>
                    <a:pt x="101600" y="62707"/>
                  </a:cubicBezTo>
                  <a:cubicBezTo>
                    <a:pt x="101600" y="57008"/>
                    <a:pt x="106220" y="52388"/>
                    <a:pt x="111919" y="52388"/>
                  </a:cubicBezTo>
                  <a:close/>
                  <a:moveTo>
                    <a:pt x="177801" y="47625"/>
                  </a:moveTo>
                  <a:lnTo>
                    <a:pt x="160338" y="63501"/>
                  </a:lnTo>
                  <a:lnTo>
                    <a:pt x="153988" y="55563"/>
                  </a:lnTo>
                  <a:lnTo>
                    <a:pt x="146050" y="63501"/>
                  </a:lnTo>
                  <a:lnTo>
                    <a:pt x="153988" y="69851"/>
                  </a:lnTo>
                  <a:lnTo>
                    <a:pt x="160338" y="77788"/>
                  </a:lnTo>
                  <a:lnTo>
                    <a:pt x="168276" y="69851"/>
                  </a:lnTo>
                  <a:lnTo>
                    <a:pt x="185738" y="53975"/>
                  </a:lnTo>
                  <a:close/>
                  <a:moveTo>
                    <a:pt x="165895" y="25400"/>
                  </a:moveTo>
                  <a:cubicBezTo>
                    <a:pt x="186499" y="25400"/>
                    <a:pt x="203202" y="42103"/>
                    <a:pt x="203202" y="62707"/>
                  </a:cubicBezTo>
                  <a:cubicBezTo>
                    <a:pt x="203202" y="83311"/>
                    <a:pt x="186499" y="100014"/>
                    <a:pt x="165895" y="100014"/>
                  </a:cubicBezTo>
                  <a:cubicBezTo>
                    <a:pt x="145291" y="100014"/>
                    <a:pt x="128588" y="83311"/>
                    <a:pt x="128588" y="62707"/>
                  </a:cubicBezTo>
                  <a:cubicBezTo>
                    <a:pt x="128588" y="42103"/>
                    <a:pt x="145291" y="25400"/>
                    <a:pt x="165895" y="25400"/>
                  </a:cubicBezTo>
                  <a:close/>
                  <a:moveTo>
                    <a:pt x="101966" y="15875"/>
                  </a:moveTo>
                  <a:cubicBezTo>
                    <a:pt x="103261" y="17176"/>
                    <a:pt x="103261" y="17176"/>
                    <a:pt x="103261" y="18477"/>
                  </a:cubicBezTo>
                  <a:cubicBezTo>
                    <a:pt x="103261" y="28884"/>
                    <a:pt x="95494" y="36689"/>
                    <a:pt x="85139" y="36689"/>
                  </a:cubicBezTo>
                  <a:cubicBezTo>
                    <a:pt x="83844" y="36689"/>
                    <a:pt x="83844" y="36689"/>
                    <a:pt x="82550" y="35388"/>
                  </a:cubicBezTo>
                  <a:cubicBezTo>
                    <a:pt x="82550" y="88724"/>
                    <a:pt x="82550" y="88724"/>
                    <a:pt x="82550" y="88724"/>
                  </a:cubicBezTo>
                  <a:cubicBezTo>
                    <a:pt x="83844" y="88724"/>
                    <a:pt x="83844" y="88724"/>
                    <a:pt x="85139" y="88724"/>
                  </a:cubicBezTo>
                  <a:cubicBezTo>
                    <a:pt x="95494" y="88724"/>
                    <a:pt x="103261" y="96529"/>
                    <a:pt x="103261" y="105636"/>
                  </a:cubicBezTo>
                  <a:cubicBezTo>
                    <a:pt x="103261" y="106936"/>
                    <a:pt x="101966" y="108237"/>
                    <a:pt x="101966" y="109538"/>
                  </a:cubicBezTo>
                  <a:cubicBezTo>
                    <a:pt x="228820" y="109538"/>
                    <a:pt x="228820" y="109538"/>
                    <a:pt x="228820" y="109538"/>
                  </a:cubicBezTo>
                  <a:cubicBezTo>
                    <a:pt x="228820" y="108237"/>
                    <a:pt x="228820" y="108237"/>
                    <a:pt x="228820" y="106936"/>
                  </a:cubicBezTo>
                  <a:cubicBezTo>
                    <a:pt x="228820" y="97830"/>
                    <a:pt x="236587" y="90025"/>
                    <a:pt x="246942" y="90025"/>
                  </a:cubicBezTo>
                  <a:cubicBezTo>
                    <a:pt x="248236" y="90025"/>
                    <a:pt x="249531" y="90025"/>
                    <a:pt x="250825" y="90025"/>
                  </a:cubicBezTo>
                  <a:cubicBezTo>
                    <a:pt x="250825" y="36689"/>
                    <a:pt x="250825" y="36689"/>
                    <a:pt x="250825" y="36689"/>
                  </a:cubicBezTo>
                  <a:cubicBezTo>
                    <a:pt x="249531" y="36689"/>
                    <a:pt x="248236" y="36689"/>
                    <a:pt x="246942" y="36689"/>
                  </a:cubicBezTo>
                  <a:cubicBezTo>
                    <a:pt x="236587" y="36689"/>
                    <a:pt x="228820" y="28884"/>
                    <a:pt x="228820" y="19777"/>
                  </a:cubicBezTo>
                  <a:cubicBezTo>
                    <a:pt x="228820" y="18477"/>
                    <a:pt x="230114" y="17176"/>
                    <a:pt x="230114" y="15875"/>
                  </a:cubicBezTo>
                  <a:cubicBezTo>
                    <a:pt x="101966" y="15875"/>
                    <a:pt x="101966" y="15875"/>
                    <a:pt x="101966" y="15875"/>
                  </a:cubicBezTo>
                  <a:close/>
                  <a:moveTo>
                    <a:pt x="85099" y="0"/>
                  </a:moveTo>
                  <a:cubicBezTo>
                    <a:pt x="248277" y="0"/>
                    <a:pt x="248277" y="0"/>
                    <a:pt x="248277" y="0"/>
                  </a:cubicBezTo>
                  <a:cubicBezTo>
                    <a:pt x="257343" y="0"/>
                    <a:pt x="265113" y="7820"/>
                    <a:pt x="265113" y="18248"/>
                  </a:cubicBezTo>
                  <a:lnTo>
                    <a:pt x="265113" y="106881"/>
                  </a:lnTo>
                  <a:cubicBezTo>
                    <a:pt x="265113" y="116005"/>
                    <a:pt x="258638" y="123825"/>
                    <a:pt x="248277" y="123825"/>
                  </a:cubicBezTo>
                  <a:cubicBezTo>
                    <a:pt x="85099" y="123825"/>
                    <a:pt x="85099" y="123825"/>
                    <a:pt x="85099" y="123825"/>
                  </a:cubicBezTo>
                  <a:cubicBezTo>
                    <a:pt x="76033" y="123825"/>
                    <a:pt x="68263" y="116005"/>
                    <a:pt x="68263" y="106881"/>
                  </a:cubicBezTo>
                  <a:cubicBezTo>
                    <a:pt x="68263" y="18248"/>
                    <a:pt x="68263" y="18248"/>
                    <a:pt x="68263" y="18248"/>
                  </a:cubicBezTo>
                  <a:cubicBezTo>
                    <a:pt x="68263" y="7820"/>
                    <a:pt x="74738" y="0"/>
                    <a:pt x="85099" y="0"/>
                  </a:cubicBezTo>
                  <a:close/>
                </a:path>
              </a:pathLst>
            </a:custGeom>
            <a:solidFill>
              <a:srgbClr val="68B7C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9" name="文本框 63"/>
            <p:cNvSpPr txBox="1"/>
            <p:nvPr/>
          </p:nvSpPr>
          <p:spPr>
            <a:xfrm>
              <a:off x="256848" y="4076515"/>
              <a:ext cx="560705" cy="638175"/>
            </a:xfrm>
            <a:prstGeom prst="rect">
              <a:avLst/>
            </a:prstGeom>
            <a:noFill/>
          </p:spPr>
          <p:txBody>
            <a:bodyPr vert="horz"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50000"/>
                </a:lnSpc>
                <a:spcBef>
                  <a:spcPct val="0"/>
                </a:spcBef>
                <a:spcAft>
                  <a:spcPct val="0"/>
                </a:spcAft>
                <a:defRPr/>
              </a:pPr>
              <a:r>
                <a:rPr lang="zh-CN" altLang="en-US" sz="1400" b="1" dirty="0">
                  <a:solidFill>
                    <a:srgbClr val="68B7C3">
                      <a:lumMod val="100000"/>
                    </a:srgbClr>
                  </a:solidFill>
                  <a:latin typeface="微软雅黑" panose="020B0503020204020204" pitchFamily="34" charset="-122"/>
                  <a:ea typeface="微软雅黑" panose="020B0503020204020204" pitchFamily="34" charset="-122"/>
                  <a:cs typeface="+mn-ea"/>
                  <a:sym typeface="+mn-lt"/>
                </a:rPr>
                <a:t>应对</a:t>
              </a:r>
              <a:endParaRPr lang="en-US" altLang="zh-CN" sz="1400" b="1" dirty="0">
                <a:solidFill>
                  <a:srgbClr val="68B7C3">
                    <a:lumMod val="100000"/>
                  </a:srgbClr>
                </a:solidFill>
                <a:latin typeface="微软雅黑" panose="020B0503020204020204" pitchFamily="34" charset="-122"/>
                <a:ea typeface="微软雅黑" panose="020B0503020204020204" pitchFamily="34" charset="-122"/>
                <a:cs typeface="+mn-ea"/>
                <a:sym typeface="+mn-lt"/>
              </a:endParaRPr>
            </a:p>
            <a:p>
              <a:pPr fontAlgn="base">
                <a:lnSpc>
                  <a:spcPct val="150000"/>
                </a:lnSpc>
                <a:spcBef>
                  <a:spcPct val="0"/>
                </a:spcBef>
                <a:spcAft>
                  <a:spcPct val="0"/>
                </a:spcAft>
                <a:defRPr/>
              </a:pPr>
              <a:r>
                <a:rPr lang="zh-CN" altLang="en-US" sz="1400" b="1" dirty="0">
                  <a:solidFill>
                    <a:srgbClr val="68B7C3">
                      <a:lumMod val="100000"/>
                    </a:srgbClr>
                  </a:solidFill>
                  <a:latin typeface="微软雅黑" panose="020B0503020204020204" pitchFamily="34" charset="-122"/>
                  <a:ea typeface="微软雅黑" panose="020B0503020204020204" pitchFamily="34" charset="-122"/>
                  <a:cs typeface="+mn-ea"/>
                  <a:sym typeface="+mn-lt"/>
                </a:rPr>
                <a:t>策略</a:t>
              </a:r>
              <a:endParaRPr lang="zh-CN" altLang="en-US" sz="1400" b="1" dirty="0">
                <a:solidFill>
                  <a:srgbClr val="68B7C3">
                    <a:lumMod val="100000"/>
                  </a:srgbClr>
                </a:solidFill>
                <a:latin typeface="微软雅黑" panose="020B0503020204020204" pitchFamily="34" charset="-122"/>
                <a:ea typeface="微软雅黑" panose="020B0503020204020204" pitchFamily="34" charset="-122"/>
                <a:cs typeface="+mn-ea"/>
                <a:sym typeface="+mn-lt"/>
              </a:endParaRPr>
            </a:p>
          </p:txBody>
        </p:sp>
      </p:grpSp>
      <p:sp>
        <p:nvSpPr>
          <p:cNvPr id="60" name="文本框 64"/>
          <p:cNvSpPr txBox="1"/>
          <p:nvPr/>
        </p:nvSpPr>
        <p:spPr>
          <a:xfrm>
            <a:off x="1187425" y="2928140"/>
            <a:ext cx="509063" cy="2564495"/>
          </a:xfrm>
          <a:prstGeom prst="rect">
            <a:avLst/>
          </a:prstGeom>
          <a:solidFill>
            <a:srgbClr val="E7E6E6">
              <a:lumMod val="90000"/>
            </a:srgbClr>
          </a:solidFill>
        </p:spPr>
        <p:txBody>
          <a:bodyPr vert="eaVert"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数据清洗</a:t>
            </a: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&amp;</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源系统优化</a:t>
            </a:r>
            <a:endPar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2.2.4.4 </a:t>
            </a:r>
            <a:r>
              <a:rPr lang="zh-CN" altLang="en-US" b="1" dirty="0" smtClean="0"/>
              <a:t>全链路监控数据质量</a:t>
            </a:r>
            <a:endParaRPr lang="zh-CN" altLang="en-US" b="1" dirty="0"/>
          </a:p>
        </p:txBody>
      </p:sp>
      <p:sp>
        <p:nvSpPr>
          <p:cNvPr id="17" name="矩形 16"/>
          <p:cNvSpPr/>
          <p:nvPr/>
        </p:nvSpPr>
        <p:spPr>
          <a:xfrm>
            <a:off x="987934"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质量</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9" name="矩形 18"/>
          <p:cNvSpPr/>
          <p:nvPr/>
        </p:nvSpPr>
        <p:spPr>
          <a:xfrm>
            <a:off x="1729798"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安全</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3" name="矩形 22"/>
          <p:cNvSpPr/>
          <p:nvPr/>
        </p:nvSpPr>
        <p:spPr>
          <a:xfrm>
            <a:off x="3237861"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28" name="矩形 27"/>
          <p:cNvSpPr/>
          <p:nvPr/>
        </p:nvSpPr>
        <p:spPr>
          <a:xfrm>
            <a:off x="252350"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3" name="矩形 32"/>
          <p:cNvSpPr/>
          <p:nvPr/>
        </p:nvSpPr>
        <p:spPr>
          <a:xfrm>
            <a:off x="2491414" y="640882"/>
            <a:ext cx="800219" cy="276999"/>
          </a:xfrm>
          <a:prstGeom prst="rect">
            <a:avLst/>
          </a:prstGeom>
        </p:spPr>
        <p:txBody>
          <a:bodyPr wrap="none">
            <a:spAutoFit/>
          </a:bodyPr>
          <a:lstStyle/>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grpSp>
        <p:nvGrpSpPr>
          <p:cNvPr id="3" name="组合 2"/>
          <p:cNvGrpSpPr/>
          <p:nvPr/>
        </p:nvGrpSpPr>
        <p:grpSpPr>
          <a:xfrm>
            <a:off x="366738" y="1035409"/>
            <a:ext cx="11303635" cy="5477881"/>
            <a:chOff x="366738" y="906162"/>
            <a:chExt cx="11303635" cy="5807153"/>
          </a:xfrm>
        </p:grpSpPr>
        <p:grpSp>
          <p:nvGrpSpPr>
            <p:cNvPr id="15" name="组合 14"/>
            <p:cNvGrpSpPr/>
            <p:nvPr/>
          </p:nvGrpSpPr>
          <p:grpSpPr>
            <a:xfrm>
              <a:off x="366738" y="906162"/>
              <a:ext cx="11303635" cy="4319287"/>
              <a:chOff x="519487" y="1267423"/>
              <a:chExt cx="11303635" cy="4319287"/>
            </a:xfrm>
          </p:grpSpPr>
          <p:grpSp>
            <p:nvGrpSpPr>
              <p:cNvPr id="20" name="Group 123"/>
              <p:cNvGrpSpPr/>
              <p:nvPr/>
            </p:nvGrpSpPr>
            <p:grpSpPr>
              <a:xfrm>
                <a:off x="707257" y="1834585"/>
                <a:ext cx="10788918" cy="3530041"/>
                <a:chOff x="702350" y="1774426"/>
                <a:chExt cx="8030338" cy="3095686"/>
              </a:xfrm>
            </p:grpSpPr>
            <p:sp>
              <p:nvSpPr>
                <p:cNvPr id="30" name="圆角矩形 29"/>
                <p:cNvSpPr/>
                <p:nvPr/>
              </p:nvSpPr>
              <p:spPr>
                <a:xfrm>
                  <a:off x="702350" y="2162003"/>
                  <a:ext cx="875079" cy="351793"/>
                </a:xfrm>
                <a:prstGeom prst="roundRect">
                  <a:avLst>
                    <a:gd name="adj" fmla="val 2687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5000" rIns="0" rtlCol="0" anchor="ctr" anchorCtr="0"/>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触发任务</a:t>
                  </a:r>
                  <a:endParaRPr lang="zh-CN" altLang="en-US" sz="1200" dirty="0">
                    <a:solidFill>
                      <a:prstClr val="black"/>
                    </a:solidFill>
                    <a:latin typeface="微软雅黑" panose="020B0503020204020204" pitchFamily="34" charset="-122"/>
                    <a:ea typeface="微软雅黑" panose="020B0503020204020204" pitchFamily="34" charset="-122"/>
                  </a:endParaRPr>
                </a:p>
              </p:txBody>
            </p:sp>
            <p:cxnSp>
              <p:nvCxnSpPr>
                <p:cNvPr id="31" name="直接箭头连接符 30"/>
                <p:cNvCxnSpPr>
                  <a:stCxn id="30" idx="3"/>
                </p:cNvCxnSpPr>
                <p:nvPr/>
              </p:nvCxnSpPr>
              <p:spPr>
                <a:xfrm flipV="1">
                  <a:off x="1577429" y="2337897"/>
                  <a:ext cx="951748" cy="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531202" y="3318384"/>
                  <a:ext cx="1029366" cy="322587"/>
                  <a:chOff x="3075835" y="2795187"/>
                  <a:chExt cx="1029366" cy="322587"/>
                </a:xfrm>
              </p:grpSpPr>
              <p:sp>
                <p:nvSpPr>
                  <p:cNvPr id="68" name="圆角矩形 67"/>
                  <p:cNvSpPr/>
                  <p:nvPr/>
                </p:nvSpPr>
                <p:spPr>
                  <a:xfrm>
                    <a:off x="3075835" y="2795187"/>
                    <a:ext cx="1029366" cy="322587"/>
                  </a:xfrm>
                  <a:prstGeom prst="roundRect">
                    <a:avLst>
                      <a:gd name="adj" fmla="val 16974"/>
                    </a:avLst>
                  </a:prstGeom>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200" dirty="0">
                        <a:solidFill>
                          <a:srgbClr val="2980B9"/>
                        </a:solidFill>
                        <a:latin typeface="微软雅黑" panose="020B0503020204020204" pitchFamily="34" charset="-122"/>
                        <a:ea typeface="微软雅黑" panose="020B0503020204020204" pitchFamily="34" charset="-122"/>
                      </a:rPr>
                      <a:t>          任务表</a:t>
                    </a:r>
                    <a:r>
                      <a:rPr lang="en-US" altLang="zh-CN" sz="1200" dirty="0">
                        <a:solidFill>
                          <a:srgbClr val="2980B9"/>
                        </a:solidFill>
                        <a:latin typeface="微软雅黑" panose="020B0503020204020204" pitchFamily="34" charset="-122"/>
                        <a:ea typeface="微软雅黑" panose="020B0503020204020204" pitchFamily="34" charset="-122"/>
                      </a:rPr>
                      <a:t>B</a:t>
                    </a: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69" name="data-spreadsheet_31276"/>
                  <p:cNvSpPr>
                    <a:spLocks noChangeAspect="1"/>
                  </p:cNvSpPr>
                  <p:nvPr/>
                </p:nvSpPr>
                <p:spPr bwMode="auto">
                  <a:xfrm>
                    <a:off x="3130078" y="2816390"/>
                    <a:ext cx="304842" cy="280180"/>
                  </a:xfrm>
                  <a:custGeom>
                    <a:avLst/>
                    <a:gdLst>
                      <a:gd name="T0" fmla="*/ 2865 w 5991"/>
                      <a:gd name="T1" fmla="*/ 3515 h 5515"/>
                      <a:gd name="T2" fmla="*/ 2841 w 5991"/>
                      <a:gd name="T3" fmla="*/ 2853 h 5515"/>
                      <a:gd name="T4" fmla="*/ 2677 w 5991"/>
                      <a:gd name="T5" fmla="*/ 1946 h 5515"/>
                      <a:gd name="T6" fmla="*/ 4300 w 5991"/>
                      <a:gd name="T7" fmla="*/ 2027 h 5515"/>
                      <a:gd name="T8" fmla="*/ 5769 w 5991"/>
                      <a:gd name="T9" fmla="*/ 2027 h 5515"/>
                      <a:gd name="T10" fmla="*/ 5737 w 5991"/>
                      <a:gd name="T11" fmla="*/ 0 h 5515"/>
                      <a:gd name="T12" fmla="*/ 0 w 5991"/>
                      <a:gd name="T13" fmla="*/ 5101 h 5515"/>
                      <a:gd name="T14" fmla="*/ 175 w 5991"/>
                      <a:gd name="T15" fmla="*/ 5318 h 5515"/>
                      <a:gd name="T16" fmla="*/ 2842 w 5991"/>
                      <a:gd name="T17" fmla="*/ 5127 h 5515"/>
                      <a:gd name="T18" fmla="*/ 2847 w 5991"/>
                      <a:gd name="T19" fmla="*/ 4523 h 5515"/>
                      <a:gd name="T20" fmla="*/ 2678 w 5991"/>
                      <a:gd name="T21" fmla="*/ 4332 h 5515"/>
                      <a:gd name="T22" fmla="*/ 2842 w 5991"/>
                      <a:gd name="T23" fmla="*/ 3705 h 5515"/>
                      <a:gd name="T24" fmla="*/ 5769 w 5991"/>
                      <a:gd name="T25" fmla="*/ 223 h 5515"/>
                      <a:gd name="T26" fmla="*/ 4300 w 5991"/>
                      <a:gd name="T27" fmla="*/ 191 h 5515"/>
                      <a:gd name="T28" fmla="*/ 5769 w 5991"/>
                      <a:gd name="T29" fmla="*/ 1755 h 5515"/>
                      <a:gd name="T30" fmla="*/ 2677 w 5991"/>
                      <a:gd name="T31" fmla="*/ 191 h 5515"/>
                      <a:gd name="T32" fmla="*/ 2677 w 5991"/>
                      <a:gd name="T33" fmla="*/ 864 h 5515"/>
                      <a:gd name="T34" fmla="*/ 4109 w 5991"/>
                      <a:gd name="T35" fmla="*/ 1055 h 5515"/>
                      <a:gd name="T36" fmla="*/ 2677 w 5991"/>
                      <a:gd name="T37" fmla="*/ 1055 h 5515"/>
                      <a:gd name="T38" fmla="*/ 191 w 5991"/>
                      <a:gd name="T39" fmla="*/ 5101 h 5515"/>
                      <a:gd name="T40" fmla="*/ 880 w 5991"/>
                      <a:gd name="T41" fmla="*/ 5127 h 5515"/>
                      <a:gd name="T42" fmla="*/ 191 w 5991"/>
                      <a:gd name="T43" fmla="*/ 3705 h 5515"/>
                      <a:gd name="T44" fmla="*/ 880 w 5991"/>
                      <a:gd name="T45" fmla="*/ 3514 h 5515"/>
                      <a:gd name="T46" fmla="*/ 880 w 5991"/>
                      <a:gd name="T47" fmla="*/ 2853 h 5515"/>
                      <a:gd name="T48" fmla="*/ 191 w 5991"/>
                      <a:gd name="T49" fmla="*/ 2662 h 5515"/>
                      <a:gd name="T50" fmla="*/ 880 w 5991"/>
                      <a:gd name="T51" fmla="*/ 2662 h 5515"/>
                      <a:gd name="T52" fmla="*/ 191 w 5991"/>
                      <a:gd name="T53" fmla="*/ 1055 h 5515"/>
                      <a:gd name="T54" fmla="*/ 2487 w 5991"/>
                      <a:gd name="T55" fmla="*/ 5127 h 5515"/>
                      <a:gd name="T56" fmla="*/ 2487 w 5991"/>
                      <a:gd name="T57" fmla="*/ 4523 h 5515"/>
                      <a:gd name="T58" fmla="*/ 2487 w 5991"/>
                      <a:gd name="T59" fmla="*/ 4332 h 5515"/>
                      <a:gd name="T60" fmla="*/ 2487 w 5991"/>
                      <a:gd name="T61" fmla="*/ 3705 h 5515"/>
                      <a:gd name="T62" fmla="*/ 2487 w 5991"/>
                      <a:gd name="T63" fmla="*/ 3514 h 5515"/>
                      <a:gd name="T64" fmla="*/ 2487 w 5991"/>
                      <a:gd name="T65" fmla="*/ 2853 h 5515"/>
                      <a:gd name="T66" fmla="*/ 2487 w 5991"/>
                      <a:gd name="T67" fmla="*/ 2662 h 5515"/>
                      <a:gd name="T68" fmla="*/ 2487 w 5991"/>
                      <a:gd name="T69" fmla="*/ 1946 h 5515"/>
                      <a:gd name="T70" fmla="*/ 2487 w 5991"/>
                      <a:gd name="T71" fmla="*/ 1755 h 5515"/>
                      <a:gd name="T72" fmla="*/ 2487 w 5991"/>
                      <a:gd name="T73" fmla="*/ 1055 h 5515"/>
                      <a:gd name="T74" fmla="*/ 2487 w 5991"/>
                      <a:gd name="T75" fmla="*/ 864 h 5515"/>
                      <a:gd name="T76" fmla="*/ 2487 w 5991"/>
                      <a:gd name="T77" fmla="*/ 191 h 5515"/>
                      <a:gd name="T78" fmla="*/ 2818 w 5991"/>
                      <a:gd name="T79" fmla="*/ 1180 h 5515"/>
                      <a:gd name="T80" fmla="*/ 2818 w 5991"/>
                      <a:gd name="T81" fmla="*/ 1578 h 5515"/>
                      <a:gd name="T82" fmla="*/ 3217 w 5991"/>
                      <a:gd name="T83" fmla="*/ 2214 h 5515"/>
                      <a:gd name="T84" fmla="*/ 3217 w 5991"/>
                      <a:gd name="T85" fmla="*/ 3183 h 5515"/>
                      <a:gd name="T86" fmla="*/ 5991 w 5991"/>
                      <a:gd name="T87" fmla="*/ 2302 h 5515"/>
                      <a:gd name="T88" fmla="*/ 3413 w 5991"/>
                      <a:gd name="T89" fmla="*/ 2906 h 5515"/>
                      <a:gd name="T90" fmla="*/ 4560 w 5991"/>
                      <a:gd name="T91" fmla="*/ 2906 h 5515"/>
                      <a:gd name="T92" fmla="*/ 3129 w 5991"/>
                      <a:gd name="T93" fmla="*/ 3473 h 5515"/>
                      <a:gd name="T94" fmla="*/ 5904 w 5991"/>
                      <a:gd name="T95" fmla="*/ 4355 h 5515"/>
                      <a:gd name="T96" fmla="*/ 5904 w 5991"/>
                      <a:gd name="T97" fmla="*/ 3386 h 5515"/>
                      <a:gd name="T98" fmla="*/ 3413 w 5991"/>
                      <a:gd name="T99" fmla="*/ 3607 h 5515"/>
                      <a:gd name="T100" fmla="*/ 5904 w 5991"/>
                      <a:gd name="T101" fmla="*/ 4546 h 5515"/>
                      <a:gd name="T102" fmla="*/ 3129 w 5991"/>
                      <a:gd name="T103" fmla="*/ 5428 h 5515"/>
                      <a:gd name="T104" fmla="*/ 5991 w 5991"/>
                      <a:gd name="T105" fmla="*/ 5428 h 5515"/>
                      <a:gd name="T106" fmla="*/ 4560 w 5991"/>
                      <a:gd name="T107" fmla="*/ 5260 h 5515"/>
                      <a:gd name="T108" fmla="*/ 4560 w 5991"/>
                      <a:gd name="T109" fmla="*/ 4801 h 5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91" h="5515">
                        <a:moveTo>
                          <a:pt x="2842" y="3705"/>
                        </a:moveTo>
                        <a:lnTo>
                          <a:pt x="2842" y="3660"/>
                        </a:lnTo>
                        <a:cubicBezTo>
                          <a:pt x="2842" y="3610"/>
                          <a:pt x="2850" y="3561"/>
                          <a:pt x="2865" y="3515"/>
                        </a:cubicBezTo>
                        <a:lnTo>
                          <a:pt x="2677" y="3515"/>
                        </a:lnTo>
                        <a:lnTo>
                          <a:pt x="2677" y="2853"/>
                        </a:lnTo>
                        <a:lnTo>
                          <a:pt x="2841" y="2853"/>
                        </a:lnTo>
                        <a:lnTo>
                          <a:pt x="2841" y="2662"/>
                        </a:lnTo>
                        <a:lnTo>
                          <a:pt x="2677" y="2662"/>
                        </a:lnTo>
                        <a:lnTo>
                          <a:pt x="2677" y="1946"/>
                        </a:lnTo>
                        <a:lnTo>
                          <a:pt x="4109" y="1946"/>
                        </a:lnTo>
                        <a:lnTo>
                          <a:pt x="4109" y="2027"/>
                        </a:lnTo>
                        <a:lnTo>
                          <a:pt x="4300" y="2027"/>
                        </a:lnTo>
                        <a:lnTo>
                          <a:pt x="4300" y="1946"/>
                        </a:lnTo>
                        <a:lnTo>
                          <a:pt x="5769" y="1946"/>
                        </a:lnTo>
                        <a:lnTo>
                          <a:pt x="5769" y="2027"/>
                        </a:lnTo>
                        <a:lnTo>
                          <a:pt x="5960" y="2027"/>
                        </a:lnTo>
                        <a:lnTo>
                          <a:pt x="5960" y="223"/>
                        </a:lnTo>
                        <a:cubicBezTo>
                          <a:pt x="5960" y="100"/>
                          <a:pt x="5860" y="0"/>
                          <a:pt x="5737" y="0"/>
                        </a:cubicBezTo>
                        <a:lnTo>
                          <a:pt x="223" y="0"/>
                        </a:lnTo>
                        <a:cubicBezTo>
                          <a:pt x="100" y="0"/>
                          <a:pt x="0" y="100"/>
                          <a:pt x="0" y="223"/>
                        </a:cubicBezTo>
                        <a:lnTo>
                          <a:pt x="0" y="5101"/>
                        </a:lnTo>
                        <a:cubicBezTo>
                          <a:pt x="0" y="5176"/>
                          <a:pt x="38" y="5243"/>
                          <a:pt x="95" y="5283"/>
                        </a:cubicBezTo>
                        <a:lnTo>
                          <a:pt x="95" y="5318"/>
                        </a:lnTo>
                        <a:lnTo>
                          <a:pt x="175" y="5318"/>
                        </a:lnTo>
                        <a:cubicBezTo>
                          <a:pt x="191" y="5322"/>
                          <a:pt x="206" y="5324"/>
                          <a:pt x="223" y="5324"/>
                        </a:cubicBezTo>
                        <a:lnTo>
                          <a:pt x="2842" y="5324"/>
                        </a:lnTo>
                        <a:lnTo>
                          <a:pt x="2842" y="5127"/>
                        </a:lnTo>
                        <a:lnTo>
                          <a:pt x="2678" y="5127"/>
                        </a:lnTo>
                        <a:lnTo>
                          <a:pt x="2678" y="4523"/>
                        </a:lnTo>
                        <a:lnTo>
                          <a:pt x="2847" y="4523"/>
                        </a:lnTo>
                        <a:cubicBezTo>
                          <a:pt x="2844" y="4500"/>
                          <a:pt x="2842" y="4477"/>
                          <a:pt x="2842" y="4454"/>
                        </a:cubicBezTo>
                        <a:lnTo>
                          <a:pt x="2842" y="4332"/>
                        </a:lnTo>
                        <a:lnTo>
                          <a:pt x="2678" y="4332"/>
                        </a:lnTo>
                        <a:lnTo>
                          <a:pt x="2678" y="3705"/>
                        </a:lnTo>
                        <a:lnTo>
                          <a:pt x="2842" y="3705"/>
                        </a:lnTo>
                        <a:lnTo>
                          <a:pt x="2842" y="3705"/>
                        </a:lnTo>
                        <a:close/>
                        <a:moveTo>
                          <a:pt x="4300" y="191"/>
                        </a:moveTo>
                        <a:lnTo>
                          <a:pt x="5737" y="191"/>
                        </a:lnTo>
                        <a:cubicBezTo>
                          <a:pt x="5754" y="191"/>
                          <a:pt x="5769" y="205"/>
                          <a:pt x="5769" y="223"/>
                        </a:cubicBezTo>
                        <a:lnTo>
                          <a:pt x="5769" y="864"/>
                        </a:lnTo>
                        <a:lnTo>
                          <a:pt x="4300" y="864"/>
                        </a:lnTo>
                        <a:lnTo>
                          <a:pt x="4300" y="191"/>
                        </a:lnTo>
                        <a:close/>
                        <a:moveTo>
                          <a:pt x="4300" y="1055"/>
                        </a:moveTo>
                        <a:lnTo>
                          <a:pt x="5769" y="1055"/>
                        </a:lnTo>
                        <a:lnTo>
                          <a:pt x="5769" y="1755"/>
                        </a:lnTo>
                        <a:lnTo>
                          <a:pt x="4300" y="1755"/>
                        </a:lnTo>
                        <a:lnTo>
                          <a:pt x="4300" y="1055"/>
                        </a:lnTo>
                        <a:close/>
                        <a:moveTo>
                          <a:pt x="2677" y="191"/>
                        </a:moveTo>
                        <a:lnTo>
                          <a:pt x="4109" y="191"/>
                        </a:lnTo>
                        <a:lnTo>
                          <a:pt x="4109" y="864"/>
                        </a:lnTo>
                        <a:lnTo>
                          <a:pt x="2677" y="864"/>
                        </a:lnTo>
                        <a:lnTo>
                          <a:pt x="2677" y="191"/>
                        </a:lnTo>
                        <a:close/>
                        <a:moveTo>
                          <a:pt x="2677" y="1055"/>
                        </a:moveTo>
                        <a:lnTo>
                          <a:pt x="4109" y="1055"/>
                        </a:lnTo>
                        <a:lnTo>
                          <a:pt x="4109" y="1755"/>
                        </a:lnTo>
                        <a:lnTo>
                          <a:pt x="2677" y="1755"/>
                        </a:lnTo>
                        <a:lnTo>
                          <a:pt x="2677" y="1055"/>
                        </a:lnTo>
                        <a:close/>
                        <a:moveTo>
                          <a:pt x="880" y="5127"/>
                        </a:moveTo>
                        <a:lnTo>
                          <a:pt x="206" y="5127"/>
                        </a:lnTo>
                        <a:cubicBezTo>
                          <a:pt x="197" y="5122"/>
                          <a:pt x="191" y="5112"/>
                          <a:pt x="191" y="5101"/>
                        </a:cubicBezTo>
                        <a:lnTo>
                          <a:pt x="191" y="4523"/>
                        </a:lnTo>
                        <a:lnTo>
                          <a:pt x="880" y="4523"/>
                        </a:lnTo>
                        <a:lnTo>
                          <a:pt x="880" y="5127"/>
                        </a:lnTo>
                        <a:close/>
                        <a:moveTo>
                          <a:pt x="880" y="4332"/>
                        </a:moveTo>
                        <a:lnTo>
                          <a:pt x="191" y="4332"/>
                        </a:lnTo>
                        <a:lnTo>
                          <a:pt x="191" y="3705"/>
                        </a:lnTo>
                        <a:lnTo>
                          <a:pt x="880" y="3705"/>
                        </a:lnTo>
                        <a:lnTo>
                          <a:pt x="880" y="4332"/>
                        </a:lnTo>
                        <a:close/>
                        <a:moveTo>
                          <a:pt x="880" y="3514"/>
                        </a:moveTo>
                        <a:lnTo>
                          <a:pt x="191" y="3514"/>
                        </a:lnTo>
                        <a:lnTo>
                          <a:pt x="191" y="2853"/>
                        </a:lnTo>
                        <a:lnTo>
                          <a:pt x="880" y="2853"/>
                        </a:lnTo>
                        <a:lnTo>
                          <a:pt x="880" y="3514"/>
                        </a:lnTo>
                        <a:close/>
                        <a:moveTo>
                          <a:pt x="880" y="2662"/>
                        </a:moveTo>
                        <a:lnTo>
                          <a:pt x="191" y="2662"/>
                        </a:lnTo>
                        <a:lnTo>
                          <a:pt x="191" y="1946"/>
                        </a:lnTo>
                        <a:lnTo>
                          <a:pt x="880" y="1946"/>
                        </a:lnTo>
                        <a:lnTo>
                          <a:pt x="880" y="2662"/>
                        </a:lnTo>
                        <a:close/>
                        <a:moveTo>
                          <a:pt x="880" y="1755"/>
                        </a:moveTo>
                        <a:lnTo>
                          <a:pt x="191" y="1755"/>
                        </a:lnTo>
                        <a:lnTo>
                          <a:pt x="191" y="1055"/>
                        </a:lnTo>
                        <a:lnTo>
                          <a:pt x="880" y="1055"/>
                        </a:lnTo>
                        <a:lnTo>
                          <a:pt x="880" y="1755"/>
                        </a:lnTo>
                        <a:close/>
                        <a:moveTo>
                          <a:pt x="2487" y="5127"/>
                        </a:moveTo>
                        <a:lnTo>
                          <a:pt x="1071" y="5127"/>
                        </a:lnTo>
                        <a:lnTo>
                          <a:pt x="1071" y="4523"/>
                        </a:lnTo>
                        <a:lnTo>
                          <a:pt x="2487" y="4523"/>
                        </a:lnTo>
                        <a:lnTo>
                          <a:pt x="2487" y="5127"/>
                        </a:lnTo>
                        <a:lnTo>
                          <a:pt x="2487" y="5127"/>
                        </a:lnTo>
                        <a:close/>
                        <a:moveTo>
                          <a:pt x="2487" y="4332"/>
                        </a:moveTo>
                        <a:lnTo>
                          <a:pt x="1071" y="4332"/>
                        </a:lnTo>
                        <a:lnTo>
                          <a:pt x="1071" y="3705"/>
                        </a:lnTo>
                        <a:lnTo>
                          <a:pt x="2487" y="3705"/>
                        </a:lnTo>
                        <a:lnTo>
                          <a:pt x="2487" y="4332"/>
                        </a:lnTo>
                        <a:lnTo>
                          <a:pt x="2487" y="4332"/>
                        </a:lnTo>
                        <a:close/>
                        <a:moveTo>
                          <a:pt x="2487" y="3514"/>
                        </a:moveTo>
                        <a:lnTo>
                          <a:pt x="1071" y="3514"/>
                        </a:lnTo>
                        <a:lnTo>
                          <a:pt x="1071" y="2853"/>
                        </a:lnTo>
                        <a:lnTo>
                          <a:pt x="2487" y="2853"/>
                        </a:lnTo>
                        <a:lnTo>
                          <a:pt x="2487" y="3514"/>
                        </a:lnTo>
                        <a:lnTo>
                          <a:pt x="2487" y="3514"/>
                        </a:lnTo>
                        <a:close/>
                        <a:moveTo>
                          <a:pt x="2487" y="2662"/>
                        </a:moveTo>
                        <a:lnTo>
                          <a:pt x="1071" y="2662"/>
                        </a:lnTo>
                        <a:lnTo>
                          <a:pt x="1071" y="1946"/>
                        </a:lnTo>
                        <a:lnTo>
                          <a:pt x="2487" y="1946"/>
                        </a:lnTo>
                        <a:lnTo>
                          <a:pt x="2487" y="2662"/>
                        </a:lnTo>
                        <a:lnTo>
                          <a:pt x="2487" y="2662"/>
                        </a:lnTo>
                        <a:close/>
                        <a:moveTo>
                          <a:pt x="2487" y="1755"/>
                        </a:moveTo>
                        <a:lnTo>
                          <a:pt x="1071" y="1755"/>
                        </a:lnTo>
                        <a:lnTo>
                          <a:pt x="1071" y="1055"/>
                        </a:lnTo>
                        <a:lnTo>
                          <a:pt x="2487" y="1055"/>
                        </a:lnTo>
                        <a:lnTo>
                          <a:pt x="2487" y="1755"/>
                        </a:lnTo>
                        <a:lnTo>
                          <a:pt x="2487" y="1755"/>
                        </a:lnTo>
                        <a:close/>
                        <a:moveTo>
                          <a:pt x="2487" y="864"/>
                        </a:moveTo>
                        <a:lnTo>
                          <a:pt x="1071" y="864"/>
                        </a:lnTo>
                        <a:lnTo>
                          <a:pt x="1071" y="191"/>
                        </a:lnTo>
                        <a:lnTo>
                          <a:pt x="2487" y="191"/>
                        </a:lnTo>
                        <a:lnTo>
                          <a:pt x="2487" y="864"/>
                        </a:lnTo>
                        <a:lnTo>
                          <a:pt x="2487" y="864"/>
                        </a:lnTo>
                        <a:close/>
                        <a:moveTo>
                          <a:pt x="2818" y="1180"/>
                        </a:moveTo>
                        <a:lnTo>
                          <a:pt x="3963" y="1180"/>
                        </a:lnTo>
                        <a:lnTo>
                          <a:pt x="3963" y="1578"/>
                        </a:lnTo>
                        <a:lnTo>
                          <a:pt x="2818" y="1578"/>
                        </a:lnTo>
                        <a:lnTo>
                          <a:pt x="2818" y="1180"/>
                        </a:lnTo>
                        <a:close/>
                        <a:moveTo>
                          <a:pt x="5904" y="2214"/>
                        </a:moveTo>
                        <a:lnTo>
                          <a:pt x="3217" y="2214"/>
                        </a:lnTo>
                        <a:cubicBezTo>
                          <a:pt x="3168" y="2214"/>
                          <a:pt x="3129" y="2253"/>
                          <a:pt x="3129" y="2302"/>
                        </a:cubicBezTo>
                        <a:lnTo>
                          <a:pt x="3129" y="3096"/>
                        </a:lnTo>
                        <a:cubicBezTo>
                          <a:pt x="3129" y="3144"/>
                          <a:pt x="3168" y="3183"/>
                          <a:pt x="3217" y="3183"/>
                        </a:cubicBezTo>
                        <a:lnTo>
                          <a:pt x="5904" y="3183"/>
                        </a:lnTo>
                        <a:cubicBezTo>
                          <a:pt x="5952" y="3183"/>
                          <a:pt x="5991" y="3144"/>
                          <a:pt x="5991" y="3096"/>
                        </a:cubicBezTo>
                        <a:lnTo>
                          <a:pt x="5991" y="2302"/>
                        </a:lnTo>
                        <a:cubicBezTo>
                          <a:pt x="5991" y="2253"/>
                          <a:pt x="5952" y="2214"/>
                          <a:pt x="5904" y="2214"/>
                        </a:cubicBezTo>
                        <a:close/>
                        <a:moveTo>
                          <a:pt x="4560" y="2906"/>
                        </a:moveTo>
                        <a:lnTo>
                          <a:pt x="3413" y="2906"/>
                        </a:lnTo>
                        <a:lnTo>
                          <a:pt x="3413" y="2447"/>
                        </a:lnTo>
                        <a:lnTo>
                          <a:pt x="4560" y="2447"/>
                        </a:lnTo>
                        <a:lnTo>
                          <a:pt x="4560" y="2906"/>
                        </a:lnTo>
                        <a:close/>
                        <a:moveTo>
                          <a:pt x="5904" y="3386"/>
                        </a:moveTo>
                        <a:lnTo>
                          <a:pt x="3217" y="3386"/>
                        </a:lnTo>
                        <a:cubicBezTo>
                          <a:pt x="3168" y="3386"/>
                          <a:pt x="3129" y="3425"/>
                          <a:pt x="3129" y="3473"/>
                        </a:cubicBezTo>
                        <a:lnTo>
                          <a:pt x="3129" y="4267"/>
                        </a:lnTo>
                        <a:cubicBezTo>
                          <a:pt x="3129" y="4316"/>
                          <a:pt x="3168" y="4355"/>
                          <a:pt x="3217" y="4355"/>
                        </a:cubicBezTo>
                        <a:lnTo>
                          <a:pt x="5904" y="4355"/>
                        </a:lnTo>
                        <a:cubicBezTo>
                          <a:pt x="5952" y="4355"/>
                          <a:pt x="5991" y="4316"/>
                          <a:pt x="5991" y="4267"/>
                        </a:cubicBezTo>
                        <a:lnTo>
                          <a:pt x="5991" y="3473"/>
                        </a:lnTo>
                        <a:cubicBezTo>
                          <a:pt x="5991" y="3425"/>
                          <a:pt x="5952" y="3386"/>
                          <a:pt x="5904" y="3386"/>
                        </a:cubicBezTo>
                        <a:close/>
                        <a:moveTo>
                          <a:pt x="4560" y="4065"/>
                        </a:moveTo>
                        <a:lnTo>
                          <a:pt x="3413" y="4065"/>
                        </a:lnTo>
                        <a:lnTo>
                          <a:pt x="3413" y="3607"/>
                        </a:lnTo>
                        <a:lnTo>
                          <a:pt x="4560" y="3607"/>
                        </a:lnTo>
                        <a:lnTo>
                          <a:pt x="4560" y="4065"/>
                        </a:lnTo>
                        <a:close/>
                        <a:moveTo>
                          <a:pt x="5904" y="4546"/>
                        </a:moveTo>
                        <a:lnTo>
                          <a:pt x="3217" y="4546"/>
                        </a:lnTo>
                        <a:cubicBezTo>
                          <a:pt x="3168" y="4546"/>
                          <a:pt x="3129" y="4585"/>
                          <a:pt x="3129" y="4633"/>
                        </a:cubicBezTo>
                        <a:lnTo>
                          <a:pt x="3129" y="5428"/>
                        </a:lnTo>
                        <a:cubicBezTo>
                          <a:pt x="3129" y="5476"/>
                          <a:pt x="3168" y="5515"/>
                          <a:pt x="3217" y="5515"/>
                        </a:cubicBezTo>
                        <a:lnTo>
                          <a:pt x="5904" y="5515"/>
                        </a:lnTo>
                        <a:cubicBezTo>
                          <a:pt x="5952" y="5515"/>
                          <a:pt x="5991" y="5476"/>
                          <a:pt x="5991" y="5428"/>
                        </a:cubicBezTo>
                        <a:lnTo>
                          <a:pt x="5991" y="4633"/>
                        </a:lnTo>
                        <a:cubicBezTo>
                          <a:pt x="5991" y="4585"/>
                          <a:pt x="5952" y="4546"/>
                          <a:pt x="5904" y="4546"/>
                        </a:cubicBezTo>
                        <a:close/>
                        <a:moveTo>
                          <a:pt x="4560" y="5260"/>
                        </a:moveTo>
                        <a:lnTo>
                          <a:pt x="3413" y="5260"/>
                        </a:lnTo>
                        <a:lnTo>
                          <a:pt x="3413" y="4801"/>
                        </a:lnTo>
                        <a:lnTo>
                          <a:pt x="4560" y="4801"/>
                        </a:lnTo>
                        <a:lnTo>
                          <a:pt x="4560" y="5260"/>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531202" y="2192355"/>
                  <a:ext cx="1029366" cy="322587"/>
                  <a:chOff x="3075835" y="2795187"/>
                  <a:chExt cx="1029366" cy="322587"/>
                </a:xfrm>
              </p:grpSpPr>
              <p:sp>
                <p:nvSpPr>
                  <p:cNvPr id="66" name="圆角矩形 65"/>
                  <p:cNvSpPr/>
                  <p:nvPr/>
                </p:nvSpPr>
                <p:spPr>
                  <a:xfrm>
                    <a:off x="3075835" y="2795187"/>
                    <a:ext cx="1029366" cy="322587"/>
                  </a:xfrm>
                  <a:prstGeom prst="roundRect">
                    <a:avLst>
                      <a:gd name="adj" fmla="val 16974"/>
                    </a:avLst>
                  </a:prstGeom>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200" dirty="0">
                        <a:solidFill>
                          <a:srgbClr val="2980B9"/>
                        </a:solidFill>
                        <a:latin typeface="微软雅黑" panose="020B0503020204020204" pitchFamily="34" charset="-122"/>
                        <a:ea typeface="微软雅黑" panose="020B0503020204020204" pitchFamily="34" charset="-122"/>
                      </a:rPr>
                      <a:t>          任务表</a:t>
                    </a:r>
                    <a:r>
                      <a:rPr lang="en-US" altLang="zh-CN" sz="1200" dirty="0">
                        <a:solidFill>
                          <a:srgbClr val="2980B9"/>
                        </a:solidFill>
                        <a:latin typeface="微软雅黑" panose="020B0503020204020204" pitchFamily="34" charset="-122"/>
                        <a:ea typeface="微软雅黑" panose="020B0503020204020204" pitchFamily="34" charset="-122"/>
                      </a:rPr>
                      <a:t>A</a:t>
                    </a: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67" name="data-spreadsheet_31276"/>
                  <p:cNvSpPr>
                    <a:spLocks noChangeAspect="1"/>
                  </p:cNvSpPr>
                  <p:nvPr/>
                </p:nvSpPr>
                <p:spPr bwMode="auto">
                  <a:xfrm>
                    <a:off x="3130078" y="2816390"/>
                    <a:ext cx="304842" cy="280180"/>
                  </a:xfrm>
                  <a:custGeom>
                    <a:avLst/>
                    <a:gdLst>
                      <a:gd name="T0" fmla="*/ 2865 w 5991"/>
                      <a:gd name="T1" fmla="*/ 3515 h 5515"/>
                      <a:gd name="T2" fmla="*/ 2841 w 5991"/>
                      <a:gd name="T3" fmla="*/ 2853 h 5515"/>
                      <a:gd name="T4" fmla="*/ 2677 w 5991"/>
                      <a:gd name="T5" fmla="*/ 1946 h 5515"/>
                      <a:gd name="T6" fmla="*/ 4300 w 5991"/>
                      <a:gd name="T7" fmla="*/ 2027 h 5515"/>
                      <a:gd name="T8" fmla="*/ 5769 w 5991"/>
                      <a:gd name="T9" fmla="*/ 2027 h 5515"/>
                      <a:gd name="T10" fmla="*/ 5737 w 5991"/>
                      <a:gd name="T11" fmla="*/ 0 h 5515"/>
                      <a:gd name="T12" fmla="*/ 0 w 5991"/>
                      <a:gd name="T13" fmla="*/ 5101 h 5515"/>
                      <a:gd name="T14" fmla="*/ 175 w 5991"/>
                      <a:gd name="T15" fmla="*/ 5318 h 5515"/>
                      <a:gd name="T16" fmla="*/ 2842 w 5991"/>
                      <a:gd name="T17" fmla="*/ 5127 h 5515"/>
                      <a:gd name="T18" fmla="*/ 2847 w 5991"/>
                      <a:gd name="T19" fmla="*/ 4523 h 5515"/>
                      <a:gd name="T20" fmla="*/ 2678 w 5991"/>
                      <a:gd name="T21" fmla="*/ 4332 h 5515"/>
                      <a:gd name="T22" fmla="*/ 2842 w 5991"/>
                      <a:gd name="T23" fmla="*/ 3705 h 5515"/>
                      <a:gd name="T24" fmla="*/ 5769 w 5991"/>
                      <a:gd name="T25" fmla="*/ 223 h 5515"/>
                      <a:gd name="T26" fmla="*/ 4300 w 5991"/>
                      <a:gd name="T27" fmla="*/ 191 h 5515"/>
                      <a:gd name="T28" fmla="*/ 5769 w 5991"/>
                      <a:gd name="T29" fmla="*/ 1755 h 5515"/>
                      <a:gd name="T30" fmla="*/ 2677 w 5991"/>
                      <a:gd name="T31" fmla="*/ 191 h 5515"/>
                      <a:gd name="T32" fmla="*/ 2677 w 5991"/>
                      <a:gd name="T33" fmla="*/ 864 h 5515"/>
                      <a:gd name="T34" fmla="*/ 4109 w 5991"/>
                      <a:gd name="T35" fmla="*/ 1055 h 5515"/>
                      <a:gd name="T36" fmla="*/ 2677 w 5991"/>
                      <a:gd name="T37" fmla="*/ 1055 h 5515"/>
                      <a:gd name="T38" fmla="*/ 191 w 5991"/>
                      <a:gd name="T39" fmla="*/ 5101 h 5515"/>
                      <a:gd name="T40" fmla="*/ 880 w 5991"/>
                      <a:gd name="T41" fmla="*/ 5127 h 5515"/>
                      <a:gd name="T42" fmla="*/ 191 w 5991"/>
                      <a:gd name="T43" fmla="*/ 3705 h 5515"/>
                      <a:gd name="T44" fmla="*/ 880 w 5991"/>
                      <a:gd name="T45" fmla="*/ 3514 h 5515"/>
                      <a:gd name="T46" fmla="*/ 880 w 5991"/>
                      <a:gd name="T47" fmla="*/ 2853 h 5515"/>
                      <a:gd name="T48" fmla="*/ 191 w 5991"/>
                      <a:gd name="T49" fmla="*/ 2662 h 5515"/>
                      <a:gd name="T50" fmla="*/ 880 w 5991"/>
                      <a:gd name="T51" fmla="*/ 2662 h 5515"/>
                      <a:gd name="T52" fmla="*/ 191 w 5991"/>
                      <a:gd name="T53" fmla="*/ 1055 h 5515"/>
                      <a:gd name="T54" fmla="*/ 2487 w 5991"/>
                      <a:gd name="T55" fmla="*/ 5127 h 5515"/>
                      <a:gd name="T56" fmla="*/ 2487 w 5991"/>
                      <a:gd name="T57" fmla="*/ 4523 h 5515"/>
                      <a:gd name="T58" fmla="*/ 2487 w 5991"/>
                      <a:gd name="T59" fmla="*/ 4332 h 5515"/>
                      <a:gd name="T60" fmla="*/ 2487 w 5991"/>
                      <a:gd name="T61" fmla="*/ 3705 h 5515"/>
                      <a:gd name="T62" fmla="*/ 2487 w 5991"/>
                      <a:gd name="T63" fmla="*/ 3514 h 5515"/>
                      <a:gd name="T64" fmla="*/ 2487 w 5991"/>
                      <a:gd name="T65" fmla="*/ 2853 h 5515"/>
                      <a:gd name="T66" fmla="*/ 2487 w 5991"/>
                      <a:gd name="T67" fmla="*/ 2662 h 5515"/>
                      <a:gd name="T68" fmla="*/ 2487 w 5991"/>
                      <a:gd name="T69" fmla="*/ 1946 h 5515"/>
                      <a:gd name="T70" fmla="*/ 2487 w 5991"/>
                      <a:gd name="T71" fmla="*/ 1755 h 5515"/>
                      <a:gd name="T72" fmla="*/ 2487 w 5991"/>
                      <a:gd name="T73" fmla="*/ 1055 h 5515"/>
                      <a:gd name="T74" fmla="*/ 2487 w 5991"/>
                      <a:gd name="T75" fmla="*/ 864 h 5515"/>
                      <a:gd name="T76" fmla="*/ 2487 w 5991"/>
                      <a:gd name="T77" fmla="*/ 191 h 5515"/>
                      <a:gd name="T78" fmla="*/ 2818 w 5991"/>
                      <a:gd name="T79" fmla="*/ 1180 h 5515"/>
                      <a:gd name="T80" fmla="*/ 2818 w 5991"/>
                      <a:gd name="T81" fmla="*/ 1578 h 5515"/>
                      <a:gd name="T82" fmla="*/ 3217 w 5991"/>
                      <a:gd name="T83" fmla="*/ 2214 h 5515"/>
                      <a:gd name="T84" fmla="*/ 3217 w 5991"/>
                      <a:gd name="T85" fmla="*/ 3183 h 5515"/>
                      <a:gd name="T86" fmla="*/ 5991 w 5991"/>
                      <a:gd name="T87" fmla="*/ 2302 h 5515"/>
                      <a:gd name="T88" fmla="*/ 3413 w 5991"/>
                      <a:gd name="T89" fmla="*/ 2906 h 5515"/>
                      <a:gd name="T90" fmla="*/ 4560 w 5991"/>
                      <a:gd name="T91" fmla="*/ 2906 h 5515"/>
                      <a:gd name="T92" fmla="*/ 3129 w 5991"/>
                      <a:gd name="T93" fmla="*/ 3473 h 5515"/>
                      <a:gd name="T94" fmla="*/ 5904 w 5991"/>
                      <a:gd name="T95" fmla="*/ 4355 h 5515"/>
                      <a:gd name="T96" fmla="*/ 5904 w 5991"/>
                      <a:gd name="T97" fmla="*/ 3386 h 5515"/>
                      <a:gd name="T98" fmla="*/ 3413 w 5991"/>
                      <a:gd name="T99" fmla="*/ 3607 h 5515"/>
                      <a:gd name="T100" fmla="*/ 5904 w 5991"/>
                      <a:gd name="T101" fmla="*/ 4546 h 5515"/>
                      <a:gd name="T102" fmla="*/ 3129 w 5991"/>
                      <a:gd name="T103" fmla="*/ 5428 h 5515"/>
                      <a:gd name="T104" fmla="*/ 5991 w 5991"/>
                      <a:gd name="T105" fmla="*/ 5428 h 5515"/>
                      <a:gd name="T106" fmla="*/ 4560 w 5991"/>
                      <a:gd name="T107" fmla="*/ 5260 h 5515"/>
                      <a:gd name="T108" fmla="*/ 4560 w 5991"/>
                      <a:gd name="T109" fmla="*/ 4801 h 5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91" h="5515">
                        <a:moveTo>
                          <a:pt x="2842" y="3705"/>
                        </a:moveTo>
                        <a:lnTo>
                          <a:pt x="2842" y="3660"/>
                        </a:lnTo>
                        <a:cubicBezTo>
                          <a:pt x="2842" y="3610"/>
                          <a:pt x="2850" y="3561"/>
                          <a:pt x="2865" y="3515"/>
                        </a:cubicBezTo>
                        <a:lnTo>
                          <a:pt x="2677" y="3515"/>
                        </a:lnTo>
                        <a:lnTo>
                          <a:pt x="2677" y="2853"/>
                        </a:lnTo>
                        <a:lnTo>
                          <a:pt x="2841" y="2853"/>
                        </a:lnTo>
                        <a:lnTo>
                          <a:pt x="2841" y="2662"/>
                        </a:lnTo>
                        <a:lnTo>
                          <a:pt x="2677" y="2662"/>
                        </a:lnTo>
                        <a:lnTo>
                          <a:pt x="2677" y="1946"/>
                        </a:lnTo>
                        <a:lnTo>
                          <a:pt x="4109" y="1946"/>
                        </a:lnTo>
                        <a:lnTo>
                          <a:pt x="4109" y="2027"/>
                        </a:lnTo>
                        <a:lnTo>
                          <a:pt x="4300" y="2027"/>
                        </a:lnTo>
                        <a:lnTo>
                          <a:pt x="4300" y="1946"/>
                        </a:lnTo>
                        <a:lnTo>
                          <a:pt x="5769" y="1946"/>
                        </a:lnTo>
                        <a:lnTo>
                          <a:pt x="5769" y="2027"/>
                        </a:lnTo>
                        <a:lnTo>
                          <a:pt x="5960" y="2027"/>
                        </a:lnTo>
                        <a:lnTo>
                          <a:pt x="5960" y="223"/>
                        </a:lnTo>
                        <a:cubicBezTo>
                          <a:pt x="5960" y="100"/>
                          <a:pt x="5860" y="0"/>
                          <a:pt x="5737" y="0"/>
                        </a:cubicBezTo>
                        <a:lnTo>
                          <a:pt x="223" y="0"/>
                        </a:lnTo>
                        <a:cubicBezTo>
                          <a:pt x="100" y="0"/>
                          <a:pt x="0" y="100"/>
                          <a:pt x="0" y="223"/>
                        </a:cubicBezTo>
                        <a:lnTo>
                          <a:pt x="0" y="5101"/>
                        </a:lnTo>
                        <a:cubicBezTo>
                          <a:pt x="0" y="5176"/>
                          <a:pt x="38" y="5243"/>
                          <a:pt x="95" y="5283"/>
                        </a:cubicBezTo>
                        <a:lnTo>
                          <a:pt x="95" y="5318"/>
                        </a:lnTo>
                        <a:lnTo>
                          <a:pt x="175" y="5318"/>
                        </a:lnTo>
                        <a:cubicBezTo>
                          <a:pt x="191" y="5322"/>
                          <a:pt x="206" y="5324"/>
                          <a:pt x="223" y="5324"/>
                        </a:cubicBezTo>
                        <a:lnTo>
                          <a:pt x="2842" y="5324"/>
                        </a:lnTo>
                        <a:lnTo>
                          <a:pt x="2842" y="5127"/>
                        </a:lnTo>
                        <a:lnTo>
                          <a:pt x="2678" y="5127"/>
                        </a:lnTo>
                        <a:lnTo>
                          <a:pt x="2678" y="4523"/>
                        </a:lnTo>
                        <a:lnTo>
                          <a:pt x="2847" y="4523"/>
                        </a:lnTo>
                        <a:cubicBezTo>
                          <a:pt x="2844" y="4500"/>
                          <a:pt x="2842" y="4477"/>
                          <a:pt x="2842" y="4454"/>
                        </a:cubicBezTo>
                        <a:lnTo>
                          <a:pt x="2842" y="4332"/>
                        </a:lnTo>
                        <a:lnTo>
                          <a:pt x="2678" y="4332"/>
                        </a:lnTo>
                        <a:lnTo>
                          <a:pt x="2678" y="3705"/>
                        </a:lnTo>
                        <a:lnTo>
                          <a:pt x="2842" y="3705"/>
                        </a:lnTo>
                        <a:lnTo>
                          <a:pt x="2842" y="3705"/>
                        </a:lnTo>
                        <a:close/>
                        <a:moveTo>
                          <a:pt x="4300" y="191"/>
                        </a:moveTo>
                        <a:lnTo>
                          <a:pt x="5737" y="191"/>
                        </a:lnTo>
                        <a:cubicBezTo>
                          <a:pt x="5754" y="191"/>
                          <a:pt x="5769" y="205"/>
                          <a:pt x="5769" y="223"/>
                        </a:cubicBezTo>
                        <a:lnTo>
                          <a:pt x="5769" y="864"/>
                        </a:lnTo>
                        <a:lnTo>
                          <a:pt x="4300" y="864"/>
                        </a:lnTo>
                        <a:lnTo>
                          <a:pt x="4300" y="191"/>
                        </a:lnTo>
                        <a:close/>
                        <a:moveTo>
                          <a:pt x="4300" y="1055"/>
                        </a:moveTo>
                        <a:lnTo>
                          <a:pt x="5769" y="1055"/>
                        </a:lnTo>
                        <a:lnTo>
                          <a:pt x="5769" y="1755"/>
                        </a:lnTo>
                        <a:lnTo>
                          <a:pt x="4300" y="1755"/>
                        </a:lnTo>
                        <a:lnTo>
                          <a:pt x="4300" y="1055"/>
                        </a:lnTo>
                        <a:close/>
                        <a:moveTo>
                          <a:pt x="2677" y="191"/>
                        </a:moveTo>
                        <a:lnTo>
                          <a:pt x="4109" y="191"/>
                        </a:lnTo>
                        <a:lnTo>
                          <a:pt x="4109" y="864"/>
                        </a:lnTo>
                        <a:lnTo>
                          <a:pt x="2677" y="864"/>
                        </a:lnTo>
                        <a:lnTo>
                          <a:pt x="2677" y="191"/>
                        </a:lnTo>
                        <a:close/>
                        <a:moveTo>
                          <a:pt x="2677" y="1055"/>
                        </a:moveTo>
                        <a:lnTo>
                          <a:pt x="4109" y="1055"/>
                        </a:lnTo>
                        <a:lnTo>
                          <a:pt x="4109" y="1755"/>
                        </a:lnTo>
                        <a:lnTo>
                          <a:pt x="2677" y="1755"/>
                        </a:lnTo>
                        <a:lnTo>
                          <a:pt x="2677" y="1055"/>
                        </a:lnTo>
                        <a:close/>
                        <a:moveTo>
                          <a:pt x="880" y="5127"/>
                        </a:moveTo>
                        <a:lnTo>
                          <a:pt x="206" y="5127"/>
                        </a:lnTo>
                        <a:cubicBezTo>
                          <a:pt x="197" y="5122"/>
                          <a:pt x="191" y="5112"/>
                          <a:pt x="191" y="5101"/>
                        </a:cubicBezTo>
                        <a:lnTo>
                          <a:pt x="191" y="4523"/>
                        </a:lnTo>
                        <a:lnTo>
                          <a:pt x="880" y="4523"/>
                        </a:lnTo>
                        <a:lnTo>
                          <a:pt x="880" y="5127"/>
                        </a:lnTo>
                        <a:close/>
                        <a:moveTo>
                          <a:pt x="880" y="4332"/>
                        </a:moveTo>
                        <a:lnTo>
                          <a:pt x="191" y="4332"/>
                        </a:lnTo>
                        <a:lnTo>
                          <a:pt x="191" y="3705"/>
                        </a:lnTo>
                        <a:lnTo>
                          <a:pt x="880" y="3705"/>
                        </a:lnTo>
                        <a:lnTo>
                          <a:pt x="880" y="4332"/>
                        </a:lnTo>
                        <a:close/>
                        <a:moveTo>
                          <a:pt x="880" y="3514"/>
                        </a:moveTo>
                        <a:lnTo>
                          <a:pt x="191" y="3514"/>
                        </a:lnTo>
                        <a:lnTo>
                          <a:pt x="191" y="2853"/>
                        </a:lnTo>
                        <a:lnTo>
                          <a:pt x="880" y="2853"/>
                        </a:lnTo>
                        <a:lnTo>
                          <a:pt x="880" y="3514"/>
                        </a:lnTo>
                        <a:close/>
                        <a:moveTo>
                          <a:pt x="880" y="2662"/>
                        </a:moveTo>
                        <a:lnTo>
                          <a:pt x="191" y="2662"/>
                        </a:lnTo>
                        <a:lnTo>
                          <a:pt x="191" y="1946"/>
                        </a:lnTo>
                        <a:lnTo>
                          <a:pt x="880" y="1946"/>
                        </a:lnTo>
                        <a:lnTo>
                          <a:pt x="880" y="2662"/>
                        </a:lnTo>
                        <a:close/>
                        <a:moveTo>
                          <a:pt x="880" y="1755"/>
                        </a:moveTo>
                        <a:lnTo>
                          <a:pt x="191" y="1755"/>
                        </a:lnTo>
                        <a:lnTo>
                          <a:pt x="191" y="1055"/>
                        </a:lnTo>
                        <a:lnTo>
                          <a:pt x="880" y="1055"/>
                        </a:lnTo>
                        <a:lnTo>
                          <a:pt x="880" y="1755"/>
                        </a:lnTo>
                        <a:close/>
                        <a:moveTo>
                          <a:pt x="2487" y="5127"/>
                        </a:moveTo>
                        <a:lnTo>
                          <a:pt x="1071" y="5127"/>
                        </a:lnTo>
                        <a:lnTo>
                          <a:pt x="1071" y="4523"/>
                        </a:lnTo>
                        <a:lnTo>
                          <a:pt x="2487" y="4523"/>
                        </a:lnTo>
                        <a:lnTo>
                          <a:pt x="2487" y="5127"/>
                        </a:lnTo>
                        <a:lnTo>
                          <a:pt x="2487" y="5127"/>
                        </a:lnTo>
                        <a:close/>
                        <a:moveTo>
                          <a:pt x="2487" y="4332"/>
                        </a:moveTo>
                        <a:lnTo>
                          <a:pt x="1071" y="4332"/>
                        </a:lnTo>
                        <a:lnTo>
                          <a:pt x="1071" y="3705"/>
                        </a:lnTo>
                        <a:lnTo>
                          <a:pt x="2487" y="3705"/>
                        </a:lnTo>
                        <a:lnTo>
                          <a:pt x="2487" y="4332"/>
                        </a:lnTo>
                        <a:lnTo>
                          <a:pt x="2487" y="4332"/>
                        </a:lnTo>
                        <a:close/>
                        <a:moveTo>
                          <a:pt x="2487" y="3514"/>
                        </a:moveTo>
                        <a:lnTo>
                          <a:pt x="1071" y="3514"/>
                        </a:lnTo>
                        <a:lnTo>
                          <a:pt x="1071" y="2853"/>
                        </a:lnTo>
                        <a:lnTo>
                          <a:pt x="2487" y="2853"/>
                        </a:lnTo>
                        <a:lnTo>
                          <a:pt x="2487" y="3514"/>
                        </a:lnTo>
                        <a:lnTo>
                          <a:pt x="2487" y="3514"/>
                        </a:lnTo>
                        <a:close/>
                        <a:moveTo>
                          <a:pt x="2487" y="2662"/>
                        </a:moveTo>
                        <a:lnTo>
                          <a:pt x="1071" y="2662"/>
                        </a:lnTo>
                        <a:lnTo>
                          <a:pt x="1071" y="1946"/>
                        </a:lnTo>
                        <a:lnTo>
                          <a:pt x="2487" y="1946"/>
                        </a:lnTo>
                        <a:lnTo>
                          <a:pt x="2487" y="2662"/>
                        </a:lnTo>
                        <a:lnTo>
                          <a:pt x="2487" y="2662"/>
                        </a:lnTo>
                        <a:close/>
                        <a:moveTo>
                          <a:pt x="2487" y="1755"/>
                        </a:moveTo>
                        <a:lnTo>
                          <a:pt x="1071" y="1755"/>
                        </a:lnTo>
                        <a:lnTo>
                          <a:pt x="1071" y="1055"/>
                        </a:lnTo>
                        <a:lnTo>
                          <a:pt x="2487" y="1055"/>
                        </a:lnTo>
                        <a:lnTo>
                          <a:pt x="2487" y="1755"/>
                        </a:lnTo>
                        <a:lnTo>
                          <a:pt x="2487" y="1755"/>
                        </a:lnTo>
                        <a:close/>
                        <a:moveTo>
                          <a:pt x="2487" y="864"/>
                        </a:moveTo>
                        <a:lnTo>
                          <a:pt x="1071" y="864"/>
                        </a:lnTo>
                        <a:lnTo>
                          <a:pt x="1071" y="191"/>
                        </a:lnTo>
                        <a:lnTo>
                          <a:pt x="2487" y="191"/>
                        </a:lnTo>
                        <a:lnTo>
                          <a:pt x="2487" y="864"/>
                        </a:lnTo>
                        <a:lnTo>
                          <a:pt x="2487" y="864"/>
                        </a:lnTo>
                        <a:close/>
                        <a:moveTo>
                          <a:pt x="2818" y="1180"/>
                        </a:moveTo>
                        <a:lnTo>
                          <a:pt x="3963" y="1180"/>
                        </a:lnTo>
                        <a:lnTo>
                          <a:pt x="3963" y="1578"/>
                        </a:lnTo>
                        <a:lnTo>
                          <a:pt x="2818" y="1578"/>
                        </a:lnTo>
                        <a:lnTo>
                          <a:pt x="2818" y="1180"/>
                        </a:lnTo>
                        <a:close/>
                        <a:moveTo>
                          <a:pt x="5904" y="2214"/>
                        </a:moveTo>
                        <a:lnTo>
                          <a:pt x="3217" y="2214"/>
                        </a:lnTo>
                        <a:cubicBezTo>
                          <a:pt x="3168" y="2214"/>
                          <a:pt x="3129" y="2253"/>
                          <a:pt x="3129" y="2302"/>
                        </a:cubicBezTo>
                        <a:lnTo>
                          <a:pt x="3129" y="3096"/>
                        </a:lnTo>
                        <a:cubicBezTo>
                          <a:pt x="3129" y="3144"/>
                          <a:pt x="3168" y="3183"/>
                          <a:pt x="3217" y="3183"/>
                        </a:cubicBezTo>
                        <a:lnTo>
                          <a:pt x="5904" y="3183"/>
                        </a:lnTo>
                        <a:cubicBezTo>
                          <a:pt x="5952" y="3183"/>
                          <a:pt x="5991" y="3144"/>
                          <a:pt x="5991" y="3096"/>
                        </a:cubicBezTo>
                        <a:lnTo>
                          <a:pt x="5991" y="2302"/>
                        </a:lnTo>
                        <a:cubicBezTo>
                          <a:pt x="5991" y="2253"/>
                          <a:pt x="5952" y="2214"/>
                          <a:pt x="5904" y="2214"/>
                        </a:cubicBezTo>
                        <a:close/>
                        <a:moveTo>
                          <a:pt x="4560" y="2906"/>
                        </a:moveTo>
                        <a:lnTo>
                          <a:pt x="3413" y="2906"/>
                        </a:lnTo>
                        <a:lnTo>
                          <a:pt x="3413" y="2447"/>
                        </a:lnTo>
                        <a:lnTo>
                          <a:pt x="4560" y="2447"/>
                        </a:lnTo>
                        <a:lnTo>
                          <a:pt x="4560" y="2906"/>
                        </a:lnTo>
                        <a:close/>
                        <a:moveTo>
                          <a:pt x="5904" y="3386"/>
                        </a:moveTo>
                        <a:lnTo>
                          <a:pt x="3217" y="3386"/>
                        </a:lnTo>
                        <a:cubicBezTo>
                          <a:pt x="3168" y="3386"/>
                          <a:pt x="3129" y="3425"/>
                          <a:pt x="3129" y="3473"/>
                        </a:cubicBezTo>
                        <a:lnTo>
                          <a:pt x="3129" y="4267"/>
                        </a:lnTo>
                        <a:cubicBezTo>
                          <a:pt x="3129" y="4316"/>
                          <a:pt x="3168" y="4355"/>
                          <a:pt x="3217" y="4355"/>
                        </a:cubicBezTo>
                        <a:lnTo>
                          <a:pt x="5904" y="4355"/>
                        </a:lnTo>
                        <a:cubicBezTo>
                          <a:pt x="5952" y="4355"/>
                          <a:pt x="5991" y="4316"/>
                          <a:pt x="5991" y="4267"/>
                        </a:cubicBezTo>
                        <a:lnTo>
                          <a:pt x="5991" y="3473"/>
                        </a:lnTo>
                        <a:cubicBezTo>
                          <a:pt x="5991" y="3425"/>
                          <a:pt x="5952" y="3386"/>
                          <a:pt x="5904" y="3386"/>
                        </a:cubicBezTo>
                        <a:close/>
                        <a:moveTo>
                          <a:pt x="4560" y="4065"/>
                        </a:moveTo>
                        <a:lnTo>
                          <a:pt x="3413" y="4065"/>
                        </a:lnTo>
                        <a:lnTo>
                          <a:pt x="3413" y="3607"/>
                        </a:lnTo>
                        <a:lnTo>
                          <a:pt x="4560" y="3607"/>
                        </a:lnTo>
                        <a:lnTo>
                          <a:pt x="4560" y="4065"/>
                        </a:lnTo>
                        <a:close/>
                        <a:moveTo>
                          <a:pt x="5904" y="4546"/>
                        </a:moveTo>
                        <a:lnTo>
                          <a:pt x="3217" y="4546"/>
                        </a:lnTo>
                        <a:cubicBezTo>
                          <a:pt x="3168" y="4546"/>
                          <a:pt x="3129" y="4585"/>
                          <a:pt x="3129" y="4633"/>
                        </a:cubicBezTo>
                        <a:lnTo>
                          <a:pt x="3129" y="5428"/>
                        </a:lnTo>
                        <a:cubicBezTo>
                          <a:pt x="3129" y="5476"/>
                          <a:pt x="3168" y="5515"/>
                          <a:pt x="3217" y="5515"/>
                        </a:cubicBezTo>
                        <a:lnTo>
                          <a:pt x="5904" y="5515"/>
                        </a:lnTo>
                        <a:cubicBezTo>
                          <a:pt x="5952" y="5515"/>
                          <a:pt x="5991" y="5476"/>
                          <a:pt x="5991" y="5428"/>
                        </a:cubicBezTo>
                        <a:lnTo>
                          <a:pt x="5991" y="4633"/>
                        </a:lnTo>
                        <a:cubicBezTo>
                          <a:pt x="5991" y="4585"/>
                          <a:pt x="5952" y="4546"/>
                          <a:pt x="5904" y="4546"/>
                        </a:cubicBezTo>
                        <a:close/>
                        <a:moveTo>
                          <a:pt x="4560" y="5260"/>
                        </a:moveTo>
                        <a:lnTo>
                          <a:pt x="3413" y="5260"/>
                        </a:lnTo>
                        <a:lnTo>
                          <a:pt x="3413" y="4801"/>
                        </a:lnTo>
                        <a:lnTo>
                          <a:pt x="4560" y="4801"/>
                        </a:lnTo>
                        <a:lnTo>
                          <a:pt x="4560" y="5260"/>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cxnSp>
              <p:nvCxnSpPr>
                <p:cNvPr id="36" name="直接箭头连接符 35"/>
                <p:cNvCxnSpPr/>
                <p:nvPr/>
              </p:nvCxnSpPr>
              <p:spPr>
                <a:xfrm>
                  <a:off x="3587676" y="2336179"/>
                  <a:ext cx="621841"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48791" y="1774426"/>
                  <a:ext cx="1785045" cy="1186676"/>
                  <a:chOff x="4248791" y="1774426"/>
                  <a:chExt cx="1785045" cy="1186676"/>
                </a:xfrm>
              </p:grpSpPr>
              <p:sp>
                <p:nvSpPr>
                  <p:cNvPr id="59" name="圆角矩形 58"/>
                  <p:cNvSpPr/>
                  <p:nvPr/>
                </p:nvSpPr>
                <p:spPr>
                  <a:xfrm>
                    <a:off x="4248791" y="1774426"/>
                    <a:ext cx="1785045" cy="1186676"/>
                  </a:xfrm>
                  <a:prstGeom prst="roundRect">
                    <a:avLst>
                      <a:gd name="adj" fmla="val 8926"/>
                    </a:avLst>
                  </a:prstGeom>
                  <a:solidFill>
                    <a:schemeClr val="bg1">
                      <a:lumMod val="95000"/>
                    </a:schemeClr>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rgbClr val="2980B9"/>
                        </a:solidFill>
                        <a:latin typeface="微软雅黑" panose="020B0503020204020204" pitchFamily="34" charset="-122"/>
                        <a:ea typeface="微软雅黑" panose="020B0503020204020204" pitchFamily="34" charset="-122"/>
                      </a:rPr>
                      <a:t>表</a:t>
                    </a:r>
                    <a:r>
                      <a:rPr lang="en-US" altLang="zh-CN" sz="1200" b="1" dirty="0">
                        <a:solidFill>
                          <a:srgbClr val="2980B9"/>
                        </a:solidFill>
                        <a:latin typeface="微软雅黑" panose="020B0503020204020204" pitchFamily="34" charset="-122"/>
                        <a:ea typeface="微软雅黑" panose="020B0503020204020204" pitchFamily="34" charset="-122"/>
                      </a:rPr>
                      <a:t>A</a:t>
                    </a:r>
                    <a:r>
                      <a:rPr lang="zh-CN" altLang="en-US" sz="1200" b="1" dirty="0">
                        <a:solidFill>
                          <a:srgbClr val="2980B9"/>
                        </a:solidFill>
                        <a:latin typeface="微软雅黑" panose="020B0503020204020204" pitchFamily="34" charset="-122"/>
                        <a:ea typeface="微软雅黑" panose="020B0503020204020204" pitchFamily="34" charset="-122"/>
                      </a:rPr>
                      <a:t>规则</a:t>
                    </a:r>
                    <a:endParaRPr lang="zh-CN" altLang="en-US" sz="1200" b="1" dirty="0">
                      <a:solidFill>
                        <a:srgbClr val="2980B9"/>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4318546" y="2044664"/>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1</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4318465" y="2347951"/>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2</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4318464" y="2639462"/>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5248868" y="2044262"/>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64" name="圆角矩形 63"/>
                  <p:cNvSpPr/>
                  <p:nvPr/>
                </p:nvSpPr>
                <p:spPr>
                  <a:xfrm>
                    <a:off x="5248868" y="2352504"/>
                    <a:ext cx="646979" cy="234000"/>
                  </a:xfrm>
                  <a:prstGeom prst="roundRect">
                    <a:avLst>
                      <a:gd name="adj" fmla="val 8926"/>
                    </a:avLst>
                  </a:prstGeom>
                  <a:solidFill>
                    <a:schemeClr val="accent2"/>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警告</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65" name="圆角矩形 64"/>
                  <p:cNvSpPr/>
                  <p:nvPr/>
                </p:nvSpPr>
                <p:spPr>
                  <a:xfrm>
                    <a:off x="5248868" y="2647711"/>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cxnSp>
              <p:nvCxnSpPr>
                <p:cNvPr id="38" name="直接箭头连接符 37"/>
                <p:cNvCxnSpPr>
                  <a:stCxn id="60" idx="3"/>
                  <a:endCxn id="63" idx="1"/>
                </p:cNvCxnSpPr>
                <p:nvPr/>
              </p:nvCxnSpPr>
              <p:spPr>
                <a:xfrm flipV="1">
                  <a:off x="5042219" y="2161262"/>
                  <a:ext cx="206649" cy="66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1" idx="3"/>
                  <a:endCxn id="64" idx="1"/>
                </p:cNvCxnSpPr>
                <p:nvPr/>
              </p:nvCxnSpPr>
              <p:spPr>
                <a:xfrm>
                  <a:off x="5042138" y="2465215"/>
                  <a:ext cx="206730" cy="428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62" idx="3"/>
                  <a:endCxn id="65" idx="1"/>
                </p:cNvCxnSpPr>
                <p:nvPr/>
              </p:nvCxnSpPr>
              <p:spPr>
                <a:xfrm>
                  <a:off x="5042137" y="2756726"/>
                  <a:ext cx="206731" cy="79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love-message_284146"/>
                <p:cNvSpPr>
                  <a:spLocks noChangeAspect="1"/>
                </p:cNvSpPr>
                <p:nvPr/>
              </p:nvSpPr>
              <p:spPr bwMode="auto">
                <a:xfrm>
                  <a:off x="7188061" y="4119915"/>
                  <a:ext cx="225645" cy="304842"/>
                </a:xfrm>
                <a:custGeom>
                  <a:avLst/>
                  <a:gdLst>
                    <a:gd name="connsiteX0" fmla="*/ 296340 w 450560"/>
                    <a:gd name="connsiteY0" fmla="*/ 539906 h 608697"/>
                    <a:gd name="connsiteX1" fmla="*/ 272234 w 450560"/>
                    <a:gd name="connsiteY1" fmla="*/ 563974 h 608697"/>
                    <a:gd name="connsiteX2" fmla="*/ 296340 w 450560"/>
                    <a:gd name="connsiteY2" fmla="*/ 588041 h 608697"/>
                    <a:gd name="connsiteX3" fmla="*/ 320446 w 450560"/>
                    <a:gd name="connsiteY3" fmla="*/ 563974 h 608697"/>
                    <a:gd name="connsiteX4" fmla="*/ 296340 w 450560"/>
                    <a:gd name="connsiteY4" fmla="*/ 539906 h 608697"/>
                    <a:gd name="connsiteX5" fmla="*/ 313707 w 450560"/>
                    <a:gd name="connsiteY5" fmla="*/ 103378 h 608697"/>
                    <a:gd name="connsiteX6" fmla="*/ 406904 w 450560"/>
                    <a:gd name="connsiteY6" fmla="*/ 103378 h 608697"/>
                    <a:gd name="connsiteX7" fmla="*/ 450560 w 450560"/>
                    <a:gd name="connsiteY7" fmla="*/ 146965 h 608697"/>
                    <a:gd name="connsiteX8" fmla="*/ 450560 w 450560"/>
                    <a:gd name="connsiteY8" fmla="*/ 565111 h 608697"/>
                    <a:gd name="connsiteX9" fmla="*/ 406904 w 450560"/>
                    <a:gd name="connsiteY9" fmla="*/ 608697 h 608697"/>
                    <a:gd name="connsiteX10" fmla="*/ 185776 w 450560"/>
                    <a:gd name="connsiteY10" fmla="*/ 608697 h 608697"/>
                    <a:gd name="connsiteX11" fmla="*/ 142119 w 450560"/>
                    <a:gd name="connsiteY11" fmla="*/ 565111 h 608697"/>
                    <a:gd name="connsiteX12" fmla="*/ 142119 w 450560"/>
                    <a:gd name="connsiteY12" fmla="*/ 216798 h 608697"/>
                    <a:gd name="connsiteX13" fmla="*/ 175526 w 450560"/>
                    <a:gd name="connsiteY13" fmla="*/ 253183 h 608697"/>
                    <a:gd name="connsiteX14" fmla="*/ 183593 w 450560"/>
                    <a:gd name="connsiteY14" fmla="*/ 259911 h 608697"/>
                    <a:gd name="connsiteX15" fmla="*/ 183593 w 450560"/>
                    <a:gd name="connsiteY15" fmla="*/ 519724 h 608697"/>
                    <a:gd name="connsiteX16" fmla="*/ 409087 w 450560"/>
                    <a:gd name="connsiteY16" fmla="*/ 519724 h 608697"/>
                    <a:gd name="connsiteX17" fmla="*/ 409087 w 450560"/>
                    <a:gd name="connsiteY17" fmla="*/ 146965 h 608697"/>
                    <a:gd name="connsiteX18" fmla="*/ 406904 w 450560"/>
                    <a:gd name="connsiteY18" fmla="*/ 144785 h 608697"/>
                    <a:gd name="connsiteX19" fmla="*/ 312853 w 450560"/>
                    <a:gd name="connsiteY19" fmla="*/ 144785 h 608697"/>
                    <a:gd name="connsiteX20" fmla="*/ 313707 w 450560"/>
                    <a:gd name="connsiteY20" fmla="*/ 135215 h 608697"/>
                    <a:gd name="connsiteX21" fmla="*/ 48110 w 450560"/>
                    <a:gd name="connsiteY21" fmla="*/ 89364 h 608697"/>
                    <a:gd name="connsiteX22" fmla="*/ 39380 w 450560"/>
                    <a:gd name="connsiteY22" fmla="*/ 98178 h 608697"/>
                    <a:gd name="connsiteX23" fmla="*/ 48110 w 450560"/>
                    <a:gd name="connsiteY23" fmla="*/ 106896 h 608697"/>
                    <a:gd name="connsiteX24" fmla="*/ 158467 w 450560"/>
                    <a:gd name="connsiteY24" fmla="*/ 106896 h 608697"/>
                    <a:gd name="connsiteX25" fmla="*/ 167292 w 450560"/>
                    <a:gd name="connsiteY25" fmla="*/ 98178 h 608697"/>
                    <a:gd name="connsiteX26" fmla="*/ 158467 w 450560"/>
                    <a:gd name="connsiteY26" fmla="*/ 89364 h 608697"/>
                    <a:gd name="connsiteX27" fmla="*/ 48110 w 450560"/>
                    <a:gd name="connsiteY27" fmla="*/ 50889 h 608697"/>
                    <a:gd name="connsiteX28" fmla="*/ 39380 w 450560"/>
                    <a:gd name="connsiteY28" fmla="*/ 59703 h 608697"/>
                    <a:gd name="connsiteX29" fmla="*/ 48110 w 450560"/>
                    <a:gd name="connsiteY29" fmla="*/ 68421 h 608697"/>
                    <a:gd name="connsiteX30" fmla="*/ 103811 w 450560"/>
                    <a:gd name="connsiteY30" fmla="*/ 68421 h 608697"/>
                    <a:gd name="connsiteX31" fmla="*/ 112540 w 450560"/>
                    <a:gd name="connsiteY31" fmla="*/ 59703 h 608697"/>
                    <a:gd name="connsiteX32" fmla="*/ 103811 w 450560"/>
                    <a:gd name="connsiteY32" fmla="*/ 50889 h 608697"/>
                    <a:gd name="connsiteX33" fmla="*/ 24102 w 450560"/>
                    <a:gd name="connsiteY33" fmla="*/ 0 h 608697"/>
                    <a:gd name="connsiteX34" fmla="*/ 248234 w 450560"/>
                    <a:gd name="connsiteY34" fmla="*/ 0 h 608697"/>
                    <a:gd name="connsiteX35" fmla="*/ 272241 w 450560"/>
                    <a:gd name="connsiteY35" fmla="*/ 23976 h 608697"/>
                    <a:gd name="connsiteX36" fmla="*/ 272241 w 450560"/>
                    <a:gd name="connsiteY36" fmla="*/ 135231 h 608697"/>
                    <a:gd name="connsiteX37" fmla="*/ 248234 w 450560"/>
                    <a:gd name="connsiteY37" fmla="*/ 159207 h 608697"/>
                    <a:gd name="connsiteX38" fmla="*/ 213884 w 450560"/>
                    <a:gd name="connsiteY38" fmla="*/ 159207 h 608697"/>
                    <a:gd name="connsiteX39" fmla="*/ 213884 w 450560"/>
                    <a:gd name="connsiteY39" fmla="*/ 222131 h 608697"/>
                    <a:gd name="connsiteX40" fmla="*/ 211037 w 450560"/>
                    <a:gd name="connsiteY40" fmla="*/ 226301 h 608697"/>
                    <a:gd name="connsiteX41" fmla="*/ 209424 w 450560"/>
                    <a:gd name="connsiteY41" fmla="*/ 226585 h 608697"/>
                    <a:gd name="connsiteX42" fmla="*/ 206103 w 450560"/>
                    <a:gd name="connsiteY42" fmla="*/ 225164 h 608697"/>
                    <a:gd name="connsiteX43" fmla="*/ 145467 w 450560"/>
                    <a:gd name="connsiteY43" fmla="*/ 159207 h 608697"/>
                    <a:gd name="connsiteX44" fmla="*/ 24102 w 450560"/>
                    <a:gd name="connsiteY44" fmla="*/ 159207 h 608697"/>
                    <a:gd name="connsiteX45" fmla="*/ 0 w 450560"/>
                    <a:gd name="connsiteY45" fmla="*/ 135231 h 608697"/>
                    <a:gd name="connsiteX46" fmla="*/ 0 w 450560"/>
                    <a:gd name="connsiteY46" fmla="*/ 23976 h 608697"/>
                    <a:gd name="connsiteX47" fmla="*/ 24102 w 450560"/>
                    <a:gd name="connsiteY47"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50560" h="608697">
                      <a:moveTo>
                        <a:pt x="296340" y="539906"/>
                      </a:moveTo>
                      <a:cubicBezTo>
                        <a:pt x="283053" y="539906"/>
                        <a:pt x="272234" y="550614"/>
                        <a:pt x="272234" y="563974"/>
                      </a:cubicBezTo>
                      <a:cubicBezTo>
                        <a:pt x="272234" y="577239"/>
                        <a:pt x="283053" y="588041"/>
                        <a:pt x="296340" y="588041"/>
                      </a:cubicBezTo>
                      <a:cubicBezTo>
                        <a:pt x="309626" y="588041"/>
                        <a:pt x="320446" y="577239"/>
                        <a:pt x="320446" y="563974"/>
                      </a:cubicBezTo>
                      <a:cubicBezTo>
                        <a:pt x="320446" y="550614"/>
                        <a:pt x="309626" y="539906"/>
                        <a:pt x="296340" y="539906"/>
                      </a:cubicBezTo>
                      <a:close/>
                      <a:moveTo>
                        <a:pt x="313707" y="103378"/>
                      </a:moveTo>
                      <a:lnTo>
                        <a:pt x="406904" y="103378"/>
                      </a:lnTo>
                      <a:cubicBezTo>
                        <a:pt x="431010" y="103378"/>
                        <a:pt x="450560" y="122897"/>
                        <a:pt x="450560" y="146965"/>
                      </a:cubicBezTo>
                      <a:lnTo>
                        <a:pt x="450560" y="565111"/>
                      </a:lnTo>
                      <a:cubicBezTo>
                        <a:pt x="450560" y="589178"/>
                        <a:pt x="431010" y="608697"/>
                        <a:pt x="406904" y="608697"/>
                      </a:cubicBezTo>
                      <a:lnTo>
                        <a:pt x="185776" y="608697"/>
                      </a:lnTo>
                      <a:cubicBezTo>
                        <a:pt x="161670" y="608697"/>
                        <a:pt x="142119" y="589178"/>
                        <a:pt x="142119" y="565111"/>
                      </a:cubicBezTo>
                      <a:lnTo>
                        <a:pt x="142119" y="216798"/>
                      </a:lnTo>
                      <a:lnTo>
                        <a:pt x="175526" y="253183"/>
                      </a:lnTo>
                      <a:cubicBezTo>
                        <a:pt x="177993" y="255741"/>
                        <a:pt x="180746" y="258016"/>
                        <a:pt x="183593" y="259911"/>
                      </a:cubicBezTo>
                      <a:lnTo>
                        <a:pt x="183593" y="519724"/>
                      </a:lnTo>
                      <a:lnTo>
                        <a:pt x="409087" y="519724"/>
                      </a:lnTo>
                      <a:lnTo>
                        <a:pt x="409087" y="146965"/>
                      </a:lnTo>
                      <a:cubicBezTo>
                        <a:pt x="409087" y="145733"/>
                        <a:pt x="408043" y="144785"/>
                        <a:pt x="406904" y="144785"/>
                      </a:cubicBezTo>
                      <a:lnTo>
                        <a:pt x="312853" y="144785"/>
                      </a:lnTo>
                      <a:cubicBezTo>
                        <a:pt x="313328" y="141659"/>
                        <a:pt x="313707" y="138437"/>
                        <a:pt x="313707" y="135215"/>
                      </a:cubicBezTo>
                      <a:close/>
                      <a:moveTo>
                        <a:pt x="48110" y="89364"/>
                      </a:moveTo>
                      <a:cubicBezTo>
                        <a:pt x="43270" y="89364"/>
                        <a:pt x="39380" y="93250"/>
                        <a:pt x="39380" y="98178"/>
                      </a:cubicBezTo>
                      <a:cubicBezTo>
                        <a:pt x="39380" y="103011"/>
                        <a:pt x="43270" y="106896"/>
                        <a:pt x="48110" y="106896"/>
                      </a:cubicBezTo>
                      <a:lnTo>
                        <a:pt x="158467" y="106896"/>
                      </a:lnTo>
                      <a:cubicBezTo>
                        <a:pt x="163307" y="106896"/>
                        <a:pt x="167292" y="103011"/>
                        <a:pt x="167292" y="98178"/>
                      </a:cubicBezTo>
                      <a:cubicBezTo>
                        <a:pt x="167292" y="93250"/>
                        <a:pt x="163307" y="89364"/>
                        <a:pt x="158467" y="89364"/>
                      </a:cubicBezTo>
                      <a:close/>
                      <a:moveTo>
                        <a:pt x="48110" y="50889"/>
                      </a:moveTo>
                      <a:cubicBezTo>
                        <a:pt x="43270" y="50889"/>
                        <a:pt x="39380" y="54870"/>
                        <a:pt x="39380" y="59703"/>
                      </a:cubicBezTo>
                      <a:cubicBezTo>
                        <a:pt x="39380" y="64536"/>
                        <a:pt x="43270" y="68421"/>
                        <a:pt x="48110" y="68421"/>
                      </a:cubicBezTo>
                      <a:lnTo>
                        <a:pt x="103811" y="68421"/>
                      </a:lnTo>
                      <a:cubicBezTo>
                        <a:pt x="108650" y="68421"/>
                        <a:pt x="112540" y="64536"/>
                        <a:pt x="112540" y="59703"/>
                      </a:cubicBezTo>
                      <a:cubicBezTo>
                        <a:pt x="112540" y="54870"/>
                        <a:pt x="108650" y="50889"/>
                        <a:pt x="103811" y="50889"/>
                      </a:cubicBezTo>
                      <a:close/>
                      <a:moveTo>
                        <a:pt x="24102" y="0"/>
                      </a:moveTo>
                      <a:lnTo>
                        <a:pt x="248234" y="0"/>
                      </a:lnTo>
                      <a:cubicBezTo>
                        <a:pt x="261519" y="0"/>
                        <a:pt x="272241" y="10709"/>
                        <a:pt x="272241" y="23976"/>
                      </a:cubicBezTo>
                      <a:lnTo>
                        <a:pt x="272241" y="135231"/>
                      </a:lnTo>
                      <a:cubicBezTo>
                        <a:pt x="272241" y="148498"/>
                        <a:pt x="261519" y="159207"/>
                        <a:pt x="248234" y="159207"/>
                      </a:cubicBezTo>
                      <a:lnTo>
                        <a:pt x="213884" y="159207"/>
                      </a:lnTo>
                      <a:lnTo>
                        <a:pt x="213884" y="222131"/>
                      </a:lnTo>
                      <a:cubicBezTo>
                        <a:pt x="213884" y="223932"/>
                        <a:pt x="212745" y="225638"/>
                        <a:pt x="211037" y="226301"/>
                      </a:cubicBezTo>
                      <a:cubicBezTo>
                        <a:pt x="210562" y="226490"/>
                        <a:pt x="209993" y="226585"/>
                        <a:pt x="209424" y="226585"/>
                      </a:cubicBezTo>
                      <a:cubicBezTo>
                        <a:pt x="208190" y="226585"/>
                        <a:pt x="206957" y="226111"/>
                        <a:pt x="206103" y="225164"/>
                      </a:cubicBezTo>
                      <a:lnTo>
                        <a:pt x="145467" y="159207"/>
                      </a:lnTo>
                      <a:lnTo>
                        <a:pt x="24102" y="159207"/>
                      </a:lnTo>
                      <a:cubicBezTo>
                        <a:pt x="10818" y="159207"/>
                        <a:pt x="0" y="148498"/>
                        <a:pt x="0" y="135231"/>
                      </a:cubicBezTo>
                      <a:lnTo>
                        <a:pt x="0" y="23976"/>
                      </a:lnTo>
                      <a:cubicBezTo>
                        <a:pt x="0" y="10709"/>
                        <a:pt x="10818" y="0"/>
                        <a:pt x="2410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sp>
              <p:nvSpPr>
                <p:cNvPr id="42" name="group_126413"/>
                <p:cNvSpPr>
                  <a:spLocks noChangeAspect="1"/>
                </p:cNvSpPr>
                <p:nvPr/>
              </p:nvSpPr>
              <p:spPr bwMode="auto">
                <a:xfrm>
                  <a:off x="8123003" y="4014708"/>
                  <a:ext cx="609685" cy="363806"/>
                </a:xfrm>
                <a:custGeom>
                  <a:avLst/>
                  <a:gdLst>
                    <a:gd name="connsiteX0" fmla="*/ 304490 w 608979"/>
                    <a:gd name="connsiteY0" fmla="*/ 195651 h 363385"/>
                    <a:gd name="connsiteX1" fmla="*/ 304583 w 608979"/>
                    <a:gd name="connsiteY1" fmla="*/ 195651 h 363385"/>
                    <a:gd name="connsiteX2" fmla="*/ 304770 w 608979"/>
                    <a:gd name="connsiteY2" fmla="*/ 195651 h 363385"/>
                    <a:gd name="connsiteX3" fmla="*/ 312252 w 608979"/>
                    <a:gd name="connsiteY3" fmla="*/ 237304 h 363385"/>
                    <a:gd name="connsiteX4" fmla="*/ 328430 w 608979"/>
                    <a:gd name="connsiteY4" fmla="*/ 283254 h 363385"/>
                    <a:gd name="connsiteX5" fmla="*/ 356111 w 608979"/>
                    <a:gd name="connsiteY5" fmla="*/ 195744 h 363385"/>
                    <a:gd name="connsiteX6" fmla="*/ 422040 w 608979"/>
                    <a:gd name="connsiteY6" fmla="*/ 232261 h 363385"/>
                    <a:gd name="connsiteX7" fmla="*/ 430830 w 608979"/>
                    <a:gd name="connsiteY7" fmla="*/ 238425 h 363385"/>
                    <a:gd name="connsiteX8" fmla="*/ 450001 w 608979"/>
                    <a:gd name="connsiteY8" fmla="*/ 228619 h 363385"/>
                    <a:gd name="connsiteX9" fmla="*/ 472352 w 608979"/>
                    <a:gd name="connsiteY9" fmla="*/ 299131 h 363385"/>
                    <a:gd name="connsiteX10" fmla="*/ 485257 w 608979"/>
                    <a:gd name="connsiteY10" fmla="*/ 262240 h 363385"/>
                    <a:gd name="connsiteX11" fmla="*/ 491242 w 608979"/>
                    <a:gd name="connsiteY11" fmla="*/ 228712 h 363385"/>
                    <a:gd name="connsiteX12" fmla="*/ 491429 w 608979"/>
                    <a:gd name="connsiteY12" fmla="*/ 228712 h 363385"/>
                    <a:gd name="connsiteX13" fmla="*/ 491523 w 608979"/>
                    <a:gd name="connsiteY13" fmla="*/ 228712 h 363385"/>
                    <a:gd name="connsiteX14" fmla="*/ 497508 w 608979"/>
                    <a:gd name="connsiteY14" fmla="*/ 262240 h 363385"/>
                    <a:gd name="connsiteX15" fmla="*/ 510506 w 608979"/>
                    <a:gd name="connsiteY15" fmla="*/ 299224 h 363385"/>
                    <a:gd name="connsiteX16" fmla="*/ 532763 w 608979"/>
                    <a:gd name="connsiteY16" fmla="*/ 228712 h 363385"/>
                    <a:gd name="connsiteX17" fmla="*/ 585881 w 608979"/>
                    <a:gd name="connsiteY17" fmla="*/ 258038 h 363385"/>
                    <a:gd name="connsiteX18" fmla="*/ 608886 w 608979"/>
                    <a:gd name="connsiteY18" fmla="*/ 301092 h 363385"/>
                    <a:gd name="connsiteX19" fmla="*/ 608979 w 608979"/>
                    <a:gd name="connsiteY19" fmla="*/ 363385 h 363385"/>
                    <a:gd name="connsiteX20" fmla="*/ 491242 w 608979"/>
                    <a:gd name="connsiteY20" fmla="*/ 363385 h 363385"/>
                    <a:gd name="connsiteX21" fmla="*/ 450469 w 608979"/>
                    <a:gd name="connsiteY21" fmla="*/ 363385 h 363385"/>
                    <a:gd name="connsiteX22" fmla="*/ 373785 w 608979"/>
                    <a:gd name="connsiteY22" fmla="*/ 363385 h 363385"/>
                    <a:gd name="connsiteX23" fmla="*/ 304209 w 608979"/>
                    <a:gd name="connsiteY23" fmla="*/ 363385 h 363385"/>
                    <a:gd name="connsiteX24" fmla="*/ 234633 w 608979"/>
                    <a:gd name="connsiteY24" fmla="*/ 363385 h 363385"/>
                    <a:gd name="connsiteX25" fmla="*/ 158230 w 608979"/>
                    <a:gd name="connsiteY25" fmla="*/ 363385 h 363385"/>
                    <a:gd name="connsiteX26" fmla="*/ 117176 w 608979"/>
                    <a:gd name="connsiteY26" fmla="*/ 363385 h 363385"/>
                    <a:gd name="connsiteX27" fmla="*/ 0 w 608979"/>
                    <a:gd name="connsiteY27" fmla="*/ 363385 h 363385"/>
                    <a:gd name="connsiteX28" fmla="*/ 0 w 608979"/>
                    <a:gd name="connsiteY28" fmla="*/ 300998 h 363385"/>
                    <a:gd name="connsiteX29" fmla="*/ 22911 w 608979"/>
                    <a:gd name="connsiteY29" fmla="*/ 257851 h 363385"/>
                    <a:gd name="connsiteX30" fmla="*/ 76029 w 608979"/>
                    <a:gd name="connsiteY30" fmla="*/ 228619 h 363385"/>
                    <a:gd name="connsiteX31" fmla="*/ 98380 w 608979"/>
                    <a:gd name="connsiteY31" fmla="*/ 299131 h 363385"/>
                    <a:gd name="connsiteX32" fmla="*/ 111378 w 608979"/>
                    <a:gd name="connsiteY32" fmla="*/ 262240 h 363385"/>
                    <a:gd name="connsiteX33" fmla="*/ 117363 w 608979"/>
                    <a:gd name="connsiteY33" fmla="*/ 228712 h 363385"/>
                    <a:gd name="connsiteX34" fmla="*/ 117457 w 608979"/>
                    <a:gd name="connsiteY34" fmla="*/ 228712 h 363385"/>
                    <a:gd name="connsiteX35" fmla="*/ 117550 w 608979"/>
                    <a:gd name="connsiteY35" fmla="*/ 228712 h 363385"/>
                    <a:gd name="connsiteX36" fmla="*/ 123535 w 608979"/>
                    <a:gd name="connsiteY36" fmla="*/ 262240 h 363385"/>
                    <a:gd name="connsiteX37" fmla="*/ 136534 w 608979"/>
                    <a:gd name="connsiteY37" fmla="*/ 299131 h 363385"/>
                    <a:gd name="connsiteX38" fmla="*/ 158885 w 608979"/>
                    <a:gd name="connsiteY38" fmla="*/ 228619 h 363385"/>
                    <a:gd name="connsiteX39" fmla="*/ 178336 w 608979"/>
                    <a:gd name="connsiteY39" fmla="*/ 238612 h 363385"/>
                    <a:gd name="connsiteX40" fmla="*/ 187127 w 608979"/>
                    <a:gd name="connsiteY40" fmla="*/ 232261 h 363385"/>
                    <a:gd name="connsiteX41" fmla="*/ 253149 w 608979"/>
                    <a:gd name="connsiteY41" fmla="*/ 195744 h 363385"/>
                    <a:gd name="connsiteX42" fmla="*/ 280830 w 608979"/>
                    <a:gd name="connsiteY42" fmla="*/ 283254 h 363385"/>
                    <a:gd name="connsiteX43" fmla="*/ 297008 w 608979"/>
                    <a:gd name="connsiteY43" fmla="*/ 237304 h 363385"/>
                    <a:gd name="connsiteX44" fmla="*/ 304490 w 608979"/>
                    <a:gd name="connsiteY44" fmla="*/ 195651 h 363385"/>
                    <a:gd name="connsiteX45" fmla="*/ 491441 w 608979"/>
                    <a:gd name="connsiteY45" fmla="*/ 71099 h 363385"/>
                    <a:gd name="connsiteX46" fmla="*/ 546818 w 608979"/>
                    <a:gd name="connsiteY46" fmla="*/ 127774 h 363385"/>
                    <a:gd name="connsiteX47" fmla="*/ 491815 w 608979"/>
                    <a:gd name="connsiteY47" fmla="*/ 214140 h 363385"/>
                    <a:gd name="connsiteX48" fmla="*/ 491441 w 608979"/>
                    <a:gd name="connsiteY48" fmla="*/ 214140 h 363385"/>
                    <a:gd name="connsiteX49" fmla="*/ 491067 w 608979"/>
                    <a:gd name="connsiteY49" fmla="*/ 214140 h 363385"/>
                    <a:gd name="connsiteX50" fmla="*/ 436064 w 608979"/>
                    <a:gd name="connsiteY50" fmla="*/ 127774 h 363385"/>
                    <a:gd name="connsiteX51" fmla="*/ 491441 w 608979"/>
                    <a:gd name="connsiteY51" fmla="*/ 71099 h 363385"/>
                    <a:gd name="connsiteX52" fmla="*/ 117056 w 608979"/>
                    <a:gd name="connsiteY52" fmla="*/ 71099 h 363385"/>
                    <a:gd name="connsiteX53" fmla="*/ 172424 w 608979"/>
                    <a:gd name="connsiteY53" fmla="*/ 127774 h 363385"/>
                    <a:gd name="connsiteX54" fmla="*/ 117431 w 608979"/>
                    <a:gd name="connsiteY54" fmla="*/ 214140 h 363385"/>
                    <a:gd name="connsiteX55" fmla="*/ 117056 w 608979"/>
                    <a:gd name="connsiteY55" fmla="*/ 214140 h 363385"/>
                    <a:gd name="connsiteX56" fmla="*/ 116682 w 608979"/>
                    <a:gd name="connsiteY56" fmla="*/ 214140 h 363385"/>
                    <a:gd name="connsiteX57" fmla="*/ 61689 w 608979"/>
                    <a:gd name="connsiteY57" fmla="*/ 127774 h 363385"/>
                    <a:gd name="connsiteX58" fmla="*/ 117056 w 608979"/>
                    <a:gd name="connsiteY58" fmla="*/ 71099 h 363385"/>
                    <a:gd name="connsiteX59" fmla="*/ 304490 w 608979"/>
                    <a:gd name="connsiteY59" fmla="*/ 38 h 363385"/>
                    <a:gd name="connsiteX60" fmla="*/ 373335 w 608979"/>
                    <a:gd name="connsiteY60" fmla="*/ 70367 h 363385"/>
                    <a:gd name="connsiteX61" fmla="*/ 304957 w 608979"/>
                    <a:gd name="connsiteY61" fmla="*/ 177869 h 363385"/>
                    <a:gd name="connsiteX62" fmla="*/ 304490 w 608979"/>
                    <a:gd name="connsiteY62" fmla="*/ 177869 h 363385"/>
                    <a:gd name="connsiteX63" fmla="*/ 304022 w 608979"/>
                    <a:gd name="connsiteY63" fmla="*/ 177869 h 363385"/>
                    <a:gd name="connsiteX64" fmla="*/ 235644 w 608979"/>
                    <a:gd name="connsiteY64" fmla="*/ 70367 h 363385"/>
                    <a:gd name="connsiteX65" fmla="*/ 304490 w 608979"/>
                    <a:gd name="connsiteY65" fmla="*/ 38 h 3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979" h="363385">
                      <a:moveTo>
                        <a:pt x="304490" y="195651"/>
                      </a:moveTo>
                      <a:lnTo>
                        <a:pt x="304583" y="195651"/>
                      </a:lnTo>
                      <a:lnTo>
                        <a:pt x="304770" y="195651"/>
                      </a:lnTo>
                      <a:cubicBezTo>
                        <a:pt x="310194" y="195744"/>
                        <a:pt x="340681" y="197706"/>
                        <a:pt x="312252" y="237304"/>
                      </a:cubicBezTo>
                      <a:lnTo>
                        <a:pt x="328430" y="283254"/>
                      </a:lnTo>
                      <a:lnTo>
                        <a:pt x="356111" y="195744"/>
                      </a:lnTo>
                      <a:cubicBezTo>
                        <a:pt x="356111" y="195744"/>
                        <a:pt x="390899" y="212649"/>
                        <a:pt x="422040" y="232261"/>
                      </a:cubicBezTo>
                      <a:cubicBezTo>
                        <a:pt x="425313" y="234222"/>
                        <a:pt x="428212" y="236370"/>
                        <a:pt x="430830" y="238425"/>
                      </a:cubicBezTo>
                      <a:cubicBezTo>
                        <a:pt x="442052" y="232448"/>
                        <a:pt x="450001" y="228619"/>
                        <a:pt x="450001" y="228619"/>
                      </a:cubicBezTo>
                      <a:lnTo>
                        <a:pt x="472352" y="299131"/>
                      </a:lnTo>
                      <a:lnTo>
                        <a:pt x="485257" y="262240"/>
                      </a:lnTo>
                      <a:cubicBezTo>
                        <a:pt x="462439" y="230393"/>
                        <a:pt x="486940" y="228712"/>
                        <a:pt x="491242" y="228712"/>
                      </a:cubicBezTo>
                      <a:lnTo>
                        <a:pt x="491429" y="228712"/>
                      </a:lnTo>
                      <a:lnTo>
                        <a:pt x="491523" y="228712"/>
                      </a:lnTo>
                      <a:cubicBezTo>
                        <a:pt x="495918" y="228712"/>
                        <a:pt x="520326" y="230393"/>
                        <a:pt x="497508" y="262240"/>
                      </a:cubicBezTo>
                      <a:lnTo>
                        <a:pt x="510506" y="299224"/>
                      </a:lnTo>
                      <a:lnTo>
                        <a:pt x="532763" y="228712"/>
                      </a:lnTo>
                      <a:cubicBezTo>
                        <a:pt x="532763" y="228712"/>
                        <a:pt x="560818" y="242348"/>
                        <a:pt x="585881" y="258038"/>
                      </a:cubicBezTo>
                      <a:cubicBezTo>
                        <a:pt x="604771" y="269805"/>
                        <a:pt x="608325" y="282693"/>
                        <a:pt x="608886" y="301092"/>
                      </a:cubicBezTo>
                      <a:lnTo>
                        <a:pt x="608979" y="363385"/>
                      </a:lnTo>
                      <a:lnTo>
                        <a:pt x="491242" y="363385"/>
                      </a:lnTo>
                      <a:lnTo>
                        <a:pt x="450469" y="363385"/>
                      </a:lnTo>
                      <a:lnTo>
                        <a:pt x="373785" y="363385"/>
                      </a:lnTo>
                      <a:lnTo>
                        <a:pt x="304209" y="363385"/>
                      </a:lnTo>
                      <a:lnTo>
                        <a:pt x="234633" y="363385"/>
                      </a:lnTo>
                      <a:lnTo>
                        <a:pt x="158230" y="363385"/>
                      </a:lnTo>
                      <a:lnTo>
                        <a:pt x="117176" y="363385"/>
                      </a:lnTo>
                      <a:lnTo>
                        <a:pt x="0" y="363385"/>
                      </a:lnTo>
                      <a:lnTo>
                        <a:pt x="0" y="300998"/>
                      </a:lnTo>
                      <a:cubicBezTo>
                        <a:pt x="467" y="282507"/>
                        <a:pt x="4021" y="269712"/>
                        <a:pt x="22911" y="257851"/>
                      </a:cubicBezTo>
                      <a:cubicBezTo>
                        <a:pt x="47974" y="242161"/>
                        <a:pt x="76029" y="228619"/>
                        <a:pt x="76029" y="228619"/>
                      </a:cubicBezTo>
                      <a:lnTo>
                        <a:pt x="98380" y="299131"/>
                      </a:lnTo>
                      <a:lnTo>
                        <a:pt x="111378" y="262240"/>
                      </a:lnTo>
                      <a:cubicBezTo>
                        <a:pt x="88560" y="230393"/>
                        <a:pt x="112968" y="228712"/>
                        <a:pt x="117363" y="228712"/>
                      </a:cubicBezTo>
                      <a:lnTo>
                        <a:pt x="117457" y="228712"/>
                      </a:lnTo>
                      <a:lnTo>
                        <a:pt x="117550" y="228712"/>
                      </a:lnTo>
                      <a:cubicBezTo>
                        <a:pt x="121946" y="228712"/>
                        <a:pt x="146353" y="230393"/>
                        <a:pt x="123535" y="262240"/>
                      </a:cubicBezTo>
                      <a:lnTo>
                        <a:pt x="136534" y="299131"/>
                      </a:lnTo>
                      <a:lnTo>
                        <a:pt x="158885" y="228619"/>
                      </a:lnTo>
                      <a:cubicBezTo>
                        <a:pt x="158885" y="228619"/>
                        <a:pt x="166927" y="232448"/>
                        <a:pt x="178336" y="238612"/>
                      </a:cubicBezTo>
                      <a:cubicBezTo>
                        <a:pt x="180955" y="236464"/>
                        <a:pt x="183760" y="234316"/>
                        <a:pt x="187127" y="232261"/>
                      </a:cubicBezTo>
                      <a:cubicBezTo>
                        <a:pt x="218361" y="212649"/>
                        <a:pt x="253149" y="195744"/>
                        <a:pt x="253149" y="195744"/>
                      </a:cubicBezTo>
                      <a:lnTo>
                        <a:pt x="280830" y="283254"/>
                      </a:lnTo>
                      <a:lnTo>
                        <a:pt x="297008" y="237304"/>
                      </a:lnTo>
                      <a:cubicBezTo>
                        <a:pt x="268579" y="197612"/>
                        <a:pt x="298972" y="195651"/>
                        <a:pt x="304490" y="195651"/>
                      </a:cubicBezTo>
                      <a:close/>
                      <a:moveTo>
                        <a:pt x="491441" y="71099"/>
                      </a:moveTo>
                      <a:cubicBezTo>
                        <a:pt x="496118" y="71006"/>
                        <a:pt x="544199" y="70539"/>
                        <a:pt x="546818" y="127774"/>
                      </a:cubicBezTo>
                      <a:cubicBezTo>
                        <a:pt x="546818" y="127774"/>
                        <a:pt x="555985" y="213580"/>
                        <a:pt x="491815" y="214140"/>
                      </a:cubicBezTo>
                      <a:lnTo>
                        <a:pt x="491441" y="214140"/>
                      </a:lnTo>
                      <a:lnTo>
                        <a:pt x="491067" y="214140"/>
                      </a:lnTo>
                      <a:cubicBezTo>
                        <a:pt x="426709" y="213580"/>
                        <a:pt x="436064" y="127867"/>
                        <a:pt x="436064" y="127774"/>
                      </a:cubicBezTo>
                      <a:cubicBezTo>
                        <a:pt x="438683" y="70539"/>
                        <a:pt x="486670" y="70913"/>
                        <a:pt x="491441" y="71099"/>
                      </a:cubicBezTo>
                      <a:close/>
                      <a:moveTo>
                        <a:pt x="117056" y="71099"/>
                      </a:moveTo>
                      <a:cubicBezTo>
                        <a:pt x="121826" y="71006"/>
                        <a:pt x="169805" y="70539"/>
                        <a:pt x="172424" y="127774"/>
                      </a:cubicBezTo>
                      <a:cubicBezTo>
                        <a:pt x="172424" y="127774"/>
                        <a:pt x="181776" y="213580"/>
                        <a:pt x="117431" y="214140"/>
                      </a:cubicBezTo>
                      <a:lnTo>
                        <a:pt x="117056" y="214140"/>
                      </a:lnTo>
                      <a:lnTo>
                        <a:pt x="116682" y="214140"/>
                      </a:lnTo>
                      <a:cubicBezTo>
                        <a:pt x="52430" y="213580"/>
                        <a:pt x="61689" y="127867"/>
                        <a:pt x="61689" y="127774"/>
                      </a:cubicBezTo>
                      <a:cubicBezTo>
                        <a:pt x="64308" y="70539"/>
                        <a:pt x="112287" y="70913"/>
                        <a:pt x="117056" y="71099"/>
                      </a:cubicBezTo>
                      <a:close/>
                      <a:moveTo>
                        <a:pt x="304490" y="38"/>
                      </a:moveTo>
                      <a:cubicBezTo>
                        <a:pt x="310383" y="-243"/>
                        <a:pt x="370061" y="-803"/>
                        <a:pt x="373335" y="70367"/>
                      </a:cubicBezTo>
                      <a:cubicBezTo>
                        <a:pt x="373335" y="70367"/>
                        <a:pt x="384934" y="177028"/>
                        <a:pt x="304957" y="177869"/>
                      </a:cubicBezTo>
                      <a:lnTo>
                        <a:pt x="304490" y="177869"/>
                      </a:lnTo>
                      <a:lnTo>
                        <a:pt x="304022" y="177869"/>
                      </a:lnTo>
                      <a:cubicBezTo>
                        <a:pt x="224045" y="177122"/>
                        <a:pt x="235644" y="70554"/>
                        <a:pt x="235644" y="70367"/>
                      </a:cubicBezTo>
                      <a:cubicBezTo>
                        <a:pt x="239012" y="-803"/>
                        <a:pt x="298597" y="-243"/>
                        <a:pt x="304490" y="38"/>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srgbClr val="FF0000"/>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248791" y="3683436"/>
                  <a:ext cx="1785045" cy="1186676"/>
                  <a:chOff x="4196085" y="3683436"/>
                  <a:chExt cx="1785045" cy="1186676"/>
                </a:xfrm>
              </p:grpSpPr>
              <p:sp>
                <p:nvSpPr>
                  <p:cNvPr id="48" name="圆角矩形 47"/>
                  <p:cNvSpPr/>
                  <p:nvPr/>
                </p:nvSpPr>
                <p:spPr>
                  <a:xfrm>
                    <a:off x="4196085" y="3683436"/>
                    <a:ext cx="1785045" cy="1186676"/>
                  </a:xfrm>
                  <a:prstGeom prst="roundRect">
                    <a:avLst>
                      <a:gd name="adj" fmla="val 8926"/>
                    </a:avLst>
                  </a:prstGeom>
                  <a:solidFill>
                    <a:schemeClr val="bg1">
                      <a:lumMod val="95000"/>
                    </a:schemeClr>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rgbClr val="2980B9"/>
                        </a:solidFill>
                        <a:latin typeface="微软雅黑" panose="020B0503020204020204" pitchFamily="34" charset="-122"/>
                        <a:ea typeface="微软雅黑" panose="020B0503020204020204" pitchFamily="34" charset="-122"/>
                      </a:rPr>
                      <a:t>表</a:t>
                    </a:r>
                    <a:r>
                      <a:rPr lang="en-US" altLang="zh-CN" sz="1200" b="1" dirty="0">
                        <a:solidFill>
                          <a:srgbClr val="2980B9"/>
                        </a:solidFill>
                        <a:latin typeface="微软雅黑" panose="020B0503020204020204" pitchFamily="34" charset="-122"/>
                        <a:ea typeface="微软雅黑" panose="020B0503020204020204" pitchFamily="34" charset="-122"/>
                      </a:rPr>
                      <a:t>B</a:t>
                    </a:r>
                    <a:r>
                      <a:rPr lang="zh-CN" altLang="en-US" sz="1200" b="1" dirty="0">
                        <a:solidFill>
                          <a:srgbClr val="2980B9"/>
                        </a:solidFill>
                        <a:latin typeface="微软雅黑" panose="020B0503020204020204" pitchFamily="34" charset="-122"/>
                        <a:ea typeface="微软雅黑" panose="020B0503020204020204" pitchFamily="34" charset="-122"/>
                      </a:rPr>
                      <a:t>规则</a:t>
                    </a:r>
                    <a:endParaRPr lang="zh-CN" altLang="en-US" sz="1200" b="1" dirty="0">
                      <a:solidFill>
                        <a:srgbClr val="2980B9"/>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4265840" y="3953674"/>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1</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4265759" y="4256961"/>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2</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265758" y="4548472"/>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5196162" y="3953272"/>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5196162" y="4261514"/>
                    <a:ext cx="646979" cy="234000"/>
                  </a:xfrm>
                  <a:prstGeom prst="roundRect">
                    <a:avLst>
                      <a:gd name="adj" fmla="val 8926"/>
                    </a:avLst>
                  </a:prstGeom>
                  <a:solidFill>
                    <a:srgbClr val="FF000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错误</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5196162" y="4549000"/>
                    <a:ext cx="646979" cy="234000"/>
                  </a:xfrm>
                  <a:prstGeom prst="roundRect">
                    <a:avLst>
                      <a:gd name="adj" fmla="val 8926"/>
                    </a:avLst>
                  </a:prstGeom>
                  <a:solidFill>
                    <a:schemeClr val="accent2"/>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警告</a:t>
                    </a:r>
                    <a:endParaRPr lang="zh-CN" altLang="en-US" sz="1200" dirty="0">
                      <a:solidFill>
                        <a:prstClr val="white"/>
                      </a:solidFill>
                      <a:latin typeface="微软雅黑" panose="020B0503020204020204" pitchFamily="34" charset="-122"/>
                      <a:ea typeface="微软雅黑" panose="020B0503020204020204" pitchFamily="34" charset="-122"/>
                    </a:endParaRPr>
                  </a:p>
                </p:txBody>
              </p:sp>
              <p:cxnSp>
                <p:nvCxnSpPr>
                  <p:cNvPr id="56" name="直接箭头连接符 55"/>
                  <p:cNvCxnSpPr>
                    <a:stCxn id="49" idx="3"/>
                    <a:endCxn id="53" idx="1"/>
                  </p:cNvCxnSpPr>
                  <p:nvPr/>
                </p:nvCxnSpPr>
                <p:spPr>
                  <a:xfrm flipV="1">
                    <a:off x="4989513" y="4070272"/>
                    <a:ext cx="206649" cy="66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3"/>
                    <a:endCxn id="54" idx="1"/>
                  </p:cNvCxnSpPr>
                  <p:nvPr/>
                </p:nvCxnSpPr>
                <p:spPr>
                  <a:xfrm>
                    <a:off x="4989432" y="4374225"/>
                    <a:ext cx="206730" cy="428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2" idx="3"/>
                    <a:endCxn id="55" idx="1"/>
                  </p:cNvCxnSpPr>
                  <p:nvPr/>
                </p:nvCxnSpPr>
                <p:spPr>
                  <a:xfrm>
                    <a:off x="4989431" y="4665736"/>
                    <a:ext cx="206731" cy="2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cxnSp>
              <p:nvCxnSpPr>
                <p:cNvPr id="44" name="直接箭头连接符 34"/>
                <p:cNvCxnSpPr>
                  <a:stCxn id="68" idx="2"/>
                  <a:endCxn id="48" idx="1"/>
                </p:cNvCxnSpPr>
                <p:nvPr/>
              </p:nvCxnSpPr>
              <p:spPr>
                <a:xfrm rot="16200000" flipH="1">
                  <a:off x="3329437" y="3357419"/>
                  <a:ext cx="635803" cy="1202906"/>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34"/>
                <p:cNvCxnSpPr>
                  <a:stCxn id="64" idx="3"/>
                </p:cNvCxnSpPr>
                <p:nvPr/>
              </p:nvCxnSpPr>
              <p:spPr>
                <a:xfrm>
                  <a:off x="5895847" y="2469504"/>
                  <a:ext cx="826212" cy="1811932"/>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34"/>
                <p:cNvCxnSpPr/>
                <p:nvPr/>
              </p:nvCxnSpPr>
              <p:spPr>
                <a:xfrm>
                  <a:off x="6033836" y="4270759"/>
                  <a:ext cx="2012105" cy="11137"/>
                </a:xfrm>
                <a:prstGeom prst="bentConnector3">
                  <a:avLst>
                    <a:gd name="adj1" fmla="val 43718"/>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black-closed-envelope_16297"/>
                <p:cNvSpPr>
                  <a:spLocks noChangeAspect="1"/>
                </p:cNvSpPr>
                <p:nvPr/>
              </p:nvSpPr>
              <p:spPr bwMode="auto">
                <a:xfrm>
                  <a:off x="6885566" y="4176594"/>
                  <a:ext cx="302495" cy="201921"/>
                </a:xfrm>
                <a:custGeom>
                  <a:avLst/>
                  <a:gdLst>
                    <a:gd name="connsiteX0" fmla="*/ 596670 w 607215"/>
                    <a:gd name="connsiteY0" fmla="*/ 16865 h 405328"/>
                    <a:gd name="connsiteX1" fmla="*/ 607215 w 607215"/>
                    <a:gd name="connsiteY1" fmla="*/ 45623 h 405328"/>
                    <a:gd name="connsiteX2" fmla="*/ 607215 w 607215"/>
                    <a:gd name="connsiteY2" fmla="*/ 356613 h 405328"/>
                    <a:gd name="connsiteX3" fmla="*/ 497513 w 607215"/>
                    <a:gd name="connsiteY3" fmla="*/ 216911 h 405328"/>
                    <a:gd name="connsiteX4" fmla="*/ 465720 w 607215"/>
                    <a:gd name="connsiteY4" fmla="*/ 241740 h 405328"/>
                    <a:gd name="connsiteX5" fmla="*/ 587698 w 607215"/>
                    <a:gd name="connsiteY5" fmla="*/ 396999 h 405328"/>
                    <a:gd name="connsiteX6" fmla="*/ 561572 w 607215"/>
                    <a:gd name="connsiteY6" fmla="*/ 405328 h 405328"/>
                    <a:gd name="connsiteX7" fmla="*/ 45643 w 607215"/>
                    <a:gd name="connsiteY7" fmla="*/ 405328 h 405328"/>
                    <a:gd name="connsiteX8" fmla="*/ 17628 w 607215"/>
                    <a:gd name="connsiteY8" fmla="*/ 395428 h 405328"/>
                    <a:gd name="connsiteX9" fmla="*/ 138189 w 607215"/>
                    <a:gd name="connsiteY9" fmla="*/ 241740 h 405328"/>
                    <a:gd name="connsiteX10" fmla="*/ 106554 w 607215"/>
                    <a:gd name="connsiteY10" fmla="*/ 217068 h 405328"/>
                    <a:gd name="connsiteX11" fmla="*/ 0 w 607215"/>
                    <a:gd name="connsiteY11" fmla="*/ 352527 h 405328"/>
                    <a:gd name="connsiteX12" fmla="*/ 0 w 607215"/>
                    <a:gd name="connsiteY12" fmla="*/ 45623 h 405328"/>
                    <a:gd name="connsiteX13" fmla="*/ 4407 w 607215"/>
                    <a:gd name="connsiteY13" fmla="*/ 26294 h 405328"/>
                    <a:gd name="connsiteX14" fmla="*/ 304237 w 607215"/>
                    <a:gd name="connsiteY14" fmla="*/ 347184 h 405328"/>
                    <a:gd name="connsiteX15" fmla="*/ 45676 w 607215"/>
                    <a:gd name="connsiteY15" fmla="*/ 0 h 405328"/>
                    <a:gd name="connsiteX16" fmla="*/ 557819 w 607215"/>
                    <a:gd name="connsiteY16" fmla="*/ 0 h 405328"/>
                    <a:gd name="connsiteX17" fmla="*/ 303479 w 607215"/>
                    <a:gd name="connsiteY17" fmla="*/ 287484 h 405328"/>
                    <a:gd name="connsiteX18" fmla="*/ 35918 w 607215"/>
                    <a:gd name="connsiteY18" fmla="*/ 1100 h 405328"/>
                    <a:gd name="connsiteX19" fmla="*/ 45676 w 607215"/>
                    <a:gd name="connsiteY19" fmla="*/ 0 h 40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7215" h="405328">
                      <a:moveTo>
                        <a:pt x="596670" y="16865"/>
                      </a:moveTo>
                      <a:cubicBezTo>
                        <a:pt x="603280" y="24722"/>
                        <a:pt x="607215" y="34623"/>
                        <a:pt x="607215" y="45623"/>
                      </a:cubicBezTo>
                      <a:lnTo>
                        <a:pt x="607215" y="356613"/>
                      </a:lnTo>
                      <a:lnTo>
                        <a:pt x="497513" y="216911"/>
                      </a:lnTo>
                      <a:lnTo>
                        <a:pt x="465720" y="241740"/>
                      </a:lnTo>
                      <a:lnTo>
                        <a:pt x="587698" y="396999"/>
                      </a:lnTo>
                      <a:cubicBezTo>
                        <a:pt x="580301" y="402185"/>
                        <a:pt x="571330" y="405328"/>
                        <a:pt x="561572" y="405328"/>
                      </a:cubicBezTo>
                      <a:lnTo>
                        <a:pt x="45643" y="405328"/>
                      </a:lnTo>
                      <a:cubicBezTo>
                        <a:pt x="34941" y="405328"/>
                        <a:pt x="25340" y="401400"/>
                        <a:pt x="17628" y="395428"/>
                      </a:cubicBezTo>
                      <a:lnTo>
                        <a:pt x="138189" y="241740"/>
                      </a:lnTo>
                      <a:lnTo>
                        <a:pt x="106554" y="217068"/>
                      </a:lnTo>
                      <a:lnTo>
                        <a:pt x="0" y="352527"/>
                      </a:lnTo>
                      <a:lnTo>
                        <a:pt x="0" y="45623"/>
                      </a:lnTo>
                      <a:cubicBezTo>
                        <a:pt x="0" y="38708"/>
                        <a:pt x="1574" y="32265"/>
                        <a:pt x="4407" y="26294"/>
                      </a:cubicBezTo>
                      <a:lnTo>
                        <a:pt x="304237" y="347184"/>
                      </a:lnTo>
                      <a:close/>
                      <a:moveTo>
                        <a:pt x="45676" y="0"/>
                      </a:moveTo>
                      <a:lnTo>
                        <a:pt x="557819" y="0"/>
                      </a:lnTo>
                      <a:lnTo>
                        <a:pt x="303479" y="287484"/>
                      </a:lnTo>
                      <a:lnTo>
                        <a:pt x="35918" y="1100"/>
                      </a:lnTo>
                      <a:cubicBezTo>
                        <a:pt x="39066" y="314"/>
                        <a:pt x="42371" y="0"/>
                        <a:pt x="45676"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sp>
            <p:nvSpPr>
              <p:cNvPr id="21" name="Rectangle 38"/>
              <p:cNvSpPr/>
              <p:nvPr/>
            </p:nvSpPr>
            <p:spPr>
              <a:xfrm>
                <a:off x="519487" y="3215882"/>
                <a:ext cx="1806693"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indent="-215900" eaLnBrk="0" hangingPunct="0">
                  <a:lnSpc>
                    <a:spcPct val="150000"/>
                  </a:lnSpc>
                  <a:buClr>
                    <a:srgbClr val="2980B9"/>
                  </a:buClr>
                  <a:buSzPct val="100000"/>
                  <a:buFont typeface="Wingdings" panose="05000000000000000000" pitchFamily="2" charset="2"/>
                  <a:buChar char="l"/>
                  <a:defRPr/>
                </a:pPr>
                <a:r>
                  <a:rPr lang="zh-CN" altLang="en-US" sz="1200" dirty="0">
                    <a:solidFill>
                      <a:prstClr val="black"/>
                    </a:solidFill>
                    <a:latin typeface="微软雅黑" panose="020B0503020204020204" pitchFamily="34" charset="-122"/>
                    <a:ea typeface="微软雅黑" panose="020B0503020204020204" pitchFamily="34" charset="-122"/>
                  </a:rPr>
                  <a:t>支持定义预警任务，自动触发执行</a:t>
                </a:r>
                <a:endParaRPr lang="en-US" altLang="zh-CN" sz="1200" dirty="0">
                  <a:solidFill>
                    <a:prstClr val="black"/>
                  </a:solidFill>
                  <a:latin typeface="微软雅黑" panose="020B0503020204020204" pitchFamily="34" charset="-122"/>
                  <a:ea typeface="微软雅黑" panose="020B0503020204020204" pitchFamily="34" charset="-122"/>
                </a:endParaRPr>
              </a:p>
              <a:p>
                <a:pPr marL="215900" lvl="1" indent="-215900" eaLnBrk="0" hangingPunct="0">
                  <a:lnSpc>
                    <a:spcPct val="150000"/>
                  </a:lnSpc>
                  <a:buClr>
                    <a:srgbClr val="2980B9"/>
                  </a:buClr>
                  <a:buSzPct val="100000"/>
                  <a:buFont typeface="Wingdings" panose="05000000000000000000" pitchFamily="2" charset="2"/>
                  <a:buChar char="l"/>
                  <a:defRPr/>
                </a:pPr>
                <a:endParaRPr lang="en-US" altLang="zh-CN" sz="1200" dirty="0">
                  <a:solidFill>
                    <a:prstClr val="black"/>
                  </a:solidFill>
                  <a:latin typeface="微软雅黑" panose="020B0503020204020204" pitchFamily="34" charset="-122"/>
                  <a:ea typeface="微软雅黑" panose="020B0503020204020204" pitchFamily="34" charset="-122"/>
                </a:endParaRPr>
              </a:p>
              <a:p>
                <a:pPr marL="215900" lvl="1" indent="-215900" eaLnBrk="0" hangingPunct="0">
                  <a:lnSpc>
                    <a:spcPct val="150000"/>
                  </a:lnSpc>
                  <a:buClr>
                    <a:srgbClr val="2980B9"/>
                  </a:buClr>
                  <a:buSzPct val="100000"/>
                  <a:buFont typeface="Wingdings" panose="05000000000000000000" pitchFamily="2" charset="2"/>
                  <a:buChar char="l"/>
                  <a:defRPr/>
                </a:pPr>
                <a:r>
                  <a:rPr lang="zh-CN" altLang="en-US" sz="1200" dirty="0">
                    <a:solidFill>
                      <a:prstClr val="black"/>
                    </a:solidFill>
                    <a:latin typeface="微软雅黑" panose="020B0503020204020204" pitchFamily="34" charset="-122"/>
                    <a:ea typeface="微软雅黑" panose="020B0503020204020204" pitchFamily="34" charset="-122"/>
                  </a:rPr>
                  <a:t>一个任务支持多个节点，每个节点对于一张监控表</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4" name="Rectangle 38"/>
              <p:cNvSpPr/>
              <p:nvPr/>
            </p:nvSpPr>
            <p:spPr>
              <a:xfrm>
                <a:off x="9907962" y="1267423"/>
                <a:ext cx="1915160" cy="332680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执行数据质量任务，同时校验多张表</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检测完成生成质量报告</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如果存在异常，根据告警配置发送告警通知。</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如果规则中存在异常阻断，且校验未通过，则其他任务节点无需再执行</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2544680" y="1636297"/>
                <a:ext cx="6003594" cy="3950413"/>
              </a:xfrm>
              <a:prstGeom prst="roundRect">
                <a:avLst>
                  <a:gd name="adj" fmla="val 1786"/>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29" name="下箭头 28"/>
              <p:cNvSpPr/>
              <p:nvPr/>
            </p:nvSpPr>
            <p:spPr>
              <a:xfrm>
                <a:off x="3237233" y="2820765"/>
                <a:ext cx="204781" cy="632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70" name="矩形 69"/>
            <p:cNvSpPr/>
            <p:nvPr/>
          </p:nvSpPr>
          <p:spPr>
            <a:xfrm>
              <a:off x="4529731" y="1510291"/>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❶</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71" name="矩形 70"/>
            <p:cNvSpPr/>
            <p:nvPr/>
          </p:nvSpPr>
          <p:spPr>
            <a:xfrm>
              <a:off x="7779650" y="1663276"/>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❷</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2470978" y="1358893"/>
              <a:ext cx="1236236" cy="369332"/>
            </a:xfrm>
            <a:prstGeom prst="rect">
              <a:avLst/>
            </a:prstGeom>
            <a:noFill/>
          </p:spPr>
          <p:txBody>
            <a:bodyPr wrap="non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任务节点</a:t>
              </a:r>
              <a:r>
                <a:rPr kumimoji="1" lang="en-US" altLang="zh-CN" dirty="0">
                  <a:solidFill>
                    <a:prstClr val="black"/>
                  </a:solidFill>
                  <a:latin typeface="微软雅黑" panose="020B0503020204020204" pitchFamily="34" charset="-122"/>
                  <a:ea typeface="微软雅黑" panose="020B0503020204020204" pitchFamily="34" charset="-122"/>
                </a:rPr>
                <a:t>1</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2538146" y="6284170"/>
              <a:ext cx="1236236" cy="369332"/>
            </a:xfrm>
            <a:prstGeom prst="rect">
              <a:avLst/>
            </a:prstGeom>
            <a:noFill/>
          </p:spPr>
          <p:txBody>
            <a:bodyPr wrap="squar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任务节点</a:t>
              </a:r>
              <a:r>
                <a:rPr kumimoji="1" lang="en-US" altLang="zh-CN" dirty="0">
                  <a:solidFill>
                    <a:prstClr val="black"/>
                  </a:solidFill>
                  <a:latin typeface="微软雅黑" panose="020B0503020204020204" pitchFamily="34" charset="-122"/>
                  <a:ea typeface="微软雅黑" panose="020B0503020204020204" pitchFamily="34" charset="-122"/>
                </a:rPr>
                <a:t>2</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2317352" y="6284170"/>
              <a:ext cx="1734516" cy="429145"/>
            </a:xfrm>
            <a:prstGeom prst="roundRect">
              <a:avLst>
                <a:gd name="adj" fmla="val 1786"/>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solidFill>
                  <a:srgbClr val="2980B9"/>
                </a:solidFill>
                <a:latin typeface="微软雅黑" panose="020B0503020204020204" pitchFamily="34" charset="-122"/>
                <a:ea typeface="微软雅黑" panose="020B0503020204020204" pitchFamily="34" charset="-122"/>
              </a:endParaRPr>
            </a:p>
          </p:txBody>
        </p:sp>
        <p:cxnSp>
          <p:nvCxnSpPr>
            <p:cNvPr id="75" name="肘形连接符 74"/>
            <p:cNvCxnSpPr/>
            <p:nvPr/>
          </p:nvCxnSpPr>
          <p:spPr>
            <a:xfrm rot="10800000" flipV="1">
              <a:off x="3184610" y="4317218"/>
              <a:ext cx="5457498" cy="1611271"/>
            </a:xfrm>
            <a:prstGeom prst="bentConnector3">
              <a:avLst>
                <a:gd name="adj1" fmla="val 116"/>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22"/>
            <p:cNvCxnSpPr>
              <a:endCxn id="74" idx="0"/>
            </p:cNvCxnSpPr>
            <p:nvPr/>
          </p:nvCxnSpPr>
          <p:spPr>
            <a:xfrm flipH="1">
              <a:off x="3184610" y="5225449"/>
              <a:ext cx="2264" cy="10587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3289264" y="5552332"/>
              <a:ext cx="1800493" cy="369332"/>
            </a:xfrm>
            <a:prstGeom prst="rect">
              <a:avLst/>
            </a:prstGeom>
            <a:noFill/>
          </p:spPr>
          <p:txBody>
            <a:bodyPr wrap="non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阻塞下游节点？</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8" name="矩形 77"/>
            <p:cNvSpPr/>
            <p:nvPr/>
          </p:nvSpPr>
          <p:spPr>
            <a:xfrm>
              <a:off x="7769492" y="5420274"/>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❹</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79" name="矩形 78"/>
            <p:cNvSpPr/>
            <p:nvPr/>
          </p:nvSpPr>
          <p:spPr>
            <a:xfrm>
              <a:off x="4439687" y="3780963"/>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❶</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80" name="矩形 79"/>
            <p:cNvSpPr/>
            <p:nvPr/>
          </p:nvSpPr>
          <p:spPr>
            <a:xfrm>
              <a:off x="9622984" y="3803047"/>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❸</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81" name="矩形 80"/>
            <p:cNvSpPr/>
            <p:nvPr/>
          </p:nvSpPr>
          <p:spPr>
            <a:xfrm>
              <a:off x="7740788" y="3765382"/>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❷</a:t>
              </a:r>
              <a:endParaRPr lang="zh-CN" altLang="en-US" sz="2800" dirty="0">
                <a:solidFill>
                  <a:prstClr val="black"/>
                </a:solidFill>
                <a:latin typeface="微软雅黑" panose="020B0503020204020204" pitchFamily="34" charset="-122"/>
                <a:ea typeface="微软雅黑" panose="020B0503020204020204" pitchFamily="34" charset="-122"/>
              </a:endParaRPr>
            </a:p>
          </p:txBody>
        </p:sp>
      </p:grpSp>
      <p:sp>
        <p:nvSpPr>
          <p:cNvPr id="82" name="矩形 81"/>
          <p:cNvSpPr/>
          <p:nvPr/>
        </p:nvSpPr>
        <p:spPr>
          <a:xfrm>
            <a:off x="280074" y="723742"/>
            <a:ext cx="10616756"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n"/>
            </a:pPr>
            <a:r>
              <a:rPr kumimoji="1" lang="zh-CN" altLang="en-US" dirty="0" smtClean="0">
                <a:solidFill>
                  <a:prstClr val="black"/>
                </a:solidFill>
                <a:latin typeface="微软雅黑" panose="020B0503020204020204" pitchFamily="34" charset="-122"/>
                <a:ea typeface="微软雅黑" panose="020B0503020204020204" pitchFamily="34" charset="-122"/>
              </a:rPr>
              <a:t>数据质量检核贯穿整个数据生命周期全链路</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2.2.4.5 </a:t>
            </a:r>
            <a:r>
              <a:rPr lang="zh-CN" altLang="en-US" b="1" dirty="0" smtClean="0"/>
              <a:t>数据质量实施</a:t>
            </a:r>
            <a:r>
              <a:rPr lang="en-US" altLang="zh-CN" sz="1400" b="1" dirty="0" smtClean="0"/>
              <a:t>-</a:t>
            </a:r>
            <a:r>
              <a:rPr lang="zh-CN" altLang="en-US" sz="1400" b="1" dirty="0" smtClean="0"/>
              <a:t>基于数据标准进行数据质量规则配置</a:t>
            </a:r>
            <a:endParaRPr lang="zh-CN" altLang="en-US" sz="1400" b="1" dirty="0" smtClean="0"/>
          </a:p>
        </p:txBody>
      </p:sp>
      <p:sp>
        <p:nvSpPr>
          <p:cNvPr id="50" name="Rectangle 3"/>
          <p:cNvSpPr txBox="1">
            <a:spLocks noChangeArrowheads="1"/>
          </p:cNvSpPr>
          <p:nvPr/>
        </p:nvSpPr>
        <p:spPr bwMode="auto">
          <a:xfrm>
            <a:off x="101106" y="856388"/>
            <a:ext cx="2766272" cy="31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数据质量管理平台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评估方案</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可以配置表级、字段级、表间的规则</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可以基于定义好的数据标准和标准规则，直接引用配置规则。</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数仓中各个分层的数据质量校验；</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前</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置到业务系统进行数据质量校验；</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期</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初导入的数据进行数据质量校验。</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4.</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校验校验之后的数据，进行数据的清洗转换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3" name="图片 2"/>
          <p:cNvPicPr>
            <a:picLocks noChangeAspect="1"/>
          </p:cNvPicPr>
          <p:nvPr/>
        </p:nvPicPr>
        <p:blipFill>
          <a:blip r:embed="rId1"/>
          <a:stretch>
            <a:fillRect/>
          </a:stretch>
        </p:blipFill>
        <p:spPr>
          <a:xfrm>
            <a:off x="2888869" y="1043262"/>
            <a:ext cx="9155289" cy="4887638"/>
          </a:xfrm>
          <a:prstGeom prst="rect">
            <a:avLst/>
          </a:prstGeom>
        </p:spPr>
      </p:pic>
      <p:sp>
        <p:nvSpPr>
          <p:cNvPr id="5" name="形状"/>
          <p:cNvSpPr/>
          <p:nvPr>
            <p:custDataLst>
              <p:tags r:id="rId2"/>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3"/>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4"/>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5"/>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6"/>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7"/>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8"/>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9"/>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2.2.5</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数据安全</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7160"/>
            <a:ext cx="5034915" cy="381635"/>
          </a:xfrm>
        </p:spPr>
        <p:txBody>
          <a:bodyPr wrap="square"/>
          <a:lstStyle/>
          <a:p>
            <a:r>
              <a:rPr lang="en-US" altLang="zh-CN" b="1" dirty="0">
                <a:sym typeface="+mn-ea"/>
              </a:rPr>
              <a:t>2.2.5 </a:t>
            </a:r>
            <a:r>
              <a:rPr lang="zh-CN" altLang="en-US" b="1" dirty="0">
                <a:sym typeface="+mn-ea"/>
              </a:rPr>
              <a:t>数据安全管理</a:t>
            </a:r>
            <a:r>
              <a:rPr sz="1400" b="1">
                <a:solidFill>
                  <a:srgbClr val="FF0000"/>
                </a:solidFill>
                <a:sym typeface="+mn-ea"/>
              </a:rPr>
              <a:t>-实现数据</a:t>
            </a:r>
            <a:r>
              <a:rPr sz="1400" b="1" smtClean="0">
                <a:solidFill>
                  <a:srgbClr val="FF0000"/>
                </a:solidFill>
                <a:sym typeface="+mn-ea"/>
              </a:rPr>
              <a:t>“控得住”</a:t>
            </a:r>
            <a:endParaRPr lang="zh-CN" altLang="en-US" sz="1400" b="1" dirty="0" smtClean="0">
              <a:solidFill>
                <a:srgbClr val="FF0000"/>
              </a:solidFill>
              <a:sym typeface="+mn-ea"/>
            </a:endParaRPr>
          </a:p>
        </p:txBody>
      </p:sp>
      <p:grpSp>
        <p:nvGrpSpPr>
          <p:cNvPr id="7" name="组合 6"/>
          <p:cNvGrpSpPr/>
          <p:nvPr/>
        </p:nvGrpSpPr>
        <p:grpSpPr>
          <a:xfrm>
            <a:off x="381482" y="1502891"/>
            <a:ext cx="11426034" cy="5012267"/>
            <a:chOff x="439338" y="620889"/>
            <a:chExt cx="11426034" cy="5012267"/>
          </a:xfrm>
        </p:grpSpPr>
        <p:sp>
          <p:nvSpPr>
            <p:cNvPr id="8" name="矩形 7"/>
            <p:cNvSpPr/>
            <p:nvPr/>
          </p:nvSpPr>
          <p:spPr>
            <a:xfrm>
              <a:off x="3246040" y="3951348"/>
              <a:ext cx="5776300" cy="1681808"/>
            </a:xfrm>
            <a:prstGeom prst="rect">
              <a:avLst/>
            </a:prstGeom>
            <a:solidFill>
              <a:schemeClr val="bg1">
                <a:lumMod val="85000"/>
                <a:alpha val="32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11" name="矩形 10"/>
            <p:cNvSpPr/>
            <p:nvPr/>
          </p:nvSpPr>
          <p:spPr>
            <a:xfrm>
              <a:off x="3249194" y="1049867"/>
              <a:ext cx="5776300" cy="2379133"/>
            </a:xfrm>
            <a:prstGeom prst="rect">
              <a:avLst/>
            </a:prstGeom>
            <a:solidFill>
              <a:schemeClr val="bg1">
                <a:lumMod val="85000"/>
                <a:alpha val="32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12" name="矩形 11"/>
            <p:cNvSpPr/>
            <p:nvPr/>
          </p:nvSpPr>
          <p:spPr>
            <a:xfrm>
              <a:off x="439338" y="1056593"/>
              <a:ext cx="2684834" cy="4576562"/>
            </a:xfrm>
            <a:prstGeom prst="rect">
              <a:avLst/>
            </a:prstGeom>
            <a:solidFill>
              <a:schemeClr val="bg1">
                <a:lumMod val="85000"/>
                <a:alpha val="32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13" name="矩形 12"/>
            <p:cNvSpPr/>
            <p:nvPr/>
          </p:nvSpPr>
          <p:spPr>
            <a:xfrm>
              <a:off x="439338" y="620889"/>
              <a:ext cx="2687836" cy="428978"/>
            </a:xfrm>
            <a:prstGeom prst="rect">
              <a:avLst/>
            </a:prstGeom>
            <a:solidFill>
              <a:srgbClr val="1368B3"/>
            </a:solidFill>
            <a:ln>
              <a:solidFill>
                <a:srgbClr val="1368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solidFill>
                    <a:schemeClr val="bg1"/>
                  </a:solidFill>
                </a:rPr>
                <a:t>用户账号安全</a:t>
              </a:r>
              <a:endParaRPr kumimoji="1" lang="zh-CN" altLang="en-US" dirty="0">
                <a:solidFill>
                  <a:schemeClr val="bg1"/>
                </a:solidFill>
              </a:endParaRPr>
            </a:p>
          </p:txBody>
        </p:sp>
        <p:sp>
          <p:nvSpPr>
            <p:cNvPr id="14" name="矩形 13"/>
            <p:cNvSpPr/>
            <p:nvPr/>
          </p:nvSpPr>
          <p:spPr>
            <a:xfrm>
              <a:off x="621040" y="1241778"/>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身份认证</a:t>
              </a:r>
              <a:endParaRPr kumimoji="1" lang="zh-CN" altLang="en-US" dirty="0">
                <a:solidFill>
                  <a:schemeClr val="bg1"/>
                </a:solidFill>
              </a:endParaRPr>
            </a:p>
          </p:txBody>
        </p:sp>
        <p:sp>
          <p:nvSpPr>
            <p:cNvPr id="15" name="矩形 14"/>
            <p:cNvSpPr/>
            <p:nvPr/>
          </p:nvSpPr>
          <p:spPr>
            <a:xfrm>
              <a:off x="621039" y="2056843"/>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访问授权</a:t>
              </a:r>
              <a:endParaRPr kumimoji="1" lang="zh-CN" altLang="en-US" dirty="0">
                <a:solidFill>
                  <a:schemeClr val="bg1"/>
                </a:solidFill>
              </a:endParaRPr>
            </a:p>
          </p:txBody>
        </p:sp>
        <p:sp>
          <p:nvSpPr>
            <p:cNvPr id="16" name="矩形 15"/>
            <p:cNvSpPr/>
            <p:nvPr/>
          </p:nvSpPr>
          <p:spPr>
            <a:xfrm>
              <a:off x="607708" y="2871908"/>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账号管理</a:t>
              </a:r>
              <a:endParaRPr kumimoji="1" lang="zh-CN" altLang="en-US" dirty="0">
                <a:solidFill>
                  <a:schemeClr val="bg1"/>
                </a:solidFill>
              </a:endParaRPr>
            </a:p>
          </p:txBody>
        </p:sp>
        <p:sp>
          <p:nvSpPr>
            <p:cNvPr id="17" name="矩形 16"/>
            <p:cNvSpPr/>
            <p:nvPr/>
          </p:nvSpPr>
          <p:spPr>
            <a:xfrm>
              <a:off x="607708" y="3786577"/>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安全组管理</a:t>
              </a:r>
              <a:endParaRPr kumimoji="1" lang="zh-CN" altLang="en-US" dirty="0">
                <a:solidFill>
                  <a:schemeClr val="bg1"/>
                </a:solidFill>
              </a:endParaRPr>
            </a:p>
          </p:txBody>
        </p:sp>
        <p:sp>
          <p:nvSpPr>
            <p:cNvPr id="18" name="矩形 17"/>
            <p:cNvSpPr/>
            <p:nvPr/>
          </p:nvSpPr>
          <p:spPr>
            <a:xfrm>
              <a:off x="3246040" y="3517081"/>
              <a:ext cx="5776300" cy="428978"/>
            </a:xfrm>
            <a:prstGeom prst="rect">
              <a:avLst/>
            </a:prstGeom>
            <a:solidFill>
              <a:srgbClr val="1368B3"/>
            </a:solidFill>
            <a:ln>
              <a:solidFill>
                <a:srgbClr val="1368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solidFill>
                    <a:schemeClr val="bg1"/>
                  </a:solidFill>
                </a:rPr>
                <a:t>用户数据安全</a:t>
              </a:r>
              <a:endParaRPr kumimoji="1" lang="zh-CN" altLang="en-US" dirty="0">
                <a:solidFill>
                  <a:schemeClr val="bg1"/>
                </a:solidFill>
              </a:endParaRPr>
            </a:p>
          </p:txBody>
        </p:sp>
        <p:sp>
          <p:nvSpPr>
            <p:cNvPr id="19" name="矩形 18"/>
            <p:cNvSpPr/>
            <p:nvPr/>
          </p:nvSpPr>
          <p:spPr>
            <a:xfrm>
              <a:off x="3598056" y="1236004"/>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全链路加密</a:t>
              </a:r>
              <a:endParaRPr kumimoji="1" lang="zh-CN" altLang="en-US" dirty="0">
                <a:solidFill>
                  <a:schemeClr val="bg1"/>
                </a:solidFill>
              </a:endParaRPr>
            </a:p>
          </p:txBody>
        </p:sp>
        <p:sp>
          <p:nvSpPr>
            <p:cNvPr id="20" name="矩形 19"/>
            <p:cNvSpPr/>
            <p:nvPr/>
          </p:nvSpPr>
          <p:spPr>
            <a:xfrm>
              <a:off x="3246040" y="620889"/>
              <a:ext cx="5776300" cy="428978"/>
            </a:xfrm>
            <a:prstGeom prst="rect">
              <a:avLst/>
            </a:prstGeom>
            <a:solidFill>
              <a:srgbClr val="1368B3"/>
            </a:solidFill>
            <a:ln>
              <a:solidFill>
                <a:srgbClr val="1368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solidFill>
                    <a:schemeClr val="bg1"/>
                  </a:solidFill>
                </a:rPr>
                <a:t>用户应用安全</a:t>
              </a:r>
              <a:endParaRPr kumimoji="1" lang="zh-CN" altLang="en-US" dirty="0">
                <a:solidFill>
                  <a:schemeClr val="bg1"/>
                </a:solidFill>
              </a:endParaRPr>
            </a:p>
          </p:txBody>
        </p:sp>
        <p:sp>
          <p:nvSpPr>
            <p:cNvPr id="21" name="矩形 20"/>
            <p:cNvSpPr/>
            <p:nvPr/>
          </p:nvSpPr>
          <p:spPr>
            <a:xfrm>
              <a:off x="6339452" y="271112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权限管理</a:t>
              </a:r>
              <a:endParaRPr kumimoji="1" lang="zh-CN" altLang="en-US" dirty="0">
                <a:solidFill>
                  <a:schemeClr val="bg1"/>
                </a:solidFill>
              </a:endParaRPr>
            </a:p>
          </p:txBody>
        </p:sp>
        <p:sp>
          <p:nvSpPr>
            <p:cNvPr id="22" name="矩形 21"/>
            <p:cNvSpPr/>
            <p:nvPr/>
          </p:nvSpPr>
          <p:spPr>
            <a:xfrm>
              <a:off x="3598055" y="271112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操作审计</a:t>
              </a:r>
              <a:endParaRPr kumimoji="1" lang="zh-CN" altLang="en-US" dirty="0">
                <a:solidFill>
                  <a:schemeClr val="bg1"/>
                </a:solidFill>
              </a:endParaRPr>
            </a:p>
          </p:txBody>
        </p:sp>
        <p:sp>
          <p:nvSpPr>
            <p:cNvPr id="23" name="矩形 22"/>
            <p:cNvSpPr/>
            <p:nvPr/>
          </p:nvSpPr>
          <p:spPr>
            <a:xfrm>
              <a:off x="3598054" y="4182753"/>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租户隔离</a:t>
              </a:r>
              <a:endParaRPr kumimoji="1" lang="zh-CN" altLang="en-US" dirty="0">
                <a:solidFill>
                  <a:schemeClr val="bg1"/>
                </a:solidFill>
              </a:endParaRPr>
            </a:p>
          </p:txBody>
        </p:sp>
        <p:sp>
          <p:nvSpPr>
            <p:cNvPr id="24" name="矩形 23"/>
            <p:cNvSpPr/>
            <p:nvPr/>
          </p:nvSpPr>
          <p:spPr>
            <a:xfrm>
              <a:off x="6361572" y="4208762"/>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表级权限管理</a:t>
              </a:r>
              <a:endParaRPr kumimoji="1" lang="zh-CN" altLang="en-US" dirty="0">
                <a:solidFill>
                  <a:schemeClr val="bg1"/>
                </a:solidFill>
              </a:endParaRPr>
            </a:p>
          </p:txBody>
        </p:sp>
        <p:sp>
          <p:nvSpPr>
            <p:cNvPr id="25" name="矩形 24"/>
            <p:cNvSpPr/>
            <p:nvPr/>
          </p:nvSpPr>
          <p:spPr>
            <a:xfrm>
              <a:off x="3598053" y="492182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字段级权限管理</a:t>
              </a:r>
              <a:endParaRPr kumimoji="1" lang="zh-CN" altLang="en-US" dirty="0">
                <a:solidFill>
                  <a:schemeClr val="bg1"/>
                </a:solidFill>
              </a:endParaRPr>
            </a:p>
          </p:txBody>
        </p:sp>
        <p:sp>
          <p:nvSpPr>
            <p:cNvPr id="26" name="矩形 25"/>
            <p:cNvSpPr/>
            <p:nvPr/>
          </p:nvSpPr>
          <p:spPr>
            <a:xfrm>
              <a:off x="6361571" y="492256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数据级权限管理</a:t>
              </a:r>
              <a:endParaRPr kumimoji="1" lang="zh-CN" altLang="en-US" dirty="0">
                <a:solidFill>
                  <a:schemeClr val="bg1"/>
                </a:solidFill>
              </a:endParaRPr>
            </a:p>
          </p:txBody>
        </p:sp>
        <p:sp>
          <p:nvSpPr>
            <p:cNvPr id="27" name="矩形 26"/>
            <p:cNvSpPr/>
            <p:nvPr/>
          </p:nvSpPr>
          <p:spPr>
            <a:xfrm>
              <a:off x="6339452" y="1974312"/>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水印管理</a:t>
              </a:r>
              <a:endParaRPr kumimoji="1" lang="zh-CN" altLang="en-US" dirty="0">
                <a:solidFill>
                  <a:schemeClr val="bg1"/>
                </a:solidFill>
              </a:endParaRPr>
            </a:p>
          </p:txBody>
        </p:sp>
        <p:sp>
          <p:nvSpPr>
            <p:cNvPr id="28" name="矩形 27"/>
            <p:cNvSpPr/>
            <p:nvPr/>
          </p:nvSpPr>
          <p:spPr>
            <a:xfrm>
              <a:off x="3598056" y="1973562"/>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全链路追溯</a:t>
              </a:r>
              <a:endParaRPr kumimoji="1" lang="zh-CN" altLang="en-US" dirty="0">
                <a:solidFill>
                  <a:schemeClr val="bg1"/>
                </a:solidFill>
              </a:endParaRPr>
            </a:p>
          </p:txBody>
        </p:sp>
        <p:sp>
          <p:nvSpPr>
            <p:cNvPr id="29" name="矩形 28"/>
            <p:cNvSpPr/>
            <p:nvPr/>
          </p:nvSpPr>
          <p:spPr>
            <a:xfrm>
              <a:off x="6339453" y="1231183"/>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菜单配置</a:t>
              </a:r>
              <a:endParaRPr kumimoji="1" lang="zh-CN" altLang="en-US" dirty="0">
                <a:solidFill>
                  <a:schemeClr val="bg1"/>
                </a:solidFill>
              </a:endParaRPr>
            </a:p>
          </p:txBody>
        </p:sp>
        <p:sp>
          <p:nvSpPr>
            <p:cNvPr id="30" name="矩形 29"/>
            <p:cNvSpPr/>
            <p:nvPr/>
          </p:nvSpPr>
          <p:spPr>
            <a:xfrm>
              <a:off x="9180538" y="1056593"/>
              <a:ext cx="2684834" cy="4576562"/>
            </a:xfrm>
            <a:prstGeom prst="rect">
              <a:avLst/>
            </a:prstGeom>
            <a:solidFill>
              <a:schemeClr val="bg1">
                <a:lumMod val="85000"/>
                <a:alpha val="32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31" name="矩形 30"/>
            <p:cNvSpPr/>
            <p:nvPr/>
          </p:nvSpPr>
          <p:spPr>
            <a:xfrm>
              <a:off x="9180538" y="620889"/>
              <a:ext cx="2684834" cy="428978"/>
            </a:xfrm>
            <a:prstGeom prst="rect">
              <a:avLst/>
            </a:prstGeom>
            <a:solidFill>
              <a:srgbClr val="1368B3"/>
            </a:solidFill>
            <a:ln>
              <a:solidFill>
                <a:srgbClr val="1368B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solidFill>
                    <a:schemeClr val="bg1"/>
                  </a:solidFill>
                </a:rPr>
                <a:t>安全监控与运营</a:t>
              </a:r>
              <a:endParaRPr kumimoji="1" lang="zh-CN" altLang="en-US" dirty="0">
                <a:solidFill>
                  <a:schemeClr val="bg1"/>
                </a:solidFill>
              </a:endParaRPr>
            </a:p>
          </p:txBody>
        </p:sp>
        <p:sp>
          <p:nvSpPr>
            <p:cNvPr id="32" name="矩形 31"/>
            <p:cNvSpPr/>
            <p:nvPr/>
          </p:nvSpPr>
          <p:spPr>
            <a:xfrm>
              <a:off x="9362240" y="1241778"/>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日志审计</a:t>
              </a:r>
              <a:endParaRPr kumimoji="1" lang="zh-CN" altLang="en-US" dirty="0">
                <a:solidFill>
                  <a:schemeClr val="bg1"/>
                </a:solidFill>
              </a:endParaRPr>
            </a:p>
          </p:txBody>
        </p:sp>
        <p:sp>
          <p:nvSpPr>
            <p:cNvPr id="33" name="矩形 32"/>
            <p:cNvSpPr/>
            <p:nvPr/>
          </p:nvSpPr>
          <p:spPr>
            <a:xfrm>
              <a:off x="9348910" y="1946252"/>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接口监控</a:t>
              </a:r>
              <a:endParaRPr kumimoji="1" lang="zh-CN" altLang="en-US" dirty="0">
                <a:solidFill>
                  <a:schemeClr val="bg1"/>
                </a:solidFill>
              </a:endParaRPr>
            </a:p>
          </p:txBody>
        </p:sp>
        <p:sp>
          <p:nvSpPr>
            <p:cNvPr id="34" name="矩形 33"/>
            <p:cNvSpPr/>
            <p:nvPr/>
          </p:nvSpPr>
          <p:spPr>
            <a:xfrm>
              <a:off x="9350951" y="264400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应用监控</a:t>
              </a:r>
              <a:endParaRPr kumimoji="1" lang="zh-CN" altLang="en-US" dirty="0">
                <a:solidFill>
                  <a:schemeClr val="bg1"/>
                </a:solidFill>
              </a:endParaRPr>
            </a:p>
          </p:txBody>
        </p:sp>
        <p:sp>
          <p:nvSpPr>
            <p:cNvPr id="35" name="矩形 34"/>
            <p:cNvSpPr/>
            <p:nvPr/>
          </p:nvSpPr>
          <p:spPr>
            <a:xfrm>
              <a:off x="9348909" y="3341748"/>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登录日志</a:t>
              </a:r>
              <a:endParaRPr kumimoji="1" lang="zh-CN" altLang="en-US" dirty="0">
                <a:solidFill>
                  <a:schemeClr val="bg1"/>
                </a:solidFill>
              </a:endParaRPr>
            </a:p>
          </p:txBody>
        </p:sp>
        <p:sp>
          <p:nvSpPr>
            <p:cNvPr id="36" name="矩形 35"/>
            <p:cNvSpPr/>
            <p:nvPr/>
          </p:nvSpPr>
          <p:spPr>
            <a:xfrm>
              <a:off x="9348908" y="4023403"/>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应用管理</a:t>
              </a:r>
              <a:endParaRPr kumimoji="1" lang="zh-CN" altLang="en-US" dirty="0">
                <a:solidFill>
                  <a:schemeClr val="bg1"/>
                </a:solidFill>
              </a:endParaRPr>
            </a:p>
          </p:txBody>
        </p:sp>
        <p:sp>
          <p:nvSpPr>
            <p:cNvPr id="37" name="矩形 36"/>
            <p:cNvSpPr/>
            <p:nvPr/>
          </p:nvSpPr>
          <p:spPr>
            <a:xfrm>
              <a:off x="9348907" y="4721151"/>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在线用户</a:t>
              </a:r>
              <a:endParaRPr kumimoji="1" lang="zh-CN" altLang="en-US" dirty="0">
                <a:solidFill>
                  <a:schemeClr val="bg1"/>
                </a:solidFill>
              </a:endParaRPr>
            </a:p>
          </p:txBody>
        </p:sp>
        <p:sp>
          <p:nvSpPr>
            <p:cNvPr id="38" name="矩形 37"/>
            <p:cNvSpPr/>
            <p:nvPr/>
          </p:nvSpPr>
          <p:spPr>
            <a:xfrm>
              <a:off x="607708" y="4679900"/>
              <a:ext cx="2348089" cy="519289"/>
            </a:xfrm>
            <a:prstGeom prst="rect">
              <a:avLst/>
            </a:prstGeom>
            <a:solidFill>
              <a:srgbClr val="00B0F0"/>
            </a:solidFill>
            <a:ln>
              <a:solidFill>
                <a:srgbClr val="5AACEC"/>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solidFill>
                    <a:schemeClr val="bg1"/>
                  </a:solidFill>
                </a:rPr>
                <a:t>域名配置</a:t>
              </a:r>
              <a:endParaRPr kumimoji="1" lang="zh-CN" altLang="en-US" dirty="0">
                <a:solidFill>
                  <a:schemeClr val="bg1"/>
                </a:solidFill>
              </a:endParaRPr>
            </a:p>
          </p:txBody>
        </p:sp>
      </p:grpSp>
      <p:sp>
        <p:nvSpPr>
          <p:cNvPr id="39" name="文本框 38"/>
          <p:cNvSpPr txBox="1"/>
          <p:nvPr/>
        </p:nvSpPr>
        <p:spPr>
          <a:xfrm>
            <a:off x="320896" y="688370"/>
            <a:ext cx="11263675" cy="584775"/>
          </a:xfrm>
          <a:prstGeom prst="rect">
            <a:avLst/>
          </a:prstGeom>
          <a:noFill/>
        </p:spPr>
        <p:txBody>
          <a:bodyPr wrap="square" rtlCol="0">
            <a:spAutoFit/>
          </a:bodyPr>
          <a:lstStyle/>
          <a:p>
            <a:pPr>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HDSP</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提供全方位的安全保障架构，做到防攻击、防泄漏，为客户提供稳定、安全、可靠、可用、好用的大数据平台，全生命周期保护数据的机密性、完整性、和可用性。</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0"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1"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2.2.5.1 HDSP</a:t>
            </a:r>
            <a:r>
              <a:rPr lang="zh-CN" altLang="en-US" b="1" dirty="0" smtClean="0"/>
              <a:t>基于</a:t>
            </a:r>
            <a:r>
              <a:rPr lang="en-US" altLang="zh-CN" b="1" dirty="0" smtClean="0"/>
              <a:t>RBAC</a:t>
            </a:r>
            <a:r>
              <a:rPr lang="zh-CN" altLang="en-US" b="1" dirty="0" smtClean="0"/>
              <a:t>的多租户控制体系</a:t>
            </a:r>
            <a:endParaRPr lang="zh-CN" altLang="en-US" b="1" dirty="0"/>
          </a:p>
        </p:txBody>
      </p:sp>
      <p:sp>
        <p:nvSpPr>
          <p:cNvPr id="48" name="TextBox 48"/>
          <p:cNvSpPr txBox="1"/>
          <p:nvPr/>
        </p:nvSpPr>
        <p:spPr>
          <a:xfrm>
            <a:off x="8138623" y="1169992"/>
            <a:ext cx="3518118" cy="683264"/>
          </a:xfrm>
          <a:prstGeom prst="rect">
            <a:avLst/>
          </a:prstGeom>
          <a:solidFill>
            <a:sysClr val="window" lastClr="FFFFFF">
              <a:lumMod val="95000"/>
            </a:sysClr>
          </a:solidFill>
          <a:ln w="38100">
            <a:solidFill>
              <a:srgbClr val="B2B2B2"/>
            </a:solidFill>
            <a:prstDash val="solid"/>
            <a:round/>
          </a:ln>
        </p:spPr>
        <p:txBody>
          <a:bodyPr wrap="square" rtlCol="0" anchor="ctr">
            <a:spAutoFit/>
          </a:bodyPr>
          <a:lstStyle/>
          <a:p>
            <a:pPr marL="288290" marR="0" lvl="1" indent="0" defTabSz="914400" eaLnBrk="0" fontAlgn="auto" latinLnBrk="0" hangingPunct="0">
              <a:lnSpc>
                <a:spcPct val="90000"/>
              </a:lnSpc>
              <a:spcBef>
                <a:spcPts val="400"/>
              </a:spcBef>
              <a:spcAft>
                <a:spcPts val="0"/>
              </a:spcAft>
              <a:buClr>
                <a:srgbClr val="FF6600"/>
              </a:buClr>
              <a:buSzTx/>
              <a:buFontTx/>
              <a:buNone/>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切换租户示例：</a:t>
            </a:r>
            <a:endParaRPr kumimoji="0" lang="en-US" altLang="zh-CN"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28829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当拥有多个租户的角色时，可通过切换租户访问其他租户功能，即可实现多租户访问</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Rounded Rectangle 20"/>
          <p:cNvSpPr/>
          <p:nvPr/>
        </p:nvSpPr>
        <p:spPr>
          <a:xfrm>
            <a:off x="5760815" y="4029163"/>
            <a:ext cx="1188000" cy="480646"/>
          </a:xfrm>
          <a:prstGeom prst="roundRect">
            <a:avLst/>
          </a:prstGeom>
          <a:solidFill>
            <a:srgbClr val="0A5B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角色</a:t>
            </a:r>
            <a:endParaRPr kumimoji="0" 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0" name="Content Placeholder 2"/>
          <p:cNvSpPr txBox="1"/>
          <p:nvPr/>
        </p:nvSpPr>
        <p:spPr>
          <a:xfrm>
            <a:off x="3829157" y="4959915"/>
            <a:ext cx="1796113" cy="276999"/>
          </a:xfrm>
          <a:prstGeom prst="rect">
            <a:avLst/>
          </a:prstGeom>
          <a:solidFill>
            <a:sysClr val="window" lastClr="FFFFFF">
              <a:lumMod val="85000"/>
            </a:sysClr>
          </a:solidFill>
          <a:ln>
            <a:noFill/>
            <a:prstDash val="lgDashDot"/>
          </a:ln>
        </p:spPr>
        <p:txBody>
          <a:bodyPr wrap="square"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0" fontAlgn="auto" latinLnBrk="0" hangingPunct="0">
              <a:lnSpc>
                <a:spcPct val="100000"/>
              </a:lnSpc>
              <a:spcBef>
                <a:spcPts val="400"/>
              </a:spcBef>
              <a:spcAft>
                <a:spcPts val="0"/>
              </a:spcAft>
              <a:buClr>
                <a:srgbClr val="FF6600"/>
              </a:buClr>
              <a:buSzTx/>
              <a:buFont typeface="Arial" panose="020B0604020202020204" pitchFamily="34" charset="0"/>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角色权限分配</a:t>
            </a:r>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1" name="Rounded Rectangle 4"/>
          <p:cNvSpPr/>
          <p:nvPr/>
        </p:nvSpPr>
        <p:spPr>
          <a:xfrm>
            <a:off x="6320186" y="2691415"/>
            <a:ext cx="1188000" cy="482400"/>
          </a:xfrm>
          <a:prstGeom prst="roundRect">
            <a:avLst/>
          </a:prstGeom>
          <a:solidFill>
            <a:srgbClr val="0A5B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用户</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Rounded Rectangle 16"/>
          <p:cNvSpPr/>
          <p:nvPr/>
        </p:nvSpPr>
        <p:spPr>
          <a:xfrm>
            <a:off x="6879557" y="1734088"/>
            <a:ext cx="1188000" cy="482400"/>
          </a:xfrm>
          <a:prstGeom prst="roundRect">
            <a:avLst/>
          </a:prstGeom>
          <a:solidFill>
            <a:srgbClr val="0A5B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租户</a:t>
            </a:r>
            <a:r>
              <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平台</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53" name="Straight Connector 21"/>
          <p:cNvCxnSpPr>
            <a:stCxn id="51" idx="2"/>
            <a:endCxn id="49" idx="0"/>
          </p:cNvCxnSpPr>
          <p:nvPr/>
        </p:nvCxnSpPr>
        <p:spPr bwMode="auto">
          <a:xfrm rot="5400000">
            <a:off x="6206827" y="3321804"/>
            <a:ext cx="855348" cy="559371"/>
          </a:xfrm>
          <a:prstGeom prst="bentConnector3">
            <a:avLst>
              <a:gd name="adj1" fmla="val 50000"/>
            </a:avLst>
          </a:prstGeom>
          <a:solidFill>
            <a:srgbClr val="FFFF99"/>
          </a:solidFill>
          <a:ln w="19050" cap="flat" cmpd="sng" algn="ctr">
            <a:solidFill>
              <a:sysClr val="windowText" lastClr="000000">
                <a:lumMod val="50000"/>
                <a:lumOff val="50000"/>
              </a:sysClr>
            </a:solidFill>
            <a:prstDash val="solid"/>
            <a:round/>
            <a:headEnd type="triangle" w="med" len="med"/>
            <a:tailEnd type="triangle"/>
          </a:ln>
          <a:effectLst/>
        </p:spPr>
      </p:cxnSp>
      <p:sp>
        <p:nvSpPr>
          <p:cNvPr id="54" name="Rounded Rectangle 29"/>
          <p:cNvSpPr/>
          <p:nvPr/>
        </p:nvSpPr>
        <p:spPr>
          <a:xfrm>
            <a:off x="1975959" y="5069547"/>
            <a:ext cx="1188000" cy="482400"/>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权限集</a:t>
            </a:r>
            <a:endParaRPr kumimoji="0" 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5" name="Rounded Rectangle 33"/>
          <p:cNvSpPr/>
          <p:nvPr/>
        </p:nvSpPr>
        <p:spPr>
          <a:xfrm>
            <a:off x="1975958" y="4386060"/>
            <a:ext cx="1188000" cy="482400"/>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功能</a:t>
            </a:r>
            <a:endParaRPr kumimoji="0" lang="en-US" altLang="zh-CN"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（菜单）</a:t>
            </a:r>
            <a:endParaRPr kumimoji="0" lang="en-US" altLang="zh-CN"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Rounded Rectangle 37"/>
          <p:cNvSpPr/>
          <p:nvPr/>
        </p:nvSpPr>
        <p:spPr>
          <a:xfrm>
            <a:off x="641664" y="1734088"/>
            <a:ext cx="1188000" cy="482400"/>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产品</a:t>
            </a:r>
            <a:endPar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（根目录）</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7" name="Rounded Rectangle 38"/>
          <p:cNvSpPr/>
          <p:nvPr/>
        </p:nvSpPr>
        <p:spPr>
          <a:xfrm>
            <a:off x="1000133" y="2691415"/>
            <a:ext cx="1565416" cy="482400"/>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服务</a:t>
            </a:r>
            <a:endPar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（根目录</a:t>
            </a:r>
            <a:r>
              <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子目录）</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58" name="Straight Connector 41"/>
          <p:cNvCxnSpPr>
            <a:stCxn id="57" idx="0"/>
            <a:endCxn id="56" idx="2"/>
          </p:cNvCxnSpPr>
          <p:nvPr/>
        </p:nvCxnSpPr>
        <p:spPr bwMode="auto">
          <a:xfrm rot="16200000" flipV="1">
            <a:off x="1271790" y="2180363"/>
            <a:ext cx="474927" cy="547177"/>
          </a:xfrm>
          <a:prstGeom prst="bentConnector3">
            <a:avLst>
              <a:gd name="adj1" fmla="val 50000"/>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cxnSp>
        <p:nvCxnSpPr>
          <p:cNvPr id="59" name="Straight Connector 41"/>
          <p:cNvCxnSpPr>
            <a:stCxn id="69" idx="0"/>
            <a:endCxn id="57" idx="2"/>
          </p:cNvCxnSpPr>
          <p:nvPr/>
        </p:nvCxnSpPr>
        <p:spPr bwMode="auto">
          <a:xfrm rot="16200000" flipV="1">
            <a:off x="1742994" y="3213663"/>
            <a:ext cx="474927" cy="395231"/>
          </a:xfrm>
          <a:prstGeom prst="bentConnector3">
            <a:avLst>
              <a:gd name="adj1" fmla="val 50000"/>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grpSp>
        <p:nvGrpSpPr>
          <p:cNvPr id="60" name="组合 59"/>
          <p:cNvGrpSpPr/>
          <p:nvPr/>
        </p:nvGrpSpPr>
        <p:grpSpPr>
          <a:xfrm>
            <a:off x="507946" y="1170087"/>
            <a:ext cx="1450375" cy="374994"/>
            <a:chOff x="3614215" y="1026556"/>
            <a:chExt cx="1450375" cy="374994"/>
          </a:xfrm>
        </p:grpSpPr>
        <p:sp>
          <p:nvSpPr>
            <p:cNvPr id="61" name="Rounded Rectangle 88"/>
            <p:cNvSpPr/>
            <p:nvPr/>
          </p:nvSpPr>
          <p:spPr>
            <a:xfrm>
              <a:off x="3614215" y="1026556"/>
              <a:ext cx="1450375" cy="351692"/>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物（功能</a:t>
              </a:r>
              <a:r>
                <a:rPr kumimoji="0" lang="en-US" altLang="zh-CN"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菜单）</a:t>
              </a:r>
              <a:endParaRPr kumimoji="0" 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2" name="Rectangle 91"/>
            <p:cNvSpPr/>
            <p:nvPr/>
          </p:nvSpPr>
          <p:spPr>
            <a:xfrm>
              <a:off x="3897405" y="1355831"/>
              <a:ext cx="914400" cy="45719"/>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63" name="组合 62"/>
          <p:cNvGrpSpPr/>
          <p:nvPr/>
        </p:nvGrpSpPr>
        <p:grpSpPr>
          <a:xfrm>
            <a:off x="6965303" y="1170087"/>
            <a:ext cx="990625" cy="374994"/>
            <a:chOff x="9647029" y="1026746"/>
            <a:chExt cx="990625" cy="374994"/>
          </a:xfrm>
        </p:grpSpPr>
        <p:sp>
          <p:nvSpPr>
            <p:cNvPr id="64" name="Rounded Rectangle 95"/>
            <p:cNvSpPr/>
            <p:nvPr/>
          </p:nvSpPr>
          <p:spPr>
            <a:xfrm>
              <a:off x="9647029" y="1026746"/>
              <a:ext cx="990625" cy="351692"/>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人（角色）</a:t>
              </a:r>
              <a:endParaRPr kumimoji="0" 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5" name="Rectangle 96"/>
            <p:cNvSpPr/>
            <p:nvPr/>
          </p:nvSpPr>
          <p:spPr>
            <a:xfrm>
              <a:off x="9700344" y="1356021"/>
              <a:ext cx="914400" cy="45719"/>
            </a:xfrm>
            <a:prstGeom prst="rect">
              <a:avLst/>
            </a:prstGeom>
            <a:solidFill>
              <a:srgbClr val="0A5B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66" name="组合 65"/>
          <p:cNvGrpSpPr/>
          <p:nvPr/>
        </p:nvGrpSpPr>
        <p:grpSpPr>
          <a:xfrm>
            <a:off x="3933536" y="1170087"/>
            <a:ext cx="990625" cy="374994"/>
            <a:chOff x="6964411" y="1026746"/>
            <a:chExt cx="990625" cy="374994"/>
          </a:xfrm>
        </p:grpSpPr>
        <p:sp>
          <p:nvSpPr>
            <p:cNvPr id="67" name="Rounded Rectangle 98"/>
            <p:cNvSpPr/>
            <p:nvPr/>
          </p:nvSpPr>
          <p:spPr>
            <a:xfrm>
              <a:off x="6964411" y="1026746"/>
              <a:ext cx="990625" cy="351692"/>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权（资源）</a:t>
              </a:r>
              <a:endParaRPr kumimoji="0" lang="en-US" sz="1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8" name="Rectangle 99"/>
            <p:cNvSpPr/>
            <p:nvPr/>
          </p:nvSpPr>
          <p:spPr>
            <a:xfrm>
              <a:off x="7017726" y="1356021"/>
              <a:ext cx="914400" cy="45719"/>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69" name="Rounded Rectangle 38"/>
          <p:cNvSpPr/>
          <p:nvPr/>
        </p:nvSpPr>
        <p:spPr>
          <a:xfrm>
            <a:off x="1458072" y="3648742"/>
            <a:ext cx="1440000" cy="482400"/>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模块</a:t>
            </a:r>
            <a:endPar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（子目录）</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70" name="Straight Connector 41"/>
          <p:cNvCxnSpPr>
            <a:stCxn id="51" idx="0"/>
            <a:endCxn id="52" idx="2"/>
          </p:cNvCxnSpPr>
          <p:nvPr/>
        </p:nvCxnSpPr>
        <p:spPr bwMode="auto">
          <a:xfrm rot="5400000" flipH="1" flipV="1">
            <a:off x="6956408" y="2174267"/>
            <a:ext cx="474927" cy="559371"/>
          </a:xfrm>
          <a:prstGeom prst="bentConnector3">
            <a:avLst>
              <a:gd name="adj1" fmla="val 50000"/>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sp>
        <p:nvSpPr>
          <p:cNvPr id="71" name="Rounded Rectangle 29"/>
          <p:cNvSpPr/>
          <p:nvPr/>
        </p:nvSpPr>
        <p:spPr>
          <a:xfrm>
            <a:off x="3945238" y="5916035"/>
            <a:ext cx="967221" cy="482400"/>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API</a:t>
            </a: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权限</a:t>
            </a:r>
            <a:br>
              <a:rPr kumimoji="0" lang="en-US" altLang="zh-CN"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br>
            <a:r>
              <a:rPr kumimoji="0" lang="en-US" altLang="zh-CN"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LOV</a:t>
            </a:r>
            <a:r>
              <a:rPr kumimoji="0" lang="zh-CN" alt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权限</a:t>
            </a:r>
            <a:endParaRPr kumimoji="0" lang="en-US" sz="1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72" name="Straight Connector 41"/>
          <p:cNvCxnSpPr>
            <a:stCxn id="54" idx="3"/>
            <a:endCxn id="49" idx="2"/>
          </p:cNvCxnSpPr>
          <p:nvPr/>
        </p:nvCxnSpPr>
        <p:spPr bwMode="auto">
          <a:xfrm flipV="1">
            <a:off x="3163959" y="4509809"/>
            <a:ext cx="3190856" cy="800938"/>
          </a:xfrm>
          <a:prstGeom prst="bentConnector2">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sp>
        <p:nvSpPr>
          <p:cNvPr id="73" name="文本框 72"/>
          <p:cNvSpPr txBox="1"/>
          <p:nvPr/>
        </p:nvSpPr>
        <p:spPr>
          <a:xfrm>
            <a:off x="6641069" y="4995142"/>
            <a:ext cx="1461336" cy="553998"/>
          </a:xfrm>
          <a:prstGeom prst="rect">
            <a:avLst/>
          </a:prstGeom>
          <a:solidFill>
            <a:sysClr val="window" lastClr="FFFFFF"/>
          </a:solidFill>
          <a:ln>
            <a:solidFill>
              <a:srgbClr val="FF0000"/>
            </a:solidFill>
            <a:prstDash val="dash"/>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1400" b="0" i="0" u="none" strike="noStrike" kern="0"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r>
              <a:rPr lang="zh-CN" altLang="en-US" sz="1000" dirty="0">
                <a:latin typeface="微软雅黑" panose="020B0503020204020204" pitchFamily="34" charset="-122"/>
                <a:ea typeface="微软雅黑" panose="020B0503020204020204" pitchFamily="34" charset="-122"/>
                <a:cs typeface="+mn-ea"/>
                <a:sym typeface="+mn-lt"/>
              </a:rPr>
              <a:t>权限通过权限集与角色建立关系，这样角色才能访问</a:t>
            </a:r>
            <a:r>
              <a:rPr lang="en-US" altLang="zh-CN" sz="1000" dirty="0">
                <a:latin typeface="微软雅黑" panose="020B0503020204020204" pitchFamily="34" charset="-122"/>
                <a:ea typeface="微软雅黑" panose="020B0503020204020204" pitchFamily="34" charset="-122"/>
                <a:cs typeface="+mn-ea"/>
                <a:sym typeface="+mn-lt"/>
              </a:rPr>
              <a:t>API</a:t>
            </a:r>
            <a:r>
              <a:rPr lang="zh-CN" altLang="en-US" sz="1000" dirty="0">
                <a:latin typeface="微软雅黑" panose="020B0503020204020204" pitchFamily="34" charset="-122"/>
                <a:ea typeface="微软雅黑" panose="020B0503020204020204" pitchFamily="34" charset="-122"/>
                <a:cs typeface="+mn-ea"/>
                <a:sym typeface="+mn-lt"/>
              </a:rPr>
              <a:t>与</a:t>
            </a:r>
            <a:r>
              <a:rPr lang="en-US" altLang="zh-CN" sz="1000" dirty="0">
                <a:latin typeface="微软雅黑" panose="020B0503020204020204" pitchFamily="34" charset="-122"/>
                <a:ea typeface="微软雅黑" panose="020B0503020204020204" pitchFamily="34" charset="-122"/>
                <a:cs typeface="+mn-ea"/>
                <a:sym typeface="+mn-lt"/>
              </a:rPr>
              <a:t>LOV</a:t>
            </a:r>
            <a:r>
              <a:rPr lang="zh-CN" altLang="en-US" sz="1000" dirty="0">
                <a:latin typeface="微软雅黑" panose="020B0503020204020204" pitchFamily="34" charset="-122"/>
                <a:ea typeface="微软雅黑" panose="020B0503020204020204" pitchFamily="34" charset="-122"/>
                <a:cs typeface="+mn-ea"/>
                <a:sym typeface="+mn-lt"/>
              </a:rPr>
              <a:t>等</a:t>
            </a:r>
            <a:endParaRPr lang="zh-CN" altLang="en-US" sz="1000" dirty="0">
              <a:latin typeface="微软雅黑" panose="020B0503020204020204" pitchFamily="34" charset="-122"/>
              <a:ea typeface="微软雅黑" panose="020B0503020204020204" pitchFamily="34" charset="-122"/>
              <a:cs typeface="+mn-ea"/>
              <a:sym typeface="+mn-lt"/>
            </a:endParaRPr>
          </a:p>
        </p:txBody>
      </p:sp>
      <p:cxnSp>
        <p:nvCxnSpPr>
          <p:cNvPr id="74" name="连接符: 曲线 94"/>
          <p:cNvCxnSpPr>
            <a:stCxn id="71" idx="3"/>
            <a:endCxn id="49" idx="3"/>
          </p:cNvCxnSpPr>
          <p:nvPr/>
        </p:nvCxnSpPr>
        <p:spPr bwMode="auto">
          <a:xfrm flipV="1">
            <a:off x="4912459" y="4269486"/>
            <a:ext cx="2036356" cy="1887749"/>
          </a:xfrm>
          <a:prstGeom prst="curvedConnector3">
            <a:avLst>
              <a:gd name="adj1" fmla="val 111226"/>
            </a:avLst>
          </a:prstGeom>
          <a:solidFill>
            <a:srgbClr val="FFFF99"/>
          </a:solidFill>
          <a:ln w="19050" cap="flat" cmpd="sng" algn="ctr">
            <a:solidFill>
              <a:srgbClr val="E7E6E6">
                <a:lumMod val="50000"/>
              </a:srgbClr>
            </a:solidFill>
            <a:prstDash val="dash"/>
            <a:round/>
            <a:headEnd type="none" w="lg" len="lg"/>
            <a:tailEnd type="triangle"/>
          </a:ln>
          <a:effectLst/>
        </p:spPr>
      </p:cxnSp>
      <p:sp>
        <p:nvSpPr>
          <p:cNvPr id="75" name="Rounded Rectangle 35"/>
          <p:cNvSpPr/>
          <p:nvPr/>
        </p:nvSpPr>
        <p:spPr>
          <a:xfrm>
            <a:off x="10532660" y="4029163"/>
            <a:ext cx="984739" cy="480646"/>
          </a:xfrm>
          <a:prstGeom prst="round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用户</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6" name="Rounded Rectangle 42"/>
          <p:cNvSpPr/>
          <p:nvPr/>
        </p:nvSpPr>
        <p:spPr>
          <a:xfrm>
            <a:off x="8239243" y="4029163"/>
            <a:ext cx="1547446" cy="480646"/>
          </a:xfrm>
          <a:prstGeom prst="roundRect">
            <a:avLst/>
          </a:prstGeom>
          <a:solidFill>
            <a:srgbClr val="0A5BB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用户</a:t>
            </a:r>
            <a:r>
              <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客户端</a:t>
            </a:r>
            <a:br>
              <a:rPr kumimoji="0" lang="en-US" altLang="zh-CN"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b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角色关系</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7" name="Rounded Rectangle 45"/>
          <p:cNvSpPr/>
          <p:nvPr/>
        </p:nvSpPr>
        <p:spPr>
          <a:xfrm>
            <a:off x="10532660" y="3197551"/>
            <a:ext cx="984739" cy="480646"/>
          </a:xfrm>
          <a:prstGeom prst="round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客户端</a:t>
            </a:r>
            <a:endParaRPr kumimoji="0" 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78" name="Curved Connector 3"/>
          <p:cNvCxnSpPr>
            <a:stCxn id="77" idx="1"/>
            <a:endCxn id="76" idx="3"/>
          </p:cNvCxnSpPr>
          <p:nvPr/>
        </p:nvCxnSpPr>
        <p:spPr bwMode="auto">
          <a:xfrm rot="10800000" flipV="1">
            <a:off x="9786690" y="3437874"/>
            <a:ext cx="745971" cy="831612"/>
          </a:xfrm>
          <a:prstGeom prst="curvedConnector3">
            <a:avLst>
              <a:gd name="adj1" fmla="val 50000"/>
            </a:avLst>
          </a:prstGeom>
          <a:solidFill>
            <a:srgbClr val="FFFF99"/>
          </a:solidFill>
          <a:ln w="19050" cap="flat" cmpd="sng" algn="ctr">
            <a:solidFill>
              <a:srgbClr val="3366FF"/>
            </a:solidFill>
            <a:prstDash val="solid"/>
            <a:round/>
            <a:headEnd type="oval" w="med" len="med"/>
            <a:tailEnd type="triangle"/>
          </a:ln>
          <a:effectLst/>
        </p:spPr>
      </p:cxnSp>
      <p:cxnSp>
        <p:nvCxnSpPr>
          <p:cNvPr id="79" name="直接箭头连接符 78"/>
          <p:cNvCxnSpPr>
            <a:stCxn id="75" idx="1"/>
            <a:endCxn id="76" idx="3"/>
          </p:cNvCxnSpPr>
          <p:nvPr/>
        </p:nvCxnSpPr>
        <p:spPr bwMode="auto">
          <a:xfrm flipH="1">
            <a:off x="9786689" y="4269486"/>
            <a:ext cx="745971" cy="0"/>
          </a:xfrm>
          <a:prstGeom prst="straightConnector1">
            <a:avLst/>
          </a:prstGeom>
          <a:solidFill>
            <a:srgbClr val="FFFF99"/>
          </a:solidFill>
          <a:ln w="19050" cap="flat" cmpd="sng" algn="ctr">
            <a:solidFill>
              <a:srgbClr val="3366FF"/>
            </a:solidFill>
            <a:prstDash val="solid"/>
            <a:round/>
            <a:headEnd type="oval" w="med" len="med"/>
            <a:tailEnd type="triangle"/>
          </a:ln>
          <a:effectLst/>
        </p:spPr>
      </p:cxnSp>
      <p:cxnSp>
        <p:nvCxnSpPr>
          <p:cNvPr id="80" name="直接箭头连接符 79"/>
          <p:cNvCxnSpPr>
            <a:stCxn id="76" idx="1"/>
            <a:endCxn id="49" idx="3"/>
          </p:cNvCxnSpPr>
          <p:nvPr/>
        </p:nvCxnSpPr>
        <p:spPr bwMode="auto">
          <a:xfrm flipH="1">
            <a:off x="6948815" y="4269486"/>
            <a:ext cx="1290428" cy="0"/>
          </a:xfrm>
          <a:prstGeom prst="straightConnector1">
            <a:avLst/>
          </a:prstGeom>
          <a:solidFill>
            <a:srgbClr val="FFFF99"/>
          </a:solidFill>
          <a:ln w="19050" cap="flat" cmpd="sng" algn="ctr">
            <a:solidFill>
              <a:srgbClr val="3366FF"/>
            </a:solidFill>
            <a:prstDash val="solid"/>
            <a:round/>
            <a:headEnd type="oval" w="med" len="med"/>
            <a:tailEnd type="triangle"/>
          </a:ln>
          <a:effectLst/>
        </p:spPr>
      </p:cxnSp>
      <p:cxnSp>
        <p:nvCxnSpPr>
          <p:cNvPr id="81" name="直接箭头连接符 80"/>
          <p:cNvCxnSpPr>
            <a:stCxn id="55" idx="3"/>
            <a:endCxn id="49" idx="1"/>
          </p:cNvCxnSpPr>
          <p:nvPr/>
        </p:nvCxnSpPr>
        <p:spPr bwMode="auto">
          <a:xfrm flipV="1">
            <a:off x="3163958" y="4269486"/>
            <a:ext cx="2596857" cy="357774"/>
          </a:xfrm>
          <a:prstGeom prst="straightConnector1">
            <a:avLst/>
          </a:prstGeom>
          <a:solidFill>
            <a:srgbClr val="FFFF99"/>
          </a:solidFill>
          <a:ln w="19050" cap="flat" cmpd="sng" algn="ctr">
            <a:solidFill>
              <a:srgbClr val="E7E6E6">
                <a:lumMod val="50000"/>
              </a:srgbClr>
            </a:solidFill>
            <a:prstDash val="dash"/>
            <a:round/>
            <a:headEnd type="none" w="lg" len="lg"/>
            <a:tailEnd type="triangle"/>
          </a:ln>
          <a:effectLst/>
        </p:spPr>
      </p:cxnSp>
      <p:cxnSp>
        <p:nvCxnSpPr>
          <p:cNvPr id="82" name="直接箭头连接符 81"/>
          <p:cNvCxnSpPr>
            <a:stCxn id="69" idx="3"/>
            <a:endCxn id="49" idx="1"/>
          </p:cNvCxnSpPr>
          <p:nvPr/>
        </p:nvCxnSpPr>
        <p:spPr bwMode="auto">
          <a:xfrm>
            <a:off x="2898072" y="3889942"/>
            <a:ext cx="2862743" cy="379544"/>
          </a:xfrm>
          <a:prstGeom prst="straightConnector1">
            <a:avLst/>
          </a:prstGeom>
          <a:solidFill>
            <a:srgbClr val="FFFF99"/>
          </a:solidFill>
          <a:ln w="19050" cap="flat" cmpd="sng" algn="ctr">
            <a:solidFill>
              <a:srgbClr val="E7E6E6">
                <a:lumMod val="50000"/>
              </a:srgbClr>
            </a:solidFill>
            <a:prstDash val="dash"/>
            <a:round/>
            <a:headEnd type="none" w="lg" len="lg"/>
            <a:tailEnd type="triangle"/>
          </a:ln>
          <a:effectLst/>
        </p:spPr>
      </p:cxnSp>
      <p:cxnSp>
        <p:nvCxnSpPr>
          <p:cNvPr id="83" name="直接箭头连接符 82"/>
          <p:cNvCxnSpPr>
            <a:stCxn id="57" idx="3"/>
            <a:endCxn id="49" idx="1"/>
          </p:cNvCxnSpPr>
          <p:nvPr/>
        </p:nvCxnSpPr>
        <p:spPr bwMode="auto">
          <a:xfrm>
            <a:off x="2565549" y="2932615"/>
            <a:ext cx="3195266" cy="1336871"/>
          </a:xfrm>
          <a:prstGeom prst="straightConnector1">
            <a:avLst/>
          </a:prstGeom>
          <a:solidFill>
            <a:srgbClr val="FFFF99"/>
          </a:solidFill>
          <a:ln w="19050" cap="flat" cmpd="sng" algn="ctr">
            <a:solidFill>
              <a:srgbClr val="E7E6E6">
                <a:lumMod val="50000"/>
              </a:srgbClr>
            </a:solidFill>
            <a:prstDash val="dash"/>
            <a:round/>
            <a:headEnd type="none" w="lg" len="lg"/>
            <a:tailEnd type="triangle"/>
          </a:ln>
          <a:effectLst/>
        </p:spPr>
      </p:cxnSp>
      <p:cxnSp>
        <p:nvCxnSpPr>
          <p:cNvPr id="84" name="直接箭头连接符 83"/>
          <p:cNvCxnSpPr>
            <a:stCxn id="56" idx="3"/>
            <a:endCxn id="49" idx="1"/>
          </p:cNvCxnSpPr>
          <p:nvPr/>
        </p:nvCxnSpPr>
        <p:spPr bwMode="auto">
          <a:xfrm>
            <a:off x="1829664" y="1975288"/>
            <a:ext cx="3931151" cy="2294198"/>
          </a:xfrm>
          <a:prstGeom prst="straightConnector1">
            <a:avLst/>
          </a:prstGeom>
          <a:solidFill>
            <a:srgbClr val="FFFF99"/>
          </a:solidFill>
          <a:ln w="19050" cap="flat" cmpd="sng" algn="ctr">
            <a:solidFill>
              <a:srgbClr val="E7E6E6">
                <a:lumMod val="50000"/>
              </a:srgbClr>
            </a:solidFill>
            <a:prstDash val="dash"/>
            <a:round/>
            <a:headEnd type="none" w="lg" len="lg"/>
            <a:tailEnd type="triangle"/>
          </a:ln>
          <a:effectLst/>
        </p:spPr>
      </p:cxnSp>
      <p:sp>
        <p:nvSpPr>
          <p:cNvPr id="85" name="矩形 84"/>
          <p:cNvSpPr/>
          <p:nvPr/>
        </p:nvSpPr>
        <p:spPr>
          <a:xfrm>
            <a:off x="6808455" y="3748885"/>
            <a:ext cx="1544964" cy="276999"/>
          </a:xfrm>
          <a:prstGeom prst="rect">
            <a:avLst/>
          </a:prstGeom>
          <a:solidFill>
            <a:sysClr val="window" lastClr="FFFFFF">
              <a:lumMod val="85000"/>
            </a:sysClr>
          </a:solidFill>
          <a:ln>
            <a:noFill/>
            <a:prstDash val="lgDashDot"/>
          </a:ln>
        </p:spPr>
        <p:txBody>
          <a:bodyPr wrap="square" anchor="ctr">
            <a:spAutoFit/>
          </a:bodyPr>
          <a:lstStyle/>
          <a:p>
            <a:pPr marL="0" marR="0" lvl="1" indent="0" algn="ctr" defTabSz="914400" eaLnBrk="0" fontAlgn="auto" latinLnBrk="0" hangingPunct="0">
              <a:lnSpc>
                <a:spcPct val="100000"/>
              </a:lnSpc>
              <a:spcBef>
                <a:spcPts val="400"/>
              </a:spcBef>
              <a:spcAft>
                <a:spcPts val="0"/>
              </a:spcAft>
              <a:buClr>
                <a:srgbClr val="FF6600"/>
              </a:buClr>
              <a:buSzTx/>
              <a:buFontTx/>
              <a:buNone/>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用户角色分配</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86" name="直接箭头连接符 85"/>
          <p:cNvCxnSpPr>
            <a:stCxn id="54" idx="0"/>
            <a:endCxn id="55" idx="2"/>
          </p:cNvCxnSpPr>
          <p:nvPr/>
        </p:nvCxnSpPr>
        <p:spPr bwMode="auto">
          <a:xfrm flipH="1" flipV="1">
            <a:off x="2569958" y="4868460"/>
            <a:ext cx="1" cy="201087"/>
          </a:xfrm>
          <a:prstGeom prst="straightConnector1">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cxnSp>
        <p:nvCxnSpPr>
          <p:cNvPr id="87" name="Straight Connector 41"/>
          <p:cNvCxnSpPr>
            <a:stCxn id="55" idx="0"/>
            <a:endCxn id="69" idx="2"/>
          </p:cNvCxnSpPr>
          <p:nvPr/>
        </p:nvCxnSpPr>
        <p:spPr bwMode="auto">
          <a:xfrm rot="16200000" flipV="1">
            <a:off x="2246556" y="4062658"/>
            <a:ext cx="254918" cy="391886"/>
          </a:xfrm>
          <a:prstGeom prst="bentConnector3">
            <a:avLst>
              <a:gd name="adj1" fmla="val 50000"/>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cxnSp>
        <p:nvCxnSpPr>
          <p:cNvPr id="88" name="Straight Connector 41"/>
          <p:cNvCxnSpPr>
            <a:stCxn id="71" idx="1"/>
            <a:endCxn id="54" idx="2"/>
          </p:cNvCxnSpPr>
          <p:nvPr/>
        </p:nvCxnSpPr>
        <p:spPr bwMode="auto">
          <a:xfrm rot="10800000">
            <a:off x="2569960" y="5551947"/>
            <a:ext cx="1375279" cy="605288"/>
          </a:xfrm>
          <a:prstGeom prst="bentConnector2">
            <a:avLst/>
          </a:prstGeom>
          <a:solidFill>
            <a:srgbClr val="FFFF99"/>
          </a:solidFill>
          <a:ln w="19050" cap="flat" cmpd="sng" algn="ctr">
            <a:solidFill>
              <a:sysClr val="windowText" lastClr="000000">
                <a:lumMod val="50000"/>
                <a:lumOff val="50000"/>
              </a:sysClr>
            </a:solidFill>
            <a:prstDash val="solid"/>
            <a:round/>
            <a:headEnd type="none" w="med" len="med"/>
            <a:tailEnd type="triangle"/>
          </a:ln>
          <a:effectLst/>
        </p:spPr>
      </p:cxnSp>
      <p:sp>
        <p:nvSpPr>
          <p:cNvPr id="89" name="iconfont-1191-866891"/>
          <p:cNvSpPr/>
          <p:nvPr/>
        </p:nvSpPr>
        <p:spPr>
          <a:xfrm>
            <a:off x="8206705" y="1205599"/>
            <a:ext cx="235060" cy="234996"/>
          </a:xfrm>
          <a:custGeom>
            <a:avLst/>
            <a:gdLst>
              <a:gd name="T0" fmla="*/ 3884 w 7768"/>
              <a:gd name="T1" fmla="*/ 0 h 7766"/>
              <a:gd name="T2" fmla="*/ 0 w 7768"/>
              <a:gd name="T3" fmla="*/ 3883 h 7766"/>
              <a:gd name="T4" fmla="*/ 3884 w 7768"/>
              <a:gd name="T5" fmla="*/ 7766 h 7766"/>
              <a:gd name="T6" fmla="*/ 7768 w 7768"/>
              <a:gd name="T7" fmla="*/ 3883 h 7766"/>
              <a:gd name="T8" fmla="*/ 3884 w 7768"/>
              <a:gd name="T9" fmla="*/ 0 h 7766"/>
              <a:gd name="T10" fmla="*/ 3884 w 7768"/>
              <a:gd name="T11" fmla="*/ 6041 h 7766"/>
              <a:gd name="T12" fmla="*/ 3453 w 7768"/>
              <a:gd name="T13" fmla="*/ 5609 h 7766"/>
              <a:gd name="T14" fmla="*/ 3884 w 7768"/>
              <a:gd name="T15" fmla="*/ 5178 h 7766"/>
              <a:gd name="T16" fmla="*/ 4315 w 7768"/>
              <a:gd name="T17" fmla="*/ 5609 h 7766"/>
              <a:gd name="T18" fmla="*/ 3884 w 7768"/>
              <a:gd name="T19" fmla="*/ 6041 h 7766"/>
              <a:gd name="T20" fmla="*/ 4295 w 7768"/>
              <a:gd name="T21" fmla="*/ 4313 h 7766"/>
              <a:gd name="T22" fmla="*/ 3888 w 7768"/>
              <a:gd name="T23" fmla="*/ 4737 h 7766"/>
              <a:gd name="T24" fmla="*/ 3933 w 7768"/>
              <a:gd name="T25" fmla="*/ 4746 h 7766"/>
              <a:gd name="T26" fmla="*/ 3843 w 7768"/>
              <a:gd name="T27" fmla="*/ 4746 h 7766"/>
              <a:gd name="T28" fmla="*/ 3888 w 7768"/>
              <a:gd name="T29" fmla="*/ 4737 h 7766"/>
              <a:gd name="T30" fmla="*/ 3485 w 7768"/>
              <a:gd name="T31" fmla="*/ 4313 h 7766"/>
              <a:gd name="T32" fmla="*/ 3386 w 7768"/>
              <a:gd name="T33" fmla="*/ 2158 h 7766"/>
              <a:gd name="T34" fmla="*/ 3800 w 7768"/>
              <a:gd name="T35" fmla="*/ 1725 h 7766"/>
              <a:gd name="T36" fmla="*/ 3999 w 7768"/>
              <a:gd name="T37" fmla="*/ 1725 h 7766"/>
              <a:gd name="T38" fmla="*/ 4410 w 7768"/>
              <a:gd name="T39" fmla="*/ 2158 h 7766"/>
              <a:gd name="T40" fmla="*/ 4295 w 7768"/>
              <a:gd name="T41" fmla="*/ 4313 h 7766"/>
              <a:gd name="T42" fmla="*/ 4295 w 7768"/>
              <a:gd name="T43" fmla="*/ 4313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68" h="7766">
                <a:moveTo>
                  <a:pt x="3884" y="0"/>
                </a:moveTo>
                <a:cubicBezTo>
                  <a:pt x="1739" y="0"/>
                  <a:pt x="0" y="1738"/>
                  <a:pt x="0" y="3883"/>
                </a:cubicBezTo>
                <a:cubicBezTo>
                  <a:pt x="0" y="6028"/>
                  <a:pt x="1739" y="7766"/>
                  <a:pt x="3884" y="7766"/>
                </a:cubicBezTo>
                <a:cubicBezTo>
                  <a:pt x="6029" y="7766"/>
                  <a:pt x="7768" y="6028"/>
                  <a:pt x="7768" y="3883"/>
                </a:cubicBezTo>
                <a:cubicBezTo>
                  <a:pt x="7768" y="1738"/>
                  <a:pt x="6029" y="0"/>
                  <a:pt x="3884" y="0"/>
                </a:cubicBezTo>
                <a:close/>
                <a:moveTo>
                  <a:pt x="3884" y="6041"/>
                </a:moveTo>
                <a:cubicBezTo>
                  <a:pt x="3646" y="6041"/>
                  <a:pt x="3453" y="5847"/>
                  <a:pt x="3453" y="5609"/>
                </a:cubicBezTo>
                <a:cubicBezTo>
                  <a:pt x="3453" y="5371"/>
                  <a:pt x="3646" y="5178"/>
                  <a:pt x="3884" y="5178"/>
                </a:cubicBezTo>
                <a:cubicBezTo>
                  <a:pt x="4122" y="5178"/>
                  <a:pt x="4315" y="5371"/>
                  <a:pt x="4315" y="5609"/>
                </a:cubicBezTo>
                <a:cubicBezTo>
                  <a:pt x="4315" y="5847"/>
                  <a:pt x="4122" y="6041"/>
                  <a:pt x="3884" y="6041"/>
                </a:cubicBezTo>
                <a:close/>
                <a:moveTo>
                  <a:pt x="4295" y="4313"/>
                </a:moveTo>
                <a:cubicBezTo>
                  <a:pt x="4284" y="4537"/>
                  <a:pt x="4103" y="4714"/>
                  <a:pt x="3888" y="4737"/>
                </a:cubicBezTo>
                <a:cubicBezTo>
                  <a:pt x="3904" y="4739"/>
                  <a:pt x="3917" y="4746"/>
                  <a:pt x="3933" y="4746"/>
                </a:cubicBezTo>
                <a:lnTo>
                  <a:pt x="3843" y="4746"/>
                </a:lnTo>
                <a:cubicBezTo>
                  <a:pt x="3859" y="4746"/>
                  <a:pt x="3873" y="4739"/>
                  <a:pt x="3888" y="4737"/>
                </a:cubicBezTo>
                <a:cubicBezTo>
                  <a:pt x="3672" y="4714"/>
                  <a:pt x="3495" y="4541"/>
                  <a:pt x="3485" y="4313"/>
                </a:cubicBezTo>
                <a:lnTo>
                  <a:pt x="3386" y="2158"/>
                </a:lnTo>
                <a:cubicBezTo>
                  <a:pt x="3375" y="1919"/>
                  <a:pt x="3562" y="1725"/>
                  <a:pt x="3800" y="1725"/>
                </a:cubicBezTo>
                <a:lnTo>
                  <a:pt x="3999" y="1725"/>
                </a:lnTo>
                <a:cubicBezTo>
                  <a:pt x="4239" y="1725"/>
                  <a:pt x="4424" y="1914"/>
                  <a:pt x="4410" y="2158"/>
                </a:cubicBezTo>
                <a:lnTo>
                  <a:pt x="4295" y="4313"/>
                </a:lnTo>
                <a:close/>
                <a:moveTo>
                  <a:pt x="4295" y="4313"/>
                </a:moveTo>
                <a:close/>
              </a:path>
            </a:pathLst>
          </a:cu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0"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1"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矩形 357"/>
          <p:cNvSpPr/>
          <p:nvPr/>
        </p:nvSpPr>
        <p:spPr>
          <a:xfrm>
            <a:off x="2023110" y="2250440"/>
            <a:ext cx="821055" cy="2376170"/>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2" name="矩形 11"/>
          <p:cNvSpPr/>
          <p:nvPr>
            <p:custDataLst>
              <p:tags r:id="rId1"/>
            </p:custDataLst>
          </p:nvPr>
        </p:nvSpPr>
        <p:spPr>
          <a:xfrm>
            <a:off x="2083435" y="3238500"/>
            <a:ext cx="761365" cy="352425"/>
          </a:xfrm>
          <a:prstGeom prst="rect">
            <a:avLst/>
          </a:prstGeom>
          <a:solidFill>
            <a:srgbClr val="E2F0D9"/>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59" name="文本框 358"/>
          <p:cNvSpPr txBox="1"/>
          <p:nvPr/>
        </p:nvSpPr>
        <p:spPr>
          <a:xfrm>
            <a:off x="2028825" y="1929130"/>
            <a:ext cx="815340" cy="276860"/>
          </a:xfrm>
          <a:prstGeom prst="rect">
            <a:avLst/>
          </a:prstGeom>
          <a:solidFill>
            <a:srgbClr val="ED7D31">
              <a:lumMod val="75000"/>
            </a:srgbClr>
          </a:solidFill>
          <a:ln>
            <a:solidFill>
              <a:srgbClr val="ED7D31">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经营监控</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61" name="椭圆 360"/>
          <p:cNvSpPr/>
          <p:nvPr/>
        </p:nvSpPr>
        <p:spPr>
          <a:xfrm>
            <a:off x="2334895" y="2777490"/>
            <a:ext cx="25019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62" name="椭圆 361"/>
          <p:cNvSpPr/>
          <p:nvPr/>
        </p:nvSpPr>
        <p:spPr>
          <a:xfrm>
            <a:off x="2335530" y="3813810"/>
            <a:ext cx="25019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63" name="椭圆 362"/>
          <p:cNvSpPr/>
          <p:nvPr/>
        </p:nvSpPr>
        <p:spPr>
          <a:xfrm>
            <a:off x="2334895" y="4331335"/>
            <a:ext cx="250190" cy="26606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60" name="波形 359"/>
          <p:cNvSpPr/>
          <p:nvPr/>
        </p:nvSpPr>
        <p:spPr>
          <a:xfrm>
            <a:off x="2281555" y="3270885"/>
            <a:ext cx="35496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10" name="矩形 9"/>
          <p:cNvSpPr/>
          <p:nvPr>
            <p:custDataLst>
              <p:tags r:id="rId2"/>
            </p:custDataLst>
          </p:nvPr>
        </p:nvSpPr>
        <p:spPr>
          <a:xfrm>
            <a:off x="5515610" y="2248535"/>
            <a:ext cx="845185" cy="2376170"/>
          </a:xfrm>
          <a:prstGeom prst="rect">
            <a:avLst/>
          </a:prstGeom>
          <a:solidFill>
            <a:srgbClr val="E2F0D9"/>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8" name="矩形 7"/>
          <p:cNvSpPr/>
          <p:nvPr>
            <p:custDataLst>
              <p:tags r:id="rId3"/>
            </p:custDataLst>
          </p:nvPr>
        </p:nvSpPr>
        <p:spPr>
          <a:xfrm>
            <a:off x="7367905" y="2252345"/>
            <a:ext cx="895985" cy="2376170"/>
          </a:xfrm>
          <a:prstGeom prst="rect">
            <a:avLst/>
          </a:prstGeom>
          <a:solidFill>
            <a:srgbClr val="E2F0D9"/>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7" name="矩形 6"/>
          <p:cNvSpPr/>
          <p:nvPr>
            <p:custDataLst>
              <p:tags r:id="rId4"/>
            </p:custDataLst>
          </p:nvPr>
        </p:nvSpPr>
        <p:spPr>
          <a:xfrm>
            <a:off x="10109200" y="2258695"/>
            <a:ext cx="946150" cy="2376170"/>
          </a:xfrm>
          <a:prstGeom prst="rect">
            <a:avLst/>
          </a:prstGeom>
          <a:solidFill>
            <a:srgbClr val="E2F0D9"/>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2" name="标题 1"/>
          <p:cNvSpPr>
            <a:spLocks noGrp="1"/>
          </p:cNvSpPr>
          <p:nvPr>
            <p:ph type="title"/>
          </p:nvPr>
        </p:nvSpPr>
        <p:spPr>
          <a:xfrm>
            <a:off x="247650" y="136998"/>
            <a:ext cx="10583186" cy="381635"/>
          </a:xfrm>
        </p:spPr>
        <p:txBody>
          <a:bodyPr/>
          <a:lstStyle/>
          <a:p>
            <a:r>
              <a:rPr lang="en-US" altLang="zh-CN" b="1" dirty="0"/>
              <a:t>1.3.2 </a:t>
            </a:r>
            <a:r>
              <a:rPr lang="zh-CN" altLang="en-US" b="1" dirty="0"/>
              <a:t>项目范围调整：经调研后按实际</a:t>
            </a:r>
            <a:r>
              <a:rPr lang="zh-CN" altLang="en-US" b="1" dirty="0"/>
              <a:t>业务需求调整</a:t>
            </a:r>
            <a:endParaRPr lang="zh-CN" altLang="en-US" b="1" dirty="0"/>
          </a:p>
        </p:txBody>
      </p:sp>
      <p:sp>
        <p:nvSpPr>
          <p:cNvPr id="336" name="矩形 335"/>
          <p:cNvSpPr/>
          <p:nvPr/>
        </p:nvSpPr>
        <p:spPr>
          <a:xfrm>
            <a:off x="11041380" y="4726940"/>
            <a:ext cx="997585" cy="1929130"/>
          </a:xfrm>
          <a:prstGeom prst="rect">
            <a:avLst/>
          </a:prstGeom>
          <a:noFill/>
          <a:ln w="12700" cap="flat" cmpd="sng" algn="ctr">
            <a:solidFill>
              <a:srgbClr val="5B9BD5">
                <a:shade val="50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nvGrpSpPr>
          <p:cNvPr id="338" name="组合 337"/>
          <p:cNvGrpSpPr/>
          <p:nvPr/>
        </p:nvGrpSpPr>
        <p:grpSpPr>
          <a:xfrm>
            <a:off x="2883535" y="1929130"/>
            <a:ext cx="748030" cy="2696845"/>
            <a:chOff x="5877" y="3339"/>
            <a:chExt cx="1183" cy="4247"/>
          </a:xfrm>
        </p:grpSpPr>
        <p:sp>
          <p:nvSpPr>
            <p:cNvPr id="339" name="矩形 338"/>
            <p:cNvSpPr/>
            <p:nvPr/>
          </p:nvSpPr>
          <p:spPr>
            <a:xfrm>
              <a:off x="5877" y="3844"/>
              <a:ext cx="1183" cy="3742"/>
            </a:xfrm>
            <a:prstGeom prst="rect">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nvGrpSpPr>
            <p:cNvPr id="340" name="组合 339"/>
            <p:cNvGrpSpPr/>
            <p:nvPr/>
          </p:nvGrpSpPr>
          <p:grpSpPr>
            <a:xfrm>
              <a:off x="5877" y="3339"/>
              <a:ext cx="1183" cy="998"/>
              <a:chOff x="11686" y="3354"/>
              <a:chExt cx="1183" cy="998"/>
            </a:xfrm>
          </p:grpSpPr>
          <p:sp>
            <p:nvSpPr>
              <p:cNvPr id="341" name="文本框 340"/>
              <p:cNvSpPr txBox="1"/>
              <p:nvPr/>
            </p:nvSpPr>
            <p:spPr>
              <a:xfrm>
                <a:off x="11686" y="3354"/>
                <a:ext cx="1183" cy="434"/>
              </a:xfrm>
              <a:prstGeom prst="rect">
                <a:avLst/>
              </a:prstGeom>
              <a:solidFill>
                <a:srgbClr val="C55A11"/>
              </a:solidFill>
              <a:ln>
                <a:solidFill>
                  <a:srgbClr val="FFC000">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供应链</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42" name="波形 341"/>
              <p:cNvSpPr/>
              <p:nvPr/>
            </p:nvSpPr>
            <p:spPr>
              <a:xfrm>
                <a:off x="11959" y="3933"/>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grpSp>
        <p:nvGrpSpPr>
          <p:cNvPr id="351" name="组合 350"/>
          <p:cNvGrpSpPr/>
          <p:nvPr/>
        </p:nvGrpSpPr>
        <p:grpSpPr>
          <a:xfrm>
            <a:off x="7367905" y="1929130"/>
            <a:ext cx="895985" cy="2628265"/>
            <a:chOff x="14258" y="3354"/>
            <a:chExt cx="1070" cy="4139"/>
          </a:xfrm>
        </p:grpSpPr>
        <p:sp>
          <p:nvSpPr>
            <p:cNvPr id="352" name="文本框 351"/>
            <p:cNvSpPr txBox="1"/>
            <p:nvPr/>
          </p:nvSpPr>
          <p:spPr>
            <a:xfrm>
              <a:off x="14258" y="3354"/>
              <a:ext cx="1070" cy="434"/>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质量</a:t>
              </a: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API</a:t>
              </a:r>
              <a:endPar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53" name="波形 352"/>
            <p:cNvSpPr/>
            <p:nvPr/>
          </p:nvSpPr>
          <p:spPr>
            <a:xfrm>
              <a:off x="14609" y="3933"/>
              <a:ext cx="485"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56" name="椭圆 355"/>
            <p:cNvSpPr/>
            <p:nvPr/>
          </p:nvSpPr>
          <p:spPr>
            <a:xfrm>
              <a:off x="14609" y="7074"/>
              <a:ext cx="344" cy="41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364" name="组合 363"/>
          <p:cNvGrpSpPr/>
          <p:nvPr/>
        </p:nvGrpSpPr>
        <p:grpSpPr>
          <a:xfrm>
            <a:off x="8317719" y="1929104"/>
            <a:ext cx="873702" cy="610235"/>
            <a:chOff x="5118" y="3354"/>
            <a:chExt cx="1568" cy="961"/>
          </a:xfrm>
        </p:grpSpPr>
        <p:sp>
          <p:nvSpPr>
            <p:cNvPr id="365" name="文本框 364"/>
            <p:cNvSpPr txBox="1"/>
            <p:nvPr/>
          </p:nvSpPr>
          <p:spPr>
            <a:xfrm>
              <a:off x="5118" y="3354"/>
              <a:ext cx="1568" cy="436"/>
            </a:xfrm>
            <a:prstGeom prst="rect">
              <a:avLst/>
            </a:prstGeom>
            <a:solidFill>
              <a:srgbClr val="BF9000"/>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人员画像</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67" name="波形 366"/>
            <p:cNvSpPr/>
            <p:nvPr/>
          </p:nvSpPr>
          <p:spPr>
            <a:xfrm>
              <a:off x="5554" y="3896"/>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371" name="组合 370"/>
          <p:cNvGrpSpPr/>
          <p:nvPr/>
        </p:nvGrpSpPr>
        <p:grpSpPr>
          <a:xfrm>
            <a:off x="9230042" y="1929104"/>
            <a:ext cx="840827" cy="610235"/>
            <a:chOff x="15714" y="2405"/>
            <a:chExt cx="1509" cy="961"/>
          </a:xfrm>
        </p:grpSpPr>
        <p:sp>
          <p:nvSpPr>
            <p:cNvPr id="372" name="文本框 371"/>
            <p:cNvSpPr txBox="1"/>
            <p:nvPr/>
          </p:nvSpPr>
          <p:spPr>
            <a:xfrm>
              <a:off x="15714" y="2405"/>
              <a:ext cx="1509" cy="436"/>
            </a:xfrm>
            <a:prstGeom prst="rect">
              <a:avLst/>
            </a:prstGeom>
            <a:solidFill>
              <a:srgbClr val="FFC000">
                <a:lumMod val="75000"/>
              </a:srgbClr>
            </a:solidFill>
            <a:ln>
              <a:solidFill>
                <a:srgbClr val="FFC000">
                  <a:lumMod val="75000"/>
                </a:srgbClr>
              </a:solidFill>
            </a:ln>
          </p:spPr>
          <p:txBody>
            <a:bodyPr wrap="square" rtlCol="0" anchor="t">
              <a:spAutoFit/>
            </a:bodyPr>
            <a:lstStyle>
              <a:defPPr>
                <a:defRPr lang="zh-CN"/>
              </a:defPPr>
              <a:lvl1pPr algn="ctr">
                <a:defRPr sz="12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人员考勤</a:t>
              </a:r>
              <a:endPar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73" name="波形 372"/>
            <p:cNvSpPr/>
            <p:nvPr/>
          </p:nvSpPr>
          <p:spPr>
            <a:xfrm>
              <a:off x="16150" y="2947"/>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377" name="组合 376"/>
          <p:cNvGrpSpPr/>
          <p:nvPr/>
        </p:nvGrpSpPr>
        <p:grpSpPr>
          <a:xfrm>
            <a:off x="4674870" y="1929130"/>
            <a:ext cx="794385" cy="2699385"/>
            <a:chOff x="13118" y="3354"/>
            <a:chExt cx="1176" cy="4251"/>
          </a:xfrm>
        </p:grpSpPr>
        <p:sp>
          <p:nvSpPr>
            <p:cNvPr id="378" name="矩形 377"/>
            <p:cNvSpPr/>
            <p:nvPr/>
          </p:nvSpPr>
          <p:spPr>
            <a:xfrm>
              <a:off x="13118" y="3863"/>
              <a:ext cx="1176" cy="3742"/>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79" name="文本框 378"/>
            <p:cNvSpPr txBox="1"/>
            <p:nvPr/>
          </p:nvSpPr>
          <p:spPr>
            <a:xfrm>
              <a:off x="13118" y="3354"/>
              <a:ext cx="1156" cy="434"/>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生产</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80" name="波形 379"/>
            <p:cNvSpPr/>
            <p:nvPr/>
          </p:nvSpPr>
          <p:spPr>
            <a:xfrm>
              <a:off x="13410" y="6336"/>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381" name="组合 380"/>
          <p:cNvGrpSpPr/>
          <p:nvPr/>
        </p:nvGrpSpPr>
        <p:grpSpPr>
          <a:xfrm>
            <a:off x="6409885" y="1929739"/>
            <a:ext cx="896548" cy="2705100"/>
            <a:chOff x="9954" y="3324"/>
            <a:chExt cx="1609" cy="4260"/>
          </a:xfrm>
        </p:grpSpPr>
        <p:sp>
          <p:nvSpPr>
            <p:cNvPr id="382" name="矩形 381"/>
            <p:cNvSpPr/>
            <p:nvPr/>
          </p:nvSpPr>
          <p:spPr>
            <a:xfrm>
              <a:off x="9954" y="3842"/>
              <a:ext cx="1609" cy="3742"/>
            </a:xfrm>
            <a:prstGeom prst="rect">
              <a:avLst/>
            </a:prstGeom>
            <a:solidFill>
              <a:srgbClr val="F8CB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83" name="文本框 382"/>
            <p:cNvSpPr txBox="1"/>
            <p:nvPr/>
          </p:nvSpPr>
          <p:spPr>
            <a:xfrm>
              <a:off x="9954" y="3324"/>
              <a:ext cx="1608" cy="436"/>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IP-Guard</a:t>
              </a:r>
              <a:endPar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4" name="波形 383"/>
            <p:cNvSpPr/>
            <p:nvPr/>
          </p:nvSpPr>
          <p:spPr>
            <a:xfrm>
              <a:off x="10439" y="3903"/>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385" name="组合 384"/>
          <p:cNvGrpSpPr/>
          <p:nvPr/>
        </p:nvGrpSpPr>
        <p:grpSpPr>
          <a:xfrm>
            <a:off x="1301750" y="1923415"/>
            <a:ext cx="687070" cy="2698750"/>
            <a:chOff x="-147" y="3381"/>
            <a:chExt cx="1135" cy="4250"/>
          </a:xfrm>
        </p:grpSpPr>
        <p:grpSp>
          <p:nvGrpSpPr>
            <p:cNvPr id="386" name="组合 385"/>
            <p:cNvGrpSpPr/>
            <p:nvPr/>
          </p:nvGrpSpPr>
          <p:grpSpPr>
            <a:xfrm>
              <a:off x="-147" y="3381"/>
              <a:ext cx="1135" cy="4250"/>
              <a:chOff x="2015" y="3354"/>
              <a:chExt cx="1135" cy="4250"/>
            </a:xfrm>
          </p:grpSpPr>
          <p:sp>
            <p:nvSpPr>
              <p:cNvPr id="388" name="文本框 387"/>
              <p:cNvSpPr txBox="1"/>
              <p:nvPr/>
            </p:nvSpPr>
            <p:spPr>
              <a:xfrm>
                <a:off x="2017" y="3354"/>
                <a:ext cx="1132" cy="434"/>
              </a:xfrm>
              <a:prstGeom prst="rect">
                <a:avLst/>
              </a:prstGeom>
              <a:solidFill>
                <a:srgbClr val="ED7D31">
                  <a:lumMod val="75000"/>
                </a:srgbClr>
              </a:solidFill>
              <a:ln>
                <a:solidFill>
                  <a:srgbClr val="ED7D31">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损益</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9" name="矩形 388"/>
              <p:cNvSpPr/>
              <p:nvPr/>
            </p:nvSpPr>
            <p:spPr>
              <a:xfrm>
                <a:off x="2015" y="3857"/>
                <a:ext cx="1135" cy="3747"/>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90" name="波形 389"/>
              <p:cNvSpPr/>
              <p:nvPr/>
            </p:nvSpPr>
            <p:spPr>
              <a:xfrm>
                <a:off x="2271" y="3933"/>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91" name="椭圆 390"/>
              <p:cNvSpPr/>
              <p:nvPr/>
            </p:nvSpPr>
            <p:spPr>
              <a:xfrm>
                <a:off x="2365" y="5545"/>
                <a:ext cx="449" cy="41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92" name="椭圆 391"/>
              <p:cNvSpPr/>
              <p:nvPr/>
            </p:nvSpPr>
            <p:spPr>
              <a:xfrm>
                <a:off x="2365" y="6322"/>
                <a:ext cx="449" cy="41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93" name="椭圆 392"/>
              <p:cNvSpPr/>
              <p:nvPr/>
            </p:nvSpPr>
            <p:spPr>
              <a:xfrm>
                <a:off x="2365" y="7099"/>
                <a:ext cx="449" cy="41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sp>
          <p:nvSpPr>
            <p:cNvPr id="387" name="椭圆 386"/>
            <p:cNvSpPr/>
            <p:nvPr/>
          </p:nvSpPr>
          <p:spPr>
            <a:xfrm>
              <a:off x="203" y="4670"/>
              <a:ext cx="449" cy="419"/>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11" name="组合 10"/>
          <p:cNvGrpSpPr/>
          <p:nvPr/>
        </p:nvGrpSpPr>
        <p:grpSpPr>
          <a:xfrm>
            <a:off x="3669665" y="1929130"/>
            <a:ext cx="928370" cy="2699385"/>
            <a:chOff x="5439" y="3038"/>
            <a:chExt cx="1462" cy="4251"/>
          </a:xfrm>
        </p:grpSpPr>
        <p:sp>
          <p:nvSpPr>
            <p:cNvPr id="6" name="矩形 5"/>
            <p:cNvSpPr/>
            <p:nvPr>
              <p:custDataLst>
                <p:tags r:id="rId5"/>
              </p:custDataLst>
            </p:nvPr>
          </p:nvSpPr>
          <p:spPr>
            <a:xfrm>
              <a:off x="5482" y="3547"/>
              <a:ext cx="1411" cy="3742"/>
            </a:xfrm>
            <a:prstGeom prst="rect">
              <a:avLst/>
            </a:prstGeom>
            <a:solidFill>
              <a:srgbClr val="E2F0D9"/>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nvGrpSpPr>
            <p:cNvPr id="394" name="组合 393"/>
            <p:cNvGrpSpPr/>
            <p:nvPr/>
          </p:nvGrpSpPr>
          <p:grpSpPr>
            <a:xfrm>
              <a:off x="5439" y="3038"/>
              <a:ext cx="1462" cy="3405"/>
              <a:chOff x="3896002" y="2107450"/>
              <a:chExt cx="1058273" cy="2162175"/>
            </a:xfrm>
          </p:grpSpPr>
          <p:sp>
            <p:nvSpPr>
              <p:cNvPr id="395" name="文本框 394"/>
              <p:cNvSpPr txBox="1"/>
              <p:nvPr/>
            </p:nvSpPr>
            <p:spPr>
              <a:xfrm>
                <a:off x="3896002" y="2107450"/>
                <a:ext cx="1058273" cy="276999"/>
              </a:xfrm>
              <a:prstGeom prst="rect">
                <a:avLst/>
              </a:prstGeom>
              <a:solidFill>
                <a:srgbClr val="C55A11"/>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MES</a:t>
                </a: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注册</a:t>
                </a: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1</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396" name="波形 395"/>
              <p:cNvSpPr/>
              <p:nvPr/>
            </p:nvSpPr>
            <p:spPr>
              <a:xfrm>
                <a:off x="4191913" y="4003560"/>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397" name="波形 396"/>
              <p:cNvSpPr/>
              <p:nvPr/>
            </p:nvSpPr>
            <p:spPr>
              <a:xfrm>
                <a:off x="4191913" y="3503137"/>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grpSp>
        <p:nvGrpSpPr>
          <p:cNvPr id="398" name="组合 397"/>
          <p:cNvGrpSpPr/>
          <p:nvPr/>
        </p:nvGrpSpPr>
        <p:grpSpPr>
          <a:xfrm>
            <a:off x="10109200" y="1929130"/>
            <a:ext cx="935990" cy="2617470"/>
            <a:chOff x="11407775" y="2051684"/>
            <a:chExt cx="1078230" cy="2617470"/>
          </a:xfrm>
        </p:grpSpPr>
        <p:sp>
          <p:nvSpPr>
            <p:cNvPr id="399" name="文本框 398"/>
            <p:cNvSpPr txBox="1"/>
            <p:nvPr/>
          </p:nvSpPr>
          <p:spPr>
            <a:xfrm>
              <a:off x="11407775" y="2051684"/>
              <a:ext cx="1078230" cy="275590"/>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MES</a:t>
              </a: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注册</a:t>
              </a:r>
              <a:r>
                <a:rPr kumimoji="0" lang="en-US" altLang="zh-CN"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2</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400" name="波形 399"/>
            <p:cNvSpPr/>
            <p:nvPr/>
          </p:nvSpPr>
          <p:spPr>
            <a:xfrm>
              <a:off x="11743912" y="4403089"/>
              <a:ext cx="404495" cy="26606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grpSp>
        <p:nvGrpSpPr>
          <p:cNvPr id="402" name="组合 401"/>
          <p:cNvGrpSpPr/>
          <p:nvPr/>
        </p:nvGrpSpPr>
        <p:grpSpPr>
          <a:xfrm>
            <a:off x="5515340" y="1929104"/>
            <a:ext cx="846399" cy="2157730"/>
            <a:chOff x="10074" y="3354"/>
            <a:chExt cx="1519" cy="3398"/>
          </a:xfrm>
        </p:grpSpPr>
        <p:sp>
          <p:nvSpPr>
            <p:cNvPr id="404" name="文本框 403"/>
            <p:cNvSpPr txBox="1"/>
            <p:nvPr/>
          </p:nvSpPr>
          <p:spPr>
            <a:xfrm>
              <a:off x="10074" y="3354"/>
              <a:ext cx="1519" cy="436"/>
            </a:xfrm>
            <a:prstGeom prst="rect">
              <a:avLst/>
            </a:prstGeom>
            <a:solidFill>
              <a:srgbClr val="5B9BD5">
                <a:lumMod val="75000"/>
              </a:srgbClr>
            </a:solidFill>
            <a:ln>
              <a:solidFill>
                <a:srgbClr val="5B9BD5">
                  <a:lumMod val="75000"/>
                </a:srgbClr>
              </a:solid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闲置资产</a:t>
              </a:r>
              <a:endPar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5" name="波形 404"/>
            <p:cNvSpPr/>
            <p:nvPr/>
          </p:nvSpPr>
          <p:spPr>
            <a:xfrm>
              <a:off x="10454" y="6333"/>
              <a:ext cx="637" cy="419"/>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sp>
        <p:nvSpPr>
          <p:cNvPr id="406" name="矩形 405"/>
          <p:cNvSpPr/>
          <p:nvPr/>
        </p:nvSpPr>
        <p:spPr>
          <a:xfrm>
            <a:off x="283487" y="4756123"/>
            <a:ext cx="10711815" cy="163449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grpSp>
        <p:nvGrpSpPr>
          <p:cNvPr id="407" name="组合 406"/>
          <p:cNvGrpSpPr/>
          <p:nvPr/>
        </p:nvGrpSpPr>
        <p:grpSpPr>
          <a:xfrm>
            <a:off x="1006117" y="4900903"/>
            <a:ext cx="1852295" cy="1364615"/>
            <a:chOff x="1148" y="2021"/>
            <a:chExt cx="3712" cy="2149"/>
          </a:xfrm>
        </p:grpSpPr>
        <p:sp>
          <p:nvSpPr>
            <p:cNvPr id="408" name="Round Same Side Corner Rectangle 1"/>
            <p:cNvSpPr/>
            <p:nvPr/>
          </p:nvSpPr>
          <p:spPr>
            <a:xfrm>
              <a:off x="1148" y="2021"/>
              <a:ext cx="3712"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一、数据资产盘点</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9" name="TextBox 9"/>
            <p:cNvSpPr txBox="1"/>
            <p:nvPr/>
          </p:nvSpPr>
          <p:spPr>
            <a:xfrm>
              <a:off x="1149" y="2645"/>
              <a:ext cx="3711" cy="1525"/>
            </a:xfrm>
            <a:prstGeom prst="rect">
              <a:avLst/>
            </a:prstGeom>
            <a:solidFill>
              <a:sysClr val="window" lastClr="FFFFFF">
                <a:lumMod val="95000"/>
              </a:sysClr>
            </a:solidFill>
          </p:spPr>
          <p:txBody>
            <a:bodyPr wrap="square" rtlCol="0">
              <a:noAutofit/>
            </a:bodyPr>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对于各模块数据进行盘点，</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形成数据资产目录。</a:t>
              </a: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defRPr/>
              </a:pP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10" name="组合 409"/>
          <p:cNvGrpSpPr/>
          <p:nvPr/>
        </p:nvGrpSpPr>
        <p:grpSpPr>
          <a:xfrm>
            <a:off x="2946042" y="4900903"/>
            <a:ext cx="1842770" cy="1370330"/>
            <a:chOff x="6502" y="2021"/>
            <a:chExt cx="5160" cy="2158"/>
          </a:xfrm>
        </p:grpSpPr>
        <p:sp>
          <p:nvSpPr>
            <p:cNvPr id="411" name="Round Same Side Corner Rectangle 4"/>
            <p:cNvSpPr/>
            <p:nvPr/>
          </p:nvSpPr>
          <p:spPr>
            <a:xfrm>
              <a:off x="6502" y="2021"/>
              <a:ext cx="5159"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二、数据治理</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2" name="TextBox 10"/>
            <p:cNvSpPr txBox="1"/>
            <p:nvPr/>
          </p:nvSpPr>
          <p:spPr>
            <a:xfrm>
              <a:off x="6502" y="2642"/>
              <a:ext cx="5160"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对于范围内数据资产形成数据治理管理</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组织、制度、流程、技术规范</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13" name="组合 412"/>
          <p:cNvGrpSpPr/>
          <p:nvPr/>
        </p:nvGrpSpPr>
        <p:grpSpPr>
          <a:xfrm>
            <a:off x="7015757" y="4893283"/>
            <a:ext cx="1934845" cy="1372235"/>
            <a:chOff x="11931" y="1996"/>
            <a:chExt cx="5532" cy="2161"/>
          </a:xfrm>
        </p:grpSpPr>
        <p:sp>
          <p:nvSpPr>
            <p:cNvPr id="414" name="Round Same Side Corner Rectangle 6"/>
            <p:cNvSpPr/>
            <p:nvPr/>
          </p:nvSpPr>
          <p:spPr>
            <a:xfrm>
              <a:off x="11933" y="1996"/>
              <a:ext cx="5530"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四、数据建模与应用</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5" name="TextBox 11"/>
            <p:cNvSpPr txBox="1"/>
            <p:nvPr/>
          </p:nvSpPr>
          <p:spPr>
            <a:xfrm>
              <a:off x="11931" y="2620"/>
              <a:ext cx="5530"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将项目范围内数据进行</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数据清洗、建模与应用，</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针对相关数据应用进行</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推广。</a:t>
              </a:r>
              <a:endPar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16" name="组合 415"/>
          <p:cNvGrpSpPr/>
          <p:nvPr/>
        </p:nvGrpSpPr>
        <p:grpSpPr>
          <a:xfrm>
            <a:off x="9039502" y="4893283"/>
            <a:ext cx="1906270" cy="1372235"/>
            <a:chOff x="11931" y="1996"/>
            <a:chExt cx="6141" cy="2161"/>
          </a:xfrm>
        </p:grpSpPr>
        <p:sp>
          <p:nvSpPr>
            <p:cNvPr id="417" name="Round Same Side Corner Rectangle 6"/>
            <p:cNvSpPr/>
            <p:nvPr/>
          </p:nvSpPr>
          <p:spPr>
            <a:xfrm>
              <a:off x="11934" y="1996"/>
              <a:ext cx="6138"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五、数据平台建设</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8" name="TextBox 11"/>
            <p:cNvSpPr txBox="1"/>
            <p:nvPr/>
          </p:nvSpPr>
          <p:spPr>
            <a:xfrm>
              <a:off x="11931" y="2620"/>
              <a:ext cx="6138" cy="1537"/>
            </a:xfrm>
            <a:prstGeom prst="rect">
              <a:avLst/>
            </a:prstGeom>
            <a:solidFill>
              <a:sysClr val="window" lastClr="FFFFFF">
                <a:lumMod val="95000"/>
              </a:sysClr>
            </a:solidFill>
          </p:spPr>
          <p:txBody>
            <a:bodyPr wrap="square" rtlCol="0">
              <a:spAutoFit/>
            </a:bodyPr>
            <a:lstStyle/>
            <a:p>
              <a:pPr marL="180340" marR="0" lvl="0" indent="-12065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indentchars xmlns:wpsdc="http://www.wps.cn/officeDocument/2017/drawingmlCustomData" val="-79" checksum="1078682822"/>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建设</a:t>
              </a:r>
              <a:r>
                <a:rPr kumimoji="0" lang="zh-CN" altLang="en-US" sz="1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企业级数据平台</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，形成</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数据模型共享中心，</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通过数据平台提供技术支撑。</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19" name="组合 418"/>
          <p:cNvGrpSpPr/>
          <p:nvPr/>
        </p:nvGrpSpPr>
        <p:grpSpPr>
          <a:xfrm>
            <a:off x="4876442" y="4893283"/>
            <a:ext cx="2049145" cy="1372235"/>
            <a:chOff x="11930" y="1996"/>
            <a:chExt cx="5265" cy="2161"/>
          </a:xfrm>
        </p:grpSpPr>
        <p:sp>
          <p:nvSpPr>
            <p:cNvPr id="420" name="Round Same Side Corner Rectangle 6"/>
            <p:cNvSpPr/>
            <p:nvPr/>
          </p:nvSpPr>
          <p:spPr>
            <a:xfrm>
              <a:off x="11930" y="1996"/>
              <a:ext cx="5264" cy="624"/>
            </a:xfrm>
            <a:prstGeom prst="round2Same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三、数据注册与入湖</a:t>
              </a:r>
              <a:endParaRPr kumimoji="0" lang="zh-CN" altLang="en-US" sz="1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1" name="TextBox 11"/>
            <p:cNvSpPr txBox="1"/>
            <p:nvPr/>
          </p:nvSpPr>
          <p:spPr>
            <a:xfrm>
              <a:off x="11931" y="2620"/>
              <a:ext cx="5264" cy="1537"/>
            </a:xfrm>
            <a:prstGeom prst="rect">
              <a:avLst/>
            </a:prstGeom>
            <a:solidFill>
              <a:sysClr val="window" lastClr="FFFFFF">
                <a:lumMod val="95000"/>
              </a:sysClr>
            </a:solidFill>
          </p:spPr>
          <p:txBody>
            <a:bodyPr wrap="square" rtlCol="0">
              <a:spAutoFit/>
            </a:bodyPr>
            <a:lstStyle/>
            <a:p>
              <a:pPr marL="180340" marR="0" lvl="0" indent="0" defTabSz="914400" eaLnBrk="1" fontAlgn="auto" latinLnBrk="0" hangingPunct="1">
                <a:lnSpc>
                  <a:spcPct val="120000"/>
                </a:lnSpc>
                <a:spcBef>
                  <a:spcPts val="0"/>
                </a:spcBef>
                <a:spcAft>
                  <a:spcPts val="0"/>
                </a:spcAft>
                <a:buClrTx/>
                <a:buSzTx/>
                <a:buFont typeface="Arial" panose="020B0604020202020204" pitchFamily="34" charset="0"/>
                <a:buChar char="•"/>
                <a:defRPr/>
                <a:extLst>
                  <a:ext uri="{35155182-B16C-46BC-9424-99874614C6A1}">
                    <wpsdc:marlchars xmlns:wpsdc="http://www.wps.cn/officeDocument/2017/drawingmlCustomData" val="79" checksum="883885931"/>
                  </a:ext>
                </a:extLst>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完善业务元数据和管理元数据信息，并挂载资源目录，完成数据注册与入湖</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22" name="文本框 421"/>
          <p:cNvSpPr txBox="1"/>
          <p:nvPr/>
        </p:nvSpPr>
        <p:spPr>
          <a:xfrm>
            <a:off x="343177" y="2273273"/>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中央</a:t>
            </a:r>
            <a:endPar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3" name="文本框 422"/>
          <p:cNvSpPr txBox="1"/>
          <p:nvPr/>
        </p:nvSpPr>
        <p:spPr>
          <a:xfrm>
            <a:off x="343177" y="2779368"/>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立臻</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4" name="文本框 423"/>
          <p:cNvSpPr txBox="1"/>
          <p:nvPr/>
        </p:nvSpPr>
        <p:spPr>
          <a:xfrm>
            <a:off x="343177" y="4297653"/>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嘉善</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5" name="文本框 424"/>
          <p:cNvSpPr txBox="1"/>
          <p:nvPr/>
        </p:nvSpPr>
        <p:spPr>
          <a:xfrm>
            <a:off x="343177" y="3285463"/>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CPBG</a:t>
            </a:r>
            <a:endParaRPr kumimoji="0" lang="en-US" altLang="zh-CN"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6" name="文本框 425"/>
          <p:cNvSpPr txBox="1"/>
          <p:nvPr/>
        </p:nvSpPr>
        <p:spPr>
          <a:xfrm>
            <a:off x="343177" y="3791558"/>
            <a:ext cx="895350" cy="337185"/>
          </a:xfrm>
          <a:prstGeom prst="rect">
            <a:avLst/>
          </a:prstGeom>
          <a:solidFill>
            <a:srgbClr val="5B9BD5">
              <a:lumMod val="50000"/>
            </a:srgbClr>
          </a:solidFill>
          <a:ln>
            <a:noFill/>
          </a:ln>
        </p:spPr>
        <p:txBody>
          <a:bodyPr wrap="square" rtlCol="0" anchor="t">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华东</a:t>
            </a:r>
            <a:endParaRPr kumimoji="0" lang="zh-CN" altLang="en-US" sz="16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427" name="直接连接符 426"/>
          <p:cNvCxnSpPr/>
          <p:nvPr/>
        </p:nvCxnSpPr>
        <p:spPr>
          <a:xfrm flipV="1">
            <a:off x="1228367" y="4614518"/>
            <a:ext cx="9849485" cy="15875"/>
          </a:xfrm>
          <a:prstGeom prst="line">
            <a:avLst/>
          </a:prstGeom>
          <a:noFill/>
          <a:ln w="6350" cap="flat" cmpd="sng" algn="ctr">
            <a:solidFill>
              <a:srgbClr val="5B9BD5"/>
            </a:solidFill>
            <a:prstDash val="dash"/>
            <a:miter lim="800000"/>
          </a:ln>
          <a:effectLst/>
        </p:spPr>
      </p:cxnSp>
      <p:sp>
        <p:nvSpPr>
          <p:cNvPr id="428" name="文本框 427"/>
          <p:cNvSpPr txBox="1"/>
          <p:nvPr/>
        </p:nvSpPr>
        <p:spPr>
          <a:xfrm>
            <a:off x="346352" y="4989803"/>
            <a:ext cx="604520" cy="1198880"/>
          </a:xfrm>
          <a:prstGeom prst="rect">
            <a:avLst/>
          </a:prstGeom>
          <a:noFill/>
        </p:spPr>
        <p:txBody>
          <a:bodyPr wrap="square" rtlCol="0">
            <a:spAutoFit/>
          </a:bodyPr>
          <a:lstStyle/>
          <a:p>
            <a:pPr algn="ctr"/>
            <a:r>
              <a:rPr lang="zh-CN" altLang="en-US" b="1">
                <a:solidFill>
                  <a:prstClr val="black"/>
                </a:solidFill>
                <a:latin typeface="微软雅黑" panose="020B0503020204020204" pitchFamily="34" charset="-122"/>
                <a:ea typeface="微软雅黑" panose="020B0503020204020204" pitchFamily="34" charset="-122"/>
              </a:rPr>
              <a:t>数据底座</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429" name="矩形 428"/>
          <p:cNvSpPr/>
          <p:nvPr/>
        </p:nvSpPr>
        <p:spPr>
          <a:xfrm>
            <a:off x="11155997" y="5366185"/>
            <a:ext cx="339725" cy="198755"/>
          </a:xfrm>
          <a:prstGeom prst="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30" name="文本框 429"/>
          <p:cNvSpPr txBox="1"/>
          <p:nvPr/>
        </p:nvSpPr>
        <p:spPr>
          <a:xfrm>
            <a:off x="11475720" y="5296285"/>
            <a:ext cx="605790" cy="338554"/>
          </a:xfrm>
          <a:prstGeom prst="rect">
            <a:avLst/>
          </a:prstGeom>
          <a:noFill/>
        </p:spPr>
        <p:txBody>
          <a:bodyPr wrap="square" rtlCol="0">
            <a:spAutoFit/>
          </a:bodyPr>
          <a:lstStyle/>
          <a:p>
            <a:r>
              <a:rPr lang="zh-CN" altLang="en-US" sz="800" dirty="0">
                <a:solidFill>
                  <a:prstClr val="black"/>
                </a:solidFill>
                <a:latin typeface="微软雅黑" panose="020B0503020204020204" pitchFamily="34" charset="-122"/>
                <a:ea typeface="微软雅黑" panose="020B0503020204020204" pitchFamily="34" charset="-122"/>
              </a:rPr>
              <a:t>汉得</a:t>
            </a:r>
            <a:r>
              <a:rPr lang="zh-CN" altLang="en-US" sz="800" dirty="0" smtClean="0">
                <a:solidFill>
                  <a:prstClr val="black"/>
                </a:solidFill>
                <a:latin typeface="微软雅黑" panose="020B0503020204020204" pitchFamily="34" charset="-122"/>
                <a:ea typeface="微软雅黑" panose="020B0503020204020204" pitchFamily="34" charset="-122"/>
              </a:rPr>
              <a:t>主导，</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a:solidFill>
                  <a:prstClr val="black"/>
                </a:solidFill>
                <a:latin typeface="微软雅黑" panose="020B0503020204020204" pitchFamily="34" charset="-122"/>
                <a:ea typeface="微软雅黑" panose="020B0503020204020204" pitchFamily="34" charset="-122"/>
              </a:rPr>
              <a:t>立</a:t>
            </a:r>
            <a:r>
              <a:rPr lang="zh-CN" altLang="en-US" sz="800" dirty="0" smtClean="0">
                <a:solidFill>
                  <a:prstClr val="black"/>
                </a:solidFill>
                <a:latin typeface="微软雅黑" panose="020B0503020204020204" pitchFamily="34" charset="-122"/>
                <a:ea typeface="微软雅黑" panose="020B0503020204020204" pitchFamily="34" charset="-122"/>
              </a:rPr>
              <a:t>讯协同</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431" name="文本框 430"/>
          <p:cNvSpPr txBox="1"/>
          <p:nvPr/>
        </p:nvSpPr>
        <p:spPr>
          <a:xfrm>
            <a:off x="11471910" y="5549283"/>
            <a:ext cx="605790" cy="461665"/>
          </a:xfrm>
          <a:prstGeom prst="rect">
            <a:avLst/>
          </a:prstGeom>
          <a:noFill/>
        </p:spPr>
        <p:txBody>
          <a:bodyPr wrap="square" rtlCol="0">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汉得指导，</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立讯落地，</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汉得协同</a:t>
            </a: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432" name="矩形 431"/>
          <p:cNvSpPr/>
          <p:nvPr/>
        </p:nvSpPr>
        <p:spPr>
          <a:xfrm>
            <a:off x="11158855" y="5686453"/>
            <a:ext cx="339725" cy="198755"/>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33" name="文本框 432"/>
          <p:cNvSpPr txBox="1"/>
          <p:nvPr/>
        </p:nvSpPr>
        <p:spPr>
          <a:xfrm>
            <a:off x="11345545" y="4713355"/>
            <a:ext cx="444500" cy="245110"/>
          </a:xfrm>
          <a:prstGeom prst="rect">
            <a:avLst/>
          </a:prstGeom>
          <a:noFill/>
        </p:spPr>
        <p:txBody>
          <a:bodyPr wrap="square" rtlCol="0">
            <a:spAutoFit/>
          </a:bodyPr>
          <a:lstStyle/>
          <a:p>
            <a:r>
              <a:rPr lang="zh-CN" altLang="en-US" sz="1000">
                <a:solidFill>
                  <a:prstClr val="black"/>
                </a:solidFill>
                <a:latin typeface="微软雅黑" panose="020B0503020204020204" pitchFamily="34" charset="-122"/>
                <a:ea typeface="微软雅黑" panose="020B0503020204020204" pitchFamily="34" charset="-122"/>
              </a:rPr>
              <a:t>图例</a:t>
            </a:r>
            <a:endParaRPr lang="zh-CN" altLang="en-US" sz="1000">
              <a:solidFill>
                <a:prstClr val="black"/>
              </a:solidFill>
              <a:latin typeface="微软雅黑" panose="020B0503020204020204" pitchFamily="34" charset="-122"/>
              <a:ea typeface="微软雅黑" panose="020B0503020204020204" pitchFamily="34" charset="-122"/>
            </a:endParaRPr>
          </a:p>
        </p:txBody>
      </p:sp>
      <p:grpSp>
        <p:nvGrpSpPr>
          <p:cNvPr id="434" name="组合 433"/>
          <p:cNvGrpSpPr/>
          <p:nvPr/>
        </p:nvGrpSpPr>
        <p:grpSpPr>
          <a:xfrm>
            <a:off x="11174730" y="4910205"/>
            <a:ext cx="1017270" cy="421640"/>
            <a:chOff x="17926" y="3947"/>
            <a:chExt cx="1376" cy="892"/>
          </a:xfrm>
        </p:grpSpPr>
        <p:sp>
          <p:nvSpPr>
            <p:cNvPr id="435" name="波形 434"/>
            <p:cNvSpPr/>
            <p:nvPr/>
          </p:nvSpPr>
          <p:spPr>
            <a:xfrm>
              <a:off x="17926" y="4033"/>
              <a:ext cx="409" cy="305"/>
            </a:xfrm>
            <a:prstGeom prst="wave">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36" name="椭圆 435"/>
            <p:cNvSpPr/>
            <p:nvPr/>
          </p:nvSpPr>
          <p:spPr>
            <a:xfrm>
              <a:off x="18000" y="4442"/>
              <a:ext cx="243" cy="305"/>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37" name="文本框 436"/>
            <p:cNvSpPr txBox="1"/>
            <p:nvPr/>
          </p:nvSpPr>
          <p:spPr>
            <a:xfrm>
              <a:off x="18303" y="3947"/>
              <a:ext cx="999" cy="4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发起方</a:t>
              </a:r>
              <a:endParaRPr kumimoji="0" lang="zh-CN" altLang="en-US" sz="8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8" name="文本框 437"/>
            <p:cNvSpPr txBox="1"/>
            <p:nvPr/>
          </p:nvSpPr>
          <p:spPr>
            <a:xfrm>
              <a:off x="18303" y="4386"/>
              <a:ext cx="999" cy="4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推广方</a:t>
              </a:r>
              <a:endParaRPr kumimoji="0" lang="zh-CN" altLang="en-US" sz="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439" name="直接连接符 438"/>
          <p:cNvCxnSpPr/>
          <p:nvPr/>
        </p:nvCxnSpPr>
        <p:spPr>
          <a:xfrm flipV="1">
            <a:off x="1206142" y="2594583"/>
            <a:ext cx="9849485" cy="15875"/>
          </a:xfrm>
          <a:prstGeom prst="line">
            <a:avLst/>
          </a:prstGeom>
          <a:noFill/>
          <a:ln w="6350" cap="flat" cmpd="sng" algn="ctr">
            <a:solidFill>
              <a:srgbClr val="5B9BD5"/>
            </a:solidFill>
            <a:prstDash val="dash"/>
            <a:miter lim="800000"/>
          </a:ln>
          <a:effectLst/>
        </p:spPr>
      </p:cxnSp>
      <p:cxnSp>
        <p:nvCxnSpPr>
          <p:cNvPr id="440" name="直接连接符 439"/>
          <p:cNvCxnSpPr/>
          <p:nvPr/>
        </p:nvCxnSpPr>
        <p:spPr>
          <a:xfrm flipV="1">
            <a:off x="1216302" y="3145763"/>
            <a:ext cx="9849485" cy="15875"/>
          </a:xfrm>
          <a:prstGeom prst="line">
            <a:avLst/>
          </a:prstGeom>
          <a:noFill/>
          <a:ln w="6350" cap="flat" cmpd="sng" algn="ctr">
            <a:solidFill>
              <a:srgbClr val="5B9BD5"/>
            </a:solidFill>
            <a:prstDash val="dash"/>
            <a:miter lim="800000"/>
          </a:ln>
          <a:effectLst/>
        </p:spPr>
      </p:cxnSp>
      <p:cxnSp>
        <p:nvCxnSpPr>
          <p:cNvPr id="441" name="直接连接符 440"/>
          <p:cNvCxnSpPr/>
          <p:nvPr/>
        </p:nvCxnSpPr>
        <p:spPr>
          <a:xfrm flipV="1">
            <a:off x="1237892" y="3681068"/>
            <a:ext cx="9849485" cy="15875"/>
          </a:xfrm>
          <a:prstGeom prst="line">
            <a:avLst/>
          </a:prstGeom>
          <a:noFill/>
          <a:ln w="6350" cap="flat" cmpd="sng" algn="ctr">
            <a:solidFill>
              <a:srgbClr val="5B9BD5"/>
            </a:solidFill>
            <a:prstDash val="dash"/>
            <a:miter lim="800000"/>
          </a:ln>
          <a:effectLst/>
        </p:spPr>
      </p:cxnSp>
      <p:cxnSp>
        <p:nvCxnSpPr>
          <p:cNvPr id="442" name="直接连接符 441"/>
          <p:cNvCxnSpPr/>
          <p:nvPr/>
        </p:nvCxnSpPr>
        <p:spPr>
          <a:xfrm flipV="1">
            <a:off x="1230272" y="4200498"/>
            <a:ext cx="9849485" cy="15875"/>
          </a:xfrm>
          <a:prstGeom prst="line">
            <a:avLst/>
          </a:prstGeom>
          <a:noFill/>
          <a:ln w="6350" cap="flat" cmpd="sng" algn="ctr">
            <a:solidFill>
              <a:srgbClr val="5B9BD5"/>
            </a:solidFill>
            <a:prstDash val="dash"/>
            <a:miter lim="800000"/>
          </a:ln>
          <a:effectLst/>
        </p:spPr>
      </p:cxnSp>
      <p:sp>
        <p:nvSpPr>
          <p:cNvPr id="443" name="右箭头 442"/>
          <p:cNvSpPr/>
          <p:nvPr/>
        </p:nvSpPr>
        <p:spPr>
          <a:xfrm flipV="1">
            <a:off x="1276350" y="1799590"/>
            <a:ext cx="3322320" cy="76200"/>
          </a:xfrm>
          <a:prstGeom prst="rightArrow">
            <a:avLst>
              <a:gd name="adj1" fmla="val 50000"/>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46" name="矩形 445"/>
          <p:cNvSpPr/>
          <p:nvPr/>
        </p:nvSpPr>
        <p:spPr>
          <a:xfrm>
            <a:off x="1276627" y="1762294"/>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47" name="矩形 446"/>
          <p:cNvSpPr/>
          <p:nvPr/>
        </p:nvSpPr>
        <p:spPr>
          <a:xfrm>
            <a:off x="4593231" y="1764834"/>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49" name="矩形 448"/>
          <p:cNvSpPr/>
          <p:nvPr/>
        </p:nvSpPr>
        <p:spPr>
          <a:xfrm>
            <a:off x="4674925" y="1762294"/>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51" name="矩形 450"/>
          <p:cNvSpPr/>
          <p:nvPr/>
        </p:nvSpPr>
        <p:spPr>
          <a:xfrm>
            <a:off x="11082932" y="1766739"/>
            <a:ext cx="0" cy="10800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52" name="文本框 451"/>
          <p:cNvSpPr txBox="1"/>
          <p:nvPr/>
        </p:nvSpPr>
        <p:spPr>
          <a:xfrm>
            <a:off x="2212792" y="1567901"/>
            <a:ext cx="1923792" cy="307777"/>
          </a:xfrm>
          <a:prstGeom prst="rect">
            <a:avLst/>
          </a:prstGeom>
          <a:noFill/>
        </p:spPr>
        <p:txBody>
          <a:bodyPr wrap="square" rtlCol="0">
            <a:spAutoFit/>
          </a:bodyPr>
          <a:lstStyle/>
          <a:p>
            <a:pPr algn="ctr"/>
            <a:r>
              <a:rPr lang="zh-CN" altLang="en-US" sz="1400" dirty="0">
                <a:solidFill>
                  <a:srgbClr val="0000FF"/>
                </a:solidFill>
                <a:latin typeface="微软雅黑" panose="020B0503020204020204" pitchFamily="34" charset="-122"/>
                <a:ea typeface="微软雅黑" panose="020B0503020204020204" pitchFamily="34" charset="-122"/>
              </a:rPr>
              <a:t>进程</a:t>
            </a:r>
            <a:r>
              <a:rPr lang="zh-CN" altLang="en-US" sz="1400" dirty="0" smtClean="0">
                <a:solidFill>
                  <a:srgbClr val="0000FF"/>
                </a:solidFill>
                <a:latin typeface="微软雅黑" panose="020B0503020204020204" pitchFamily="34" charset="-122"/>
                <a:ea typeface="微软雅黑" panose="020B0503020204020204" pitchFamily="34" charset="-122"/>
              </a:rPr>
              <a:t>一</a:t>
            </a:r>
            <a:r>
              <a:rPr lang="en-US" altLang="zh-CN" sz="1400" dirty="0" smtClean="0">
                <a:solidFill>
                  <a:srgbClr val="0000FF"/>
                </a:solidFill>
                <a:latin typeface="微软雅黑" panose="020B0503020204020204" pitchFamily="34" charset="-122"/>
                <a:ea typeface="微软雅黑" panose="020B0503020204020204" pitchFamily="34" charset="-122"/>
              </a:rPr>
              <a:t>(</a:t>
            </a:r>
            <a:r>
              <a:rPr lang="zh-CN" altLang="en-US" sz="1400" dirty="0" smtClean="0">
                <a:solidFill>
                  <a:srgbClr val="0000FF"/>
                </a:solidFill>
                <a:latin typeface="微软雅黑" panose="020B0503020204020204" pitchFamily="34" charset="-122"/>
                <a:ea typeface="微软雅黑" panose="020B0503020204020204" pitchFamily="34" charset="-122"/>
              </a:rPr>
              <a:t>一阶段</a:t>
            </a:r>
            <a:r>
              <a:rPr lang="en-US" altLang="zh-CN" sz="1400" dirty="0" smtClean="0">
                <a:solidFill>
                  <a:srgbClr val="0000FF"/>
                </a:solidFill>
                <a:latin typeface="微软雅黑" panose="020B0503020204020204" pitchFamily="34" charset="-122"/>
                <a:ea typeface="微软雅黑" panose="020B0503020204020204" pitchFamily="34" charset="-122"/>
              </a:rPr>
              <a:t>10.18)</a:t>
            </a:r>
            <a:endParaRPr lang="zh-CN" altLang="en-US" sz="1400" dirty="0">
              <a:solidFill>
                <a:srgbClr val="0000FF"/>
              </a:solidFill>
              <a:latin typeface="微软雅黑" panose="020B0503020204020204" pitchFamily="34" charset="-122"/>
              <a:ea typeface="微软雅黑" panose="020B0503020204020204" pitchFamily="34" charset="-122"/>
            </a:endParaRPr>
          </a:p>
        </p:txBody>
      </p:sp>
      <p:sp>
        <p:nvSpPr>
          <p:cNvPr id="454" name="文本框 453"/>
          <p:cNvSpPr txBox="1"/>
          <p:nvPr/>
        </p:nvSpPr>
        <p:spPr>
          <a:xfrm>
            <a:off x="6738970" y="1567901"/>
            <a:ext cx="1488785" cy="307777"/>
          </a:xfrm>
          <a:prstGeom prst="rect">
            <a:avLst/>
          </a:prstGeom>
          <a:noFill/>
        </p:spPr>
        <p:txBody>
          <a:bodyPr wrap="square" rtlCol="0">
            <a:spAutoFit/>
          </a:bodyPr>
          <a:lstStyle/>
          <a:p>
            <a:pPr algn="ctr"/>
            <a:r>
              <a:rPr lang="zh-CN" altLang="en-US" sz="1400" dirty="0" smtClean="0">
                <a:solidFill>
                  <a:srgbClr val="0000FF"/>
                </a:solidFill>
                <a:latin typeface="微软雅黑" panose="020B0503020204020204" pitchFamily="34" charset="-122"/>
                <a:ea typeface="微软雅黑" panose="020B0503020204020204" pitchFamily="34" charset="-122"/>
              </a:rPr>
              <a:t>进程二</a:t>
            </a:r>
            <a:r>
              <a:rPr lang="en-US" altLang="zh-CN" sz="1400" dirty="0" smtClean="0">
                <a:solidFill>
                  <a:srgbClr val="0000FF"/>
                </a:solidFill>
                <a:latin typeface="微软雅黑" panose="020B0503020204020204" pitchFamily="34" charset="-122"/>
                <a:ea typeface="微软雅黑" panose="020B0503020204020204" pitchFamily="34" charset="-122"/>
              </a:rPr>
              <a:t>(</a:t>
            </a:r>
            <a:r>
              <a:rPr lang="en-US" altLang="zh-CN" sz="1400" dirty="0">
                <a:solidFill>
                  <a:srgbClr val="0000FF"/>
                </a:solidFill>
                <a:latin typeface="微软雅黑" panose="020B0503020204020204" pitchFamily="34" charset="-122"/>
                <a:ea typeface="微软雅黑" panose="020B0503020204020204" pitchFamily="34" charset="-122"/>
              </a:rPr>
              <a:t>11.30</a:t>
            </a:r>
            <a:r>
              <a:rPr lang="en-US" altLang="zh-CN" sz="1400" dirty="0" smtClean="0">
                <a:solidFill>
                  <a:srgbClr val="0000FF"/>
                </a:solidFill>
                <a:latin typeface="微软雅黑" panose="020B0503020204020204" pitchFamily="34" charset="-122"/>
                <a:ea typeface="微软雅黑" panose="020B0503020204020204" pitchFamily="34" charset="-122"/>
              </a:rPr>
              <a:t>)</a:t>
            </a:r>
            <a:endParaRPr lang="zh-CN" altLang="en-US" sz="1400" dirty="0">
              <a:solidFill>
                <a:srgbClr val="0000FF"/>
              </a:solidFill>
              <a:latin typeface="微软雅黑" panose="020B0503020204020204" pitchFamily="34" charset="-122"/>
              <a:ea typeface="微软雅黑" panose="020B0503020204020204" pitchFamily="34" charset="-122"/>
            </a:endParaRPr>
          </a:p>
        </p:txBody>
      </p:sp>
      <p:sp>
        <p:nvSpPr>
          <p:cNvPr id="455" name="文本框 454"/>
          <p:cNvSpPr txBox="1"/>
          <p:nvPr/>
        </p:nvSpPr>
        <p:spPr>
          <a:xfrm>
            <a:off x="29519" y="716380"/>
            <a:ext cx="11863070" cy="737235"/>
          </a:xfrm>
          <a:prstGeom prst="rect">
            <a:avLst/>
          </a:prstGeom>
          <a:noFill/>
        </p:spPr>
        <p:txBody>
          <a:bodyPr wrap="square" rtlCol="0">
            <a:spAutoFit/>
          </a:bodyPr>
          <a:lstStyle/>
          <a:p>
            <a:pPr marL="285750" indent="-285750">
              <a:buFont typeface="Wingdings" panose="05000000000000000000" pitchFamily="2" charset="2"/>
              <a:buChar char="p"/>
            </a:pP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本项目</a:t>
            </a:r>
            <a:r>
              <a:rPr lang="zh-CN" altLang="en-US" sz="14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以损益、经营监控、</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供应链、质量、生产、闲置资产、</a:t>
            </a:r>
            <a:r>
              <a:rPr lang="en-US"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IP-Guard</a:t>
            </a:r>
            <a:r>
              <a:rPr lang="zh-CN" altLang="en-US" sz="14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lt"/>
              </a:rPr>
              <a:t>等应用为驱动，</a:t>
            </a:r>
            <a:r>
              <a:rPr lang="zh-CN" altLang="en-US" sz="14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sz="14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相关系</a:t>
            </a:r>
            <a:r>
              <a:rPr lang="zh-CN" altLang="en-US" sz="1400" dirty="0" smtClean="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统的</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数据进行盘点，并提供数据治理、注册、入湖、建模、应用的方案，进行数据全生命周期一站式管理。同时，建设企业级数据底座，以支撑数据治理体系、数据资产管理体系、数据模型、数据应用建设，通过数据驱动业务进行持续改善，针对人员画像、人员考勤提供相关数据治理指引</a:t>
            </a:r>
            <a:r>
              <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方案。</a:t>
            </a:r>
            <a:endParaRPr lang="zh-CN" altLang="en-US"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6" name="椭圆 455"/>
          <p:cNvSpPr/>
          <p:nvPr/>
        </p:nvSpPr>
        <p:spPr>
          <a:xfrm>
            <a:off x="4937125" y="2785110"/>
            <a:ext cx="267335" cy="265430"/>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57" name="椭圆 456"/>
          <p:cNvSpPr/>
          <p:nvPr/>
        </p:nvSpPr>
        <p:spPr>
          <a:xfrm>
            <a:off x="4933315" y="3307080"/>
            <a:ext cx="267335" cy="265430"/>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58" name="椭圆 457"/>
          <p:cNvSpPr/>
          <p:nvPr/>
        </p:nvSpPr>
        <p:spPr>
          <a:xfrm>
            <a:off x="4940300" y="4280535"/>
            <a:ext cx="267335" cy="265430"/>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59" name="矩形 458"/>
          <p:cNvSpPr/>
          <p:nvPr/>
        </p:nvSpPr>
        <p:spPr>
          <a:xfrm>
            <a:off x="11161435" y="6016034"/>
            <a:ext cx="339725" cy="198755"/>
          </a:xfrm>
          <a:prstGeom prst="rect">
            <a:avLst/>
          </a:prstGeom>
          <a:solidFill>
            <a:srgbClr val="F8CBAD"/>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60" name="文本框 459"/>
          <p:cNvSpPr txBox="1"/>
          <p:nvPr/>
        </p:nvSpPr>
        <p:spPr>
          <a:xfrm>
            <a:off x="11474450" y="5946134"/>
            <a:ext cx="605790" cy="338554"/>
          </a:xfrm>
          <a:prstGeom prst="rect">
            <a:avLst/>
          </a:prstGeom>
          <a:noFill/>
        </p:spPr>
        <p:txBody>
          <a:bodyPr wrap="square" rtlCol="0">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计划立讯</a:t>
            </a:r>
            <a:endParaRPr lang="en-US" altLang="zh-CN"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实际汉得</a:t>
            </a:r>
            <a:endParaRPr lang="en-US" altLang="zh-CN" sz="800" dirty="0" smtClean="0">
              <a:solidFill>
                <a:prstClr val="black"/>
              </a:solidFill>
              <a:latin typeface="微软雅黑" panose="020B0503020204020204" pitchFamily="34" charset="-122"/>
              <a:ea typeface="微软雅黑" panose="020B0503020204020204" pitchFamily="34" charset="-122"/>
            </a:endParaRPr>
          </a:p>
        </p:txBody>
      </p:sp>
      <p:sp>
        <p:nvSpPr>
          <p:cNvPr id="3" name="右箭头 2"/>
          <p:cNvSpPr/>
          <p:nvPr>
            <p:custDataLst>
              <p:tags r:id="rId6"/>
            </p:custDataLst>
          </p:nvPr>
        </p:nvSpPr>
        <p:spPr>
          <a:xfrm>
            <a:off x="4674235" y="1793875"/>
            <a:ext cx="6322060" cy="76200"/>
          </a:xfrm>
          <a:prstGeom prst="rightArrow">
            <a:avLst>
              <a:gd name="adj1" fmla="val 50000"/>
              <a:gd name="adj2" fmla="val 0"/>
            </a:avLst>
          </a:prstGeom>
          <a:solidFill>
            <a:srgbClr val="5B9BD5"/>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4" name="矩形 3"/>
          <p:cNvSpPr/>
          <p:nvPr>
            <p:custDataLst>
              <p:tags r:id="rId7"/>
            </p:custDataLst>
          </p:nvPr>
        </p:nvSpPr>
        <p:spPr>
          <a:xfrm>
            <a:off x="11161435" y="6354489"/>
            <a:ext cx="339725" cy="198755"/>
          </a:xfrm>
          <a:prstGeom prst="rect">
            <a:avLst/>
          </a:prstGeom>
          <a:solidFill>
            <a:schemeClr val="accent6">
              <a:lumMod val="20000"/>
              <a:lumOff val="80000"/>
            </a:schemeClr>
          </a:solidFill>
          <a:ln w="12700" cap="flat" cmpd="sng" algn="ctr">
            <a:solidFill>
              <a:srgbClr val="5B9BD5">
                <a:shade val="50000"/>
              </a:srgb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itchFamily="2" charset="-122"/>
            </a:endParaRPr>
          </a:p>
        </p:txBody>
      </p:sp>
      <p:sp>
        <p:nvSpPr>
          <p:cNvPr id="5" name="文本框 4"/>
          <p:cNvSpPr txBox="1"/>
          <p:nvPr>
            <p:custDataLst>
              <p:tags r:id="rId8"/>
            </p:custDataLst>
          </p:nvPr>
        </p:nvSpPr>
        <p:spPr>
          <a:xfrm>
            <a:off x="11474450" y="6284589"/>
            <a:ext cx="605790" cy="337185"/>
          </a:xfrm>
          <a:prstGeom prst="rect">
            <a:avLst/>
          </a:prstGeom>
          <a:noFill/>
        </p:spPr>
        <p:txBody>
          <a:bodyPr wrap="square" rtlCol="0">
            <a:spAutoFit/>
          </a:bodyPr>
          <a:p>
            <a:r>
              <a:rPr lang="zh-CN" altLang="en-US" sz="800" dirty="0" smtClean="0">
                <a:solidFill>
                  <a:prstClr val="black"/>
                </a:solidFill>
                <a:latin typeface="微软雅黑" panose="020B0503020204020204" pitchFamily="34" charset="-122"/>
                <a:ea typeface="微软雅黑" panose="020B0503020204020204" pitchFamily="34" charset="-122"/>
              </a:rPr>
              <a:t>顾问带教</a:t>
            </a:r>
            <a:endParaRPr lang="zh-CN" altLang="en-US" sz="800" dirty="0" smtClean="0">
              <a:solidFill>
                <a:prstClr val="black"/>
              </a:solidFill>
              <a:latin typeface="微软雅黑" panose="020B0503020204020204" pitchFamily="34" charset="-122"/>
              <a:ea typeface="微软雅黑" panose="020B0503020204020204" pitchFamily="34" charset="-122"/>
            </a:endParaRPr>
          </a:p>
          <a:p>
            <a:r>
              <a:rPr lang="zh-CN" altLang="en-US" sz="800" dirty="0" smtClean="0">
                <a:solidFill>
                  <a:prstClr val="black"/>
                </a:solidFill>
                <a:latin typeface="微软雅黑" panose="020B0503020204020204" pitchFamily="34" charset="-122"/>
                <a:ea typeface="微软雅黑" panose="020B0503020204020204" pitchFamily="34" charset="-122"/>
              </a:rPr>
              <a:t>立讯</a:t>
            </a:r>
            <a:r>
              <a:rPr lang="zh-CN" altLang="en-US" sz="800" dirty="0" smtClean="0">
                <a:solidFill>
                  <a:prstClr val="black"/>
                </a:solidFill>
                <a:latin typeface="微软雅黑" panose="020B0503020204020204" pitchFamily="34" charset="-122"/>
                <a:ea typeface="微软雅黑" panose="020B0503020204020204" pitchFamily="34" charset="-122"/>
              </a:rPr>
              <a:t>实操</a:t>
            </a:r>
            <a:endParaRPr lang="zh-CN" altLang="en-US" sz="80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2.2.5.2 </a:t>
            </a:r>
            <a:r>
              <a:rPr lang="zh-CN" altLang="en-US" b="1" dirty="0">
                <a:sym typeface="+mn-ea"/>
              </a:rPr>
              <a:t>数据应用安全策略</a:t>
            </a:r>
            <a:endParaRPr lang="zh-CN" altLang="en-US" b="1" dirty="0"/>
          </a:p>
        </p:txBody>
      </p:sp>
      <p:grpSp>
        <p:nvGrpSpPr>
          <p:cNvPr id="40" name="组合 39"/>
          <p:cNvGrpSpPr/>
          <p:nvPr/>
        </p:nvGrpSpPr>
        <p:grpSpPr>
          <a:xfrm>
            <a:off x="1107440" y="1678305"/>
            <a:ext cx="10238740" cy="5015780"/>
            <a:chOff x="383059" y="772800"/>
            <a:chExt cx="11430000" cy="5940227"/>
          </a:xfrm>
        </p:grpSpPr>
        <p:sp>
          <p:nvSpPr>
            <p:cNvPr id="41" name="矩形 40"/>
            <p:cNvSpPr/>
            <p:nvPr/>
          </p:nvSpPr>
          <p:spPr>
            <a:xfrm>
              <a:off x="644729" y="799208"/>
              <a:ext cx="7213008" cy="1722576"/>
            </a:xfrm>
            <a:prstGeom prst="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42" name="椭圆 41"/>
            <p:cNvSpPr/>
            <p:nvPr/>
          </p:nvSpPr>
          <p:spPr>
            <a:xfrm>
              <a:off x="4456784" y="2648229"/>
              <a:ext cx="3257153" cy="86971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000" dirty="0"/>
            </a:p>
          </p:txBody>
        </p:sp>
        <p:sp>
          <p:nvSpPr>
            <p:cNvPr id="43" name="圆角矩形 42"/>
            <p:cNvSpPr/>
            <p:nvPr/>
          </p:nvSpPr>
          <p:spPr>
            <a:xfrm>
              <a:off x="492515" y="4208911"/>
              <a:ext cx="3758215" cy="937288"/>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schemeClr val="tx1"/>
                  </a:solidFill>
                </a:rPr>
                <a:t>访问策略</a:t>
              </a:r>
              <a:endParaRPr kumimoji="1" lang="zh-CN" altLang="en-US" sz="1000" dirty="0">
                <a:solidFill>
                  <a:schemeClr val="tx1"/>
                </a:solidFill>
              </a:endParaRPr>
            </a:p>
          </p:txBody>
        </p:sp>
        <p:sp>
          <p:nvSpPr>
            <p:cNvPr id="44" name="圆角矩形 43"/>
            <p:cNvSpPr/>
            <p:nvPr/>
          </p:nvSpPr>
          <p:spPr>
            <a:xfrm>
              <a:off x="4330624" y="4208056"/>
              <a:ext cx="3646067" cy="937289"/>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schemeClr val="tx1"/>
                  </a:solidFill>
                </a:rPr>
                <a:t>脱敏策略</a:t>
              </a:r>
              <a:endParaRPr kumimoji="1" lang="zh-CN" altLang="en-US" sz="1000" dirty="0">
                <a:solidFill>
                  <a:schemeClr val="tx1"/>
                </a:solidFill>
              </a:endParaRPr>
            </a:p>
          </p:txBody>
        </p:sp>
        <p:sp>
          <p:nvSpPr>
            <p:cNvPr id="45" name="圆角矩形 44"/>
            <p:cNvSpPr/>
            <p:nvPr/>
          </p:nvSpPr>
          <p:spPr>
            <a:xfrm>
              <a:off x="8056585" y="4208056"/>
              <a:ext cx="3642900" cy="978836"/>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schemeClr val="tx1"/>
                  </a:solidFill>
                </a:rPr>
                <a:t>行级</a:t>
              </a:r>
              <a:endParaRPr kumimoji="1" lang="en-US" altLang="zh-CN" sz="1000" dirty="0">
                <a:solidFill>
                  <a:schemeClr val="tx1"/>
                </a:solidFill>
              </a:endParaRPr>
            </a:p>
            <a:p>
              <a:r>
                <a:rPr kumimoji="1" lang="zh-CN" altLang="en-US" sz="1000" dirty="0">
                  <a:solidFill>
                    <a:schemeClr val="tx1"/>
                  </a:solidFill>
                </a:rPr>
                <a:t>过滤策略</a:t>
              </a:r>
              <a:endParaRPr kumimoji="1" lang="zh-CN" altLang="en-US" sz="1000" dirty="0">
                <a:solidFill>
                  <a:schemeClr val="tx1"/>
                </a:solidFill>
              </a:endParaRPr>
            </a:p>
          </p:txBody>
        </p:sp>
        <p:sp>
          <p:nvSpPr>
            <p:cNvPr id="46" name="industry-worker-with-cap-protection-and-a-laptop_48663"/>
            <p:cNvSpPr/>
            <p:nvPr/>
          </p:nvSpPr>
          <p:spPr>
            <a:xfrm>
              <a:off x="9880130" y="1503612"/>
              <a:ext cx="900000" cy="684000"/>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 name="connsiteX91" fmla="*/ 121763 h 600884"/>
                <a:gd name="connsiteY91" fmla="*/ 121763 h 600884"/>
                <a:gd name="connsiteX92" fmla="*/ 121763 h 600884"/>
                <a:gd name="connsiteY92" fmla="*/ 121763 h 600884"/>
                <a:gd name="connsiteX93" fmla="*/ 121763 h 600884"/>
                <a:gd name="connsiteY93" fmla="*/ 121763 h 600884"/>
                <a:gd name="connsiteX94" fmla="*/ 121763 h 600884"/>
                <a:gd name="connsiteY94" fmla="*/ 121763 h 600884"/>
                <a:gd name="connsiteX95" fmla="*/ 121763 h 600884"/>
                <a:gd name="connsiteY95" fmla="*/ 121763 h 600884"/>
                <a:gd name="connsiteX96" fmla="*/ 121763 h 600884"/>
                <a:gd name="connsiteY96" fmla="*/ 121763 h 600884"/>
                <a:gd name="connsiteX97" fmla="*/ 121763 h 600884"/>
                <a:gd name="connsiteY97" fmla="*/ 121763 h 600884"/>
                <a:gd name="connsiteX98" fmla="*/ 121763 h 600884"/>
                <a:gd name="connsiteY98" fmla="*/ 121763 h 600884"/>
                <a:gd name="connsiteX99" fmla="*/ 121763 h 600884"/>
                <a:gd name="connsiteY99" fmla="*/ 121763 h 600884"/>
                <a:gd name="connsiteX100" fmla="*/ 121763 h 600884"/>
                <a:gd name="connsiteY100" fmla="*/ 121763 h 600884"/>
                <a:gd name="connsiteX101" fmla="*/ 121763 h 600884"/>
                <a:gd name="connsiteY101" fmla="*/ 121763 h 600884"/>
                <a:gd name="connsiteX102" fmla="*/ 121763 h 600884"/>
                <a:gd name="connsiteY102" fmla="*/ 121763 h 600884"/>
                <a:gd name="connsiteX103" fmla="*/ 121763 h 600884"/>
                <a:gd name="connsiteY103" fmla="*/ 121763 h 600884"/>
                <a:gd name="connsiteX104" fmla="*/ 121763 h 600884"/>
                <a:gd name="connsiteY104" fmla="*/ 121763 h 600884"/>
                <a:gd name="connsiteX105" fmla="*/ 121763 h 600884"/>
                <a:gd name="connsiteY105" fmla="*/ 121763 h 600884"/>
                <a:gd name="connsiteX106" fmla="*/ 121763 h 600884"/>
                <a:gd name="connsiteY106" fmla="*/ 121763 h 600884"/>
                <a:gd name="connsiteX107" fmla="*/ 121763 h 600884"/>
                <a:gd name="connsiteY107" fmla="*/ 121763 h 600884"/>
                <a:gd name="connsiteX108" fmla="*/ 121763 h 600884"/>
                <a:gd name="connsiteY108" fmla="*/ 121763 h 600884"/>
                <a:gd name="connsiteX109" fmla="*/ 121763 h 600884"/>
                <a:gd name="connsiteY109" fmla="*/ 121763 h 600884"/>
                <a:gd name="connsiteX110" fmla="*/ 121763 h 600884"/>
                <a:gd name="connsiteY110" fmla="*/ 121763 h 600884"/>
                <a:gd name="connsiteX111" fmla="*/ 121763 h 600884"/>
                <a:gd name="connsiteY111" fmla="*/ 121763 h 600884"/>
                <a:gd name="connsiteX112" fmla="*/ 121763 h 600884"/>
                <a:gd name="connsiteY112" fmla="*/ 121763 h 600884"/>
                <a:gd name="connsiteX113" fmla="*/ 121763 h 600884"/>
                <a:gd name="connsiteY113" fmla="*/ 121763 h 600884"/>
                <a:gd name="connsiteX114" fmla="*/ 121763 h 600884"/>
                <a:gd name="connsiteY114" fmla="*/ 121763 h 600884"/>
                <a:gd name="connsiteX115" fmla="*/ 121763 h 600884"/>
                <a:gd name="connsiteY115" fmla="*/ 121763 h 600884"/>
                <a:gd name="connsiteX116" fmla="*/ 121763 h 600884"/>
                <a:gd name="connsiteY116" fmla="*/ 121763 h 600884"/>
                <a:gd name="connsiteX117" fmla="*/ 121763 h 600884"/>
                <a:gd name="connsiteY117" fmla="*/ 121763 h 600884"/>
                <a:gd name="connsiteX118" fmla="*/ 121763 h 600884"/>
                <a:gd name="connsiteY118" fmla="*/ 121763 h 600884"/>
                <a:gd name="connsiteX119" fmla="*/ 121763 h 600884"/>
                <a:gd name="connsiteY119" fmla="*/ 121763 h 600884"/>
                <a:gd name="connsiteX120" fmla="*/ 121763 h 600884"/>
                <a:gd name="connsiteY120" fmla="*/ 121763 h 600884"/>
                <a:gd name="connsiteX121" fmla="*/ 121763 h 600884"/>
                <a:gd name="connsiteY121" fmla="*/ 121763 h 600884"/>
                <a:gd name="connsiteX122" fmla="*/ 121763 h 600884"/>
                <a:gd name="connsiteY122" fmla="*/ 121763 h 600884"/>
                <a:gd name="connsiteX123" fmla="*/ 121763 h 600884"/>
                <a:gd name="connsiteY123" fmla="*/ 121763 h 600884"/>
                <a:gd name="connsiteX124" fmla="*/ 121763 h 600884"/>
                <a:gd name="connsiteY124" fmla="*/ 121763 h 600884"/>
                <a:gd name="connsiteX125" fmla="*/ 121763 h 600884"/>
                <a:gd name="connsiteY125" fmla="*/ 121763 h 600884"/>
                <a:gd name="connsiteX126" fmla="*/ 121763 h 600884"/>
                <a:gd name="connsiteY126" fmla="*/ 121763 h 600884"/>
                <a:gd name="connsiteX127" fmla="*/ 121763 h 600884"/>
                <a:gd name="connsiteY127" fmla="*/ 121763 h 600884"/>
                <a:gd name="connsiteX128" fmla="*/ 121763 h 600884"/>
                <a:gd name="connsiteY128" fmla="*/ 121763 h 600884"/>
                <a:gd name="connsiteX129" fmla="*/ 121763 h 600884"/>
                <a:gd name="connsiteY129" fmla="*/ 121763 h 600884"/>
                <a:gd name="connsiteX130" fmla="*/ 121763 h 600884"/>
                <a:gd name="connsiteY130" fmla="*/ 121763 h 600884"/>
                <a:gd name="connsiteX131" fmla="*/ 121763 h 600884"/>
                <a:gd name="connsiteY131" fmla="*/ 121763 h 600884"/>
                <a:gd name="connsiteX132" fmla="*/ 121763 h 600884"/>
                <a:gd name="connsiteY132" fmla="*/ 121763 h 600884"/>
                <a:gd name="connsiteX133" fmla="*/ 121763 h 600884"/>
                <a:gd name="connsiteY133" fmla="*/ 121763 h 600884"/>
                <a:gd name="connsiteX134" fmla="*/ 121763 h 600884"/>
                <a:gd name="connsiteY134" fmla="*/ 121763 h 600884"/>
                <a:gd name="connsiteX135" fmla="*/ 121763 h 600884"/>
                <a:gd name="connsiteY135" fmla="*/ 121763 h 600884"/>
                <a:gd name="connsiteX136" fmla="*/ 121763 h 600884"/>
                <a:gd name="connsiteY136"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51485" h="405076">
                  <a:moveTo>
                    <a:pt x="207963" y="281231"/>
                  </a:moveTo>
                  <a:cubicBezTo>
                    <a:pt x="207963" y="283811"/>
                    <a:pt x="207963" y="286391"/>
                    <a:pt x="207963" y="288971"/>
                  </a:cubicBezTo>
                  <a:lnTo>
                    <a:pt x="227335" y="286391"/>
                  </a:lnTo>
                  <a:close/>
                  <a:moveTo>
                    <a:pt x="206672" y="247690"/>
                  </a:moveTo>
                  <a:cubicBezTo>
                    <a:pt x="207963" y="251560"/>
                    <a:pt x="207963" y="256720"/>
                    <a:pt x="207963" y="260590"/>
                  </a:cubicBezTo>
                  <a:cubicBezTo>
                    <a:pt x="207963" y="263170"/>
                    <a:pt x="207963" y="267041"/>
                    <a:pt x="207963" y="270911"/>
                  </a:cubicBezTo>
                  <a:lnTo>
                    <a:pt x="280284" y="294132"/>
                  </a:lnTo>
                  <a:lnTo>
                    <a:pt x="340981" y="286391"/>
                  </a:lnTo>
                  <a:close/>
                  <a:moveTo>
                    <a:pt x="324257" y="132954"/>
                  </a:moveTo>
                  <a:cubicBezTo>
                    <a:pt x="344874" y="139402"/>
                    <a:pt x="360337" y="160036"/>
                    <a:pt x="360337" y="184539"/>
                  </a:cubicBezTo>
                  <a:cubicBezTo>
                    <a:pt x="360337" y="197436"/>
                    <a:pt x="356471" y="209043"/>
                    <a:pt x="350028" y="218070"/>
                  </a:cubicBezTo>
                  <a:lnTo>
                    <a:pt x="325545" y="198725"/>
                  </a:lnTo>
                  <a:cubicBezTo>
                    <a:pt x="328122" y="194857"/>
                    <a:pt x="329411" y="189698"/>
                    <a:pt x="329411" y="184539"/>
                  </a:cubicBezTo>
                  <a:cubicBezTo>
                    <a:pt x="329411" y="175512"/>
                    <a:pt x="322968" y="166485"/>
                    <a:pt x="313948" y="163905"/>
                  </a:cubicBezTo>
                  <a:close/>
                  <a:moveTo>
                    <a:pt x="303550" y="132954"/>
                  </a:moveTo>
                  <a:cubicBezTo>
                    <a:pt x="308707" y="132954"/>
                    <a:pt x="313864" y="132954"/>
                    <a:pt x="319021" y="134243"/>
                  </a:cubicBezTo>
                  <a:lnTo>
                    <a:pt x="309997" y="165189"/>
                  </a:lnTo>
                  <a:cubicBezTo>
                    <a:pt x="307418" y="165189"/>
                    <a:pt x="306129" y="165189"/>
                    <a:pt x="303550" y="165189"/>
                  </a:cubicBezTo>
                  <a:cubicBezTo>
                    <a:pt x="291947" y="165189"/>
                    <a:pt x="282923" y="174215"/>
                    <a:pt x="282923" y="185820"/>
                  </a:cubicBezTo>
                  <a:cubicBezTo>
                    <a:pt x="282923" y="198714"/>
                    <a:pt x="291947" y="207739"/>
                    <a:pt x="303550" y="207739"/>
                  </a:cubicBezTo>
                  <a:cubicBezTo>
                    <a:pt x="309997" y="207739"/>
                    <a:pt x="316443" y="205161"/>
                    <a:pt x="320310" y="200003"/>
                  </a:cubicBezTo>
                  <a:lnTo>
                    <a:pt x="344806" y="219344"/>
                  </a:lnTo>
                  <a:cubicBezTo>
                    <a:pt x="334492" y="232238"/>
                    <a:pt x="320310" y="241264"/>
                    <a:pt x="303550" y="239975"/>
                  </a:cubicBezTo>
                  <a:cubicBezTo>
                    <a:pt x="276476" y="239975"/>
                    <a:pt x="253270" y="215476"/>
                    <a:pt x="253270" y="185820"/>
                  </a:cubicBezTo>
                  <a:cubicBezTo>
                    <a:pt x="253270" y="157453"/>
                    <a:pt x="276476" y="132954"/>
                    <a:pt x="303550" y="132954"/>
                  </a:cubicBezTo>
                  <a:close/>
                  <a:moveTo>
                    <a:pt x="42647" y="131555"/>
                  </a:moveTo>
                  <a:cubicBezTo>
                    <a:pt x="42647" y="132845"/>
                    <a:pt x="41355" y="134134"/>
                    <a:pt x="41355" y="135424"/>
                  </a:cubicBezTo>
                  <a:cubicBezTo>
                    <a:pt x="37481" y="171529"/>
                    <a:pt x="63310" y="203765"/>
                    <a:pt x="98179" y="207633"/>
                  </a:cubicBezTo>
                  <a:cubicBezTo>
                    <a:pt x="133049" y="211502"/>
                    <a:pt x="164044" y="185713"/>
                    <a:pt x="167918" y="149608"/>
                  </a:cubicBezTo>
                  <a:cubicBezTo>
                    <a:pt x="169210" y="143161"/>
                    <a:pt x="169210" y="136713"/>
                    <a:pt x="167918" y="131555"/>
                  </a:cubicBezTo>
                  <a:cubicBezTo>
                    <a:pt x="134340" y="131555"/>
                    <a:pt x="74933" y="131555"/>
                    <a:pt x="42647" y="131555"/>
                  </a:cubicBezTo>
                  <a:close/>
                  <a:moveTo>
                    <a:pt x="240249" y="109654"/>
                  </a:moveTo>
                  <a:lnTo>
                    <a:pt x="214421" y="232209"/>
                  </a:lnTo>
                  <a:lnTo>
                    <a:pt x="371976" y="277361"/>
                  </a:lnTo>
                  <a:lnTo>
                    <a:pt x="409427" y="121265"/>
                  </a:lnTo>
                  <a:close/>
                  <a:moveTo>
                    <a:pt x="428799" y="78693"/>
                  </a:moveTo>
                  <a:cubicBezTo>
                    <a:pt x="412010" y="78693"/>
                    <a:pt x="397804" y="87723"/>
                    <a:pt x="391347" y="101914"/>
                  </a:cubicBezTo>
                  <a:cubicBezTo>
                    <a:pt x="391347" y="101914"/>
                    <a:pt x="390056" y="104494"/>
                    <a:pt x="390056" y="105784"/>
                  </a:cubicBezTo>
                  <a:lnTo>
                    <a:pt x="428799" y="108364"/>
                  </a:lnTo>
                  <a:lnTo>
                    <a:pt x="384890" y="292842"/>
                  </a:lnTo>
                  <a:lnTo>
                    <a:pt x="242832" y="312192"/>
                  </a:lnTo>
                  <a:lnTo>
                    <a:pt x="207963" y="299292"/>
                  </a:lnTo>
                  <a:cubicBezTo>
                    <a:pt x="207963" y="303162"/>
                    <a:pt x="207963" y="305742"/>
                    <a:pt x="209255" y="309612"/>
                  </a:cubicBezTo>
                  <a:lnTo>
                    <a:pt x="242832" y="321223"/>
                  </a:lnTo>
                  <a:lnTo>
                    <a:pt x="393930" y="299292"/>
                  </a:lnTo>
                  <a:lnTo>
                    <a:pt x="437839" y="113524"/>
                  </a:lnTo>
                  <a:lnTo>
                    <a:pt x="448170" y="119975"/>
                  </a:lnTo>
                  <a:lnTo>
                    <a:pt x="437839" y="159966"/>
                  </a:lnTo>
                  <a:cubicBezTo>
                    <a:pt x="457210" y="156096"/>
                    <a:pt x="471416" y="139326"/>
                    <a:pt x="471416" y="119975"/>
                  </a:cubicBezTo>
                  <a:cubicBezTo>
                    <a:pt x="471416" y="96754"/>
                    <a:pt x="452045" y="78693"/>
                    <a:pt x="428799" y="78693"/>
                  </a:cubicBezTo>
                  <a:close/>
                  <a:moveTo>
                    <a:pt x="116550" y="35222"/>
                  </a:moveTo>
                  <a:cubicBezTo>
                    <a:pt x="173528" y="42503"/>
                    <a:pt x="183416" y="109635"/>
                    <a:pt x="183416" y="109635"/>
                  </a:cubicBezTo>
                  <a:cubicBezTo>
                    <a:pt x="183416" y="109635"/>
                    <a:pt x="188581" y="108345"/>
                    <a:pt x="192456" y="109635"/>
                  </a:cubicBezTo>
                  <a:cubicBezTo>
                    <a:pt x="197622" y="109635"/>
                    <a:pt x="201496" y="109635"/>
                    <a:pt x="201496" y="116082"/>
                  </a:cubicBezTo>
                  <a:cubicBezTo>
                    <a:pt x="201496" y="117372"/>
                    <a:pt x="201496" y="116082"/>
                    <a:pt x="201496" y="123819"/>
                  </a:cubicBezTo>
                  <a:cubicBezTo>
                    <a:pt x="201496" y="130266"/>
                    <a:pt x="196330" y="130266"/>
                    <a:pt x="191164" y="131555"/>
                  </a:cubicBezTo>
                  <a:cubicBezTo>
                    <a:pt x="189873" y="131555"/>
                    <a:pt x="187290" y="131555"/>
                    <a:pt x="182124" y="131555"/>
                  </a:cubicBezTo>
                  <a:cubicBezTo>
                    <a:pt x="183416" y="138003"/>
                    <a:pt x="183416" y="144450"/>
                    <a:pt x="182124" y="150897"/>
                  </a:cubicBezTo>
                  <a:cubicBezTo>
                    <a:pt x="178250" y="194739"/>
                    <a:pt x="139506" y="226975"/>
                    <a:pt x="96888" y="221817"/>
                  </a:cubicBezTo>
                  <a:cubicBezTo>
                    <a:pt x="54270" y="217949"/>
                    <a:pt x="23275" y="177976"/>
                    <a:pt x="27149" y="134134"/>
                  </a:cubicBezTo>
                  <a:cubicBezTo>
                    <a:pt x="27149" y="132845"/>
                    <a:pt x="27149" y="132845"/>
                    <a:pt x="28441" y="131555"/>
                  </a:cubicBezTo>
                  <a:cubicBezTo>
                    <a:pt x="23275" y="131555"/>
                    <a:pt x="19400" y="131555"/>
                    <a:pt x="19400" y="131555"/>
                  </a:cubicBezTo>
                  <a:cubicBezTo>
                    <a:pt x="19400" y="131555"/>
                    <a:pt x="15526" y="103188"/>
                    <a:pt x="29732" y="77398"/>
                  </a:cubicBezTo>
                  <a:cubicBezTo>
                    <a:pt x="50395" y="61925"/>
                    <a:pt x="78807" y="54188"/>
                    <a:pt x="103345" y="58057"/>
                  </a:cubicBezTo>
                  <a:cubicBezTo>
                    <a:pt x="111094" y="59346"/>
                    <a:pt x="120134" y="61925"/>
                    <a:pt x="127883" y="65793"/>
                  </a:cubicBezTo>
                  <a:cubicBezTo>
                    <a:pt x="136923" y="68372"/>
                    <a:pt x="144672" y="73530"/>
                    <a:pt x="151129" y="77398"/>
                  </a:cubicBezTo>
                  <a:cubicBezTo>
                    <a:pt x="140797" y="63214"/>
                    <a:pt x="125300" y="54188"/>
                    <a:pt x="104637" y="50320"/>
                  </a:cubicBezTo>
                  <a:cubicBezTo>
                    <a:pt x="83973" y="47741"/>
                    <a:pt x="59436" y="52899"/>
                    <a:pt x="38772" y="63214"/>
                  </a:cubicBezTo>
                  <a:cubicBezTo>
                    <a:pt x="49104" y="51609"/>
                    <a:pt x="64601" y="41294"/>
                    <a:pt x="89139" y="36136"/>
                  </a:cubicBezTo>
                  <a:cubicBezTo>
                    <a:pt x="99309" y="34363"/>
                    <a:pt x="108410" y="34182"/>
                    <a:pt x="116550" y="35222"/>
                  </a:cubicBezTo>
                  <a:close/>
                  <a:moveTo>
                    <a:pt x="415884" y="0"/>
                  </a:moveTo>
                  <a:lnTo>
                    <a:pt x="441713" y="0"/>
                  </a:lnTo>
                  <a:cubicBezTo>
                    <a:pt x="444296" y="0"/>
                    <a:pt x="445587" y="0"/>
                    <a:pt x="458502" y="30961"/>
                  </a:cubicBezTo>
                  <a:lnTo>
                    <a:pt x="459793" y="32251"/>
                  </a:lnTo>
                  <a:lnTo>
                    <a:pt x="470125" y="37411"/>
                  </a:lnTo>
                  <a:lnTo>
                    <a:pt x="471416" y="36121"/>
                  </a:lnTo>
                  <a:cubicBezTo>
                    <a:pt x="498536" y="24511"/>
                    <a:pt x="502410" y="24511"/>
                    <a:pt x="502410" y="24511"/>
                  </a:cubicBezTo>
                  <a:cubicBezTo>
                    <a:pt x="503702" y="24511"/>
                    <a:pt x="504993" y="24511"/>
                    <a:pt x="506285" y="25801"/>
                  </a:cubicBezTo>
                  <a:lnTo>
                    <a:pt x="524365" y="43862"/>
                  </a:lnTo>
                  <a:cubicBezTo>
                    <a:pt x="526948" y="46442"/>
                    <a:pt x="528239" y="46442"/>
                    <a:pt x="514033" y="78693"/>
                  </a:cubicBezTo>
                  <a:lnTo>
                    <a:pt x="517908" y="90304"/>
                  </a:lnTo>
                  <a:lnTo>
                    <a:pt x="519199" y="90304"/>
                  </a:lnTo>
                  <a:cubicBezTo>
                    <a:pt x="551485" y="101914"/>
                    <a:pt x="551485" y="103204"/>
                    <a:pt x="551485" y="107074"/>
                  </a:cubicBezTo>
                  <a:lnTo>
                    <a:pt x="551485" y="131585"/>
                  </a:lnTo>
                  <a:cubicBezTo>
                    <a:pt x="551485" y="135455"/>
                    <a:pt x="551485" y="136745"/>
                    <a:pt x="519199" y="149646"/>
                  </a:cubicBezTo>
                  <a:lnTo>
                    <a:pt x="517908" y="149646"/>
                  </a:lnTo>
                  <a:lnTo>
                    <a:pt x="514033" y="159966"/>
                  </a:lnTo>
                  <a:lnTo>
                    <a:pt x="514033" y="161256"/>
                  </a:lnTo>
                  <a:cubicBezTo>
                    <a:pt x="528239" y="192218"/>
                    <a:pt x="528239" y="193508"/>
                    <a:pt x="525656" y="196088"/>
                  </a:cubicBezTo>
                  <a:lnTo>
                    <a:pt x="506285" y="214148"/>
                  </a:lnTo>
                  <a:cubicBezTo>
                    <a:pt x="506285" y="214148"/>
                    <a:pt x="504993" y="215439"/>
                    <a:pt x="503702" y="215439"/>
                  </a:cubicBezTo>
                  <a:cubicBezTo>
                    <a:pt x="501119" y="215439"/>
                    <a:pt x="489496" y="211568"/>
                    <a:pt x="471416" y="203828"/>
                  </a:cubicBezTo>
                  <a:lnTo>
                    <a:pt x="470125" y="202538"/>
                  </a:lnTo>
                  <a:lnTo>
                    <a:pt x="459793" y="207698"/>
                  </a:lnTo>
                  <a:lnTo>
                    <a:pt x="458502" y="208988"/>
                  </a:lnTo>
                  <a:cubicBezTo>
                    <a:pt x="446879" y="239949"/>
                    <a:pt x="445587" y="239949"/>
                    <a:pt x="443004" y="239949"/>
                  </a:cubicBezTo>
                  <a:lnTo>
                    <a:pt x="418467" y="239949"/>
                  </a:lnTo>
                  <a:lnTo>
                    <a:pt x="402970" y="307032"/>
                  </a:lnTo>
                  <a:lnTo>
                    <a:pt x="241541" y="332833"/>
                  </a:lnTo>
                  <a:lnTo>
                    <a:pt x="209255" y="319933"/>
                  </a:lnTo>
                  <a:cubicBezTo>
                    <a:pt x="209255" y="327673"/>
                    <a:pt x="209255" y="334123"/>
                    <a:pt x="209255" y="340573"/>
                  </a:cubicBezTo>
                  <a:lnTo>
                    <a:pt x="551485" y="340573"/>
                  </a:lnTo>
                  <a:lnTo>
                    <a:pt x="551485" y="363794"/>
                  </a:lnTo>
                  <a:lnTo>
                    <a:pt x="209255" y="363794"/>
                  </a:lnTo>
                  <a:cubicBezTo>
                    <a:pt x="209255" y="368955"/>
                    <a:pt x="209255" y="372825"/>
                    <a:pt x="209255" y="375405"/>
                  </a:cubicBezTo>
                  <a:cubicBezTo>
                    <a:pt x="209255" y="389595"/>
                    <a:pt x="210546" y="405076"/>
                    <a:pt x="198923" y="405076"/>
                  </a:cubicBezTo>
                  <a:lnTo>
                    <a:pt x="193758" y="405076"/>
                  </a:lnTo>
                  <a:lnTo>
                    <a:pt x="161472" y="405076"/>
                  </a:lnTo>
                  <a:lnTo>
                    <a:pt x="160180" y="405076"/>
                  </a:lnTo>
                  <a:lnTo>
                    <a:pt x="155015" y="405076"/>
                  </a:lnTo>
                  <a:lnTo>
                    <a:pt x="108523" y="405076"/>
                  </a:lnTo>
                  <a:lnTo>
                    <a:pt x="100774" y="405076"/>
                  </a:lnTo>
                  <a:lnTo>
                    <a:pt x="49117" y="405076"/>
                  </a:lnTo>
                  <a:lnTo>
                    <a:pt x="10374" y="405076"/>
                  </a:lnTo>
                  <a:cubicBezTo>
                    <a:pt x="-1249" y="405076"/>
                    <a:pt x="42" y="389595"/>
                    <a:pt x="42" y="375405"/>
                  </a:cubicBezTo>
                  <a:cubicBezTo>
                    <a:pt x="42" y="359924"/>
                    <a:pt x="1334" y="287681"/>
                    <a:pt x="1334" y="260590"/>
                  </a:cubicBezTo>
                  <a:cubicBezTo>
                    <a:pt x="1334" y="234789"/>
                    <a:pt x="16831" y="218019"/>
                    <a:pt x="45243" y="218019"/>
                  </a:cubicBezTo>
                  <a:lnTo>
                    <a:pt x="52991" y="218019"/>
                  </a:lnTo>
                  <a:cubicBezTo>
                    <a:pt x="64614" y="228339"/>
                    <a:pt x="82694" y="236079"/>
                    <a:pt x="104649" y="236079"/>
                  </a:cubicBezTo>
                  <a:cubicBezTo>
                    <a:pt x="126603" y="236079"/>
                    <a:pt x="144683" y="228339"/>
                    <a:pt x="156306" y="218019"/>
                  </a:cubicBezTo>
                  <a:lnTo>
                    <a:pt x="164055" y="218019"/>
                  </a:lnTo>
                  <a:cubicBezTo>
                    <a:pt x="182135" y="218019"/>
                    <a:pt x="195049" y="224469"/>
                    <a:pt x="202798" y="237369"/>
                  </a:cubicBezTo>
                  <a:lnTo>
                    <a:pt x="232501" y="96754"/>
                  </a:lnTo>
                  <a:lnTo>
                    <a:pt x="316444" y="101914"/>
                  </a:lnTo>
                  <a:cubicBezTo>
                    <a:pt x="321610" y="99334"/>
                    <a:pt x="328067" y="95464"/>
                    <a:pt x="328067" y="94174"/>
                  </a:cubicBezTo>
                  <a:cubicBezTo>
                    <a:pt x="331941" y="92884"/>
                    <a:pt x="334524" y="91594"/>
                    <a:pt x="338398" y="90304"/>
                  </a:cubicBezTo>
                  <a:lnTo>
                    <a:pt x="339690" y="90304"/>
                  </a:lnTo>
                  <a:lnTo>
                    <a:pt x="343564" y="79983"/>
                  </a:lnTo>
                  <a:lnTo>
                    <a:pt x="343564" y="78693"/>
                  </a:lnTo>
                  <a:cubicBezTo>
                    <a:pt x="329358" y="47732"/>
                    <a:pt x="330650" y="46442"/>
                    <a:pt x="331941" y="43862"/>
                  </a:cubicBezTo>
                  <a:lnTo>
                    <a:pt x="351313" y="25801"/>
                  </a:lnTo>
                  <a:cubicBezTo>
                    <a:pt x="351313" y="25801"/>
                    <a:pt x="352604" y="24511"/>
                    <a:pt x="353896" y="24511"/>
                  </a:cubicBezTo>
                  <a:cubicBezTo>
                    <a:pt x="356478" y="24511"/>
                    <a:pt x="368101" y="28381"/>
                    <a:pt x="386181" y="36121"/>
                  </a:cubicBezTo>
                  <a:lnTo>
                    <a:pt x="387473" y="37411"/>
                  </a:lnTo>
                  <a:lnTo>
                    <a:pt x="397804" y="32251"/>
                  </a:lnTo>
                  <a:lnTo>
                    <a:pt x="399096" y="30961"/>
                  </a:lnTo>
                  <a:cubicBezTo>
                    <a:pt x="410719" y="0"/>
                    <a:pt x="412010" y="0"/>
                    <a:pt x="415884" y="0"/>
                  </a:cubicBez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sz="1000" dirty="0">
                <a:solidFill>
                  <a:schemeClr val="bg1"/>
                </a:solidFill>
              </a:endParaRPr>
            </a:p>
          </p:txBody>
        </p:sp>
        <p:sp>
          <p:nvSpPr>
            <p:cNvPr id="47" name="perfect-worker_75707"/>
            <p:cNvSpPr>
              <a:spLocks noChangeAspect="1"/>
            </p:cNvSpPr>
            <p:nvPr/>
          </p:nvSpPr>
          <p:spPr>
            <a:xfrm>
              <a:off x="1115191" y="1111997"/>
              <a:ext cx="584594" cy="583443"/>
            </a:xfrm>
            <a:custGeom>
              <a:avLst/>
              <a:gdLst>
                <a:gd name="connsiteX0" fmla="*/ 373364 w 608838"/>
                <a:gd name="connsiteY0" fmla="*/ 414474 h 607639"/>
                <a:gd name="connsiteX1" fmla="*/ 373364 w 608838"/>
                <a:gd name="connsiteY1" fmla="*/ 461833 h 607639"/>
                <a:gd name="connsiteX2" fmla="*/ 399854 w 608838"/>
                <a:gd name="connsiteY2" fmla="*/ 447365 h 607639"/>
                <a:gd name="connsiteX3" fmla="*/ 235475 w 608838"/>
                <a:gd name="connsiteY3" fmla="*/ 414474 h 607639"/>
                <a:gd name="connsiteX4" fmla="*/ 208984 w 608838"/>
                <a:gd name="connsiteY4" fmla="*/ 447365 h 607639"/>
                <a:gd name="connsiteX5" fmla="*/ 235475 w 608838"/>
                <a:gd name="connsiteY5" fmla="*/ 461833 h 607639"/>
                <a:gd name="connsiteX6" fmla="*/ 304419 w 608838"/>
                <a:gd name="connsiteY6" fmla="*/ 174508 h 607639"/>
                <a:gd name="connsiteX7" fmla="*/ 371668 w 608838"/>
                <a:gd name="connsiteY7" fmla="*/ 241687 h 607639"/>
                <a:gd name="connsiteX8" fmla="*/ 304419 w 608838"/>
                <a:gd name="connsiteY8" fmla="*/ 308866 h 607639"/>
                <a:gd name="connsiteX9" fmla="*/ 237170 w 608838"/>
                <a:gd name="connsiteY9" fmla="*/ 241687 h 607639"/>
                <a:gd name="connsiteX10" fmla="*/ 304419 w 608838"/>
                <a:gd name="connsiteY10" fmla="*/ 174508 h 607639"/>
                <a:gd name="connsiteX11" fmla="*/ 304419 w 608838"/>
                <a:gd name="connsiteY11" fmla="*/ 131452 h 607639"/>
                <a:gd name="connsiteX12" fmla="*/ 131776 w 608838"/>
                <a:gd name="connsiteY12" fmla="*/ 303820 h 607639"/>
                <a:gd name="connsiteX13" fmla="*/ 168568 w 608838"/>
                <a:gd name="connsiteY13" fmla="*/ 410179 h 607639"/>
                <a:gd name="connsiteX14" fmla="*/ 231626 w 608838"/>
                <a:gd name="connsiteY14" fmla="*/ 329251 h 607639"/>
                <a:gd name="connsiteX15" fmla="*/ 254720 w 608838"/>
                <a:gd name="connsiteY15" fmla="*/ 317157 h 607639"/>
                <a:gd name="connsiteX16" fmla="*/ 354005 w 608838"/>
                <a:gd name="connsiteY16" fmla="*/ 317157 h 607639"/>
                <a:gd name="connsiteX17" fmla="*/ 377326 w 608838"/>
                <a:gd name="connsiteY17" fmla="*/ 329364 h 607639"/>
                <a:gd name="connsiteX18" fmla="*/ 440157 w 608838"/>
                <a:gd name="connsiteY18" fmla="*/ 410179 h 607639"/>
                <a:gd name="connsiteX19" fmla="*/ 477063 w 608838"/>
                <a:gd name="connsiteY19" fmla="*/ 303820 h 607639"/>
                <a:gd name="connsiteX20" fmla="*/ 304419 w 608838"/>
                <a:gd name="connsiteY20" fmla="*/ 131452 h 607639"/>
                <a:gd name="connsiteX21" fmla="*/ 273400 w 608838"/>
                <a:gd name="connsiteY21" fmla="*/ 0 h 607639"/>
                <a:gd name="connsiteX22" fmla="*/ 338042 w 608838"/>
                <a:gd name="connsiteY22" fmla="*/ 0 h 607639"/>
                <a:gd name="connsiteX23" fmla="*/ 370420 w 608838"/>
                <a:gd name="connsiteY23" fmla="*/ 28709 h 607639"/>
                <a:gd name="connsiteX24" fmla="*/ 374269 w 608838"/>
                <a:gd name="connsiteY24" fmla="*/ 62392 h 607639"/>
                <a:gd name="connsiteX25" fmla="*/ 428610 w 608838"/>
                <a:gd name="connsiteY25" fmla="*/ 85110 h 607639"/>
                <a:gd name="connsiteX26" fmla="*/ 454534 w 608838"/>
                <a:gd name="connsiteY26" fmla="*/ 64539 h 607639"/>
                <a:gd name="connsiteX27" fmla="*/ 474799 w 608838"/>
                <a:gd name="connsiteY27" fmla="*/ 57531 h 607639"/>
                <a:gd name="connsiteX28" fmla="*/ 497780 w 608838"/>
                <a:gd name="connsiteY28" fmla="*/ 67026 h 607639"/>
                <a:gd name="connsiteX29" fmla="*/ 543403 w 608838"/>
                <a:gd name="connsiteY29" fmla="*/ 112576 h 607639"/>
                <a:gd name="connsiteX30" fmla="*/ 545894 w 608838"/>
                <a:gd name="connsiteY30" fmla="*/ 155753 h 607639"/>
                <a:gd name="connsiteX31" fmla="*/ 524611 w 608838"/>
                <a:gd name="connsiteY31" fmla="*/ 182540 h 607639"/>
                <a:gd name="connsiteX32" fmla="*/ 545441 w 608838"/>
                <a:gd name="connsiteY32" fmla="*/ 233742 h 607639"/>
                <a:gd name="connsiteX33" fmla="*/ 579970 w 608838"/>
                <a:gd name="connsiteY33" fmla="*/ 237811 h 607639"/>
                <a:gd name="connsiteX34" fmla="*/ 608838 w 608838"/>
                <a:gd name="connsiteY34" fmla="*/ 270024 h 607639"/>
                <a:gd name="connsiteX35" fmla="*/ 608838 w 608838"/>
                <a:gd name="connsiteY35" fmla="*/ 334676 h 607639"/>
                <a:gd name="connsiteX36" fmla="*/ 579970 w 608838"/>
                <a:gd name="connsiteY36" fmla="*/ 366889 h 607639"/>
                <a:gd name="connsiteX37" fmla="*/ 544875 w 608838"/>
                <a:gd name="connsiteY37" fmla="*/ 370958 h 607639"/>
                <a:gd name="connsiteX38" fmla="*/ 523139 w 608838"/>
                <a:gd name="connsiteY38" fmla="*/ 422838 h 607639"/>
                <a:gd name="connsiteX39" fmla="*/ 546007 w 608838"/>
                <a:gd name="connsiteY39" fmla="*/ 451773 h 607639"/>
                <a:gd name="connsiteX40" fmla="*/ 543517 w 608838"/>
                <a:gd name="connsiteY40" fmla="*/ 494950 h 607639"/>
                <a:gd name="connsiteX41" fmla="*/ 497780 w 608838"/>
                <a:gd name="connsiteY41" fmla="*/ 540613 h 607639"/>
                <a:gd name="connsiteX42" fmla="*/ 474799 w 608838"/>
                <a:gd name="connsiteY42" fmla="*/ 550108 h 607639"/>
                <a:gd name="connsiteX43" fmla="*/ 454534 w 608838"/>
                <a:gd name="connsiteY43" fmla="*/ 543100 h 607639"/>
                <a:gd name="connsiteX44" fmla="*/ 425100 w 608838"/>
                <a:gd name="connsiteY44" fmla="*/ 519816 h 607639"/>
                <a:gd name="connsiteX45" fmla="*/ 372118 w 608838"/>
                <a:gd name="connsiteY45" fmla="*/ 541178 h 607639"/>
                <a:gd name="connsiteX46" fmla="*/ 367816 w 608838"/>
                <a:gd name="connsiteY46" fmla="*/ 578930 h 607639"/>
                <a:gd name="connsiteX47" fmla="*/ 335439 w 608838"/>
                <a:gd name="connsiteY47" fmla="*/ 607639 h 607639"/>
                <a:gd name="connsiteX48" fmla="*/ 270796 w 608838"/>
                <a:gd name="connsiteY48" fmla="*/ 607639 h 607639"/>
                <a:gd name="connsiteX49" fmla="*/ 238418 w 608838"/>
                <a:gd name="connsiteY49" fmla="*/ 578930 h 607639"/>
                <a:gd name="connsiteX50" fmla="*/ 233890 w 608838"/>
                <a:gd name="connsiteY50" fmla="*/ 539596 h 607639"/>
                <a:gd name="connsiteX51" fmla="*/ 184871 w 608838"/>
                <a:gd name="connsiteY51" fmla="*/ 518799 h 607639"/>
                <a:gd name="connsiteX52" fmla="*/ 154304 w 608838"/>
                <a:gd name="connsiteY52" fmla="*/ 542987 h 607639"/>
                <a:gd name="connsiteX53" fmla="*/ 134040 w 608838"/>
                <a:gd name="connsiteY53" fmla="*/ 549995 h 607639"/>
                <a:gd name="connsiteX54" fmla="*/ 111058 w 608838"/>
                <a:gd name="connsiteY54" fmla="*/ 540500 h 607639"/>
                <a:gd name="connsiteX55" fmla="*/ 65322 w 608838"/>
                <a:gd name="connsiteY55" fmla="*/ 494837 h 607639"/>
                <a:gd name="connsiteX56" fmla="*/ 62831 w 608838"/>
                <a:gd name="connsiteY56" fmla="*/ 451660 h 607639"/>
                <a:gd name="connsiteX57" fmla="*/ 87284 w 608838"/>
                <a:gd name="connsiteY57" fmla="*/ 420917 h 607639"/>
                <a:gd name="connsiteX58" fmla="*/ 67473 w 608838"/>
                <a:gd name="connsiteY58" fmla="*/ 374123 h 607639"/>
                <a:gd name="connsiteX59" fmla="*/ 28869 w 608838"/>
                <a:gd name="connsiteY59" fmla="*/ 369602 h 607639"/>
                <a:gd name="connsiteX60" fmla="*/ 0 w 608838"/>
                <a:gd name="connsiteY60" fmla="*/ 337389 h 607639"/>
                <a:gd name="connsiteX61" fmla="*/ 0 w 608838"/>
                <a:gd name="connsiteY61" fmla="*/ 272737 h 607639"/>
                <a:gd name="connsiteX62" fmla="*/ 28869 w 608838"/>
                <a:gd name="connsiteY62" fmla="*/ 240524 h 607639"/>
                <a:gd name="connsiteX63" fmla="*/ 65209 w 608838"/>
                <a:gd name="connsiteY63" fmla="*/ 236342 h 607639"/>
                <a:gd name="connsiteX64" fmla="*/ 85699 w 608838"/>
                <a:gd name="connsiteY64" fmla="*/ 184575 h 607639"/>
                <a:gd name="connsiteX65" fmla="*/ 62831 w 608838"/>
                <a:gd name="connsiteY65" fmla="*/ 155866 h 607639"/>
                <a:gd name="connsiteX66" fmla="*/ 65322 w 608838"/>
                <a:gd name="connsiteY66" fmla="*/ 112576 h 607639"/>
                <a:gd name="connsiteX67" fmla="*/ 111058 w 608838"/>
                <a:gd name="connsiteY67" fmla="*/ 67026 h 607639"/>
                <a:gd name="connsiteX68" fmla="*/ 134040 w 608838"/>
                <a:gd name="connsiteY68" fmla="*/ 57531 h 607639"/>
                <a:gd name="connsiteX69" fmla="*/ 154304 w 608838"/>
                <a:gd name="connsiteY69" fmla="*/ 64539 h 607639"/>
                <a:gd name="connsiteX70" fmla="*/ 181361 w 608838"/>
                <a:gd name="connsiteY70" fmla="*/ 85901 h 607639"/>
                <a:gd name="connsiteX71" fmla="*/ 237173 w 608838"/>
                <a:gd name="connsiteY71" fmla="*/ 62392 h 607639"/>
                <a:gd name="connsiteX72" fmla="*/ 241022 w 608838"/>
                <a:gd name="connsiteY72" fmla="*/ 28709 h 607639"/>
                <a:gd name="connsiteX73" fmla="*/ 273400 w 608838"/>
                <a:gd name="connsiteY73"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838" h="607639">
                  <a:moveTo>
                    <a:pt x="373364" y="414474"/>
                  </a:moveTo>
                  <a:lnTo>
                    <a:pt x="373364" y="461833"/>
                  </a:lnTo>
                  <a:cubicBezTo>
                    <a:pt x="382647" y="457764"/>
                    <a:pt x="391477" y="452904"/>
                    <a:pt x="399854" y="447365"/>
                  </a:cubicBezTo>
                  <a:close/>
                  <a:moveTo>
                    <a:pt x="235475" y="414474"/>
                  </a:moveTo>
                  <a:lnTo>
                    <a:pt x="208984" y="447365"/>
                  </a:lnTo>
                  <a:cubicBezTo>
                    <a:pt x="217362" y="452904"/>
                    <a:pt x="226192" y="457764"/>
                    <a:pt x="235475" y="461833"/>
                  </a:cubicBezTo>
                  <a:close/>
                  <a:moveTo>
                    <a:pt x="304419" y="174508"/>
                  </a:moveTo>
                  <a:cubicBezTo>
                    <a:pt x="341560" y="174508"/>
                    <a:pt x="371668" y="204585"/>
                    <a:pt x="371668" y="241687"/>
                  </a:cubicBezTo>
                  <a:cubicBezTo>
                    <a:pt x="371668" y="278789"/>
                    <a:pt x="341560" y="308866"/>
                    <a:pt x="304419" y="308866"/>
                  </a:cubicBezTo>
                  <a:cubicBezTo>
                    <a:pt x="267278" y="308866"/>
                    <a:pt x="237170" y="278789"/>
                    <a:pt x="237170" y="241687"/>
                  </a:cubicBezTo>
                  <a:cubicBezTo>
                    <a:pt x="237170" y="204585"/>
                    <a:pt x="267278" y="174508"/>
                    <a:pt x="304419" y="174508"/>
                  </a:cubicBezTo>
                  <a:close/>
                  <a:moveTo>
                    <a:pt x="304419" y="131452"/>
                  </a:moveTo>
                  <a:cubicBezTo>
                    <a:pt x="209210" y="131452"/>
                    <a:pt x="131776" y="208763"/>
                    <a:pt x="131776" y="303820"/>
                  </a:cubicBezTo>
                  <a:cubicBezTo>
                    <a:pt x="131776" y="343944"/>
                    <a:pt x="145587" y="380792"/>
                    <a:pt x="168568" y="410179"/>
                  </a:cubicBezTo>
                  <a:lnTo>
                    <a:pt x="231626" y="329251"/>
                  </a:lnTo>
                  <a:cubicBezTo>
                    <a:pt x="236720" y="321678"/>
                    <a:pt x="245437" y="317157"/>
                    <a:pt x="254720" y="317157"/>
                  </a:cubicBezTo>
                  <a:lnTo>
                    <a:pt x="354005" y="317157"/>
                  </a:lnTo>
                  <a:cubicBezTo>
                    <a:pt x="363288" y="317157"/>
                    <a:pt x="372005" y="321678"/>
                    <a:pt x="377326" y="329364"/>
                  </a:cubicBezTo>
                  <a:lnTo>
                    <a:pt x="440157" y="410179"/>
                  </a:lnTo>
                  <a:cubicBezTo>
                    <a:pt x="463251" y="380792"/>
                    <a:pt x="477063" y="343944"/>
                    <a:pt x="477063" y="303820"/>
                  </a:cubicBezTo>
                  <a:cubicBezTo>
                    <a:pt x="477063" y="208763"/>
                    <a:pt x="399628" y="131452"/>
                    <a:pt x="304419" y="131452"/>
                  </a:cubicBezTo>
                  <a:close/>
                  <a:moveTo>
                    <a:pt x="273400" y="0"/>
                  </a:moveTo>
                  <a:lnTo>
                    <a:pt x="338042" y="0"/>
                  </a:lnTo>
                  <a:cubicBezTo>
                    <a:pt x="354571" y="0"/>
                    <a:pt x="368382" y="12320"/>
                    <a:pt x="370420" y="28709"/>
                  </a:cubicBezTo>
                  <a:lnTo>
                    <a:pt x="374269" y="62392"/>
                  </a:lnTo>
                  <a:cubicBezTo>
                    <a:pt x="393288" y="67817"/>
                    <a:pt x="411515" y="75390"/>
                    <a:pt x="428610" y="85110"/>
                  </a:cubicBezTo>
                  <a:lnTo>
                    <a:pt x="454534" y="64539"/>
                  </a:lnTo>
                  <a:cubicBezTo>
                    <a:pt x="460308" y="60018"/>
                    <a:pt x="467553" y="57531"/>
                    <a:pt x="474799" y="57531"/>
                  </a:cubicBezTo>
                  <a:cubicBezTo>
                    <a:pt x="483516" y="57531"/>
                    <a:pt x="491667" y="60809"/>
                    <a:pt x="497780" y="67026"/>
                  </a:cubicBezTo>
                  <a:lnTo>
                    <a:pt x="543403" y="112576"/>
                  </a:lnTo>
                  <a:cubicBezTo>
                    <a:pt x="555064" y="124218"/>
                    <a:pt x="556083" y="142868"/>
                    <a:pt x="545894" y="155753"/>
                  </a:cubicBezTo>
                  <a:lnTo>
                    <a:pt x="524611" y="182540"/>
                  </a:lnTo>
                  <a:cubicBezTo>
                    <a:pt x="533554" y="198929"/>
                    <a:pt x="540573" y="216223"/>
                    <a:pt x="545441" y="233742"/>
                  </a:cubicBezTo>
                  <a:lnTo>
                    <a:pt x="579970" y="237811"/>
                  </a:lnTo>
                  <a:cubicBezTo>
                    <a:pt x="596385" y="239733"/>
                    <a:pt x="608838" y="253635"/>
                    <a:pt x="608838" y="270024"/>
                  </a:cubicBezTo>
                  <a:lnTo>
                    <a:pt x="608838" y="334676"/>
                  </a:lnTo>
                  <a:cubicBezTo>
                    <a:pt x="608838" y="351065"/>
                    <a:pt x="596385" y="364968"/>
                    <a:pt x="579970" y="366889"/>
                  </a:cubicBezTo>
                  <a:lnTo>
                    <a:pt x="544875" y="370958"/>
                  </a:lnTo>
                  <a:cubicBezTo>
                    <a:pt x="539781" y="388817"/>
                    <a:pt x="532422" y="406223"/>
                    <a:pt x="523139" y="422838"/>
                  </a:cubicBezTo>
                  <a:lnTo>
                    <a:pt x="546007" y="451773"/>
                  </a:lnTo>
                  <a:cubicBezTo>
                    <a:pt x="556196" y="464772"/>
                    <a:pt x="555177" y="483308"/>
                    <a:pt x="543517" y="494950"/>
                  </a:cubicBezTo>
                  <a:lnTo>
                    <a:pt x="497780" y="540613"/>
                  </a:lnTo>
                  <a:cubicBezTo>
                    <a:pt x="491554" y="546717"/>
                    <a:pt x="483403" y="550108"/>
                    <a:pt x="474799" y="550108"/>
                  </a:cubicBezTo>
                  <a:cubicBezTo>
                    <a:pt x="467440" y="550108"/>
                    <a:pt x="460308" y="547621"/>
                    <a:pt x="454534" y="543100"/>
                  </a:cubicBezTo>
                  <a:lnTo>
                    <a:pt x="425100" y="519816"/>
                  </a:lnTo>
                  <a:cubicBezTo>
                    <a:pt x="408232" y="528971"/>
                    <a:pt x="390458" y="536092"/>
                    <a:pt x="372118" y="541178"/>
                  </a:cubicBezTo>
                  <a:lnTo>
                    <a:pt x="367816" y="578930"/>
                  </a:lnTo>
                  <a:cubicBezTo>
                    <a:pt x="365892" y="595319"/>
                    <a:pt x="351967" y="607639"/>
                    <a:pt x="335439" y="607639"/>
                  </a:cubicBezTo>
                  <a:lnTo>
                    <a:pt x="270796" y="607639"/>
                  </a:lnTo>
                  <a:cubicBezTo>
                    <a:pt x="254268" y="607639"/>
                    <a:pt x="240343" y="595319"/>
                    <a:pt x="238418" y="578930"/>
                  </a:cubicBezTo>
                  <a:lnTo>
                    <a:pt x="233890" y="539596"/>
                  </a:lnTo>
                  <a:cubicBezTo>
                    <a:pt x="216795" y="534397"/>
                    <a:pt x="200380" y="527502"/>
                    <a:pt x="184871" y="518799"/>
                  </a:cubicBezTo>
                  <a:lnTo>
                    <a:pt x="154304" y="542987"/>
                  </a:lnTo>
                  <a:cubicBezTo>
                    <a:pt x="148530" y="547508"/>
                    <a:pt x="141285" y="549995"/>
                    <a:pt x="134040" y="549995"/>
                  </a:cubicBezTo>
                  <a:cubicBezTo>
                    <a:pt x="125323" y="549995"/>
                    <a:pt x="117172" y="546604"/>
                    <a:pt x="111058" y="540500"/>
                  </a:cubicBezTo>
                  <a:lnTo>
                    <a:pt x="65322" y="494837"/>
                  </a:lnTo>
                  <a:cubicBezTo>
                    <a:pt x="53661" y="483082"/>
                    <a:pt x="52642" y="464545"/>
                    <a:pt x="62831" y="451660"/>
                  </a:cubicBezTo>
                  <a:lnTo>
                    <a:pt x="87284" y="420917"/>
                  </a:lnTo>
                  <a:cubicBezTo>
                    <a:pt x="79133" y="406110"/>
                    <a:pt x="72454" y="390399"/>
                    <a:pt x="67473" y="374123"/>
                  </a:cubicBezTo>
                  <a:lnTo>
                    <a:pt x="28869" y="369602"/>
                  </a:lnTo>
                  <a:cubicBezTo>
                    <a:pt x="12453" y="367680"/>
                    <a:pt x="0" y="353778"/>
                    <a:pt x="0" y="337389"/>
                  </a:cubicBezTo>
                  <a:lnTo>
                    <a:pt x="0" y="272737"/>
                  </a:lnTo>
                  <a:cubicBezTo>
                    <a:pt x="0" y="256348"/>
                    <a:pt x="12453" y="242445"/>
                    <a:pt x="28869" y="240524"/>
                  </a:cubicBezTo>
                  <a:lnTo>
                    <a:pt x="65209" y="236342"/>
                  </a:lnTo>
                  <a:cubicBezTo>
                    <a:pt x="69963" y="218483"/>
                    <a:pt x="76869" y="201077"/>
                    <a:pt x="85699" y="184575"/>
                  </a:cubicBezTo>
                  <a:lnTo>
                    <a:pt x="62831" y="155866"/>
                  </a:lnTo>
                  <a:cubicBezTo>
                    <a:pt x="52642" y="142868"/>
                    <a:pt x="53661" y="124331"/>
                    <a:pt x="65322" y="112576"/>
                  </a:cubicBezTo>
                  <a:lnTo>
                    <a:pt x="111058" y="67026"/>
                  </a:lnTo>
                  <a:cubicBezTo>
                    <a:pt x="117285" y="60922"/>
                    <a:pt x="125436" y="57531"/>
                    <a:pt x="134040" y="57531"/>
                  </a:cubicBezTo>
                  <a:cubicBezTo>
                    <a:pt x="141398" y="57531"/>
                    <a:pt x="148530" y="60018"/>
                    <a:pt x="154304" y="64539"/>
                  </a:cubicBezTo>
                  <a:lnTo>
                    <a:pt x="181361" y="85901"/>
                  </a:lnTo>
                  <a:cubicBezTo>
                    <a:pt x="198908" y="75842"/>
                    <a:pt x="217588" y="67930"/>
                    <a:pt x="237173" y="62392"/>
                  </a:cubicBezTo>
                  <a:lnTo>
                    <a:pt x="241022" y="28709"/>
                  </a:lnTo>
                  <a:cubicBezTo>
                    <a:pt x="242947" y="12320"/>
                    <a:pt x="256871" y="0"/>
                    <a:pt x="2734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8" name="iconfont-1027-797159"/>
            <p:cNvSpPr>
              <a:spLocks noChangeAspect="1"/>
            </p:cNvSpPr>
            <p:nvPr/>
          </p:nvSpPr>
          <p:spPr>
            <a:xfrm>
              <a:off x="2709517" y="1109867"/>
              <a:ext cx="560263" cy="556797"/>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9" name="文本框 48"/>
            <p:cNvSpPr txBox="1"/>
            <p:nvPr/>
          </p:nvSpPr>
          <p:spPr>
            <a:xfrm>
              <a:off x="9930020" y="1163894"/>
              <a:ext cx="929201" cy="290286"/>
            </a:xfrm>
            <a:prstGeom prst="rect">
              <a:avLst/>
            </a:prstGeom>
            <a:noFill/>
          </p:spPr>
          <p:txBody>
            <a:bodyPr wrap="square" rtlCol="0">
              <a:spAutoFit/>
            </a:bodyPr>
            <a:lstStyle/>
            <a:p>
              <a:r>
                <a:rPr kumimoji="1" lang="zh-CN" altLang="en-US" sz="1000" dirty="0"/>
                <a:t>资产门户</a:t>
              </a:r>
              <a:endParaRPr kumimoji="1" lang="en-US" altLang="zh-CN" sz="1000" dirty="0"/>
            </a:p>
          </p:txBody>
        </p:sp>
        <p:sp>
          <p:nvSpPr>
            <p:cNvPr id="50" name="圆角矩形 49"/>
            <p:cNvSpPr/>
            <p:nvPr/>
          </p:nvSpPr>
          <p:spPr>
            <a:xfrm>
              <a:off x="383059" y="3795744"/>
              <a:ext cx="11429999" cy="280370"/>
            </a:xfrm>
            <a:prstGeom prst="round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000" dirty="0">
                  <a:solidFill>
                    <a:schemeClr val="bg1"/>
                  </a:solidFill>
                </a:rPr>
                <a:t>统一数据应用权限管控</a:t>
              </a:r>
              <a:endParaRPr kumimoji="1" lang="zh-CN" altLang="en-US" sz="1000" dirty="0">
                <a:solidFill>
                  <a:schemeClr val="bg1"/>
                </a:solidFill>
              </a:endParaRPr>
            </a:p>
          </p:txBody>
        </p:sp>
        <p:sp>
          <p:nvSpPr>
            <p:cNvPr id="51" name="下箭头 50"/>
            <p:cNvSpPr/>
            <p:nvPr/>
          </p:nvSpPr>
          <p:spPr>
            <a:xfrm rot="14846834">
              <a:off x="8734070" y="1718293"/>
              <a:ext cx="222172" cy="1859872"/>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p>
          </p:txBody>
        </p:sp>
        <p:sp>
          <p:nvSpPr>
            <p:cNvPr id="52" name="文本框 51"/>
            <p:cNvSpPr txBox="1"/>
            <p:nvPr/>
          </p:nvSpPr>
          <p:spPr>
            <a:xfrm rot="20134347">
              <a:off x="8597482" y="2626381"/>
              <a:ext cx="929201" cy="290286"/>
            </a:xfrm>
            <a:prstGeom prst="rect">
              <a:avLst/>
            </a:prstGeom>
            <a:noFill/>
          </p:spPr>
          <p:txBody>
            <a:bodyPr wrap="square" rtlCol="0">
              <a:spAutoFit/>
            </a:bodyPr>
            <a:lstStyle/>
            <a:p>
              <a:r>
                <a:rPr kumimoji="1" lang="zh-CN" altLang="en-US" sz="1000" dirty="0"/>
                <a:t>申请权限</a:t>
              </a:r>
              <a:endParaRPr kumimoji="1" lang="en-US" altLang="zh-CN" sz="1000" dirty="0"/>
            </a:p>
          </p:txBody>
        </p:sp>
        <p:sp>
          <p:nvSpPr>
            <p:cNvPr id="53" name="文本框 52"/>
            <p:cNvSpPr txBox="1"/>
            <p:nvPr/>
          </p:nvSpPr>
          <p:spPr>
            <a:xfrm>
              <a:off x="4467590" y="780383"/>
              <a:ext cx="929201" cy="290286"/>
            </a:xfrm>
            <a:prstGeom prst="rect">
              <a:avLst/>
            </a:prstGeom>
            <a:noFill/>
          </p:spPr>
          <p:txBody>
            <a:bodyPr wrap="square" rtlCol="0">
              <a:spAutoFit/>
            </a:bodyPr>
            <a:lstStyle/>
            <a:p>
              <a:r>
                <a:rPr kumimoji="1" lang="zh-CN" altLang="en-US" sz="1000" dirty="0"/>
                <a:t>数据预览</a:t>
              </a:r>
              <a:endParaRPr kumimoji="1" lang="en-US" altLang="zh-CN" sz="1000" dirty="0"/>
            </a:p>
          </p:txBody>
        </p:sp>
        <p:sp>
          <p:nvSpPr>
            <p:cNvPr id="54" name="iconfont-10499-6056178"/>
            <p:cNvSpPr>
              <a:spLocks noChangeAspect="1"/>
            </p:cNvSpPr>
            <p:nvPr/>
          </p:nvSpPr>
          <p:spPr>
            <a:xfrm>
              <a:off x="4632663" y="1120280"/>
              <a:ext cx="562940" cy="562940"/>
            </a:xfrm>
            <a:custGeom>
              <a:avLst/>
              <a:gdLst>
                <a:gd name="T0" fmla="*/ 6869 w 10342"/>
                <a:gd name="T1" fmla="*/ 7387 h 10342"/>
                <a:gd name="T2" fmla="*/ 7386 w 10342"/>
                <a:gd name="T3" fmla="*/ 6870 h 10342"/>
                <a:gd name="T4" fmla="*/ 10341 w 10342"/>
                <a:gd name="T5" fmla="*/ 9825 h 10342"/>
                <a:gd name="T6" fmla="*/ 9824 w 10342"/>
                <a:gd name="T7" fmla="*/ 10342 h 10342"/>
                <a:gd name="T8" fmla="*/ 6869 w 10342"/>
                <a:gd name="T9" fmla="*/ 7387 h 10342"/>
                <a:gd name="T10" fmla="*/ 9604 w 10342"/>
                <a:gd name="T11" fmla="*/ 0 h 10342"/>
                <a:gd name="T12" fmla="*/ 10342 w 10342"/>
                <a:gd name="T13" fmla="*/ 0 h 10342"/>
                <a:gd name="T14" fmla="*/ 10342 w 10342"/>
                <a:gd name="T15" fmla="*/ 7387 h 10342"/>
                <a:gd name="T16" fmla="*/ 9604 w 10342"/>
                <a:gd name="T17" fmla="*/ 7387 h 10342"/>
                <a:gd name="T18" fmla="*/ 9604 w 10342"/>
                <a:gd name="T19" fmla="*/ 0 h 10342"/>
                <a:gd name="T20" fmla="*/ 739 w 10342"/>
                <a:gd name="T21" fmla="*/ 0 h 10342"/>
                <a:gd name="T22" fmla="*/ 9604 w 10342"/>
                <a:gd name="T23" fmla="*/ 0 h 10342"/>
                <a:gd name="T24" fmla="*/ 9604 w 10342"/>
                <a:gd name="T25" fmla="*/ 738 h 10342"/>
                <a:gd name="T26" fmla="*/ 739 w 10342"/>
                <a:gd name="T27" fmla="*/ 738 h 10342"/>
                <a:gd name="T28" fmla="*/ 739 w 10342"/>
                <a:gd name="T29" fmla="*/ 0 h 10342"/>
                <a:gd name="T30" fmla="*/ 739 w 10342"/>
                <a:gd name="T31" fmla="*/ 9603 h 10342"/>
                <a:gd name="T32" fmla="*/ 7387 w 10342"/>
                <a:gd name="T33" fmla="*/ 9603 h 10342"/>
                <a:gd name="T34" fmla="*/ 7387 w 10342"/>
                <a:gd name="T35" fmla="*/ 10342 h 10342"/>
                <a:gd name="T36" fmla="*/ 0 w 10342"/>
                <a:gd name="T37" fmla="*/ 10342 h 10342"/>
                <a:gd name="T38" fmla="*/ 0 w 10342"/>
                <a:gd name="T39" fmla="*/ 0 h 10342"/>
                <a:gd name="T40" fmla="*/ 739 w 10342"/>
                <a:gd name="T41" fmla="*/ 0 h 10342"/>
                <a:gd name="T42" fmla="*/ 739 w 10342"/>
                <a:gd name="T43" fmla="*/ 9603 h 10342"/>
                <a:gd name="T44" fmla="*/ 5171 w 10342"/>
                <a:gd name="T45" fmla="*/ 8126 h 10342"/>
                <a:gd name="T46" fmla="*/ 2216 w 10342"/>
                <a:gd name="T47" fmla="*/ 5171 h 10342"/>
                <a:gd name="T48" fmla="*/ 5171 w 10342"/>
                <a:gd name="T49" fmla="*/ 2216 h 10342"/>
                <a:gd name="T50" fmla="*/ 8126 w 10342"/>
                <a:gd name="T51" fmla="*/ 5171 h 10342"/>
                <a:gd name="T52" fmla="*/ 5171 w 10342"/>
                <a:gd name="T53" fmla="*/ 8126 h 10342"/>
                <a:gd name="T54" fmla="*/ 5171 w 10342"/>
                <a:gd name="T55" fmla="*/ 7387 h 10342"/>
                <a:gd name="T56" fmla="*/ 7387 w 10342"/>
                <a:gd name="T57" fmla="*/ 5171 h 10342"/>
                <a:gd name="T58" fmla="*/ 5171 w 10342"/>
                <a:gd name="T59" fmla="*/ 2954 h 10342"/>
                <a:gd name="T60" fmla="*/ 2955 w 10342"/>
                <a:gd name="T61" fmla="*/ 5171 h 10342"/>
                <a:gd name="T62" fmla="*/ 5171 w 10342"/>
                <a:gd name="T63" fmla="*/ 7387 h 10342"/>
                <a:gd name="T64" fmla="*/ 5171 w 10342"/>
                <a:gd name="T65" fmla="*/ 7387 h 10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42" h="10342">
                  <a:moveTo>
                    <a:pt x="6869" y="7387"/>
                  </a:moveTo>
                  <a:lnTo>
                    <a:pt x="7386" y="6870"/>
                  </a:lnTo>
                  <a:lnTo>
                    <a:pt x="10341" y="9825"/>
                  </a:lnTo>
                  <a:lnTo>
                    <a:pt x="9824" y="10342"/>
                  </a:lnTo>
                  <a:lnTo>
                    <a:pt x="6869" y="7387"/>
                  </a:lnTo>
                  <a:close/>
                  <a:moveTo>
                    <a:pt x="9604" y="0"/>
                  </a:moveTo>
                  <a:lnTo>
                    <a:pt x="10342" y="0"/>
                  </a:lnTo>
                  <a:lnTo>
                    <a:pt x="10342" y="7387"/>
                  </a:lnTo>
                  <a:lnTo>
                    <a:pt x="9604" y="7387"/>
                  </a:lnTo>
                  <a:lnTo>
                    <a:pt x="9604" y="0"/>
                  </a:lnTo>
                  <a:close/>
                  <a:moveTo>
                    <a:pt x="739" y="0"/>
                  </a:moveTo>
                  <a:lnTo>
                    <a:pt x="9604" y="0"/>
                  </a:lnTo>
                  <a:lnTo>
                    <a:pt x="9604" y="738"/>
                  </a:lnTo>
                  <a:lnTo>
                    <a:pt x="739" y="738"/>
                  </a:lnTo>
                  <a:lnTo>
                    <a:pt x="739" y="0"/>
                  </a:lnTo>
                  <a:close/>
                  <a:moveTo>
                    <a:pt x="739" y="9603"/>
                  </a:moveTo>
                  <a:lnTo>
                    <a:pt x="7387" y="9603"/>
                  </a:lnTo>
                  <a:lnTo>
                    <a:pt x="7387" y="10342"/>
                  </a:lnTo>
                  <a:lnTo>
                    <a:pt x="0" y="10342"/>
                  </a:lnTo>
                  <a:lnTo>
                    <a:pt x="0" y="0"/>
                  </a:lnTo>
                  <a:lnTo>
                    <a:pt x="739" y="0"/>
                  </a:lnTo>
                  <a:lnTo>
                    <a:pt x="739" y="9603"/>
                  </a:lnTo>
                  <a:close/>
                  <a:moveTo>
                    <a:pt x="5171" y="8126"/>
                  </a:moveTo>
                  <a:cubicBezTo>
                    <a:pt x="3546" y="8126"/>
                    <a:pt x="2216" y="6796"/>
                    <a:pt x="2216" y="5171"/>
                  </a:cubicBezTo>
                  <a:cubicBezTo>
                    <a:pt x="2216" y="3546"/>
                    <a:pt x="3546" y="2216"/>
                    <a:pt x="5171" y="2216"/>
                  </a:cubicBezTo>
                  <a:cubicBezTo>
                    <a:pt x="6796" y="2216"/>
                    <a:pt x="8126" y="3545"/>
                    <a:pt x="8126" y="5171"/>
                  </a:cubicBezTo>
                  <a:cubicBezTo>
                    <a:pt x="8126" y="6797"/>
                    <a:pt x="6796" y="8126"/>
                    <a:pt x="5171" y="8126"/>
                  </a:cubicBezTo>
                  <a:close/>
                  <a:moveTo>
                    <a:pt x="5171" y="7387"/>
                  </a:moveTo>
                  <a:cubicBezTo>
                    <a:pt x="6427" y="7387"/>
                    <a:pt x="7387" y="6427"/>
                    <a:pt x="7387" y="5171"/>
                  </a:cubicBezTo>
                  <a:cubicBezTo>
                    <a:pt x="7387" y="3914"/>
                    <a:pt x="6427" y="2954"/>
                    <a:pt x="5171" y="2954"/>
                  </a:cubicBezTo>
                  <a:cubicBezTo>
                    <a:pt x="3915" y="2954"/>
                    <a:pt x="2955" y="3914"/>
                    <a:pt x="2955" y="5171"/>
                  </a:cubicBezTo>
                  <a:cubicBezTo>
                    <a:pt x="2955" y="6426"/>
                    <a:pt x="3915" y="7387"/>
                    <a:pt x="5171" y="7387"/>
                  </a:cubicBezTo>
                  <a:close/>
                  <a:moveTo>
                    <a:pt x="5171" y="7387"/>
                  </a:move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文本框 54"/>
            <p:cNvSpPr txBox="1"/>
            <p:nvPr/>
          </p:nvSpPr>
          <p:spPr>
            <a:xfrm>
              <a:off x="6471838" y="772800"/>
              <a:ext cx="929201" cy="290286"/>
            </a:xfrm>
            <a:prstGeom prst="rect">
              <a:avLst/>
            </a:prstGeom>
            <a:noFill/>
          </p:spPr>
          <p:txBody>
            <a:bodyPr wrap="square" rtlCol="0">
              <a:spAutoFit/>
            </a:bodyPr>
            <a:lstStyle/>
            <a:p>
              <a:r>
                <a:rPr kumimoji="1" lang="zh-CN" altLang="en-US" sz="1000" dirty="0"/>
                <a:t>数据下载</a:t>
              </a:r>
              <a:endParaRPr kumimoji="1" lang="en-US" altLang="zh-CN" sz="1000" dirty="0"/>
            </a:p>
          </p:txBody>
        </p:sp>
        <p:sp>
          <p:nvSpPr>
            <p:cNvPr id="56" name="iconfont-11843-5650938"/>
            <p:cNvSpPr>
              <a:spLocks noChangeAspect="1"/>
            </p:cNvSpPr>
            <p:nvPr/>
          </p:nvSpPr>
          <p:spPr>
            <a:xfrm>
              <a:off x="6673709" y="1084436"/>
              <a:ext cx="493790" cy="582698"/>
            </a:xfrm>
            <a:custGeom>
              <a:avLst/>
              <a:gdLst>
                <a:gd name="T0" fmla="*/ 7134 w 8794"/>
                <a:gd name="T1" fmla="*/ 8507 h 10376"/>
                <a:gd name="T2" fmla="*/ 7134 w 8794"/>
                <a:gd name="T3" fmla="*/ 6490 h 10376"/>
                <a:gd name="T4" fmla="*/ 7008 w 8794"/>
                <a:gd name="T5" fmla="*/ 6364 h 10376"/>
                <a:gd name="T6" fmla="*/ 6264 w 8794"/>
                <a:gd name="T7" fmla="*/ 6364 h 10376"/>
                <a:gd name="T8" fmla="*/ 6138 w 8794"/>
                <a:gd name="T9" fmla="*/ 6490 h 10376"/>
                <a:gd name="T10" fmla="*/ 6138 w 8794"/>
                <a:gd name="T11" fmla="*/ 8507 h 10376"/>
                <a:gd name="T12" fmla="*/ 5629 w 8794"/>
                <a:gd name="T13" fmla="*/ 8507 h 10376"/>
                <a:gd name="T14" fmla="*/ 5574 w 8794"/>
                <a:gd name="T15" fmla="*/ 8602 h 10376"/>
                <a:gd name="T16" fmla="*/ 6575 w 8794"/>
                <a:gd name="T17" fmla="*/ 10310 h 10376"/>
                <a:gd name="T18" fmla="*/ 6684 w 8794"/>
                <a:gd name="T19" fmla="*/ 10310 h 10376"/>
                <a:gd name="T20" fmla="*/ 7685 w 8794"/>
                <a:gd name="T21" fmla="*/ 8602 h 10376"/>
                <a:gd name="T22" fmla="*/ 7630 w 8794"/>
                <a:gd name="T23" fmla="*/ 8507 h 10376"/>
                <a:gd name="T24" fmla="*/ 7134 w 8794"/>
                <a:gd name="T25" fmla="*/ 8507 h 10376"/>
                <a:gd name="T26" fmla="*/ 4289 w 8794"/>
                <a:gd name="T27" fmla="*/ 4577 h 10376"/>
                <a:gd name="T28" fmla="*/ 1708 w 8794"/>
                <a:gd name="T29" fmla="*/ 4577 h 10376"/>
                <a:gd name="T30" fmla="*/ 1370 w 8794"/>
                <a:gd name="T31" fmla="*/ 4240 h 10376"/>
                <a:gd name="T32" fmla="*/ 1370 w 8794"/>
                <a:gd name="T33" fmla="*/ 4215 h 10376"/>
                <a:gd name="T34" fmla="*/ 1708 w 8794"/>
                <a:gd name="T35" fmla="*/ 3877 h 10376"/>
                <a:gd name="T36" fmla="*/ 4289 w 8794"/>
                <a:gd name="T37" fmla="*/ 3877 h 10376"/>
                <a:gd name="T38" fmla="*/ 4626 w 8794"/>
                <a:gd name="T39" fmla="*/ 4215 h 10376"/>
                <a:gd name="T40" fmla="*/ 4626 w 8794"/>
                <a:gd name="T41" fmla="*/ 4240 h 10376"/>
                <a:gd name="T42" fmla="*/ 4289 w 8794"/>
                <a:gd name="T43" fmla="*/ 4577 h 10376"/>
                <a:gd name="T44" fmla="*/ 5103 w 8794"/>
                <a:gd name="T45" fmla="*/ 5829 h 10376"/>
                <a:gd name="T46" fmla="*/ 1708 w 8794"/>
                <a:gd name="T47" fmla="*/ 5829 h 10376"/>
                <a:gd name="T48" fmla="*/ 1370 w 8794"/>
                <a:gd name="T49" fmla="*/ 5491 h 10376"/>
                <a:gd name="T50" fmla="*/ 1370 w 8794"/>
                <a:gd name="T51" fmla="*/ 5466 h 10376"/>
                <a:gd name="T52" fmla="*/ 1708 w 8794"/>
                <a:gd name="T53" fmla="*/ 5129 h 10376"/>
                <a:gd name="T54" fmla="*/ 5103 w 8794"/>
                <a:gd name="T55" fmla="*/ 5129 h 10376"/>
                <a:gd name="T56" fmla="*/ 5440 w 8794"/>
                <a:gd name="T57" fmla="*/ 5466 h 10376"/>
                <a:gd name="T58" fmla="*/ 5440 w 8794"/>
                <a:gd name="T59" fmla="*/ 5491 h 10376"/>
                <a:gd name="T60" fmla="*/ 5103 w 8794"/>
                <a:gd name="T61" fmla="*/ 5829 h 10376"/>
                <a:gd name="T62" fmla="*/ 3879 w 8794"/>
                <a:gd name="T63" fmla="*/ 9530 h 10376"/>
                <a:gd name="T64" fmla="*/ 766 w 8794"/>
                <a:gd name="T65" fmla="*/ 9530 h 10376"/>
                <a:gd name="T66" fmla="*/ 766 w 8794"/>
                <a:gd name="T67" fmla="*/ 844 h 10376"/>
                <a:gd name="T68" fmla="*/ 5474 w 8794"/>
                <a:gd name="T69" fmla="*/ 844 h 10376"/>
                <a:gd name="T70" fmla="*/ 5474 w 8794"/>
                <a:gd name="T71" fmla="*/ 3395 h 10376"/>
                <a:gd name="T72" fmla="*/ 8027 w 8794"/>
                <a:gd name="T73" fmla="*/ 3395 h 10376"/>
                <a:gd name="T74" fmla="*/ 8029 w 8794"/>
                <a:gd name="T75" fmla="*/ 5747 h 10376"/>
                <a:gd name="T76" fmla="*/ 8794 w 8794"/>
                <a:gd name="T77" fmla="*/ 6243 h 10376"/>
                <a:gd name="T78" fmla="*/ 8794 w 8794"/>
                <a:gd name="T79" fmla="*/ 3342 h 10376"/>
                <a:gd name="T80" fmla="*/ 8691 w 8794"/>
                <a:gd name="T81" fmla="*/ 3094 h 10376"/>
                <a:gd name="T82" fmla="*/ 5695 w 8794"/>
                <a:gd name="T83" fmla="*/ 102 h 10376"/>
                <a:gd name="T84" fmla="*/ 5446 w 8794"/>
                <a:gd name="T85" fmla="*/ 0 h 10376"/>
                <a:gd name="T86" fmla="*/ 176 w 8794"/>
                <a:gd name="T87" fmla="*/ 0 h 10376"/>
                <a:gd name="T88" fmla="*/ 0 w 8794"/>
                <a:gd name="T89" fmla="*/ 176 h 10376"/>
                <a:gd name="T90" fmla="*/ 0 w 8794"/>
                <a:gd name="T91" fmla="*/ 10200 h 10376"/>
                <a:gd name="T92" fmla="*/ 176 w 8794"/>
                <a:gd name="T93" fmla="*/ 10376 h 10376"/>
                <a:gd name="T94" fmla="*/ 4329 w 8794"/>
                <a:gd name="T95" fmla="*/ 10376 h 10376"/>
                <a:gd name="T96" fmla="*/ 3879 w 8794"/>
                <a:gd name="T97" fmla="*/ 9530 h 10376"/>
                <a:gd name="T98" fmla="*/ 4576 w 8794"/>
                <a:gd name="T99" fmla="*/ 6379 h 10376"/>
                <a:gd name="T100" fmla="*/ 1696 w 8794"/>
                <a:gd name="T101" fmla="*/ 6379 h 10376"/>
                <a:gd name="T102" fmla="*/ 1370 w 8794"/>
                <a:gd name="T103" fmla="*/ 6729 h 10376"/>
                <a:gd name="T104" fmla="*/ 1696 w 8794"/>
                <a:gd name="T105" fmla="*/ 7079 h 10376"/>
                <a:gd name="T106" fmla="*/ 4094 w 8794"/>
                <a:gd name="T107" fmla="*/ 7079 h 10376"/>
                <a:gd name="T108" fmla="*/ 4576 w 8794"/>
                <a:gd name="T109" fmla="*/ 6379 h 10376"/>
                <a:gd name="T110" fmla="*/ 3840 w 8794"/>
                <a:gd name="T111" fmla="*/ 7630 h 10376"/>
                <a:gd name="T112" fmla="*/ 1696 w 8794"/>
                <a:gd name="T113" fmla="*/ 7630 h 10376"/>
                <a:gd name="T114" fmla="*/ 1370 w 8794"/>
                <a:gd name="T115" fmla="*/ 7980 h 10376"/>
                <a:gd name="T116" fmla="*/ 1696 w 8794"/>
                <a:gd name="T117" fmla="*/ 8330 h 10376"/>
                <a:gd name="T118" fmla="*/ 3721 w 8794"/>
                <a:gd name="T119" fmla="*/ 8330 h 10376"/>
                <a:gd name="T120" fmla="*/ 3840 w 8794"/>
                <a:gd name="T121" fmla="*/ 7630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94" h="10376">
                  <a:moveTo>
                    <a:pt x="7134" y="8507"/>
                  </a:moveTo>
                  <a:lnTo>
                    <a:pt x="7134" y="6490"/>
                  </a:lnTo>
                  <a:cubicBezTo>
                    <a:pt x="7134" y="6420"/>
                    <a:pt x="7078" y="6364"/>
                    <a:pt x="7008" y="6364"/>
                  </a:cubicBezTo>
                  <a:lnTo>
                    <a:pt x="6264" y="6364"/>
                  </a:lnTo>
                  <a:cubicBezTo>
                    <a:pt x="6194" y="6364"/>
                    <a:pt x="6138" y="6420"/>
                    <a:pt x="6138" y="6490"/>
                  </a:cubicBezTo>
                  <a:lnTo>
                    <a:pt x="6138" y="8507"/>
                  </a:lnTo>
                  <a:lnTo>
                    <a:pt x="5629" y="8507"/>
                  </a:lnTo>
                  <a:cubicBezTo>
                    <a:pt x="5580" y="8507"/>
                    <a:pt x="5550" y="8560"/>
                    <a:pt x="5574" y="8602"/>
                  </a:cubicBezTo>
                  <a:lnTo>
                    <a:pt x="6575" y="10310"/>
                  </a:lnTo>
                  <a:cubicBezTo>
                    <a:pt x="6600" y="10351"/>
                    <a:pt x="6660" y="10351"/>
                    <a:pt x="6684" y="10310"/>
                  </a:cubicBezTo>
                  <a:lnTo>
                    <a:pt x="7685" y="8602"/>
                  </a:lnTo>
                  <a:cubicBezTo>
                    <a:pt x="7710" y="8560"/>
                    <a:pt x="7679" y="8507"/>
                    <a:pt x="7630" y="8507"/>
                  </a:cubicBezTo>
                  <a:lnTo>
                    <a:pt x="7134" y="8507"/>
                  </a:lnTo>
                  <a:close/>
                  <a:moveTo>
                    <a:pt x="4289" y="4577"/>
                  </a:moveTo>
                  <a:lnTo>
                    <a:pt x="1708" y="4577"/>
                  </a:lnTo>
                  <a:cubicBezTo>
                    <a:pt x="1521" y="4577"/>
                    <a:pt x="1370" y="4425"/>
                    <a:pt x="1370" y="4240"/>
                  </a:cubicBezTo>
                  <a:lnTo>
                    <a:pt x="1370" y="4215"/>
                  </a:lnTo>
                  <a:cubicBezTo>
                    <a:pt x="1370" y="4029"/>
                    <a:pt x="1523" y="3877"/>
                    <a:pt x="1708" y="3877"/>
                  </a:cubicBezTo>
                  <a:lnTo>
                    <a:pt x="4289" y="3877"/>
                  </a:lnTo>
                  <a:cubicBezTo>
                    <a:pt x="4475" y="3877"/>
                    <a:pt x="4626" y="4030"/>
                    <a:pt x="4626" y="4215"/>
                  </a:cubicBezTo>
                  <a:lnTo>
                    <a:pt x="4626" y="4240"/>
                  </a:lnTo>
                  <a:cubicBezTo>
                    <a:pt x="4626" y="4425"/>
                    <a:pt x="4475" y="4577"/>
                    <a:pt x="4289" y="4577"/>
                  </a:cubicBezTo>
                  <a:close/>
                  <a:moveTo>
                    <a:pt x="5103" y="5829"/>
                  </a:moveTo>
                  <a:lnTo>
                    <a:pt x="1708" y="5829"/>
                  </a:lnTo>
                  <a:cubicBezTo>
                    <a:pt x="1521" y="5829"/>
                    <a:pt x="1370" y="5676"/>
                    <a:pt x="1370" y="5491"/>
                  </a:cubicBezTo>
                  <a:lnTo>
                    <a:pt x="1370" y="5466"/>
                  </a:lnTo>
                  <a:cubicBezTo>
                    <a:pt x="1370" y="5280"/>
                    <a:pt x="1523" y="5129"/>
                    <a:pt x="1708" y="5129"/>
                  </a:cubicBezTo>
                  <a:lnTo>
                    <a:pt x="5103" y="5129"/>
                  </a:lnTo>
                  <a:cubicBezTo>
                    <a:pt x="5289" y="5129"/>
                    <a:pt x="5440" y="5281"/>
                    <a:pt x="5440" y="5466"/>
                  </a:cubicBezTo>
                  <a:lnTo>
                    <a:pt x="5440" y="5491"/>
                  </a:lnTo>
                  <a:cubicBezTo>
                    <a:pt x="5440" y="5676"/>
                    <a:pt x="5289" y="5829"/>
                    <a:pt x="5103" y="5829"/>
                  </a:cubicBezTo>
                  <a:close/>
                  <a:moveTo>
                    <a:pt x="3879" y="9530"/>
                  </a:moveTo>
                  <a:lnTo>
                    <a:pt x="766" y="9530"/>
                  </a:lnTo>
                  <a:lnTo>
                    <a:pt x="766" y="844"/>
                  </a:lnTo>
                  <a:lnTo>
                    <a:pt x="5474" y="844"/>
                  </a:lnTo>
                  <a:lnTo>
                    <a:pt x="5474" y="3395"/>
                  </a:lnTo>
                  <a:lnTo>
                    <a:pt x="8027" y="3395"/>
                  </a:lnTo>
                  <a:lnTo>
                    <a:pt x="8029" y="5747"/>
                  </a:lnTo>
                  <a:cubicBezTo>
                    <a:pt x="8309" y="5875"/>
                    <a:pt x="8566" y="6042"/>
                    <a:pt x="8794" y="6243"/>
                  </a:cubicBezTo>
                  <a:lnTo>
                    <a:pt x="8794" y="3342"/>
                  </a:lnTo>
                  <a:cubicBezTo>
                    <a:pt x="8794" y="3249"/>
                    <a:pt x="8756" y="3160"/>
                    <a:pt x="8691" y="3094"/>
                  </a:cubicBezTo>
                  <a:lnTo>
                    <a:pt x="5695" y="102"/>
                  </a:lnTo>
                  <a:cubicBezTo>
                    <a:pt x="5629" y="36"/>
                    <a:pt x="5540" y="0"/>
                    <a:pt x="5446" y="0"/>
                  </a:cubicBezTo>
                  <a:lnTo>
                    <a:pt x="176" y="0"/>
                  </a:lnTo>
                  <a:cubicBezTo>
                    <a:pt x="79" y="0"/>
                    <a:pt x="0" y="79"/>
                    <a:pt x="0" y="176"/>
                  </a:cubicBezTo>
                  <a:lnTo>
                    <a:pt x="0" y="10200"/>
                  </a:lnTo>
                  <a:cubicBezTo>
                    <a:pt x="0" y="10297"/>
                    <a:pt x="79" y="10376"/>
                    <a:pt x="176" y="10376"/>
                  </a:cubicBezTo>
                  <a:lnTo>
                    <a:pt x="4329" y="10376"/>
                  </a:lnTo>
                  <a:cubicBezTo>
                    <a:pt x="4138" y="10120"/>
                    <a:pt x="3984" y="9836"/>
                    <a:pt x="3879" y="9530"/>
                  </a:cubicBezTo>
                  <a:close/>
                  <a:moveTo>
                    <a:pt x="4576" y="6379"/>
                  </a:moveTo>
                  <a:lnTo>
                    <a:pt x="1696" y="6379"/>
                  </a:lnTo>
                  <a:cubicBezTo>
                    <a:pt x="1518" y="6379"/>
                    <a:pt x="1370" y="6536"/>
                    <a:pt x="1370" y="6729"/>
                  </a:cubicBezTo>
                  <a:cubicBezTo>
                    <a:pt x="1370" y="6921"/>
                    <a:pt x="1516" y="7079"/>
                    <a:pt x="1696" y="7079"/>
                  </a:cubicBezTo>
                  <a:lnTo>
                    <a:pt x="4094" y="7079"/>
                  </a:lnTo>
                  <a:cubicBezTo>
                    <a:pt x="4225" y="6822"/>
                    <a:pt x="4388" y="6587"/>
                    <a:pt x="4576" y="6379"/>
                  </a:cubicBezTo>
                  <a:close/>
                  <a:moveTo>
                    <a:pt x="3840" y="7630"/>
                  </a:moveTo>
                  <a:lnTo>
                    <a:pt x="1696" y="7630"/>
                  </a:lnTo>
                  <a:cubicBezTo>
                    <a:pt x="1518" y="7630"/>
                    <a:pt x="1370" y="7787"/>
                    <a:pt x="1370" y="7980"/>
                  </a:cubicBezTo>
                  <a:cubicBezTo>
                    <a:pt x="1370" y="8172"/>
                    <a:pt x="1516" y="8330"/>
                    <a:pt x="1696" y="8330"/>
                  </a:cubicBezTo>
                  <a:lnTo>
                    <a:pt x="3721" y="8330"/>
                  </a:lnTo>
                  <a:cubicBezTo>
                    <a:pt x="3738" y="8089"/>
                    <a:pt x="3778" y="7854"/>
                    <a:pt x="3840" y="763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7" name="燕尾形箭头 56"/>
            <p:cNvSpPr/>
            <p:nvPr/>
          </p:nvSpPr>
          <p:spPr>
            <a:xfrm rot="9407416">
              <a:off x="7683154" y="2334583"/>
              <a:ext cx="1965327" cy="247375"/>
            </a:xfrm>
            <a:prstGeom prst="notch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p>
          </p:txBody>
        </p:sp>
        <p:sp>
          <p:nvSpPr>
            <p:cNvPr id="58" name="hosting_59844"/>
            <p:cNvSpPr/>
            <p:nvPr/>
          </p:nvSpPr>
          <p:spPr>
            <a:xfrm>
              <a:off x="2346606" y="5678009"/>
              <a:ext cx="592947" cy="609685"/>
            </a:xfrm>
            <a:custGeom>
              <a:avLst/>
              <a:gdLst>
                <a:gd name="connsiteX0" fmla="*/ 275280 w 590140"/>
                <a:gd name="connsiteY0" fmla="*/ 496336 h 606798"/>
                <a:gd name="connsiteX1" fmla="*/ 314935 w 590140"/>
                <a:gd name="connsiteY1" fmla="*/ 496336 h 606798"/>
                <a:gd name="connsiteX2" fmla="*/ 314935 w 590140"/>
                <a:gd name="connsiteY2" fmla="*/ 542822 h 606798"/>
                <a:gd name="connsiteX3" fmla="*/ 347213 w 590140"/>
                <a:gd name="connsiteY3" fmla="*/ 542822 h 606798"/>
                <a:gd name="connsiteX4" fmla="*/ 347213 w 590140"/>
                <a:gd name="connsiteY4" fmla="*/ 554789 h 606798"/>
                <a:gd name="connsiteX5" fmla="*/ 458801 w 590140"/>
                <a:gd name="connsiteY5" fmla="*/ 554789 h 606798"/>
                <a:gd name="connsiteX6" fmla="*/ 458801 w 590140"/>
                <a:gd name="connsiteY6" fmla="*/ 594831 h 606798"/>
                <a:gd name="connsiteX7" fmla="*/ 347213 w 590140"/>
                <a:gd name="connsiteY7" fmla="*/ 594831 h 606798"/>
                <a:gd name="connsiteX8" fmla="*/ 347213 w 590140"/>
                <a:gd name="connsiteY8" fmla="*/ 606798 h 606798"/>
                <a:gd name="connsiteX9" fmla="*/ 243463 w 590140"/>
                <a:gd name="connsiteY9" fmla="*/ 606798 h 606798"/>
                <a:gd name="connsiteX10" fmla="*/ 243463 w 590140"/>
                <a:gd name="connsiteY10" fmla="*/ 594831 h 606798"/>
                <a:gd name="connsiteX11" fmla="*/ 131414 w 590140"/>
                <a:gd name="connsiteY11" fmla="*/ 594831 h 606798"/>
                <a:gd name="connsiteX12" fmla="*/ 131414 w 590140"/>
                <a:gd name="connsiteY12" fmla="*/ 554789 h 606798"/>
                <a:gd name="connsiteX13" fmla="*/ 243463 w 590140"/>
                <a:gd name="connsiteY13" fmla="*/ 554789 h 606798"/>
                <a:gd name="connsiteX14" fmla="*/ 243463 w 590140"/>
                <a:gd name="connsiteY14" fmla="*/ 542822 h 606798"/>
                <a:gd name="connsiteX15" fmla="*/ 275280 w 590140"/>
                <a:gd name="connsiteY15" fmla="*/ 542822 h 606798"/>
                <a:gd name="connsiteX16" fmla="*/ 341174 w 590140"/>
                <a:gd name="connsiteY16" fmla="*/ 439218 h 606798"/>
                <a:gd name="connsiteX17" fmla="*/ 341174 w 590140"/>
                <a:gd name="connsiteY17" fmla="*/ 464548 h 606798"/>
                <a:gd name="connsiteX18" fmla="*/ 416785 w 590140"/>
                <a:gd name="connsiteY18" fmla="*/ 464548 h 606798"/>
                <a:gd name="connsiteX19" fmla="*/ 416785 w 590140"/>
                <a:gd name="connsiteY19" fmla="*/ 439218 h 606798"/>
                <a:gd name="connsiteX20" fmla="*/ 159063 w 590140"/>
                <a:gd name="connsiteY20" fmla="*/ 412046 h 606798"/>
                <a:gd name="connsiteX21" fmla="*/ 148459 w 590140"/>
                <a:gd name="connsiteY21" fmla="*/ 422638 h 606798"/>
                <a:gd name="connsiteX22" fmla="*/ 159063 w 590140"/>
                <a:gd name="connsiteY22" fmla="*/ 433692 h 606798"/>
                <a:gd name="connsiteX23" fmla="*/ 169667 w 590140"/>
                <a:gd name="connsiteY23" fmla="*/ 422638 h 606798"/>
                <a:gd name="connsiteX24" fmla="*/ 159063 w 590140"/>
                <a:gd name="connsiteY24" fmla="*/ 412046 h 606798"/>
                <a:gd name="connsiteX25" fmla="*/ 145232 w 590140"/>
                <a:gd name="connsiteY25" fmla="*/ 392242 h 606798"/>
                <a:gd name="connsiteX26" fmla="*/ 445369 w 590140"/>
                <a:gd name="connsiteY26" fmla="*/ 392242 h 606798"/>
                <a:gd name="connsiteX27" fmla="*/ 462428 w 590140"/>
                <a:gd name="connsiteY27" fmla="*/ 409743 h 606798"/>
                <a:gd name="connsiteX28" fmla="*/ 462428 w 590140"/>
                <a:gd name="connsiteY28" fmla="*/ 468693 h 606798"/>
                <a:gd name="connsiteX29" fmla="*/ 445369 w 590140"/>
                <a:gd name="connsiteY29" fmla="*/ 486194 h 606798"/>
                <a:gd name="connsiteX30" fmla="*/ 145232 w 590140"/>
                <a:gd name="connsiteY30" fmla="*/ 486194 h 606798"/>
                <a:gd name="connsiteX31" fmla="*/ 127712 w 590140"/>
                <a:gd name="connsiteY31" fmla="*/ 468693 h 606798"/>
                <a:gd name="connsiteX32" fmla="*/ 127712 w 590140"/>
                <a:gd name="connsiteY32" fmla="*/ 409743 h 606798"/>
                <a:gd name="connsiteX33" fmla="*/ 145232 w 590140"/>
                <a:gd name="connsiteY33" fmla="*/ 392242 h 606798"/>
                <a:gd name="connsiteX34" fmla="*/ 341174 w 590140"/>
                <a:gd name="connsiteY34" fmla="*/ 336094 h 606798"/>
                <a:gd name="connsiteX35" fmla="*/ 341174 w 590140"/>
                <a:gd name="connsiteY35" fmla="*/ 360968 h 606798"/>
                <a:gd name="connsiteX36" fmla="*/ 416785 w 590140"/>
                <a:gd name="connsiteY36" fmla="*/ 360968 h 606798"/>
                <a:gd name="connsiteX37" fmla="*/ 416785 w 590140"/>
                <a:gd name="connsiteY37" fmla="*/ 336094 h 606798"/>
                <a:gd name="connsiteX38" fmla="*/ 159063 w 590140"/>
                <a:gd name="connsiteY38" fmla="*/ 308917 h 606798"/>
                <a:gd name="connsiteX39" fmla="*/ 148459 w 590140"/>
                <a:gd name="connsiteY39" fmla="*/ 319511 h 606798"/>
                <a:gd name="connsiteX40" fmla="*/ 159063 w 590140"/>
                <a:gd name="connsiteY40" fmla="*/ 330106 h 606798"/>
                <a:gd name="connsiteX41" fmla="*/ 169667 w 590140"/>
                <a:gd name="connsiteY41" fmla="*/ 319511 h 606798"/>
                <a:gd name="connsiteX42" fmla="*/ 159063 w 590140"/>
                <a:gd name="connsiteY42" fmla="*/ 308917 h 606798"/>
                <a:gd name="connsiteX43" fmla="*/ 145232 w 590140"/>
                <a:gd name="connsiteY43" fmla="*/ 289110 h 606798"/>
                <a:gd name="connsiteX44" fmla="*/ 445369 w 590140"/>
                <a:gd name="connsiteY44" fmla="*/ 289110 h 606798"/>
                <a:gd name="connsiteX45" fmla="*/ 462428 w 590140"/>
                <a:gd name="connsiteY45" fmla="*/ 306153 h 606798"/>
                <a:gd name="connsiteX46" fmla="*/ 462428 w 590140"/>
                <a:gd name="connsiteY46" fmla="*/ 365574 h 606798"/>
                <a:gd name="connsiteX47" fmla="*/ 445369 w 590140"/>
                <a:gd name="connsiteY47" fmla="*/ 382617 h 606798"/>
                <a:gd name="connsiteX48" fmla="*/ 145232 w 590140"/>
                <a:gd name="connsiteY48" fmla="*/ 382617 h 606798"/>
                <a:gd name="connsiteX49" fmla="*/ 127712 w 590140"/>
                <a:gd name="connsiteY49" fmla="*/ 365574 h 606798"/>
                <a:gd name="connsiteX50" fmla="*/ 127712 w 590140"/>
                <a:gd name="connsiteY50" fmla="*/ 306153 h 606798"/>
                <a:gd name="connsiteX51" fmla="*/ 145232 w 590140"/>
                <a:gd name="connsiteY51" fmla="*/ 289110 h 606798"/>
                <a:gd name="connsiteX52" fmla="*/ 341174 w 590140"/>
                <a:gd name="connsiteY52" fmla="*/ 232510 h 606798"/>
                <a:gd name="connsiteX53" fmla="*/ 341174 w 590140"/>
                <a:gd name="connsiteY53" fmla="*/ 257840 h 606798"/>
                <a:gd name="connsiteX54" fmla="*/ 416785 w 590140"/>
                <a:gd name="connsiteY54" fmla="*/ 257840 h 606798"/>
                <a:gd name="connsiteX55" fmla="*/ 416785 w 590140"/>
                <a:gd name="connsiteY55" fmla="*/ 232510 h 606798"/>
                <a:gd name="connsiteX56" fmla="*/ 159063 w 590140"/>
                <a:gd name="connsiteY56" fmla="*/ 205338 h 606798"/>
                <a:gd name="connsiteX57" fmla="*/ 148459 w 590140"/>
                <a:gd name="connsiteY57" fmla="*/ 215930 h 606798"/>
                <a:gd name="connsiteX58" fmla="*/ 159063 w 590140"/>
                <a:gd name="connsiteY58" fmla="*/ 226984 h 606798"/>
                <a:gd name="connsiteX59" fmla="*/ 169667 w 590140"/>
                <a:gd name="connsiteY59" fmla="*/ 215930 h 606798"/>
                <a:gd name="connsiteX60" fmla="*/ 159063 w 590140"/>
                <a:gd name="connsiteY60" fmla="*/ 205338 h 606798"/>
                <a:gd name="connsiteX61" fmla="*/ 145232 w 590140"/>
                <a:gd name="connsiteY61" fmla="*/ 185534 h 606798"/>
                <a:gd name="connsiteX62" fmla="*/ 445369 w 590140"/>
                <a:gd name="connsiteY62" fmla="*/ 185534 h 606798"/>
                <a:gd name="connsiteX63" fmla="*/ 462428 w 590140"/>
                <a:gd name="connsiteY63" fmla="*/ 203035 h 606798"/>
                <a:gd name="connsiteX64" fmla="*/ 462428 w 590140"/>
                <a:gd name="connsiteY64" fmla="*/ 261985 h 606798"/>
                <a:gd name="connsiteX65" fmla="*/ 445369 w 590140"/>
                <a:gd name="connsiteY65" fmla="*/ 279486 h 606798"/>
                <a:gd name="connsiteX66" fmla="*/ 145232 w 590140"/>
                <a:gd name="connsiteY66" fmla="*/ 279486 h 606798"/>
                <a:gd name="connsiteX67" fmla="*/ 127712 w 590140"/>
                <a:gd name="connsiteY67" fmla="*/ 261985 h 606798"/>
                <a:gd name="connsiteX68" fmla="*/ 127712 w 590140"/>
                <a:gd name="connsiteY68" fmla="*/ 203035 h 606798"/>
                <a:gd name="connsiteX69" fmla="*/ 145232 w 590140"/>
                <a:gd name="connsiteY69" fmla="*/ 185534 h 606798"/>
                <a:gd name="connsiteX70" fmla="*/ 253115 w 590140"/>
                <a:gd name="connsiteY70" fmla="*/ 0 h 606798"/>
                <a:gd name="connsiteX71" fmla="*/ 340253 w 590140"/>
                <a:gd name="connsiteY71" fmla="*/ 29007 h 606798"/>
                <a:gd name="connsiteX72" fmla="*/ 349935 w 590140"/>
                <a:gd name="connsiteY72" fmla="*/ 32230 h 606798"/>
                <a:gd name="connsiteX73" fmla="*/ 357772 w 590140"/>
                <a:gd name="connsiteY73" fmla="*/ 31770 h 606798"/>
                <a:gd name="connsiteX74" fmla="*/ 461508 w 590140"/>
                <a:gd name="connsiteY74" fmla="*/ 84258 h 606798"/>
                <a:gd name="connsiteX75" fmla="*/ 472112 w 590140"/>
                <a:gd name="connsiteY75" fmla="*/ 90244 h 606798"/>
                <a:gd name="connsiteX76" fmla="*/ 590140 w 590140"/>
                <a:gd name="connsiteY76" fmla="*/ 218702 h 606798"/>
                <a:gd name="connsiteX77" fmla="*/ 487788 w 590140"/>
                <a:gd name="connsiteY77" fmla="*/ 344399 h 606798"/>
                <a:gd name="connsiteX78" fmla="*/ 487788 w 590140"/>
                <a:gd name="connsiteY78" fmla="*/ 306183 h 606798"/>
                <a:gd name="connsiteX79" fmla="*/ 485482 w 590140"/>
                <a:gd name="connsiteY79" fmla="*/ 292831 h 606798"/>
                <a:gd name="connsiteX80" fmla="*/ 539425 w 590140"/>
                <a:gd name="connsiteY80" fmla="*/ 218702 h 606798"/>
                <a:gd name="connsiteX81" fmla="*/ 461508 w 590140"/>
                <a:gd name="connsiteY81" fmla="*/ 140430 h 606798"/>
                <a:gd name="connsiteX82" fmla="*/ 453670 w 590140"/>
                <a:gd name="connsiteY82" fmla="*/ 140890 h 606798"/>
                <a:gd name="connsiteX83" fmla="*/ 428313 w 590140"/>
                <a:gd name="connsiteY83" fmla="*/ 126617 h 606798"/>
                <a:gd name="connsiteX84" fmla="*/ 357772 w 590140"/>
                <a:gd name="connsiteY84" fmla="*/ 82416 h 606798"/>
                <a:gd name="connsiteX85" fmla="*/ 341636 w 590140"/>
                <a:gd name="connsiteY85" fmla="*/ 84258 h 606798"/>
                <a:gd name="connsiteX86" fmla="*/ 318583 w 590140"/>
                <a:gd name="connsiteY86" fmla="*/ 77352 h 606798"/>
                <a:gd name="connsiteX87" fmla="*/ 253115 w 590140"/>
                <a:gd name="connsiteY87" fmla="*/ 50647 h 606798"/>
                <a:gd name="connsiteX88" fmla="*/ 161827 w 590140"/>
                <a:gd name="connsiteY88" fmla="*/ 122013 h 606798"/>
                <a:gd name="connsiteX89" fmla="*/ 135087 w 590140"/>
                <a:gd name="connsiteY89" fmla="*/ 140890 h 606798"/>
                <a:gd name="connsiteX90" fmla="*/ 129093 w 590140"/>
                <a:gd name="connsiteY90" fmla="*/ 140430 h 606798"/>
                <a:gd name="connsiteX91" fmla="*/ 50715 w 590140"/>
                <a:gd name="connsiteY91" fmla="*/ 218702 h 606798"/>
                <a:gd name="connsiteX92" fmla="*/ 104658 w 590140"/>
                <a:gd name="connsiteY92" fmla="*/ 292831 h 606798"/>
                <a:gd name="connsiteX93" fmla="*/ 102352 w 590140"/>
                <a:gd name="connsiteY93" fmla="*/ 306183 h 606798"/>
                <a:gd name="connsiteX94" fmla="*/ 102352 w 590140"/>
                <a:gd name="connsiteY94" fmla="*/ 344859 h 606798"/>
                <a:gd name="connsiteX95" fmla="*/ 0 w 590140"/>
                <a:gd name="connsiteY95" fmla="*/ 218702 h 606798"/>
                <a:gd name="connsiteX96" fmla="*/ 110651 w 590140"/>
                <a:gd name="connsiteY96" fmla="*/ 91164 h 606798"/>
                <a:gd name="connsiteX97" fmla="*/ 122177 w 590140"/>
                <a:gd name="connsiteY97" fmla="*/ 82416 h 606798"/>
                <a:gd name="connsiteX98" fmla="*/ 253115 w 590140"/>
                <a:gd name="connsiteY98" fmla="*/ 0 h 6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0140" h="606798">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9" name="database_149748"/>
            <p:cNvSpPr/>
            <p:nvPr/>
          </p:nvSpPr>
          <p:spPr>
            <a:xfrm>
              <a:off x="5782736" y="5655377"/>
              <a:ext cx="609685" cy="60882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0" name="database-analysis_83759"/>
            <p:cNvSpPr>
              <a:spLocks noChangeAspect="1"/>
            </p:cNvSpPr>
            <p:nvPr/>
          </p:nvSpPr>
          <p:spPr>
            <a:xfrm>
              <a:off x="8568622" y="5678009"/>
              <a:ext cx="609685" cy="533164"/>
            </a:xfrm>
            <a:custGeom>
              <a:avLst/>
              <a:gdLst>
                <a:gd name="connsiteX0" fmla="*/ 501508 w 606086"/>
                <a:gd name="connsiteY0" fmla="*/ 493394 h 530017"/>
                <a:gd name="connsiteX1" fmla="*/ 606086 w 606086"/>
                <a:gd name="connsiteY1" fmla="*/ 493394 h 530017"/>
                <a:gd name="connsiteX2" fmla="*/ 606086 w 606086"/>
                <a:gd name="connsiteY2" fmla="*/ 530017 h 530017"/>
                <a:gd name="connsiteX3" fmla="*/ 501508 w 606086"/>
                <a:gd name="connsiteY3" fmla="*/ 530017 h 530017"/>
                <a:gd name="connsiteX4" fmla="*/ 347981 w 606086"/>
                <a:gd name="connsiteY4" fmla="*/ 417155 h 530017"/>
                <a:gd name="connsiteX5" fmla="*/ 342723 w 606086"/>
                <a:gd name="connsiteY5" fmla="*/ 424673 h 530017"/>
                <a:gd name="connsiteX6" fmla="*/ 424098 w 606086"/>
                <a:gd name="connsiteY6" fmla="*/ 450210 h 530017"/>
                <a:gd name="connsiteX7" fmla="*/ 505592 w 606086"/>
                <a:gd name="connsiteY7" fmla="*/ 424673 h 530017"/>
                <a:gd name="connsiteX8" fmla="*/ 500335 w 606086"/>
                <a:gd name="connsiteY8" fmla="*/ 417155 h 530017"/>
                <a:gd name="connsiteX9" fmla="*/ 424098 w 606086"/>
                <a:gd name="connsiteY9" fmla="*/ 431594 h 530017"/>
                <a:gd name="connsiteX10" fmla="*/ 347981 w 606086"/>
                <a:gd name="connsiteY10" fmla="*/ 417155 h 530017"/>
                <a:gd name="connsiteX11" fmla="*/ 107681 w 606086"/>
                <a:gd name="connsiteY11" fmla="*/ 405818 h 530017"/>
                <a:gd name="connsiteX12" fmla="*/ 101826 w 606086"/>
                <a:gd name="connsiteY12" fmla="*/ 414171 h 530017"/>
                <a:gd name="connsiteX13" fmla="*/ 191804 w 606086"/>
                <a:gd name="connsiteY13" fmla="*/ 442454 h 530017"/>
                <a:gd name="connsiteX14" fmla="*/ 281782 w 606086"/>
                <a:gd name="connsiteY14" fmla="*/ 414171 h 530017"/>
                <a:gd name="connsiteX15" fmla="*/ 275927 w 606086"/>
                <a:gd name="connsiteY15" fmla="*/ 405818 h 530017"/>
                <a:gd name="connsiteX16" fmla="*/ 191804 w 606086"/>
                <a:gd name="connsiteY16" fmla="*/ 421809 h 530017"/>
                <a:gd name="connsiteX17" fmla="*/ 107681 w 606086"/>
                <a:gd name="connsiteY17" fmla="*/ 405818 h 530017"/>
                <a:gd name="connsiteX18" fmla="*/ 347981 w 606086"/>
                <a:gd name="connsiteY18" fmla="*/ 355220 h 530017"/>
                <a:gd name="connsiteX19" fmla="*/ 342723 w 606086"/>
                <a:gd name="connsiteY19" fmla="*/ 362738 h 530017"/>
                <a:gd name="connsiteX20" fmla="*/ 424098 w 606086"/>
                <a:gd name="connsiteY20" fmla="*/ 388395 h 530017"/>
                <a:gd name="connsiteX21" fmla="*/ 505592 w 606086"/>
                <a:gd name="connsiteY21" fmla="*/ 362738 h 530017"/>
                <a:gd name="connsiteX22" fmla="*/ 500335 w 606086"/>
                <a:gd name="connsiteY22" fmla="*/ 355220 h 530017"/>
                <a:gd name="connsiteX23" fmla="*/ 424098 w 606086"/>
                <a:gd name="connsiteY23" fmla="*/ 369779 h 530017"/>
                <a:gd name="connsiteX24" fmla="*/ 347981 w 606086"/>
                <a:gd name="connsiteY24" fmla="*/ 355220 h 530017"/>
                <a:gd name="connsiteX25" fmla="*/ 306278 w 606086"/>
                <a:gd name="connsiteY25" fmla="*/ 338752 h 530017"/>
                <a:gd name="connsiteX26" fmla="*/ 307114 w 606086"/>
                <a:gd name="connsiteY26" fmla="*/ 345793 h 530017"/>
                <a:gd name="connsiteX27" fmla="*/ 307114 w 606086"/>
                <a:gd name="connsiteY27" fmla="*/ 362500 h 530017"/>
                <a:gd name="connsiteX28" fmla="*/ 319661 w 606086"/>
                <a:gd name="connsiteY28" fmla="*/ 362977 h 530017"/>
                <a:gd name="connsiteX29" fmla="*/ 319661 w 606086"/>
                <a:gd name="connsiteY29" fmla="*/ 362738 h 530017"/>
                <a:gd name="connsiteX30" fmla="*/ 328623 w 606086"/>
                <a:gd name="connsiteY30" fmla="*/ 342213 h 530017"/>
                <a:gd name="connsiteX31" fmla="*/ 326114 w 606086"/>
                <a:gd name="connsiteY31" fmla="*/ 339349 h 530017"/>
                <a:gd name="connsiteX32" fmla="*/ 324680 w 606086"/>
                <a:gd name="connsiteY32" fmla="*/ 339349 h 530017"/>
                <a:gd name="connsiteX33" fmla="*/ 306278 w 606086"/>
                <a:gd name="connsiteY33" fmla="*/ 338752 h 530017"/>
                <a:gd name="connsiteX34" fmla="*/ 107681 w 606086"/>
                <a:gd name="connsiteY34" fmla="*/ 337439 h 530017"/>
                <a:gd name="connsiteX35" fmla="*/ 101826 w 606086"/>
                <a:gd name="connsiteY35" fmla="*/ 345793 h 530017"/>
                <a:gd name="connsiteX36" fmla="*/ 191804 w 606086"/>
                <a:gd name="connsiteY36" fmla="*/ 374075 h 530017"/>
                <a:gd name="connsiteX37" fmla="*/ 281782 w 606086"/>
                <a:gd name="connsiteY37" fmla="*/ 345793 h 530017"/>
                <a:gd name="connsiteX38" fmla="*/ 275927 w 606086"/>
                <a:gd name="connsiteY38" fmla="*/ 337439 h 530017"/>
                <a:gd name="connsiteX39" fmla="*/ 191804 w 606086"/>
                <a:gd name="connsiteY39" fmla="*/ 353550 h 530017"/>
                <a:gd name="connsiteX40" fmla="*/ 107681 w 606086"/>
                <a:gd name="connsiteY40" fmla="*/ 337439 h 530017"/>
                <a:gd name="connsiteX41" fmla="*/ 347981 w 606086"/>
                <a:gd name="connsiteY41" fmla="*/ 293405 h 530017"/>
                <a:gd name="connsiteX42" fmla="*/ 342723 w 606086"/>
                <a:gd name="connsiteY42" fmla="*/ 300923 h 530017"/>
                <a:gd name="connsiteX43" fmla="*/ 424098 w 606086"/>
                <a:gd name="connsiteY43" fmla="*/ 326580 h 530017"/>
                <a:gd name="connsiteX44" fmla="*/ 505592 w 606086"/>
                <a:gd name="connsiteY44" fmla="*/ 300923 h 530017"/>
                <a:gd name="connsiteX45" fmla="*/ 500335 w 606086"/>
                <a:gd name="connsiteY45" fmla="*/ 293405 h 530017"/>
                <a:gd name="connsiteX46" fmla="*/ 424098 w 606086"/>
                <a:gd name="connsiteY46" fmla="*/ 307845 h 530017"/>
                <a:gd name="connsiteX47" fmla="*/ 347981 w 606086"/>
                <a:gd name="connsiteY47" fmla="*/ 293405 h 530017"/>
                <a:gd name="connsiteX48" fmla="*/ 107681 w 606086"/>
                <a:gd name="connsiteY48" fmla="*/ 269180 h 530017"/>
                <a:gd name="connsiteX49" fmla="*/ 101826 w 606086"/>
                <a:gd name="connsiteY49" fmla="*/ 277414 h 530017"/>
                <a:gd name="connsiteX50" fmla="*/ 191804 w 606086"/>
                <a:gd name="connsiteY50" fmla="*/ 305816 h 530017"/>
                <a:gd name="connsiteX51" fmla="*/ 281782 w 606086"/>
                <a:gd name="connsiteY51" fmla="*/ 277414 h 530017"/>
                <a:gd name="connsiteX52" fmla="*/ 275927 w 606086"/>
                <a:gd name="connsiteY52" fmla="*/ 269180 h 530017"/>
                <a:gd name="connsiteX53" fmla="*/ 191804 w 606086"/>
                <a:gd name="connsiteY53" fmla="*/ 285171 h 530017"/>
                <a:gd name="connsiteX54" fmla="*/ 107681 w 606086"/>
                <a:gd name="connsiteY54" fmla="*/ 269180 h 530017"/>
                <a:gd name="connsiteX55" fmla="*/ 301259 w 606086"/>
                <a:gd name="connsiteY55" fmla="*/ 259634 h 530017"/>
                <a:gd name="connsiteX56" fmla="*/ 307114 w 606086"/>
                <a:gd name="connsiteY56" fmla="*/ 277414 h 530017"/>
                <a:gd name="connsiteX57" fmla="*/ 307114 w 606086"/>
                <a:gd name="connsiteY57" fmla="*/ 283739 h 530017"/>
                <a:gd name="connsiteX58" fmla="*/ 324680 w 606086"/>
                <a:gd name="connsiteY58" fmla="*/ 284336 h 530017"/>
                <a:gd name="connsiteX59" fmla="*/ 325277 w 606086"/>
                <a:gd name="connsiteY59" fmla="*/ 284336 h 530017"/>
                <a:gd name="connsiteX60" fmla="*/ 328623 w 606086"/>
                <a:gd name="connsiteY60" fmla="*/ 280278 h 530017"/>
                <a:gd name="connsiteX61" fmla="*/ 319781 w 606086"/>
                <a:gd name="connsiteY61" fmla="*/ 264646 h 530017"/>
                <a:gd name="connsiteX62" fmla="*/ 319781 w 606086"/>
                <a:gd name="connsiteY62" fmla="*/ 264049 h 530017"/>
                <a:gd name="connsiteX63" fmla="*/ 319781 w 606086"/>
                <a:gd name="connsiteY63" fmla="*/ 260588 h 530017"/>
                <a:gd name="connsiteX64" fmla="*/ 301259 w 606086"/>
                <a:gd name="connsiteY64" fmla="*/ 259634 h 530017"/>
                <a:gd name="connsiteX65" fmla="*/ 424098 w 606086"/>
                <a:gd name="connsiteY65" fmla="*/ 213451 h 530017"/>
                <a:gd name="connsiteX66" fmla="*/ 342723 w 606086"/>
                <a:gd name="connsiteY66" fmla="*/ 238989 h 530017"/>
                <a:gd name="connsiteX67" fmla="*/ 424098 w 606086"/>
                <a:gd name="connsiteY67" fmla="*/ 264646 h 530017"/>
                <a:gd name="connsiteX68" fmla="*/ 505592 w 606086"/>
                <a:gd name="connsiteY68" fmla="*/ 238989 h 530017"/>
                <a:gd name="connsiteX69" fmla="*/ 424098 w 606086"/>
                <a:gd name="connsiteY69" fmla="*/ 213451 h 530017"/>
                <a:gd name="connsiteX70" fmla="*/ 191804 w 606086"/>
                <a:gd name="connsiteY70" fmla="*/ 180754 h 530017"/>
                <a:gd name="connsiteX71" fmla="*/ 101826 w 606086"/>
                <a:gd name="connsiteY71" fmla="*/ 209155 h 530017"/>
                <a:gd name="connsiteX72" fmla="*/ 191804 w 606086"/>
                <a:gd name="connsiteY72" fmla="*/ 237437 h 530017"/>
                <a:gd name="connsiteX73" fmla="*/ 281782 w 606086"/>
                <a:gd name="connsiteY73" fmla="*/ 209155 h 530017"/>
                <a:gd name="connsiteX74" fmla="*/ 191804 w 606086"/>
                <a:gd name="connsiteY74" fmla="*/ 180754 h 530017"/>
                <a:gd name="connsiteX75" fmla="*/ 421708 w 606086"/>
                <a:gd name="connsiteY75" fmla="*/ 163331 h 530017"/>
                <a:gd name="connsiteX76" fmla="*/ 324680 w 606086"/>
                <a:gd name="connsiteY76" fmla="*/ 181828 h 530017"/>
                <a:gd name="connsiteX77" fmla="*/ 289668 w 606086"/>
                <a:gd name="connsiteY77" fmla="*/ 179680 h 530017"/>
                <a:gd name="connsiteX78" fmla="*/ 306876 w 606086"/>
                <a:gd name="connsiteY78" fmla="*/ 204978 h 530017"/>
                <a:gd name="connsiteX79" fmla="*/ 324680 w 606086"/>
                <a:gd name="connsiteY79" fmla="*/ 205575 h 530017"/>
                <a:gd name="connsiteX80" fmla="*/ 428400 w 606086"/>
                <a:gd name="connsiteY80" fmla="*/ 172997 h 530017"/>
                <a:gd name="connsiteX81" fmla="*/ 421708 w 606086"/>
                <a:gd name="connsiteY81" fmla="*/ 163331 h 530017"/>
                <a:gd name="connsiteX82" fmla="*/ 0 w 606086"/>
                <a:gd name="connsiteY82" fmla="*/ 115939 h 530017"/>
                <a:gd name="connsiteX83" fmla="*/ 105989 w 606086"/>
                <a:gd name="connsiteY83" fmla="*/ 115939 h 530017"/>
                <a:gd name="connsiteX84" fmla="*/ 105989 w 606086"/>
                <a:gd name="connsiteY84" fmla="*/ 153903 h 530017"/>
                <a:gd name="connsiteX85" fmla="*/ 0 w 606086"/>
                <a:gd name="connsiteY85" fmla="*/ 153903 h 530017"/>
                <a:gd name="connsiteX86" fmla="*/ 324680 w 606086"/>
                <a:gd name="connsiteY86" fmla="*/ 61539 h 530017"/>
                <a:gd name="connsiteX87" fmla="*/ 221080 w 606086"/>
                <a:gd name="connsiteY87" fmla="*/ 94236 h 530017"/>
                <a:gd name="connsiteX88" fmla="*/ 324680 w 606086"/>
                <a:gd name="connsiteY88" fmla="*/ 126815 h 530017"/>
                <a:gd name="connsiteX89" fmla="*/ 428400 w 606086"/>
                <a:gd name="connsiteY89" fmla="*/ 94236 h 530017"/>
                <a:gd name="connsiteX90" fmla="*/ 324680 w 606086"/>
                <a:gd name="connsiteY90" fmla="*/ 61539 h 530017"/>
                <a:gd name="connsiteX91" fmla="*/ 400558 w 606086"/>
                <a:gd name="connsiteY91" fmla="*/ 15595 h 530017"/>
                <a:gd name="connsiteX92" fmla="*/ 434136 w 606086"/>
                <a:gd name="connsiteY92" fmla="*/ 15595 h 530017"/>
                <a:gd name="connsiteX93" fmla="*/ 434136 w 606086"/>
                <a:gd name="connsiteY93" fmla="*/ 22397 h 530017"/>
                <a:gd name="connsiteX94" fmla="*/ 404023 w 606086"/>
                <a:gd name="connsiteY94" fmla="*/ 22397 h 530017"/>
                <a:gd name="connsiteX95" fmla="*/ 390760 w 606086"/>
                <a:gd name="connsiteY95" fmla="*/ 40178 h 530017"/>
                <a:gd name="connsiteX96" fmla="*/ 457676 w 606086"/>
                <a:gd name="connsiteY96" fmla="*/ 94236 h 530017"/>
                <a:gd name="connsiteX97" fmla="*/ 457676 w 606086"/>
                <a:gd name="connsiteY97" fmla="*/ 126695 h 530017"/>
                <a:gd name="connsiteX98" fmla="*/ 446324 w 606086"/>
                <a:gd name="connsiteY98" fmla="*/ 146743 h 530017"/>
                <a:gd name="connsiteX99" fmla="*/ 457676 w 606086"/>
                <a:gd name="connsiteY99" fmla="*/ 172997 h 530017"/>
                <a:gd name="connsiteX100" fmla="*/ 457676 w 606086"/>
                <a:gd name="connsiteY100" fmla="*/ 192926 h 530017"/>
                <a:gd name="connsiteX101" fmla="*/ 528535 w 606086"/>
                <a:gd name="connsiteY101" fmla="*/ 238989 h 530017"/>
                <a:gd name="connsiteX102" fmla="*/ 528535 w 606086"/>
                <a:gd name="connsiteY102" fmla="*/ 264646 h 530017"/>
                <a:gd name="connsiteX103" fmla="*/ 519693 w 606086"/>
                <a:gd name="connsiteY103" fmla="*/ 280398 h 530017"/>
                <a:gd name="connsiteX104" fmla="*/ 528535 w 606086"/>
                <a:gd name="connsiteY104" fmla="*/ 300923 h 530017"/>
                <a:gd name="connsiteX105" fmla="*/ 528535 w 606086"/>
                <a:gd name="connsiteY105" fmla="*/ 326461 h 530017"/>
                <a:gd name="connsiteX106" fmla="*/ 519693 w 606086"/>
                <a:gd name="connsiteY106" fmla="*/ 342213 h 530017"/>
                <a:gd name="connsiteX107" fmla="*/ 528535 w 606086"/>
                <a:gd name="connsiteY107" fmla="*/ 362738 h 530017"/>
                <a:gd name="connsiteX108" fmla="*/ 528535 w 606086"/>
                <a:gd name="connsiteY108" fmla="*/ 388395 h 530017"/>
                <a:gd name="connsiteX109" fmla="*/ 519693 w 606086"/>
                <a:gd name="connsiteY109" fmla="*/ 404028 h 530017"/>
                <a:gd name="connsiteX110" fmla="*/ 528535 w 606086"/>
                <a:gd name="connsiteY110" fmla="*/ 424673 h 530017"/>
                <a:gd name="connsiteX111" fmla="*/ 528535 w 606086"/>
                <a:gd name="connsiteY111" fmla="*/ 450210 h 530017"/>
                <a:gd name="connsiteX112" fmla="*/ 451462 w 606086"/>
                <a:gd name="connsiteY112" fmla="*/ 491858 h 530017"/>
                <a:gd name="connsiteX113" fmla="*/ 463650 w 606086"/>
                <a:gd name="connsiteY113" fmla="*/ 508326 h 530017"/>
                <a:gd name="connsiteX114" fmla="*/ 493882 w 606086"/>
                <a:gd name="connsiteY114" fmla="*/ 508326 h 530017"/>
                <a:gd name="connsiteX115" fmla="*/ 493882 w 606086"/>
                <a:gd name="connsiteY115" fmla="*/ 515128 h 530017"/>
                <a:gd name="connsiteX116" fmla="*/ 460185 w 606086"/>
                <a:gd name="connsiteY116" fmla="*/ 515128 h 530017"/>
                <a:gd name="connsiteX117" fmla="*/ 443575 w 606086"/>
                <a:gd name="connsiteY117" fmla="*/ 492693 h 530017"/>
                <a:gd name="connsiteX118" fmla="*/ 424098 w 606086"/>
                <a:gd name="connsiteY118" fmla="*/ 493529 h 530017"/>
                <a:gd name="connsiteX119" fmla="*/ 319781 w 606086"/>
                <a:gd name="connsiteY119" fmla="*/ 450210 h 530017"/>
                <a:gd name="connsiteX120" fmla="*/ 319781 w 606086"/>
                <a:gd name="connsiteY120" fmla="*/ 449614 h 530017"/>
                <a:gd name="connsiteX121" fmla="*/ 319781 w 606086"/>
                <a:gd name="connsiteY121" fmla="*/ 424673 h 530017"/>
                <a:gd name="connsiteX122" fmla="*/ 320617 w 606086"/>
                <a:gd name="connsiteY122" fmla="*/ 418109 h 530017"/>
                <a:gd name="connsiteX123" fmla="*/ 307114 w 606086"/>
                <a:gd name="connsiteY123" fmla="*/ 417513 h 530017"/>
                <a:gd name="connsiteX124" fmla="*/ 307114 w 606086"/>
                <a:gd name="connsiteY124" fmla="*/ 442334 h 530017"/>
                <a:gd name="connsiteX125" fmla="*/ 191804 w 606086"/>
                <a:gd name="connsiteY125" fmla="*/ 490187 h 530017"/>
                <a:gd name="connsiteX126" fmla="*/ 76493 w 606086"/>
                <a:gd name="connsiteY126" fmla="*/ 442334 h 530017"/>
                <a:gd name="connsiteX127" fmla="*/ 76493 w 606086"/>
                <a:gd name="connsiteY127" fmla="*/ 441857 h 530017"/>
                <a:gd name="connsiteX128" fmla="*/ 76493 w 606086"/>
                <a:gd name="connsiteY128" fmla="*/ 414171 h 530017"/>
                <a:gd name="connsiteX129" fmla="*/ 86291 w 606086"/>
                <a:gd name="connsiteY129" fmla="*/ 391379 h 530017"/>
                <a:gd name="connsiteX130" fmla="*/ 76493 w 606086"/>
                <a:gd name="connsiteY130" fmla="*/ 374075 h 530017"/>
                <a:gd name="connsiteX131" fmla="*/ 76493 w 606086"/>
                <a:gd name="connsiteY131" fmla="*/ 373478 h 530017"/>
                <a:gd name="connsiteX132" fmla="*/ 76493 w 606086"/>
                <a:gd name="connsiteY132" fmla="*/ 345793 h 530017"/>
                <a:gd name="connsiteX133" fmla="*/ 86291 w 606086"/>
                <a:gd name="connsiteY133" fmla="*/ 323000 h 530017"/>
                <a:gd name="connsiteX134" fmla="*/ 76493 w 606086"/>
                <a:gd name="connsiteY134" fmla="*/ 305697 h 530017"/>
                <a:gd name="connsiteX135" fmla="*/ 76493 w 606086"/>
                <a:gd name="connsiteY135" fmla="*/ 305100 h 530017"/>
                <a:gd name="connsiteX136" fmla="*/ 76493 w 606086"/>
                <a:gd name="connsiteY136" fmla="*/ 277414 h 530017"/>
                <a:gd name="connsiteX137" fmla="*/ 86291 w 606086"/>
                <a:gd name="connsiteY137" fmla="*/ 254741 h 530017"/>
                <a:gd name="connsiteX138" fmla="*/ 76493 w 606086"/>
                <a:gd name="connsiteY138" fmla="*/ 237318 h 530017"/>
                <a:gd name="connsiteX139" fmla="*/ 76493 w 606086"/>
                <a:gd name="connsiteY139" fmla="*/ 236841 h 530017"/>
                <a:gd name="connsiteX140" fmla="*/ 76493 w 606086"/>
                <a:gd name="connsiteY140" fmla="*/ 209155 h 530017"/>
                <a:gd name="connsiteX141" fmla="*/ 158585 w 606086"/>
                <a:gd name="connsiteY141" fmla="*/ 157603 h 530017"/>
                <a:gd name="connsiteX142" fmla="*/ 144246 w 606086"/>
                <a:gd name="connsiteY142" fmla="*/ 138390 h 530017"/>
                <a:gd name="connsiteX143" fmla="*/ 114133 w 606086"/>
                <a:gd name="connsiteY143" fmla="*/ 138390 h 530017"/>
                <a:gd name="connsiteX144" fmla="*/ 114133 w 606086"/>
                <a:gd name="connsiteY144" fmla="*/ 131588 h 530017"/>
                <a:gd name="connsiteX145" fmla="*/ 147711 w 606086"/>
                <a:gd name="connsiteY145" fmla="*/ 131588 h 530017"/>
                <a:gd name="connsiteX146" fmla="*/ 166352 w 606086"/>
                <a:gd name="connsiteY146" fmla="*/ 156767 h 530017"/>
                <a:gd name="connsiteX147" fmla="*/ 191804 w 606086"/>
                <a:gd name="connsiteY147" fmla="*/ 155455 h 530017"/>
                <a:gd name="connsiteX148" fmla="*/ 196583 w 606086"/>
                <a:gd name="connsiteY148" fmla="*/ 155455 h 530017"/>
                <a:gd name="connsiteX149" fmla="*/ 203156 w 606086"/>
                <a:gd name="connsiteY149" fmla="*/ 146743 h 530017"/>
                <a:gd name="connsiteX150" fmla="*/ 191923 w 606086"/>
                <a:gd name="connsiteY150" fmla="*/ 126695 h 530017"/>
                <a:gd name="connsiteX151" fmla="*/ 191804 w 606086"/>
                <a:gd name="connsiteY151" fmla="*/ 126099 h 530017"/>
                <a:gd name="connsiteX152" fmla="*/ 191804 w 606086"/>
                <a:gd name="connsiteY152" fmla="*/ 94236 h 530017"/>
                <a:gd name="connsiteX153" fmla="*/ 324680 w 606086"/>
                <a:gd name="connsiteY153" fmla="*/ 32302 h 530017"/>
                <a:gd name="connsiteX154" fmla="*/ 383590 w 606086"/>
                <a:gd name="connsiteY154" fmla="*/ 38507 h 530017"/>
                <a:gd name="connsiteX155" fmla="*/ 439763 w 606086"/>
                <a:gd name="connsiteY155" fmla="*/ 0 h 530017"/>
                <a:gd name="connsiteX156" fmla="*/ 545611 w 606086"/>
                <a:gd name="connsiteY156" fmla="*/ 0 h 530017"/>
                <a:gd name="connsiteX157" fmla="*/ 545611 w 606086"/>
                <a:gd name="connsiteY157" fmla="*/ 37894 h 530017"/>
                <a:gd name="connsiteX158" fmla="*/ 439763 w 606086"/>
                <a:gd name="connsiteY158" fmla="*/ 37894 h 5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06086" h="530017">
                  <a:moveTo>
                    <a:pt x="501508" y="493394"/>
                  </a:moveTo>
                  <a:lnTo>
                    <a:pt x="606086" y="493394"/>
                  </a:lnTo>
                  <a:lnTo>
                    <a:pt x="606086" y="530017"/>
                  </a:lnTo>
                  <a:lnTo>
                    <a:pt x="501508" y="530017"/>
                  </a:lnTo>
                  <a:close/>
                  <a:moveTo>
                    <a:pt x="347981" y="417155"/>
                  </a:moveTo>
                  <a:cubicBezTo>
                    <a:pt x="344516" y="419780"/>
                    <a:pt x="342723" y="422405"/>
                    <a:pt x="342723" y="424673"/>
                  </a:cubicBezTo>
                  <a:cubicBezTo>
                    <a:pt x="342723" y="433623"/>
                    <a:pt x="373672" y="450210"/>
                    <a:pt x="424098" y="450210"/>
                  </a:cubicBezTo>
                  <a:cubicBezTo>
                    <a:pt x="474644" y="450210"/>
                    <a:pt x="505592" y="433623"/>
                    <a:pt x="505592" y="424673"/>
                  </a:cubicBezTo>
                  <a:cubicBezTo>
                    <a:pt x="505592" y="422405"/>
                    <a:pt x="503680" y="419780"/>
                    <a:pt x="500335" y="417155"/>
                  </a:cubicBezTo>
                  <a:cubicBezTo>
                    <a:pt x="479901" y="426701"/>
                    <a:pt x="451343" y="431594"/>
                    <a:pt x="424098" y="431594"/>
                  </a:cubicBezTo>
                  <a:cubicBezTo>
                    <a:pt x="396854" y="431594"/>
                    <a:pt x="368414" y="426701"/>
                    <a:pt x="347981" y="417155"/>
                  </a:cubicBezTo>
                  <a:close/>
                  <a:moveTo>
                    <a:pt x="107681" y="405818"/>
                  </a:moveTo>
                  <a:cubicBezTo>
                    <a:pt x="103857" y="408801"/>
                    <a:pt x="101826" y="411785"/>
                    <a:pt x="101826" y="414171"/>
                  </a:cubicBezTo>
                  <a:cubicBezTo>
                    <a:pt x="101826" y="424076"/>
                    <a:pt x="136001" y="442454"/>
                    <a:pt x="191804" y="442454"/>
                  </a:cubicBezTo>
                  <a:cubicBezTo>
                    <a:pt x="247607" y="442454"/>
                    <a:pt x="281782" y="424076"/>
                    <a:pt x="281782" y="414171"/>
                  </a:cubicBezTo>
                  <a:cubicBezTo>
                    <a:pt x="281782" y="411785"/>
                    <a:pt x="279751" y="408801"/>
                    <a:pt x="275927" y="405818"/>
                  </a:cubicBezTo>
                  <a:cubicBezTo>
                    <a:pt x="253343" y="416439"/>
                    <a:pt x="221916" y="421809"/>
                    <a:pt x="191804" y="421809"/>
                  </a:cubicBezTo>
                  <a:cubicBezTo>
                    <a:pt x="161692" y="421809"/>
                    <a:pt x="130265" y="416439"/>
                    <a:pt x="107681" y="405818"/>
                  </a:cubicBezTo>
                  <a:close/>
                  <a:moveTo>
                    <a:pt x="347981" y="355220"/>
                  </a:moveTo>
                  <a:cubicBezTo>
                    <a:pt x="344516" y="357965"/>
                    <a:pt x="342723" y="360590"/>
                    <a:pt x="342723" y="362738"/>
                  </a:cubicBezTo>
                  <a:cubicBezTo>
                    <a:pt x="342723" y="371808"/>
                    <a:pt x="373672" y="388395"/>
                    <a:pt x="424098" y="388395"/>
                  </a:cubicBezTo>
                  <a:cubicBezTo>
                    <a:pt x="474644" y="388395"/>
                    <a:pt x="505592" y="371808"/>
                    <a:pt x="505592" y="362738"/>
                  </a:cubicBezTo>
                  <a:cubicBezTo>
                    <a:pt x="505592" y="360590"/>
                    <a:pt x="503680" y="357965"/>
                    <a:pt x="500335" y="355220"/>
                  </a:cubicBezTo>
                  <a:cubicBezTo>
                    <a:pt x="479901" y="364886"/>
                    <a:pt x="451343" y="369779"/>
                    <a:pt x="424098" y="369779"/>
                  </a:cubicBezTo>
                  <a:cubicBezTo>
                    <a:pt x="396854" y="369779"/>
                    <a:pt x="368414" y="364886"/>
                    <a:pt x="347981" y="355220"/>
                  </a:cubicBezTo>
                  <a:close/>
                  <a:moveTo>
                    <a:pt x="306278" y="338752"/>
                  </a:moveTo>
                  <a:cubicBezTo>
                    <a:pt x="306876" y="341019"/>
                    <a:pt x="307114" y="343406"/>
                    <a:pt x="307114" y="345793"/>
                  </a:cubicBezTo>
                  <a:lnTo>
                    <a:pt x="307114" y="362500"/>
                  </a:lnTo>
                  <a:cubicBezTo>
                    <a:pt x="311177" y="362738"/>
                    <a:pt x="315360" y="362977"/>
                    <a:pt x="319661" y="362977"/>
                  </a:cubicBezTo>
                  <a:lnTo>
                    <a:pt x="319661" y="362738"/>
                  </a:lnTo>
                  <a:cubicBezTo>
                    <a:pt x="319661" y="354982"/>
                    <a:pt x="323007" y="348180"/>
                    <a:pt x="328623" y="342213"/>
                  </a:cubicBezTo>
                  <a:cubicBezTo>
                    <a:pt x="327787" y="341258"/>
                    <a:pt x="326950" y="340303"/>
                    <a:pt x="326114" y="339349"/>
                  </a:cubicBezTo>
                  <a:cubicBezTo>
                    <a:pt x="325636" y="339349"/>
                    <a:pt x="325158" y="339349"/>
                    <a:pt x="324680" y="339349"/>
                  </a:cubicBezTo>
                  <a:cubicBezTo>
                    <a:pt x="318586" y="339349"/>
                    <a:pt x="312372" y="339110"/>
                    <a:pt x="306278" y="338752"/>
                  </a:cubicBezTo>
                  <a:close/>
                  <a:moveTo>
                    <a:pt x="107681" y="337439"/>
                  </a:moveTo>
                  <a:cubicBezTo>
                    <a:pt x="103857" y="340542"/>
                    <a:pt x="101826" y="343406"/>
                    <a:pt x="101826" y="345793"/>
                  </a:cubicBezTo>
                  <a:cubicBezTo>
                    <a:pt x="101826" y="355817"/>
                    <a:pt x="136001" y="374075"/>
                    <a:pt x="191804" y="374075"/>
                  </a:cubicBezTo>
                  <a:cubicBezTo>
                    <a:pt x="247607" y="374075"/>
                    <a:pt x="281782" y="355817"/>
                    <a:pt x="281782" y="345793"/>
                  </a:cubicBezTo>
                  <a:cubicBezTo>
                    <a:pt x="281782" y="343406"/>
                    <a:pt x="279751" y="340542"/>
                    <a:pt x="275927" y="337439"/>
                  </a:cubicBezTo>
                  <a:cubicBezTo>
                    <a:pt x="253343" y="348060"/>
                    <a:pt x="221916" y="353550"/>
                    <a:pt x="191804" y="353550"/>
                  </a:cubicBezTo>
                  <a:cubicBezTo>
                    <a:pt x="161692" y="353550"/>
                    <a:pt x="130265" y="348060"/>
                    <a:pt x="107681" y="337439"/>
                  </a:cubicBezTo>
                  <a:close/>
                  <a:moveTo>
                    <a:pt x="347981" y="293405"/>
                  </a:moveTo>
                  <a:cubicBezTo>
                    <a:pt x="344516" y="296150"/>
                    <a:pt x="342723" y="298775"/>
                    <a:pt x="342723" y="300923"/>
                  </a:cubicBezTo>
                  <a:cubicBezTo>
                    <a:pt x="342723" y="309993"/>
                    <a:pt x="373672" y="326580"/>
                    <a:pt x="424098" y="326580"/>
                  </a:cubicBezTo>
                  <a:cubicBezTo>
                    <a:pt x="474644" y="326580"/>
                    <a:pt x="505592" y="309993"/>
                    <a:pt x="505592" y="300923"/>
                  </a:cubicBezTo>
                  <a:cubicBezTo>
                    <a:pt x="505592" y="298775"/>
                    <a:pt x="503680" y="296150"/>
                    <a:pt x="500335" y="293405"/>
                  </a:cubicBezTo>
                  <a:cubicBezTo>
                    <a:pt x="479901" y="302952"/>
                    <a:pt x="451343" y="307845"/>
                    <a:pt x="424098" y="307845"/>
                  </a:cubicBezTo>
                  <a:cubicBezTo>
                    <a:pt x="396854" y="307845"/>
                    <a:pt x="368414" y="302952"/>
                    <a:pt x="347981" y="293405"/>
                  </a:cubicBezTo>
                  <a:close/>
                  <a:moveTo>
                    <a:pt x="107681" y="269180"/>
                  </a:moveTo>
                  <a:cubicBezTo>
                    <a:pt x="103857" y="272164"/>
                    <a:pt x="101826" y="275028"/>
                    <a:pt x="101826" y="277414"/>
                  </a:cubicBezTo>
                  <a:cubicBezTo>
                    <a:pt x="101826" y="287438"/>
                    <a:pt x="136001" y="305816"/>
                    <a:pt x="191804" y="305816"/>
                  </a:cubicBezTo>
                  <a:cubicBezTo>
                    <a:pt x="247607" y="305816"/>
                    <a:pt x="281782" y="287438"/>
                    <a:pt x="281782" y="277414"/>
                  </a:cubicBezTo>
                  <a:cubicBezTo>
                    <a:pt x="281782" y="275028"/>
                    <a:pt x="279751" y="272164"/>
                    <a:pt x="275927" y="269180"/>
                  </a:cubicBezTo>
                  <a:cubicBezTo>
                    <a:pt x="253343" y="279801"/>
                    <a:pt x="221916" y="285171"/>
                    <a:pt x="191804" y="285171"/>
                  </a:cubicBezTo>
                  <a:cubicBezTo>
                    <a:pt x="161692" y="285171"/>
                    <a:pt x="130265" y="279682"/>
                    <a:pt x="107681" y="269180"/>
                  </a:cubicBezTo>
                  <a:close/>
                  <a:moveTo>
                    <a:pt x="301259" y="259634"/>
                  </a:moveTo>
                  <a:cubicBezTo>
                    <a:pt x="305083" y="265004"/>
                    <a:pt x="307114" y="270970"/>
                    <a:pt x="307114" y="277414"/>
                  </a:cubicBezTo>
                  <a:lnTo>
                    <a:pt x="307114" y="283739"/>
                  </a:lnTo>
                  <a:cubicBezTo>
                    <a:pt x="312731" y="284097"/>
                    <a:pt x="318586" y="284336"/>
                    <a:pt x="324680" y="284336"/>
                  </a:cubicBezTo>
                  <a:cubicBezTo>
                    <a:pt x="324919" y="284336"/>
                    <a:pt x="325158" y="284336"/>
                    <a:pt x="325277" y="284336"/>
                  </a:cubicBezTo>
                  <a:cubicBezTo>
                    <a:pt x="326353" y="282904"/>
                    <a:pt x="327428" y="281591"/>
                    <a:pt x="328623" y="280278"/>
                  </a:cubicBezTo>
                  <a:cubicBezTo>
                    <a:pt x="324082" y="275624"/>
                    <a:pt x="320976" y="270374"/>
                    <a:pt x="319781" y="264646"/>
                  </a:cubicBezTo>
                  <a:lnTo>
                    <a:pt x="319781" y="264049"/>
                  </a:lnTo>
                  <a:lnTo>
                    <a:pt x="319781" y="260588"/>
                  </a:lnTo>
                  <a:cubicBezTo>
                    <a:pt x="313567" y="260469"/>
                    <a:pt x="307473" y="260111"/>
                    <a:pt x="301259" y="259634"/>
                  </a:cubicBezTo>
                  <a:close/>
                  <a:moveTo>
                    <a:pt x="424098" y="213451"/>
                  </a:moveTo>
                  <a:cubicBezTo>
                    <a:pt x="373672" y="213451"/>
                    <a:pt x="342723" y="230039"/>
                    <a:pt x="342723" y="238989"/>
                  </a:cubicBezTo>
                  <a:cubicBezTo>
                    <a:pt x="342723" y="248058"/>
                    <a:pt x="373672" y="264646"/>
                    <a:pt x="424098" y="264646"/>
                  </a:cubicBezTo>
                  <a:cubicBezTo>
                    <a:pt x="474644" y="264646"/>
                    <a:pt x="505592" y="248058"/>
                    <a:pt x="505592" y="238989"/>
                  </a:cubicBezTo>
                  <a:cubicBezTo>
                    <a:pt x="505592" y="230039"/>
                    <a:pt x="474644" y="213451"/>
                    <a:pt x="424098" y="213451"/>
                  </a:cubicBezTo>
                  <a:close/>
                  <a:moveTo>
                    <a:pt x="191804" y="180754"/>
                  </a:moveTo>
                  <a:cubicBezTo>
                    <a:pt x="136001" y="180754"/>
                    <a:pt x="101826" y="199131"/>
                    <a:pt x="101826" y="209155"/>
                  </a:cubicBezTo>
                  <a:cubicBezTo>
                    <a:pt x="101826" y="219060"/>
                    <a:pt x="136001" y="237437"/>
                    <a:pt x="191804" y="237437"/>
                  </a:cubicBezTo>
                  <a:cubicBezTo>
                    <a:pt x="247607" y="237437"/>
                    <a:pt x="281782" y="219060"/>
                    <a:pt x="281782" y="209155"/>
                  </a:cubicBezTo>
                  <a:cubicBezTo>
                    <a:pt x="281782" y="199131"/>
                    <a:pt x="247607" y="180754"/>
                    <a:pt x="191804" y="180754"/>
                  </a:cubicBezTo>
                  <a:close/>
                  <a:moveTo>
                    <a:pt x="421708" y="163331"/>
                  </a:moveTo>
                  <a:cubicBezTo>
                    <a:pt x="395659" y="175622"/>
                    <a:pt x="359452" y="181828"/>
                    <a:pt x="324680" y="181828"/>
                  </a:cubicBezTo>
                  <a:cubicBezTo>
                    <a:pt x="313089" y="181828"/>
                    <a:pt x="301259" y="181112"/>
                    <a:pt x="289668" y="179680"/>
                  </a:cubicBezTo>
                  <a:cubicBezTo>
                    <a:pt x="299228" y="186720"/>
                    <a:pt x="305442" y="195193"/>
                    <a:pt x="306876" y="204978"/>
                  </a:cubicBezTo>
                  <a:cubicBezTo>
                    <a:pt x="312611" y="205336"/>
                    <a:pt x="318466" y="205575"/>
                    <a:pt x="324680" y="205575"/>
                  </a:cubicBezTo>
                  <a:cubicBezTo>
                    <a:pt x="388967" y="205575"/>
                    <a:pt x="428400" y="184453"/>
                    <a:pt x="428400" y="172997"/>
                  </a:cubicBezTo>
                  <a:cubicBezTo>
                    <a:pt x="428400" y="170133"/>
                    <a:pt x="426010" y="166792"/>
                    <a:pt x="421708" y="163331"/>
                  </a:cubicBezTo>
                  <a:close/>
                  <a:moveTo>
                    <a:pt x="0" y="115939"/>
                  </a:moveTo>
                  <a:lnTo>
                    <a:pt x="105989" y="115939"/>
                  </a:lnTo>
                  <a:lnTo>
                    <a:pt x="105989" y="153903"/>
                  </a:lnTo>
                  <a:lnTo>
                    <a:pt x="0" y="153903"/>
                  </a:lnTo>
                  <a:close/>
                  <a:moveTo>
                    <a:pt x="324680" y="61539"/>
                  </a:moveTo>
                  <a:cubicBezTo>
                    <a:pt x="260393" y="61539"/>
                    <a:pt x="221080" y="82661"/>
                    <a:pt x="221080" y="94236"/>
                  </a:cubicBezTo>
                  <a:cubicBezTo>
                    <a:pt x="221080" y="105692"/>
                    <a:pt x="260393" y="126815"/>
                    <a:pt x="324680" y="126815"/>
                  </a:cubicBezTo>
                  <a:cubicBezTo>
                    <a:pt x="388967" y="126815"/>
                    <a:pt x="428400" y="105692"/>
                    <a:pt x="428400" y="94236"/>
                  </a:cubicBezTo>
                  <a:cubicBezTo>
                    <a:pt x="428400" y="82661"/>
                    <a:pt x="388967" y="61539"/>
                    <a:pt x="324680" y="61539"/>
                  </a:cubicBezTo>
                  <a:close/>
                  <a:moveTo>
                    <a:pt x="400558" y="15595"/>
                  </a:moveTo>
                  <a:lnTo>
                    <a:pt x="434136" y="15595"/>
                  </a:lnTo>
                  <a:lnTo>
                    <a:pt x="434136" y="22397"/>
                  </a:lnTo>
                  <a:lnTo>
                    <a:pt x="404023" y="22397"/>
                  </a:lnTo>
                  <a:lnTo>
                    <a:pt x="390760" y="40178"/>
                  </a:lnTo>
                  <a:cubicBezTo>
                    <a:pt x="428758" y="49725"/>
                    <a:pt x="457676" y="68102"/>
                    <a:pt x="457676" y="94236"/>
                  </a:cubicBezTo>
                  <a:lnTo>
                    <a:pt x="457676" y="126695"/>
                  </a:lnTo>
                  <a:cubicBezTo>
                    <a:pt x="456122" y="134094"/>
                    <a:pt x="452179" y="140777"/>
                    <a:pt x="446324" y="146743"/>
                  </a:cubicBezTo>
                  <a:cubicBezTo>
                    <a:pt x="453493" y="154381"/>
                    <a:pt x="457676" y="163092"/>
                    <a:pt x="457676" y="172997"/>
                  </a:cubicBezTo>
                  <a:lnTo>
                    <a:pt x="457676" y="192926"/>
                  </a:lnTo>
                  <a:cubicBezTo>
                    <a:pt x="495913" y="198773"/>
                    <a:pt x="528535" y="214525"/>
                    <a:pt x="528535" y="238989"/>
                  </a:cubicBezTo>
                  <a:lnTo>
                    <a:pt x="528535" y="264646"/>
                  </a:lnTo>
                  <a:cubicBezTo>
                    <a:pt x="527340" y="270493"/>
                    <a:pt x="524233" y="275624"/>
                    <a:pt x="519693" y="280398"/>
                  </a:cubicBezTo>
                  <a:cubicBezTo>
                    <a:pt x="525309" y="286364"/>
                    <a:pt x="528535" y="293166"/>
                    <a:pt x="528535" y="300923"/>
                  </a:cubicBezTo>
                  <a:lnTo>
                    <a:pt x="528535" y="326461"/>
                  </a:lnTo>
                  <a:cubicBezTo>
                    <a:pt x="527340" y="332308"/>
                    <a:pt x="524233" y="337559"/>
                    <a:pt x="519693" y="342213"/>
                  </a:cubicBezTo>
                  <a:cubicBezTo>
                    <a:pt x="525309" y="348180"/>
                    <a:pt x="528535" y="354982"/>
                    <a:pt x="528535" y="362738"/>
                  </a:cubicBezTo>
                  <a:lnTo>
                    <a:pt x="528535" y="388395"/>
                  </a:lnTo>
                  <a:cubicBezTo>
                    <a:pt x="527340" y="394123"/>
                    <a:pt x="524233" y="399374"/>
                    <a:pt x="519693" y="404028"/>
                  </a:cubicBezTo>
                  <a:cubicBezTo>
                    <a:pt x="525309" y="409995"/>
                    <a:pt x="528535" y="416916"/>
                    <a:pt x="528535" y="424673"/>
                  </a:cubicBezTo>
                  <a:lnTo>
                    <a:pt x="528535" y="450210"/>
                  </a:lnTo>
                  <a:cubicBezTo>
                    <a:pt x="523755" y="473122"/>
                    <a:pt x="489461" y="487323"/>
                    <a:pt x="451462" y="491858"/>
                  </a:cubicBezTo>
                  <a:lnTo>
                    <a:pt x="463650" y="508326"/>
                  </a:lnTo>
                  <a:lnTo>
                    <a:pt x="493882" y="508326"/>
                  </a:lnTo>
                  <a:lnTo>
                    <a:pt x="493882" y="515128"/>
                  </a:lnTo>
                  <a:lnTo>
                    <a:pt x="460185" y="515128"/>
                  </a:lnTo>
                  <a:lnTo>
                    <a:pt x="443575" y="492693"/>
                  </a:lnTo>
                  <a:cubicBezTo>
                    <a:pt x="437123" y="493171"/>
                    <a:pt x="430551" y="493529"/>
                    <a:pt x="424098" y="493529"/>
                  </a:cubicBezTo>
                  <a:cubicBezTo>
                    <a:pt x="376779" y="493529"/>
                    <a:pt x="325636" y="478612"/>
                    <a:pt x="319781" y="450210"/>
                  </a:cubicBezTo>
                  <a:lnTo>
                    <a:pt x="319781" y="449614"/>
                  </a:lnTo>
                  <a:lnTo>
                    <a:pt x="319781" y="424673"/>
                  </a:lnTo>
                  <a:cubicBezTo>
                    <a:pt x="319781" y="422405"/>
                    <a:pt x="320020" y="420138"/>
                    <a:pt x="320617" y="418109"/>
                  </a:cubicBezTo>
                  <a:cubicBezTo>
                    <a:pt x="316076" y="417990"/>
                    <a:pt x="311655" y="417871"/>
                    <a:pt x="307114" y="417513"/>
                  </a:cubicBezTo>
                  <a:lnTo>
                    <a:pt x="307114" y="442334"/>
                  </a:lnTo>
                  <a:cubicBezTo>
                    <a:pt x="300662" y="473719"/>
                    <a:pt x="244142" y="490187"/>
                    <a:pt x="191804" y="490187"/>
                  </a:cubicBezTo>
                  <a:cubicBezTo>
                    <a:pt x="139466" y="490187"/>
                    <a:pt x="83065" y="473719"/>
                    <a:pt x="76493" y="442334"/>
                  </a:cubicBezTo>
                  <a:lnTo>
                    <a:pt x="76493" y="441857"/>
                  </a:lnTo>
                  <a:lnTo>
                    <a:pt x="76493" y="414171"/>
                  </a:lnTo>
                  <a:cubicBezTo>
                    <a:pt x="76493" y="405579"/>
                    <a:pt x="80078" y="397942"/>
                    <a:pt x="86291" y="391379"/>
                  </a:cubicBezTo>
                  <a:cubicBezTo>
                    <a:pt x="81273" y="386247"/>
                    <a:pt x="77807" y="380400"/>
                    <a:pt x="76493" y="374075"/>
                  </a:cubicBezTo>
                  <a:lnTo>
                    <a:pt x="76493" y="373478"/>
                  </a:lnTo>
                  <a:lnTo>
                    <a:pt x="76493" y="345793"/>
                  </a:lnTo>
                  <a:cubicBezTo>
                    <a:pt x="76493" y="337201"/>
                    <a:pt x="80078" y="329683"/>
                    <a:pt x="86291" y="323000"/>
                  </a:cubicBezTo>
                  <a:cubicBezTo>
                    <a:pt x="81273" y="317869"/>
                    <a:pt x="77807" y="312141"/>
                    <a:pt x="76493" y="305697"/>
                  </a:cubicBezTo>
                  <a:lnTo>
                    <a:pt x="76493" y="305100"/>
                  </a:lnTo>
                  <a:lnTo>
                    <a:pt x="76493" y="277414"/>
                  </a:lnTo>
                  <a:cubicBezTo>
                    <a:pt x="76493" y="268942"/>
                    <a:pt x="80078" y="261304"/>
                    <a:pt x="86291" y="254741"/>
                  </a:cubicBezTo>
                  <a:cubicBezTo>
                    <a:pt x="81273" y="249490"/>
                    <a:pt x="77807" y="243762"/>
                    <a:pt x="76493" y="237318"/>
                  </a:cubicBezTo>
                  <a:lnTo>
                    <a:pt x="76493" y="236841"/>
                  </a:lnTo>
                  <a:lnTo>
                    <a:pt x="76493" y="209155"/>
                  </a:lnTo>
                  <a:cubicBezTo>
                    <a:pt x="76493" y="181112"/>
                    <a:pt x="114611" y="163569"/>
                    <a:pt x="158585" y="157603"/>
                  </a:cubicBezTo>
                  <a:lnTo>
                    <a:pt x="144246" y="138390"/>
                  </a:lnTo>
                  <a:lnTo>
                    <a:pt x="114133" y="138390"/>
                  </a:lnTo>
                  <a:lnTo>
                    <a:pt x="114133" y="131588"/>
                  </a:lnTo>
                  <a:lnTo>
                    <a:pt x="147711" y="131588"/>
                  </a:lnTo>
                  <a:lnTo>
                    <a:pt x="166352" y="156767"/>
                  </a:lnTo>
                  <a:cubicBezTo>
                    <a:pt x="174716" y="155813"/>
                    <a:pt x="183320" y="155455"/>
                    <a:pt x="191804" y="155455"/>
                  </a:cubicBezTo>
                  <a:cubicBezTo>
                    <a:pt x="193357" y="155455"/>
                    <a:pt x="195030" y="155455"/>
                    <a:pt x="196583" y="155455"/>
                  </a:cubicBezTo>
                  <a:cubicBezTo>
                    <a:pt x="198376" y="152352"/>
                    <a:pt x="200527" y="149488"/>
                    <a:pt x="203156" y="146743"/>
                  </a:cubicBezTo>
                  <a:cubicBezTo>
                    <a:pt x="197420" y="140777"/>
                    <a:pt x="193477" y="134094"/>
                    <a:pt x="191923" y="126695"/>
                  </a:cubicBezTo>
                  <a:lnTo>
                    <a:pt x="191804" y="126099"/>
                  </a:lnTo>
                  <a:lnTo>
                    <a:pt x="191804" y="94236"/>
                  </a:lnTo>
                  <a:cubicBezTo>
                    <a:pt x="191804" y="54021"/>
                    <a:pt x="260273" y="32302"/>
                    <a:pt x="324680" y="32302"/>
                  </a:cubicBezTo>
                  <a:cubicBezTo>
                    <a:pt x="344635" y="32302"/>
                    <a:pt x="365069" y="34450"/>
                    <a:pt x="383590" y="38507"/>
                  </a:cubicBezTo>
                  <a:close/>
                  <a:moveTo>
                    <a:pt x="439763" y="0"/>
                  </a:moveTo>
                  <a:lnTo>
                    <a:pt x="545611" y="0"/>
                  </a:lnTo>
                  <a:lnTo>
                    <a:pt x="545611" y="37894"/>
                  </a:lnTo>
                  <a:lnTo>
                    <a:pt x="439763" y="378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1" name="文本框 60"/>
            <p:cNvSpPr txBox="1"/>
            <p:nvPr/>
          </p:nvSpPr>
          <p:spPr>
            <a:xfrm>
              <a:off x="2223082" y="6419635"/>
              <a:ext cx="1100010" cy="290286"/>
            </a:xfrm>
            <a:prstGeom prst="rect">
              <a:avLst/>
            </a:prstGeom>
            <a:noFill/>
          </p:spPr>
          <p:txBody>
            <a:bodyPr wrap="square" rtlCol="0">
              <a:spAutoFit/>
            </a:bodyPr>
            <a:lstStyle/>
            <a:p>
              <a:r>
                <a:rPr kumimoji="1" lang="zh-CN" altLang="en-US" sz="1000" dirty="0"/>
                <a:t>外部数据源</a:t>
              </a:r>
              <a:endParaRPr kumimoji="1" lang="en-US" altLang="zh-CN" sz="1000" dirty="0"/>
            </a:p>
          </p:txBody>
        </p:sp>
        <p:sp>
          <p:nvSpPr>
            <p:cNvPr id="62" name="文本框 61"/>
            <p:cNvSpPr txBox="1"/>
            <p:nvPr/>
          </p:nvSpPr>
          <p:spPr>
            <a:xfrm>
              <a:off x="5610523" y="6422741"/>
              <a:ext cx="1100010" cy="290286"/>
            </a:xfrm>
            <a:prstGeom prst="rect">
              <a:avLst/>
            </a:prstGeom>
            <a:noFill/>
          </p:spPr>
          <p:txBody>
            <a:bodyPr wrap="square" rtlCol="0">
              <a:spAutoFit/>
            </a:bodyPr>
            <a:lstStyle/>
            <a:p>
              <a:r>
                <a:rPr kumimoji="1" lang="zh-CN" altLang="en-US" sz="1000" dirty="0"/>
                <a:t>内部数据源</a:t>
              </a:r>
              <a:endParaRPr kumimoji="1" lang="en-US" altLang="zh-CN" sz="1000" dirty="0"/>
            </a:p>
          </p:txBody>
        </p:sp>
        <p:sp>
          <p:nvSpPr>
            <p:cNvPr id="63" name="文本框 62"/>
            <p:cNvSpPr txBox="1"/>
            <p:nvPr/>
          </p:nvSpPr>
          <p:spPr>
            <a:xfrm>
              <a:off x="8557478" y="6419636"/>
              <a:ext cx="929201" cy="290286"/>
            </a:xfrm>
            <a:prstGeom prst="rect">
              <a:avLst/>
            </a:prstGeom>
            <a:noFill/>
          </p:spPr>
          <p:txBody>
            <a:bodyPr wrap="square" rtlCol="0">
              <a:spAutoFit/>
            </a:bodyPr>
            <a:lstStyle/>
            <a:p>
              <a:r>
                <a:rPr kumimoji="1" lang="zh-CN" altLang="en-US" sz="1000" dirty="0"/>
                <a:t>数据仓库</a:t>
              </a:r>
              <a:endParaRPr kumimoji="1" lang="en-US" altLang="zh-CN" sz="1000" dirty="0"/>
            </a:p>
          </p:txBody>
        </p:sp>
        <p:sp>
          <p:nvSpPr>
            <p:cNvPr id="64" name="圆角矩形 63"/>
            <p:cNvSpPr/>
            <p:nvPr/>
          </p:nvSpPr>
          <p:spPr>
            <a:xfrm>
              <a:off x="383060" y="5300951"/>
              <a:ext cx="11429999" cy="280370"/>
            </a:xfrm>
            <a:prstGeom prst="round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000" dirty="0">
                  <a:solidFill>
                    <a:schemeClr val="bg1"/>
                  </a:solidFill>
                </a:rPr>
                <a:t>统一数据隔离</a:t>
              </a:r>
              <a:endParaRPr kumimoji="1" lang="zh-CN" altLang="en-US" sz="1000" dirty="0">
                <a:solidFill>
                  <a:schemeClr val="bg1"/>
                </a:solidFill>
              </a:endParaRPr>
            </a:p>
          </p:txBody>
        </p:sp>
        <p:sp>
          <p:nvSpPr>
            <p:cNvPr id="65" name="圆角矩形 64"/>
            <p:cNvSpPr/>
            <p:nvPr/>
          </p:nvSpPr>
          <p:spPr>
            <a:xfrm>
              <a:off x="1541053" y="439293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数据源级</a:t>
              </a:r>
              <a:endParaRPr kumimoji="1" lang="zh-CN" altLang="en-US" sz="1000" dirty="0">
                <a:solidFill>
                  <a:schemeClr val="tx1"/>
                </a:solidFill>
              </a:endParaRPr>
            </a:p>
          </p:txBody>
        </p:sp>
        <p:sp>
          <p:nvSpPr>
            <p:cNvPr id="66" name="圆角矩形 65"/>
            <p:cNvSpPr/>
            <p:nvPr/>
          </p:nvSpPr>
          <p:spPr>
            <a:xfrm>
              <a:off x="1542094" y="473803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数据库级</a:t>
              </a:r>
              <a:endParaRPr kumimoji="1" lang="zh-CN" altLang="en-US" sz="1000" dirty="0">
                <a:solidFill>
                  <a:schemeClr val="tx1"/>
                </a:solidFill>
              </a:endParaRPr>
            </a:p>
          </p:txBody>
        </p:sp>
        <p:sp>
          <p:nvSpPr>
            <p:cNvPr id="67" name="圆角矩形 66"/>
            <p:cNvSpPr/>
            <p:nvPr/>
          </p:nvSpPr>
          <p:spPr>
            <a:xfrm>
              <a:off x="2881258" y="43927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表级</a:t>
              </a:r>
              <a:endParaRPr kumimoji="1" lang="zh-CN" altLang="en-US" sz="1000" dirty="0">
                <a:solidFill>
                  <a:schemeClr val="tx1"/>
                </a:solidFill>
              </a:endParaRPr>
            </a:p>
          </p:txBody>
        </p:sp>
        <p:sp>
          <p:nvSpPr>
            <p:cNvPr id="68" name="圆角矩形 67"/>
            <p:cNvSpPr/>
            <p:nvPr/>
          </p:nvSpPr>
          <p:spPr>
            <a:xfrm>
              <a:off x="2882311"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字段级</a:t>
              </a:r>
              <a:endParaRPr kumimoji="1" lang="zh-CN" altLang="en-US" sz="1000" dirty="0">
                <a:solidFill>
                  <a:schemeClr val="tx1"/>
                </a:solidFill>
              </a:endParaRPr>
            </a:p>
          </p:txBody>
        </p:sp>
        <p:sp>
          <p:nvSpPr>
            <p:cNvPr id="69" name="圆角矩形 68"/>
            <p:cNvSpPr/>
            <p:nvPr/>
          </p:nvSpPr>
          <p:spPr>
            <a:xfrm>
              <a:off x="5315737"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掩码</a:t>
              </a:r>
              <a:endParaRPr kumimoji="1" lang="zh-CN" altLang="en-US" sz="1000" dirty="0">
                <a:solidFill>
                  <a:schemeClr val="tx1"/>
                </a:solidFill>
              </a:endParaRPr>
            </a:p>
          </p:txBody>
        </p:sp>
        <p:sp>
          <p:nvSpPr>
            <p:cNvPr id="70" name="圆角矩形 69"/>
            <p:cNvSpPr/>
            <p:nvPr/>
          </p:nvSpPr>
          <p:spPr>
            <a:xfrm>
              <a:off x="5315737" y="47544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替换</a:t>
              </a:r>
              <a:endParaRPr kumimoji="1" lang="zh-CN" altLang="en-US" sz="1000" dirty="0">
                <a:solidFill>
                  <a:schemeClr val="tx1"/>
                </a:solidFill>
              </a:endParaRPr>
            </a:p>
          </p:txBody>
        </p:sp>
        <p:sp>
          <p:nvSpPr>
            <p:cNvPr id="71" name="圆角矩形 70"/>
            <p:cNvSpPr/>
            <p:nvPr/>
          </p:nvSpPr>
          <p:spPr>
            <a:xfrm>
              <a:off x="6635065"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rPr>
                <a:t>hash</a:t>
              </a:r>
              <a:endParaRPr kumimoji="1" lang="zh-CN" altLang="en-US" sz="1000" dirty="0">
                <a:solidFill>
                  <a:schemeClr val="tx1"/>
                </a:solidFill>
              </a:endParaRPr>
            </a:p>
          </p:txBody>
        </p:sp>
        <p:sp>
          <p:nvSpPr>
            <p:cNvPr id="72" name="圆角矩形 71"/>
            <p:cNvSpPr/>
            <p:nvPr/>
          </p:nvSpPr>
          <p:spPr>
            <a:xfrm>
              <a:off x="6635065" y="47544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截断</a:t>
              </a:r>
              <a:endParaRPr kumimoji="1" lang="zh-CN" altLang="en-US" sz="1000" dirty="0">
                <a:solidFill>
                  <a:schemeClr val="tx1"/>
                </a:solidFill>
              </a:endParaRPr>
            </a:p>
          </p:txBody>
        </p:sp>
        <p:sp>
          <p:nvSpPr>
            <p:cNvPr id="73" name="圆角矩形 72"/>
            <p:cNvSpPr/>
            <p:nvPr/>
          </p:nvSpPr>
          <p:spPr>
            <a:xfrm>
              <a:off x="9106587"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权限组</a:t>
              </a:r>
              <a:endParaRPr kumimoji="1" lang="zh-CN" altLang="en-US" sz="1000" dirty="0">
                <a:solidFill>
                  <a:schemeClr val="tx1"/>
                </a:solidFill>
              </a:endParaRPr>
            </a:p>
          </p:txBody>
        </p:sp>
        <p:sp>
          <p:nvSpPr>
            <p:cNvPr id="74" name="圆角矩形 73"/>
            <p:cNvSpPr/>
            <p:nvPr/>
          </p:nvSpPr>
          <p:spPr>
            <a:xfrm>
              <a:off x="9118257"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权限对象</a:t>
              </a:r>
              <a:endParaRPr kumimoji="1" lang="zh-CN" altLang="en-US" sz="1000" dirty="0">
                <a:solidFill>
                  <a:schemeClr val="tx1"/>
                </a:solidFill>
              </a:endParaRPr>
            </a:p>
          </p:txBody>
        </p:sp>
        <p:sp>
          <p:nvSpPr>
            <p:cNvPr id="75" name="圆角矩形 74"/>
            <p:cNvSpPr/>
            <p:nvPr/>
          </p:nvSpPr>
          <p:spPr>
            <a:xfrm>
              <a:off x="10386151"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rPr>
                <a:t>权限值</a:t>
              </a:r>
              <a:endParaRPr kumimoji="1" lang="zh-CN" altLang="en-US" sz="1000" dirty="0">
                <a:solidFill>
                  <a:schemeClr val="tx1"/>
                </a:solidFill>
              </a:endParaRPr>
            </a:p>
          </p:txBody>
        </p:sp>
        <p:sp>
          <p:nvSpPr>
            <p:cNvPr id="76" name="文本框 75"/>
            <p:cNvSpPr txBox="1"/>
            <p:nvPr/>
          </p:nvSpPr>
          <p:spPr>
            <a:xfrm>
              <a:off x="2607033" y="779105"/>
              <a:ext cx="816041" cy="290286"/>
            </a:xfrm>
            <a:prstGeom prst="rect">
              <a:avLst/>
            </a:prstGeom>
            <a:noFill/>
          </p:spPr>
          <p:txBody>
            <a:bodyPr wrap="square" rtlCol="0">
              <a:spAutoFit/>
            </a:bodyPr>
            <a:lstStyle/>
            <a:p>
              <a:r>
                <a:rPr kumimoji="1" lang="en-US" altLang="zh-CN" sz="1000" dirty="0"/>
                <a:t>API</a:t>
              </a:r>
              <a:r>
                <a:rPr kumimoji="1" lang="zh-CN" altLang="en-US" sz="1000" dirty="0"/>
                <a:t>调用</a:t>
              </a:r>
              <a:endParaRPr kumimoji="1" lang="en-US" altLang="zh-CN" sz="1000" dirty="0"/>
            </a:p>
          </p:txBody>
        </p:sp>
        <p:sp>
          <p:nvSpPr>
            <p:cNvPr id="77" name="文本框 76"/>
            <p:cNvSpPr txBox="1"/>
            <p:nvPr/>
          </p:nvSpPr>
          <p:spPr>
            <a:xfrm>
              <a:off x="1115191" y="780383"/>
              <a:ext cx="643095" cy="290286"/>
            </a:xfrm>
            <a:prstGeom prst="rect">
              <a:avLst/>
            </a:prstGeom>
            <a:noFill/>
          </p:spPr>
          <p:txBody>
            <a:bodyPr wrap="square" rtlCol="0">
              <a:spAutoFit/>
            </a:bodyPr>
            <a:lstStyle/>
            <a:p>
              <a:r>
                <a:rPr kumimoji="1" lang="en-US" altLang="zh-CN" sz="1000" dirty="0"/>
                <a:t>CRUD</a:t>
              </a:r>
              <a:endParaRPr kumimoji="1" lang="en-US" altLang="zh-CN" sz="1000" dirty="0"/>
            </a:p>
          </p:txBody>
        </p:sp>
        <p:sp>
          <p:nvSpPr>
            <p:cNvPr id="78" name="折角形 77"/>
            <p:cNvSpPr/>
            <p:nvPr/>
          </p:nvSpPr>
          <p:spPr>
            <a:xfrm>
              <a:off x="853998" y="1828236"/>
              <a:ext cx="977314"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900" dirty="0">
                  <a:solidFill>
                    <a:schemeClr val="tx1"/>
                  </a:solidFill>
                </a:rPr>
                <a:t>数据工厂</a:t>
              </a:r>
              <a:endParaRPr kumimoji="1" lang="en-US" altLang="zh-CN" sz="900" dirty="0">
                <a:solidFill>
                  <a:schemeClr val="tx1"/>
                </a:solidFill>
              </a:endParaRPr>
            </a:p>
          </p:txBody>
        </p:sp>
        <p:sp>
          <p:nvSpPr>
            <p:cNvPr id="79" name="折角形 78"/>
            <p:cNvSpPr/>
            <p:nvPr/>
          </p:nvSpPr>
          <p:spPr>
            <a:xfrm>
              <a:off x="2062265" y="183954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数据服务</a:t>
              </a:r>
              <a:endParaRPr kumimoji="1" lang="en-US" altLang="zh-CN" sz="900" dirty="0">
                <a:solidFill>
                  <a:schemeClr val="tx1"/>
                </a:solidFill>
              </a:endParaRPr>
            </a:p>
          </p:txBody>
        </p:sp>
        <p:sp>
          <p:nvSpPr>
            <p:cNvPr id="80" name="折角形 79"/>
            <p:cNvSpPr/>
            <p:nvPr/>
          </p:nvSpPr>
          <p:spPr>
            <a:xfrm>
              <a:off x="2989306" y="1833095"/>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资产门户</a:t>
              </a:r>
              <a:endParaRPr kumimoji="1" lang="en-US" altLang="zh-CN" sz="900" dirty="0">
                <a:solidFill>
                  <a:schemeClr val="tx1"/>
                </a:solidFill>
              </a:endParaRPr>
            </a:p>
          </p:txBody>
        </p:sp>
        <p:sp>
          <p:nvSpPr>
            <p:cNvPr id="81" name="折角形 80"/>
            <p:cNvSpPr/>
            <p:nvPr/>
          </p:nvSpPr>
          <p:spPr>
            <a:xfrm>
              <a:off x="4045707" y="1842654"/>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数据模型</a:t>
              </a:r>
              <a:endParaRPr kumimoji="1" lang="en-US" altLang="zh-CN" sz="900" dirty="0">
                <a:solidFill>
                  <a:schemeClr val="tx1"/>
                </a:solidFill>
              </a:endParaRPr>
            </a:p>
          </p:txBody>
        </p:sp>
        <p:sp>
          <p:nvSpPr>
            <p:cNvPr id="82" name="折角形 81"/>
            <p:cNvSpPr/>
            <p:nvPr/>
          </p:nvSpPr>
          <p:spPr>
            <a:xfrm>
              <a:off x="4961468" y="1853776"/>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数据地图</a:t>
              </a:r>
              <a:endParaRPr kumimoji="1" lang="en-US" altLang="zh-CN" sz="900" dirty="0">
                <a:solidFill>
                  <a:schemeClr val="tx1"/>
                </a:solidFill>
              </a:endParaRPr>
            </a:p>
          </p:txBody>
        </p:sp>
        <p:sp>
          <p:nvSpPr>
            <p:cNvPr id="83" name="折角形 82"/>
            <p:cNvSpPr/>
            <p:nvPr/>
          </p:nvSpPr>
          <p:spPr>
            <a:xfrm>
              <a:off x="4042066" y="220293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资产门户</a:t>
              </a:r>
              <a:endParaRPr kumimoji="1" lang="en-US" altLang="zh-CN" sz="900" dirty="0">
                <a:solidFill>
                  <a:schemeClr val="tx1"/>
                </a:solidFill>
              </a:endParaRPr>
            </a:p>
          </p:txBody>
        </p:sp>
        <p:sp>
          <p:nvSpPr>
            <p:cNvPr id="84" name="折角形 83"/>
            <p:cNvSpPr/>
            <p:nvPr/>
          </p:nvSpPr>
          <p:spPr>
            <a:xfrm>
              <a:off x="6026779" y="183954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数据地图</a:t>
              </a:r>
              <a:endParaRPr kumimoji="1" lang="en-US" altLang="zh-CN" sz="900" dirty="0">
                <a:solidFill>
                  <a:schemeClr val="tx1"/>
                </a:solidFill>
              </a:endParaRPr>
            </a:p>
          </p:txBody>
        </p:sp>
        <p:sp>
          <p:nvSpPr>
            <p:cNvPr id="85" name="折角形 84"/>
            <p:cNvSpPr/>
            <p:nvPr/>
          </p:nvSpPr>
          <p:spPr>
            <a:xfrm>
              <a:off x="6955240" y="1848615"/>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资产门户</a:t>
              </a:r>
              <a:endParaRPr kumimoji="1" lang="en-US" altLang="zh-CN" sz="900" dirty="0">
                <a:solidFill>
                  <a:schemeClr val="tx1"/>
                </a:solidFill>
              </a:endParaRPr>
            </a:p>
          </p:txBody>
        </p:sp>
        <p:cxnSp>
          <p:nvCxnSpPr>
            <p:cNvPr id="86" name="直线连接符 85"/>
            <p:cNvCxnSpPr/>
            <p:nvPr/>
          </p:nvCxnSpPr>
          <p:spPr>
            <a:xfrm>
              <a:off x="1947227" y="818554"/>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cxnSp>
          <p:nvCxnSpPr>
            <p:cNvPr id="87" name="直线连接符 86"/>
            <p:cNvCxnSpPr/>
            <p:nvPr/>
          </p:nvCxnSpPr>
          <p:spPr>
            <a:xfrm>
              <a:off x="3948376" y="843702"/>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cxnSp>
          <p:nvCxnSpPr>
            <p:cNvPr id="88" name="直线连接符 87"/>
            <p:cNvCxnSpPr/>
            <p:nvPr/>
          </p:nvCxnSpPr>
          <p:spPr>
            <a:xfrm>
              <a:off x="5912578" y="843702"/>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
          <p:nvSpPr>
            <p:cNvPr id="89" name="iconfont-1016-721703"/>
            <p:cNvSpPr>
              <a:spLocks noChangeAspect="1"/>
            </p:cNvSpPr>
            <p:nvPr/>
          </p:nvSpPr>
          <p:spPr>
            <a:xfrm>
              <a:off x="4961467" y="2792035"/>
              <a:ext cx="360000" cy="384601"/>
            </a:xfrm>
            <a:custGeom>
              <a:avLst/>
              <a:gdLst>
                <a:gd name="T0" fmla="*/ 11952 w 11981"/>
                <a:gd name="T1" fmla="*/ 10735 h 12800"/>
                <a:gd name="T2" fmla="*/ 11939 w 11981"/>
                <a:gd name="T3" fmla="*/ 11541 h 12800"/>
                <a:gd name="T4" fmla="*/ 11444 w 11981"/>
                <a:gd name="T5" fmla="*/ 12138 h 12800"/>
                <a:gd name="T6" fmla="*/ 915 w 11981"/>
                <a:gd name="T7" fmla="*/ 12285 h 12800"/>
                <a:gd name="T8" fmla="*/ 45 w 11981"/>
                <a:gd name="T9" fmla="*/ 11454 h 12800"/>
                <a:gd name="T10" fmla="*/ 482 w 11981"/>
                <a:gd name="T11" fmla="*/ 9765 h 12800"/>
                <a:gd name="T12" fmla="*/ 3049 w 11981"/>
                <a:gd name="T13" fmla="*/ 8773 h 12800"/>
                <a:gd name="T14" fmla="*/ 4231 w 11981"/>
                <a:gd name="T15" fmla="*/ 8124 h 12800"/>
                <a:gd name="T16" fmla="*/ 4492 w 11981"/>
                <a:gd name="T17" fmla="*/ 7499 h 12800"/>
                <a:gd name="T18" fmla="*/ 4283 w 11981"/>
                <a:gd name="T19" fmla="*/ 6671 h 12800"/>
                <a:gd name="T20" fmla="*/ 3716 w 11981"/>
                <a:gd name="T21" fmla="*/ 6079 h 12800"/>
                <a:gd name="T22" fmla="*/ 3450 w 11981"/>
                <a:gd name="T23" fmla="*/ 5363 h 12800"/>
                <a:gd name="T24" fmla="*/ 3104 w 11981"/>
                <a:gd name="T25" fmla="*/ 5094 h 12800"/>
                <a:gd name="T26" fmla="*/ 2908 w 11981"/>
                <a:gd name="T27" fmla="*/ 4375 h 12800"/>
                <a:gd name="T28" fmla="*/ 3131 w 11981"/>
                <a:gd name="T29" fmla="*/ 3808 h 12800"/>
                <a:gd name="T30" fmla="*/ 3368 w 11981"/>
                <a:gd name="T31" fmla="*/ 1975 h 12800"/>
                <a:gd name="T32" fmla="*/ 4295 w 11981"/>
                <a:gd name="T33" fmla="*/ 582 h 12800"/>
                <a:gd name="T34" fmla="*/ 5517 w 11981"/>
                <a:gd name="T35" fmla="*/ 52 h 12800"/>
                <a:gd name="T36" fmla="*/ 6828 w 11981"/>
                <a:gd name="T37" fmla="*/ 90 h 12800"/>
                <a:gd name="T38" fmla="*/ 7977 w 11981"/>
                <a:gd name="T39" fmla="*/ 629 h 12800"/>
                <a:gd name="T40" fmla="*/ 8825 w 11981"/>
                <a:gd name="T41" fmla="*/ 1875 h 12800"/>
                <a:gd name="T42" fmla="*/ 9111 w 11981"/>
                <a:gd name="T43" fmla="*/ 3813 h 12800"/>
                <a:gd name="T44" fmla="*/ 9332 w 11981"/>
                <a:gd name="T45" fmla="*/ 4196 h 12800"/>
                <a:gd name="T46" fmla="*/ 9218 w 11981"/>
                <a:gd name="T47" fmla="*/ 4965 h 12800"/>
                <a:gd name="T48" fmla="*/ 8793 w 11981"/>
                <a:gd name="T49" fmla="*/ 5353 h 12800"/>
                <a:gd name="T50" fmla="*/ 8534 w 11981"/>
                <a:gd name="T51" fmla="*/ 6069 h 12800"/>
                <a:gd name="T52" fmla="*/ 8133 w 11981"/>
                <a:gd name="T53" fmla="*/ 6490 h 12800"/>
                <a:gd name="T54" fmla="*/ 7828 w 11981"/>
                <a:gd name="T55" fmla="*/ 6818 h 12800"/>
                <a:gd name="T56" fmla="*/ 7726 w 11981"/>
                <a:gd name="T57" fmla="*/ 7467 h 12800"/>
                <a:gd name="T58" fmla="*/ 8121 w 11981"/>
                <a:gd name="T59" fmla="*/ 8236 h 12800"/>
                <a:gd name="T60" fmla="*/ 9362 w 11981"/>
                <a:gd name="T61" fmla="*/ 8775 h 12800"/>
                <a:gd name="T62" fmla="*/ 11474 w 11981"/>
                <a:gd name="T63" fmla="*/ 9698 h 12800"/>
                <a:gd name="T64" fmla="*/ 6206 w 11981"/>
                <a:gd name="T65" fmla="*/ 11974 h 12800"/>
                <a:gd name="T66" fmla="*/ 6663 w 11981"/>
                <a:gd name="T67" fmla="*/ 11696 h 12800"/>
                <a:gd name="T68" fmla="*/ 6979 w 11981"/>
                <a:gd name="T69" fmla="*/ 11288 h 12800"/>
                <a:gd name="T70" fmla="*/ 6852 w 11981"/>
                <a:gd name="T71" fmla="*/ 10601 h 12800"/>
                <a:gd name="T72" fmla="*/ 6661 w 11981"/>
                <a:gd name="T73" fmla="*/ 9785 h 12800"/>
                <a:gd name="T74" fmla="*/ 6967 w 11981"/>
                <a:gd name="T75" fmla="*/ 9315 h 12800"/>
                <a:gd name="T76" fmla="*/ 6738 w 11981"/>
                <a:gd name="T77" fmla="*/ 8922 h 12800"/>
                <a:gd name="T78" fmla="*/ 5887 w 11981"/>
                <a:gd name="T79" fmla="*/ 8743 h 12800"/>
                <a:gd name="T80" fmla="*/ 5532 w 11981"/>
                <a:gd name="T81" fmla="*/ 9101 h 12800"/>
                <a:gd name="T82" fmla="*/ 5562 w 11981"/>
                <a:gd name="T83" fmla="*/ 9509 h 12800"/>
                <a:gd name="T84" fmla="*/ 5693 w 11981"/>
                <a:gd name="T85" fmla="*/ 10081 h 12800"/>
                <a:gd name="T86" fmla="*/ 5472 w 11981"/>
                <a:gd name="T87" fmla="*/ 10979 h 12800"/>
                <a:gd name="T88" fmla="*/ 5524 w 11981"/>
                <a:gd name="T89" fmla="*/ 11469 h 12800"/>
                <a:gd name="T90" fmla="*/ 6014 w 11981"/>
                <a:gd name="T91" fmla="*/ 1189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81" h="12800">
                  <a:moveTo>
                    <a:pt x="11857" y="10245"/>
                  </a:moveTo>
                  <a:cubicBezTo>
                    <a:pt x="11899" y="10372"/>
                    <a:pt x="11932" y="10536"/>
                    <a:pt x="11952" y="10735"/>
                  </a:cubicBezTo>
                  <a:cubicBezTo>
                    <a:pt x="11971" y="10934"/>
                    <a:pt x="11981" y="10775"/>
                    <a:pt x="11981" y="10974"/>
                  </a:cubicBezTo>
                  <a:cubicBezTo>
                    <a:pt x="11981" y="11173"/>
                    <a:pt x="11967" y="11362"/>
                    <a:pt x="11939" y="11541"/>
                  </a:cubicBezTo>
                  <a:cubicBezTo>
                    <a:pt x="11909" y="11720"/>
                    <a:pt x="11865" y="11855"/>
                    <a:pt x="11807" y="11947"/>
                  </a:cubicBezTo>
                  <a:cubicBezTo>
                    <a:pt x="11765" y="12007"/>
                    <a:pt x="11643" y="12069"/>
                    <a:pt x="11444" y="12138"/>
                  </a:cubicBezTo>
                  <a:cubicBezTo>
                    <a:pt x="11245" y="12208"/>
                    <a:pt x="9168" y="12800"/>
                    <a:pt x="6248" y="12800"/>
                  </a:cubicBezTo>
                  <a:cubicBezTo>
                    <a:pt x="3579" y="12800"/>
                    <a:pt x="1281" y="12367"/>
                    <a:pt x="915" y="12285"/>
                  </a:cubicBezTo>
                  <a:cubicBezTo>
                    <a:pt x="549" y="12203"/>
                    <a:pt x="331" y="12133"/>
                    <a:pt x="253" y="12076"/>
                  </a:cubicBezTo>
                  <a:cubicBezTo>
                    <a:pt x="159" y="12007"/>
                    <a:pt x="89" y="11800"/>
                    <a:pt x="45" y="11454"/>
                  </a:cubicBezTo>
                  <a:cubicBezTo>
                    <a:pt x="0" y="11106"/>
                    <a:pt x="17" y="11019"/>
                    <a:pt x="102" y="10477"/>
                  </a:cubicBezTo>
                  <a:cubicBezTo>
                    <a:pt x="154" y="10163"/>
                    <a:pt x="281" y="9925"/>
                    <a:pt x="482" y="9765"/>
                  </a:cubicBezTo>
                  <a:cubicBezTo>
                    <a:pt x="686" y="9604"/>
                    <a:pt x="928" y="9477"/>
                    <a:pt x="1201" y="9385"/>
                  </a:cubicBezTo>
                  <a:cubicBezTo>
                    <a:pt x="1477" y="9290"/>
                    <a:pt x="2756" y="8850"/>
                    <a:pt x="3049" y="8773"/>
                  </a:cubicBezTo>
                  <a:cubicBezTo>
                    <a:pt x="3343" y="8696"/>
                    <a:pt x="3599" y="8586"/>
                    <a:pt x="3818" y="8442"/>
                  </a:cubicBezTo>
                  <a:cubicBezTo>
                    <a:pt x="3997" y="8333"/>
                    <a:pt x="4134" y="8226"/>
                    <a:pt x="4231" y="8124"/>
                  </a:cubicBezTo>
                  <a:cubicBezTo>
                    <a:pt x="4328" y="8022"/>
                    <a:pt x="4397" y="7920"/>
                    <a:pt x="4435" y="7818"/>
                  </a:cubicBezTo>
                  <a:cubicBezTo>
                    <a:pt x="4472" y="7716"/>
                    <a:pt x="4492" y="7611"/>
                    <a:pt x="4492" y="7499"/>
                  </a:cubicBezTo>
                  <a:cubicBezTo>
                    <a:pt x="4492" y="7390"/>
                    <a:pt x="4487" y="7271"/>
                    <a:pt x="4480" y="7141"/>
                  </a:cubicBezTo>
                  <a:cubicBezTo>
                    <a:pt x="4462" y="6937"/>
                    <a:pt x="4397" y="6781"/>
                    <a:pt x="4283" y="6671"/>
                  </a:cubicBezTo>
                  <a:cubicBezTo>
                    <a:pt x="4169" y="6562"/>
                    <a:pt x="4042" y="6447"/>
                    <a:pt x="3895" y="6328"/>
                  </a:cubicBezTo>
                  <a:cubicBezTo>
                    <a:pt x="3825" y="6268"/>
                    <a:pt x="3768" y="6186"/>
                    <a:pt x="3716" y="6079"/>
                  </a:cubicBezTo>
                  <a:cubicBezTo>
                    <a:pt x="3664" y="5972"/>
                    <a:pt x="3619" y="5865"/>
                    <a:pt x="3577" y="5756"/>
                  </a:cubicBezTo>
                  <a:cubicBezTo>
                    <a:pt x="3534" y="5629"/>
                    <a:pt x="3492" y="5497"/>
                    <a:pt x="3450" y="5363"/>
                  </a:cubicBezTo>
                  <a:cubicBezTo>
                    <a:pt x="3390" y="5345"/>
                    <a:pt x="3330" y="5318"/>
                    <a:pt x="3271" y="5273"/>
                  </a:cubicBezTo>
                  <a:cubicBezTo>
                    <a:pt x="3218" y="5231"/>
                    <a:pt x="3164" y="5171"/>
                    <a:pt x="3104" y="5094"/>
                  </a:cubicBezTo>
                  <a:cubicBezTo>
                    <a:pt x="3044" y="5017"/>
                    <a:pt x="2995" y="4908"/>
                    <a:pt x="2950" y="4763"/>
                  </a:cubicBezTo>
                  <a:cubicBezTo>
                    <a:pt x="2908" y="4622"/>
                    <a:pt x="2893" y="4490"/>
                    <a:pt x="2908" y="4375"/>
                  </a:cubicBezTo>
                  <a:cubicBezTo>
                    <a:pt x="2920" y="4261"/>
                    <a:pt x="2942" y="4161"/>
                    <a:pt x="2977" y="4077"/>
                  </a:cubicBezTo>
                  <a:cubicBezTo>
                    <a:pt x="3009" y="3982"/>
                    <a:pt x="3062" y="3895"/>
                    <a:pt x="3131" y="3808"/>
                  </a:cubicBezTo>
                  <a:cubicBezTo>
                    <a:pt x="3124" y="3487"/>
                    <a:pt x="3139" y="3164"/>
                    <a:pt x="3184" y="2841"/>
                  </a:cubicBezTo>
                  <a:cubicBezTo>
                    <a:pt x="3216" y="2569"/>
                    <a:pt x="3278" y="2281"/>
                    <a:pt x="3368" y="1975"/>
                  </a:cubicBezTo>
                  <a:cubicBezTo>
                    <a:pt x="3457" y="1669"/>
                    <a:pt x="3587" y="1393"/>
                    <a:pt x="3756" y="1149"/>
                  </a:cubicBezTo>
                  <a:cubicBezTo>
                    <a:pt x="3917" y="920"/>
                    <a:pt x="4096" y="731"/>
                    <a:pt x="4295" y="582"/>
                  </a:cubicBezTo>
                  <a:cubicBezTo>
                    <a:pt x="4494" y="433"/>
                    <a:pt x="4696" y="316"/>
                    <a:pt x="4900" y="231"/>
                  </a:cubicBezTo>
                  <a:cubicBezTo>
                    <a:pt x="5104" y="147"/>
                    <a:pt x="5308" y="90"/>
                    <a:pt x="5517" y="52"/>
                  </a:cubicBezTo>
                  <a:cubicBezTo>
                    <a:pt x="5723" y="20"/>
                    <a:pt x="5925" y="0"/>
                    <a:pt x="6121" y="0"/>
                  </a:cubicBezTo>
                  <a:cubicBezTo>
                    <a:pt x="6365" y="0"/>
                    <a:pt x="6604" y="30"/>
                    <a:pt x="6828" y="90"/>
                  </a:cubicBezTo>
                  <a:cubicBezTo>
                    <a:pt x="7051" y="149"/>
                    <a:pt x="7260" y="224"/>
                    <a:pt x="7457" y="318"/>
                  </a:cubicBezTo>
                  <a:cubicBezTo>
                    <a:pt x="7651" y="413"/>
                    <a:pt x="7828" y="515"/>
                    <a:pt x="7977" y="629"/>
                  </a:cubicBezTo>
                  <a:cubicBezTo>
                    <a:pt x="8131" y="744"/>
                    <a:pt x="8253" y="861"/>
                    <a:pt x="8347" y="980"/>
                  </a:cubicBezTo>
                  <a:cubicBezTo>
                    <a:pt x="8559" y="1251"/>
                    <a:pt x="8718" y="1550"/>
                    <a:pt x="8825" y="1875"/>
                  </a:cubicBezTo>
                  <a:cubicBezTo>
                    <a:pt x="8932" y="2201"/>
                    <a:pt x="9007" y="2507"/>
                    <a:pt x="9046" y="2796"/>
                  </a:cubicBezTo>
                  <a:cubicBezTo>
                    <a:pt x="9099" y="3134"/>
                    <a:pt x="9118" y="3475"/>
                    <a:pt x="9111" y="3813"/>
                  </a:cubicBezTo>
                  <a:cubicBezTo>
                    <a:pt x="9171" y="3845"/>
                    <a:pt x="9218" y="3898"/>
                    <a:pt x="9250" y="3967"/>
                  </a:cubicBezTo>
                  <a:cubicBezTo>
                    <a:pt x="9283" y="4027"/>
                    <a:pt x="9312" y="4102"/>
                    <a:pt x="9332" y="4196"/>
                  </a:cubicBezTo>
                  <a:cubicBezTo>
                    <a:pt x="9352" y="4291"/>
                    <a:pt x="9355" y="4403"/>
                    <a:pt x="9337" y="4539"/>
                  </a:cubicBezTo>
                  <a:cubicBezTo>
                    <a:pt x="9312" y="4719"/>
                    <a:pt x="9270" y="4858"/>
                    <a:pt x="9218" y="4965"/>
                  </a:cubicBezTo>
                  <a:cubicBezTo>
                    <a:pt x="9161" y="5072"/>
                    <a:pt x="9101" y="5154"/>
                    <a:pt x="9034" y="5214"/>
                  </a:cubicBezTo>
                  <a:cubicBezTo>
                    <a:pt x="8957" y="5283"/>
                    <a:pt x="8877" y="5328"/>
                    <a:pt x="8793" y="5353"/>
                  </a:cubicBezTo>
                  <a:cubicBezTo>
                    <a:pt x="8760" y="5487"/>
                    <a:pt x="8720" y="5621"/>
                    <a:pt x="8678" y="5746"/>
                  </a:cubicBezTo>
                  <a:cubicBezTo>
                    <a:pt x="8636" y="5855"/>
                    <a:pt x="8586" y="5965"/>
                    <a:pt x="8534" y="6069"/>
                  </a:cubicBezTo>
                  <a:cubicBezTo>
                    <a:pt x="8477" y="6176"/>
                    <a:pt x="8417" y="6258"/>
                    <a:pt x="8350" y="6318"/>
                  </a:cubicBezTo>
                  <a:cubicBezTo>
                    <a:pt x="8273" y="6388"/>
                    <a:pt x="8203" y="6442"/>
                    <a:pt x="8133" y="6490"/>
                  </a:cubicBezTo>
                  <a:cubicBezTo>
                    <a:pt x="8064" y="6534"/>
                    <a:pt x="8007" y="6584"/>
                    <a:pt x="7954" y="6634"/>
                  </a:cubicBezTo>
                  <a:cubicBezTo>
                    <a:pt x="7902" y="6686"/>
                    <a:pt x="7860" y="6746"/>
                    <a:pt x="7828" y="6818"/>
                  </a:cubicBezTo>
                  <a:cubicBezTo>
                    <a:pt x="7795" y="6890"/>
                    <a:pt x="7768" y="6977"/>
                    <a:pt x="7750" y="7079"/>
                  </a:cubicBezTo>
                  <a:cubicBezTo>
                    <a:pt x="7726" y="7206"/>
                    <a:pt x="7718" y="7335"/>
                    <a:pt x="7726" y="7467"/>
                  </a:cubicBezTo>
                  <a:cubicBezTo>
                    <a:pt x="7733" y="7596"/>
                    <a:pt x="7768" y="7731"/>
                    <a:pt x="7828" y="7860"/>
                  </a:cubicBezTo>
                  <a:cubicBezTo>
                    <a:pt x="7887" y="7989"/>
                    <a:pt x="7984" y="8116"/>
                    <a:pt x="8121" y="8236"/>
                  </a:cubicBezTo>
                  <a:cubicBezTo>
                    <a:pt x="8255" y="8355"/>
                    <a:pt x="8439" y="8460"/>
                    <a:pt x="8668" y="8554"/>
                  </a:cubicBezTo>
                  <a:cubicBezTo>
                    <a:pt x="8880" y="8639"/>
                    <a:pt x="9113" y="8713"/>
                    <a:pt x="9362" y="8775"/>
                  </a:cubicBezTo>
                  <a:cubicBezTo>
                    <a:pt x="9613" y="8840"/>
                    <a:pt x="10621" y="9273"/>
                    <a:pt x="10852" y="9362"/>
                  </a:cubicBezTo>
                  <a:cubicBezTo>
                    <a:pt x="11083" y="9452"/>
                    <a:pt x="11292" y="9564"/>
                    <a:pt x="11474" y="9698"/>
                  </a:cubicBezTo>
                  <a:cubicBezTo>
                    <a:pt x="11651" y="9847"/>
                    <a:pt x="11780" y="10024"/>
                    <a:pt x="11857" y="10245"/>
                  </a:cubicBezTo>
                  <a:close/>
                  <a:moveTo>
                    <a:pt x="6206" y="11974"/>
                  </a:moveTo>
                  <a:cubicBezTo>
                    <a:pt x="6248" y="11974"/>
                    <a:pt x="6313" y="11947"/>
                    <a:pt x="6402" y="11892"/>
                  </a:cubicBezTo>
                  <a:cubicBezTo>
                    <a:pt x="6492" y="11835"/>
                    <a:pt x="6579" y="11773"/>
                    <a:pt x="6663" y="11696"/>
                  </a:cubicBezTo>
                  <a:cubicBezTo>
                    <a:pt x="6748" y="11618"/>
                    <a:pt x="6823" y="11541"/>
                    <a:pt x="6885" y="11467"/>
                  </a:cubicBezTo>
                  <a:cubicBezTo>
                    <a:pt x="6949" y="11390"/>
                    <a:pt x="6979" y="11332"/>
                    <a:pt x="6979" y="11288"/>
                  </a:cubicBezTo>
                  <a:cubicBezTo>
                    <a:pt x="6979" y="11235"/>
                    <a:pt x="6967" y="11148"/>
                    <a:pt x="6942" y="11019"/>
                  </a:cubicBezTo>
                  <a:cubicBezTo>
                    <a:pt x="6917" y="10892"/>
                    <a:pt x="6885" y="10750"/>
                    <a:pt x="6852" y="10601"/>
                  </a:cubicBezTo>
                  <a:cubicBezTo>
                    <a:pt x="6820" y="10447"/>
                    <a:pt x="6783" y="10298"/>
                    <a:pt x="6750" y="10148"/>
                  </a:cubicBezTo>
                  <a:cubicBezTo>
                    <a:pt x="6718" y="9999"/>
                    <a:pt x="6686" y="9880"/>
                    <a:pt x="6661" y="9785"/>
                  </a:cubicBezTo>
                  <a:cubicBezTo>
                    <a:pt x="6746" y="9716"/>
                    <a:pt x="6818" y="9644"/>
                    <a:pt x="6877" y="9564"/>
                  </a:cubicBezTo>
                  <a:cubicBezTo>
                    <a:pt x="6937" y="9482"/>
                    <a:pt x="6967" y="9400"/>
                    <a:pt x="6967" y="9315"/>
                  </a:cubicBezTo>
                  <a:cubicBezTo>
                    <a:pt x="6967" y="9246"/>
                    <a:pt x="6945" y="9178"/>
                    <a:pt x="6897" y="9106"/>
                  </a:cubicBezTo>
                  <a:cubicBezTo>
                    <a:pt x="6852" y="9034"/>
                    <a:pt x="6798" y="8974"/>
                    <a:pt x="6738" y="8922"/>
                  </a:cubicBezTo>
                  <a:cubicBezTo>
                    <a:pt x="6668" y="8862"/>
                    <a:pt x="6599" y="8803"/>
                    <a:pt x="6522" y="8743"/>
                  </a:cubicBezTo>
                  <a:lnTo>
                    <a:pt x="5887" y="8743"/>
                  </a:lnTo>
                  <a:cubicBezTo>
                    <a:pt x="5803" y="8803"/>
                    <a:pt x="5731" y="8862"/>
                    <a:pt x="5671" y="8922"/>
                  </a:cubicBezTo>
                  <a:cubicBezTo>
                    <a:pt x="5619" y="8974"/>
                    <a:pt x="5574" y="9032"/>
                    <a:pt x="5532" y="9101"/>
                  </a:cubicBezTo>
                  <a:cubicBezTo>
                    <a:pt x="5489" y="9171"/>
                    <a:pt x="5467" y="9236"/>
                    <a:pt x="5467" y="9305"/>
                  </a:cubicBezTo>
                  <a:cubicBezTo>
                    <a:pt x="5467" y="9357"/>
                    <a:pt x="5497" y="9425"/>
                    <a:pt x="5562" y="9509"/>
                  </a:cubicBezTo>
                  <a:cubicBezTo>
                    <a:pt x="5626" y="9594"/>
                    <a:pt x="5703" y="9676"/>
                    <a:pt x="5795" y="9750"/>
                  </a:cubicBezTo>
                  <a:cubicBezTo>
                    <a:pt x="5770" y="9828"/>
                    <a:pt x="5736" y="9937"/>
                    <a:pt x="5693" y="10081"/>
                  </a:cubicBezTo>
                  <a:cubicBezTo>
                    <a:pt x="5651" y="10223"/>
                    <a:pt x="5611" y="10375"/>
                    <a:pt x="5574" y="10534"/>
                  </a:cubicBezTo>
                  <a:cubicBezTo>
                    <a:pt x="5537" y="10691"/>
                    <a:pt x="5502" y="10840"/>
                    <a:pt x="5472" y="10979"/>
                  </a:cubicBezTo>
                  <a:cubicBezTo>
                    <a:pt x="5442" y="11119"/>
                    <a:pt x="5430" y="11221"/>
                    <a:pt x="5430" y="11290"/>
                  </a:cubicBezTo>
                  <a:cubicBezTo>
                    <a:pt x="5430" y="11332"/>
                    <a:pt x="5460" y="11392"/>
                    <a:pt x="5524" y="11469"/>
                  </a:cubicBezTo>
                  <a:cubicBezTo>
                    <a:pt x="5589" y="11546"/>
                    <a:pt x="5664" y="11623"/>
                    <a:pt x="5753" y="11698"/>
                  </a:cubicBezTo>
                  <a:cubicBezTo>
                    <a:pt x="5843" y="11775"/>
                    <a:pt x="5930" y="11840"/>
                    <a:pt x="6014" y="11895"/>
                  </a:cubicBezTo>
                  <a:cubicBezTo>
                    <a:pt x="6101" y="11944"/>
                    <a:pt x="6166" y="11974"/>
                    <a:pt x="6206" y="11974"/>
                  </a:cubicBez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000" dirty="0"/>
            </a:p>
          </p:txBody>
        </p:sp>
        <p:sp>
          <p:nvSpPr>
            <p:cNvPr id="90" name="boss-with-tie_81303"/>
            <p:cNvSpPr>
              <a:spLocks noChangeAspect="1"/>
            </p:cNvSpPr>
            <p:nvPr/>
          </p:nvSpPr>
          <p:spPr>
            <a:xfrm>
              <a:off x="6754723" y="2833212"/>
              <a:ext cx="489247" cy="396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文本框 90"/>
            <p:cNvSpPr txBox="1"/>
            <p:nvPr/>
          </p:nvSpPr>
          <p:spPr>
            <a:xfrm>
              <a:off x="6700118" y="3222105"/>
              <a:ext cx="587583" cy="290286"/>
            </a:xfrm>
            <a:prstGeom prst="rect">
              <a:avLst/>
            </a:prstGeom>
            <a:noFill/>
          </p:spPr>
          <p:txBody>
            <a:bodyPr wrap="square" rtlCol="0">
              <a:spAutoFit/>
            </a:bodyPr>
            <a:lstStyle/>
            <a:p>
              <a:r>
                <a:rPr kumimoji="1" lang="zh-CN" altLang="en-US" sz="1000" dirty="0"/>
                <a:t>角色</a:t>
              </a:r>
              <a:endParaRPr kumimoji="1" lang="en-US" altLang="zh-CN" sz="1000" dirty="0"/>
            </a:p>
          </p:txBody>
        </p:sp>
        <p:sp>
          <p:nvSpPr>
            <p:cNvPr id="92" name="文本框 91"/>
            <p:cNvSpPr txBox="1"/>
            <p:nvPr/>
          </p:nvSpPr>
          <p:spPr>
            <a:xfrm>
              <a:off x="4914134" y="3192759"/>
              <a:ext cx="587583" cy="290286"/>
            </a:xfrm>
            <a:prstGeom prst="rect">
              <a:avLst/>
            </a:prstGeom>
            <a:noFill/>
          </p:spPr>
          <p:txBody>
            <a:bodyPr wrap="square" rtlCol="0">
              <a:spAutoFit/>
            </a:bodyPr>
            <a:lstStyle/>
            <a:p>
              <a:r>
                <a:rPr kumimoji="1" lang="zh-CN" altLang="en-US" sz="1000" dirty="0"/>
                <a:t>用户</a:t>
              </a:r>
              <a:endParaRPr kumimoji="1" lang="en-US" altLang="zh-CN" sz="1000" dirty="0"/>
            </a:p>
          </p:txBody>
        </p:sp>
        <p:sp>
          <p:nvSpPr>
            <p:cNvPr id="93" name="燕尾形箭头 92"/>
            <p:cNvSpPr/>
            <p:nvPr/>
          </p:nvSpPr>
          <p:spPr>
            <a:xfrm rot="16200000">
              <a:off x="5716560" y="2471266"/>
              <a:ext cx="587667" cy="222580"/>
            </a:xfrm>
            <a:prstGeom prst="notchedRightArrow">
              <a:avLst/>
            </a:prstGeom>
            <a:ln w="0"/>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p>
          </p:txBody>
        </p:sp>
        <p:sp>
          <p:nvSpPr>
            <p:cNvPr id="94" name="折角形 93"/>
            <p:cNvSpPr/>
            <p:nvPr/>
          </p:nvSpPr>
          <p:spPr>
            <a:xfrm rot="20293248">
              <a:off x="8157977" y="2365671"/>
              <a:ext cx="860517" cy="239546"/>
            </a:xfrm>
            <a:prstGeom prst="foldedCorner">
              <a:avLst/>
            </a:prstGeom>
            <a:ln w="22225"/>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900" dirty="0"/>
                <a:t>申请授权</a:t>
              </a:r>
              <a:endParaRPr kumimoji="1" lang="en-US" altLang="zh-CN" sz="900" dirty="0"/>
            </a:p>
          </p:txBody>
        </p:sp>
        <p:sp>
          <p:nvSpPr>
            <p:cNvPr id="95" name="燕尾形箭头 94"/>
            <p:cNvSpPr/>
            <p:nvPr/>
          </p:nvSpPr>
          <p:spPr>
            <a:xfrm rot="16200000">
              <a:off x="5878464" y="3464003"/>
              <a:ext cx="527520" cy="222580"/>
            </a:xfrm>
            <a:prstGeom prst="notchedRightArrow">
              <a:avLst/>
            </a:prstGeom>
            <a:ln w="0"/>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p>
          </p:txBody>
        </p:sp>
        <p:sp>
          <p:nvSpPr>
            <p:cNvPr id="96" name="折角形 95"/>
            <p:cNvSpPr/>
            <p:nvPr/>
          </p:nvSpPr>
          <p:spPr>
            <a:xfrm>
              <a:off x="5642751" y="3439003"/>
              <a:ext cx="860517" cy="239546"/>
            </a:xfrm>
            <a:prstGeom prst="foldedCorner">
              <a:avLst/>
            </a:prstGeom>
            <a:ln w="22225"/>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900" dirty="0"/>
                <a:t>主动授权</a:t>
              </a:r>
              <a:endParaRPr kumimoji="1" lang="en-US" altLang="zh-CN" sz="900" dirty="0"/>
            </a:p>
          </p:txBody>
        </p:sp>
        <p:sp>
          <p:nvSpPr>
            <p:cNvPr id="97" name="文本框 96"/>
            <p:cNvSpPr txBox="1"/>
            <p:nvPr/>
          </p:nvSpPr>
          <p:spPr>
            <a:xfrm>
              <a:off x="5564844" y="2468230"/>
              <a:ext cx="929201" cy="290286"/>
            </a:xfrm>
            <a:prstGeom prst="rect">
              <a:avLst/>
            </a:prstGeom>
            <a:noFill/>
          </p:spPr>
          <p:txBody>
            <a:bodyPr wrap="square" rtlCol="0">
              <a:spAutoFit/>
            </a:bodyPr>
            <a:lstStyle/>
            <a:p>
              <a:r>
                <a:rPr kumimoji="1" lang="zh-CN" altLang="en-US" sz="1000" dirty="0"/>
                <a:t>数据应用</a:t>
              </a:r>
              <a:endParaRPr kumimoji="1" lang="en-US" altLang="zh-CN" sz="1000" dirty="0"/>
            </a:p>
          </p:txBody>
        </p:sp>
        <p:sp>
          <p:nvSpPr>
            <p:cNvPr id="98" name="折角形 97"/>
            <p:cNvSpPr/>
            <p:nvPr/>
          </p:nvSpPr>
          <p:spPr>
            <a:xfrm>
              <a:off x="4961468" y="2198821"/>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schemeClr val="tx1"/>
                  </a:solidFill>
                </a:rPr>
                <a:t>数据集成</a:t>
              </a:r>
              <a:endParaRPr kumimoji="1" lang="en-US" altLang="zh-CN" sz="900" dirty="0">
                <a:solidFill>
                  <a:schemeClr val="tx1"/>
                </a:solidFill>
              </a:endParaRPr>
            </a:p>
          </p:txBody>
        </p:sp>
      </p:gr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Rectangle 3"/>
          <p:cNvSpPr txBox="1">
            <a:spLocks noChangeArrowheads="1"/>
          </p:cNvSpPr>
          <p:nvPr>
            <p:custDataLst>
              <p:tags r:id="rId9"/>
            </p:custDataLst>
          </p:nvPr>
        </p:nvSpPr>
        <p:spPr bwMode="auto">
          <a:xfrm>
            <a:off x="261620" y="601980"/>
            <a:ext cx="11683365" cy="99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no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00000"/>
              </a:lnSpc>
              <a:spcBef>
                <a:spcPts val="0"/>
              </a:spcBef>
              <a:spcAft>
                <a:spcPts val="400"/>
              </a:spcAft>
              <a:buClr>
                <a:srgbClr val="4472C4">
                  <a:lumMod val="50000"/>
                </a:srgbClr>
              </a:buClr>
              <a:buFont typeface="Wingdings" panose="05000000000000000000" pitchFamily="2" charset="2"/>
              <a:buChar char="u"/>
            </a:pPr>
            <a:r>
              <a:rPr lang="zh-CN" altLang="en-US" sz="1200"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梳理：</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通过数据资产盘点和数据梳理，明确各数据对象需要管控的数据权限；</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00000"/>
              </a:lnSpc>
              <a:spcBef>
                <a:spcPts val="0"/>
              </a:spcBef>
              <a:spcAft>
                <a:spcPts val="400"/>
              </a:spcAft>
              <a:buClr>
                <a:srgbClr val="4472C4">
                  <a:lumMod val="50000"/>
                </a:srgbClr>
              </a:buClr>
              <a:buFont typeface="Wingdings" panose="05000000000000000000" pitchFamily="2" charset="2"/>
              <a:buChar char="u"/>
            </a:pPr>
            <a:r>
              <a:rPr lang="zh-CN" altLang="en-US" sz="1200"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基于平台设置对应的数据访问策略、脱敏策略、行级访问策略和数据密级。</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00000"/>
              </a:lnSpc>
              <a:spcBef>
                <a:spcPts val="0"/>
              </a:spcBef>
              <a:spcAft>
                <a:spcPts val="400"/>
              </a:spcAft>
              <a:buClr>
                <a:srgbClr val="4472C4">
                  <a:lumMod val="50000"/>
                </a:srgbClr>
              </a:buClr>
              <a:buFont typeface="Wingdings" panose="05000000000000000000" pitchFamily="2" charset="2"/>
              <a:buChar char="u"/>
            </a:pPr>
            <a:r>
              <a:rPr lang="zh-CN" altLang="en-US" sz="1200"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分配：</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把数据权限通过主动授权模式或者通过资产门户申请权限模式进行授权。</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00000"/>
              </a:lnSpc>
              <a:spcBef>
                <a:spcPts val="0"/>
              </a:spcBef>
              <a:spcAft>
                <a:spcPts val="400"/>
              </a:spcAft>
              <a:buClr>
                <a:srgbClr val="4472C4">
                  <a:lumMod val="50000"/>
                </a:srgbClr>
              </a:buClr>
              <a:buFont typeface="Wingdings" panose="05000000000000000000" pitchFamily="2" charset="2"/>
              <a:buChar char="u"/>
            </a:pPr>
            <a:r>
              <a:rPr lang="zh-CN" altLang="en-US" sz="1200"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使用：</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在数据工厂、数据服务、资产预览、数据下载等使用数据的地方，基于前面配置的安全策略进行安全的管控。</a:t>
            </a:r>
            <a:endPar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2.2.5.3 </a:t>
            </a:r>
            <a:r>
              <a:rPr lang="zh-CN" altLang="en-US" b="1" dirty="0">
                <a:sym typeface="+mn-ea"/>
              </a:rPr>
              <a:t>数据库权限管理</a:t>
            </a:r>
            <a:endParaRPr lang="zh-CN" altLang="en-US" b="1" dirty="0"/>
          </a:p>
        </p:txBody>
      </p:sp>
      <p:grpSp>
        <p:nvGrpSpPr>
          <p:cNvPr id="7" name="组合 6"/>
          <p:cNvGrpSpPr/>
          <p:nvPr/>
        </p:nvGrpSpPr>
        <p:grpSpPr>
          <a:xfrm>
            <a:off x="925546" y="948049"/>
            <a:ext cx="10373183" cy="5250870"/>
            <a:chOff x="925546" y="948049"/>
            <a:chExt cx="10373183" cy="5250870"/>
          </a:xfrm>
        </p:grpSpPr>
        <p:sp>
          <p:nvSpPr>
            <p:cNvPr id="8" name="矩形 7"/>
            <p:cNvSpPr/>
            <p:nvPr/>
          </p:nvSpPr>
          <p:spPr>
            <a:xfrm>
              <a:off x="5047811" y="948049"/>
              <a:ext cx="4001186" cy="5250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1779527" y="2436625"/>
              <a:ext cx="2024009" cy="34932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系统</a:t>
              </a:r>
              <a:r>
                <a:rPr kumimoji="1" lang="zh-CN" altLang="en-US" dirty="0"/>
                <a:t>用户</a:t>
              </a:r>
              <a:r>
                <a:rPr kumimoji="1" lang="en-US" altLang="zh-CN" dirty="0"/>
                <a:t>A</a:t>
              </a:r>
              <a:endParaRPr kumimoji="1" lang="zh-CN" altLang="en-US" dirty="0"/>
            </a:p>
          </p:txBody>
        </p:sp>
        <p:sp>
          <p:nvSpPr>
            <p:cNvPr id="10" name="矩形 9"/>
            <p:cNvSpPr/>
            <p:nvPr/>
          </p:nvSpPr>
          <p:spPr>
            <a:xfrm>
              <a:off x="925546" y="1693853"/>
              <a:ext cx="1210588" cy="369332"/>
            </a:xfrm>
            <a:prstGeom prst="rect">
              <a:avLst/>
            </a:prstGeom>
          </p:spPr>
          <p:txBody>
            <a:bodyPr wrap="none">
              <a:spAutoFit/>
            </a:bodyPr>
            <a:lstStyle/>
            <a:p>
              <a:pPr algn="ctr"/>
              <a:r>
                <a:rPr kumimoji="1" lang="en-US" altLang="zh-CN" dirty="0">
                  <a:solidFill>
                    <a:schemeClr val="bg1">
                      <a:lumMod val="65000"/>
                    </a:schemeClr>
                  </a:solidFill>
                </a:rPr>
                <a:t>HDSP</a:t>
              </a:r>
              <a:r>
                <a:rPr kumimoji="1" lang="zh-CN" altLang="en-US" dirty="0">
                  <a:solidFill>
                    <a:schemeClr val="bg1">
                      <a:lumMod val="65000"/>
                    </a:schemeClr>
                  </a:solidFill>
                </a:rPr>
                <a:t>系统</a:t>
              </a:r>
              <a:endParaRPr kumimoji="1" lang="zh-CN" altLang="en-US" dirty="0">
                <a:solidFill>
                  <a:schemeClr val="bg1">
                    <a:lumMod val="65000"/>
                  </a:schemeClr>
                </a:solidFill>
              </a:endParaRPr>
            </a:p>
          </p:txBody>
        </p:sp>
        <p:sp>
          <p:nvSpPr>
            <p:cNvPr id="11" name="矩形 10"/>
            <p:cNvSpPr/>
            <p:nvPr/>
          </p:nvSpPr>
          <p:spPr>
            <a:xfrm>
              <a:off x="5520008" y="1238937"/>
              <a:ext cx="1024639" cy="369332"/>
            </a:xfrm>
            <a:prstGeom prst="rect">
              <a:avLst/>
            </a:prstGeom>
          </p:spPr>
          <p:txBody>
            <a:bodyPr wrap="none">
              <a:spAutoFit/>
            </a:bodyPr>
            <a:lstStyle/>
            <a:p>
              <a:pPr algn="ctr"/>
              <a:r>
                <a:rPr kumimoji="1" lang="zh-CN" altLang="en-US" dirty="0">
                  <a:solidFill>
                    <a:schemeClr val="bg1">
                      <a:lumMod val="65000"/>
                    </a:schemeClr>
                  </a:solidFill>
                </a:rPr>
                <a:t>数据源</a:t>
              </a:r>
              <a:r>
                <a:rPr kumimoji="1" lang="en-US" altLang="zh-CN" dirty="0">
                  <a:solidFill>
                    <a:schemeClr val="bg1">
                      <a:lumMod val="65000"/>
                    </a:schemeClr>
                  </a:solidFill>
                </a:rPr>
                <a:t>A</a:t>
              </a:r>
              <a:endParaRPr kumimoji="1" lang="zh-CN" altLang="en-US" dirty="0">
                <a:solidFill>
                  <a:schemeClr val="bg1">
                    <a:lumMod val="65000"/>
                  </a:schemeClr>
                </a:solidFill>
              </a:endParaRPr>
            </a:p>
          </p:txBody>
        </p:sp>
        <p:sp>
          <p:nvSpPr>
            <p:cNvPr id="12" name="矩形 11"/>
            <p:cNvSpPr/>
            <p:nvPr/>
          </p:nvSpPr>
          <p:spPr>
            <a:xfrm>
              <a:off x="5539243" y="2923688"/>
              <a:ext cx="1005404" cy="369332"/>
            </a:xfrm>
            <a:prstGeom prst="rect">
              <a:avLst/>
            </a:prstGeom>
          </p:spPr>
          <p:txBody>
            <a:bodyPr wrap="none">
              <a:spAutoFit/>
            </a:bodyPr>
            <a:lstStyle/>
            <a:p>
              <a:pPr algn="ctr"/>
              <a:r>
                <a:rPr kumimoji="1" lang="zh-CN" altLang="en-US" dirty="0">
                  <a:solidFill>
                    <a:schemeClr val="bg1">
                      <a:lumMod val="65000"/>
                    </a:schemeClr>
                  </a:solidFill>
                </a:rPr>
                <a:t>数据源</a:t>
              </a:r>
              <a:r>
                <a:rPr kumimoji="1" lang="en-US" altLang="zh-CN" dirty="0">
                  <a:solidFill>
                    <a:schemeClr val="bg1">
                      <a:lumMod val="65000"/>
                    </a:schemeClr>
                  </a:solidFill>
                </a:rPr>
                <a:t>B</a:t>
              </a:r>
              <a:endParaRPr kumimoji="1" lang="zh-CN" altLang="en-US" dirty="0">
                <a:solidFill>
                  <a:schemeClr val="bg1">
                    <a:lumMod val="65000"/>
                  </a:schemeClr>
                </a:solidFill>
              </a:endParaRPr>
            </a:p>
          </p:txBody>
        </p:sp>
        <p:sp>
          <p:nvSpPr>
            <p:cNvPr id="13" name="矩形 12"/>
            <p:cNvSpPr/>
            <p:nvPr/>
          </p:nvSpPr>
          <p:spPr>
            <a:xfrm>
              <a:off x="5539243" y="4685399"/>
              <a:ext cx="1005404" cy="369332"/>
            </a:xfrm>
            <a:prstGeom prst="rect">
              <a:avLst/>
            </a:prstGeom>
          </p:spPr>
          <p:txBody>
            <a:bodyPr wrap="none">
              <a:spAutoFit/>
            </a:bodyPr>
            <a:lstStyle/>
            <a:p>
              <a:pPr algn="ctr"/>
              <a:r>
                <a:rPr kumimoji="1" lang="zh-CN" altLang="en-US" dirty="0">
                  <a:solidFill>
                    <a:schemeClr val="bg1">
                      <a:lumMod val="65000"/>
                    </a:schemeClr>
                  </a:solidFill>
                </a:rPr>
                <a:t>数据源</a:t>
              </a:r>
              <a:r>
                <a:rPr kumimoji="1" lang="en-US" altLang="zh-CN" dirty="0">
                  <a:solidFill>
                    <a:schemeClr val="bg1">
                      <a:lumMod val="65000"/>
                    </a:schemeClr>
                  </a:solidFill>
                </a:rPr>
                <a:t>x</a:t>
              </a:r>
              <a:endParaRPr kumimoji="1" lang="zh-CN" altLang="en-US" dirty="0">
                <a:solidFill>
                  <a:schemeClr val="bg1">
                    <a:lumMod val="65000"/>
                  </a:schemeClr>
                </a:solidFill>
              </a:endParaRPr>
            </a:p>
          </p:txBody>
        </p:sp>
        <p:sp>
          <p:nvSpPr>
            <p:cNvPr id="14" name="圆角矩形 13"/>
            <p:cNvSpPr/>
            <p:nvPr/>
          </p:nvSpPr>
          <p:spPr>
            <a:xfrm>
              <a:off x="1779527" y="3670105"/>
              <a:ext cx="2024009" cy="34932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系统</a:t>
              </a:r>
              <a:r>
                <a:rPr kumimoji="1" lang="zh-CN" altLang="en-US" dirty="0"/>
                <a:t>用户</a:t>
              </a:r>
              <a:r>
                <a:rPr kumimoji="1" lang="en-US" altLang="zh-CN" dirty="0"/>
                <a:t>B</a:t>
              </a:r>
              <a:endParaRPr kumimoji="1" lang="zh-CN" altLang="en-US" dirty="0"/>
            </a:p>
          </p:txBody>
        </p:sp>
        <p:sp>
          <p:nvSpPr>
            <p:cNvPr id="15" name="woman-with-collar_81990"/>
            <p:cNvSpPr/>
            <p:nvPr/>
          </p:nvSpPr>
          <p:spPr>
            <a:xfrm>
              <a:off x="983332" y="3433171"/>
              <a:ext cx="570693" cy="648000"/>
            </a:xfrm>
            <a:custGeom>
              <a:avLst/>
              <a:gdLst>
                <a:gd name="T0" fmla="*/ 4027 w 4458"/>
                <a:gd name="T1" fmla="*/ 4195 h 6398"/>
                <a:gd name="T2" fmla="*/ 3564 w 4458"/>
                <a:gd name="T3" fmla="*/ 2441 h 6398"/>
                <a:gd name="T4" fmla="*/ 3645 w 4458"/>
                <a:gd name="T5" fmla="*/ 1697 h 6398"/>
                <a:gd name="T6" fmla="*/ 2229 w 4458"/>
                <a:gd name="T7" fmla="*/ 0 h 6398"/>
                <a:gd name="T8" fmla="*/ 813 w 4458"/>
                <a:gd name="T9" fmla="*/ 1697 h 6398"/>
                <a:gd name="T10" fmla="*/ 894 w 4458"/>
                <a:gd name="T11" fmla="*/ 2441 h 6398"/>
                <a:gd name="T12" fmla="*/ 431 w 4458"/>
                <a:gd name="T13" fmla="*/ 4195 h 6398"/>
                <a:gd name="T14" fmla="*/ 197 w 4458"/>
                <a:gd name="T15" fmla="*/ 6071 h 6398"/>
                <a:gd name="T16" fmla="*/ 3614 w 4458"/>
                <a:gd name="T17" fmla="*/ 6398 h 6398"/>
                <a:gd name="T18" fmla="*/ 4384 w 4458"/>
                <a:gd name="T19" fmla="*/ 5357 h 6398"/>
                <a:gd name="T20" fmla="*/ 1799 w 4458"/>
                <a:gd name="T21" fmla="*/ 4449 h 6398"/>
                <a:gd name="T22" fmla="*/ 1942 w 4458"/>
                <a:gd name="T23" fmla="*/ 4430 h 6398"/>
                <a:gd name="T24" fmla="*/ 2516 w 4458"/>
                <a:gd name="T25" fmla="*/ 4430 h 6398"/>
                <a:gd name="T26" fmla="*/ 2659 w 4458"/>
                <a:gd name="T27" fmla="*/ 4449 h 6398"/>
                <a:gd name="T28" fmla="*/ 3107 w 4458"/>
                <a:gd name="T29" fmla="*/ 4000 h 6398"/>
                <a:gd name="T30" fmla="*/ 3257 w 4458"/>
                <a:gd name="T31" fmla="*/ 3908 h 6398"/>
                <a:gd name="T32" fmla="*/ 2197 w 4458"/>
                <a:gd name="T33" fmla="*/ 5599 h 6398"/>
                <a:gd name="T34" fmla="*/ 1201 w 4458"/>
                <a:gd name="T35" fmla="*/ 3908 h 6398"/>
                <a:gd name="T36" fmla="*/ 1351 w 4458"/>
                <a:gd name="T37" fmla="*/ 4000 h 6398"/>
                <a:gd name="T38" fmla="*/ 2229 w 4458"/>
                <a:gd name="T39" fmla="*/ 1703 h 6398"/>
                <a:gd name="T40" fmla="*/ 3431 w 4458"/>
                <a:gd name="T41" fmla="*/ 2092 h 6398"/>
                <a:gd name="T42" fmla="*/ 3132 w 4458"/>
                <a:gd name="T43" fmla="*/ 2441 h 6398"/>
                <a:gd name="T44" fmla="*/ 2508 w 4458"/>
                <a:gd name="T45" fmla="*/ 3335 h 6398"/>
                <a:gd name="T46" fmla="*/ 2673 w 4458"/>
                <a:gd name="T47" fmla="*/ 3888 h 6398"/>
                <a:gd name="T48" fmla="*/ 2426 w 4458"/>
                <a:gd name="T49" fmla="*/ 4215 h 6398"/>
                <a:gd name="T50" fmla="*/ 2229 w 4458"/>
                <a:gd name="T51" fmla="*/ 4143 h 6398"/>
                <a:gd name="T52" fmla="*/ 2032 w 4458"/>
                <a:gd name="T53" fmla="*/ 4215 h 6398"/>
                <a:gd name="T54" fmla="*/ 1784 w 4458"/>
                <a:gd name="T55" fmla="*/ 3888 h 6398"/>
                <a:gd name="T56" fmla="*/ 1950 w 4458"/>
                <a:gd name="T57" fmla="*/ 3335 h 6398"/>
                <a:gd name="T58" fmla="*/ 1326 w 4458"/>
                <a:gd name="T59" fmla="*/ 2441 h 6398"/>
                <a:gd name="T60" fmla="*/ 1027 w 4458"/>
                <a:gd name="T61" fmla="*/ 2092 h 6398"/>
                <a:gd name="T62" fmla="*/ 2229 w 4458"/>
                <a:gd name="T63" fmla="*/ 1703 h 6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8" h="6398">
                  <a:moveTo>
                    <a:pt x="4384" y="5357"/>
                  </a:moveTo>
                  <a:lnTo>
                    <a:pt x="4027" y="4195"/>
                  </a:lnTo>
                  <a:cubicBezTo>
                    <a:pt x="3955" y="3958"/>
                    <a:pt x="3782" y="3778"/>
                    <a:pt x="3564" y="3688"/>
                  </a:cubicBezTo>
                  <a:lnTo>
                    <a:pt x="3564" y="2441"/>
                  </a:lnTo>
                  <a:cubicBezTo>
                    <a:pt x="3630" y="2362"/>
                    <a:pt x="3682" y="2264"/>
                    <a:pt x="3706" y="2153"/>
                  </a:cubicBezTo>
                  <a:cubicBezTo>
                    <a:pt x="3743" y="1985"/>
                    <a:pt x="3716" y="1823"/>
                    <a:pt x="3645" y="1697"/>
                  </a:cubicBezTo>
                  <a:cubicBezTo>
                    <a:pt x="3666" y="1634"/>
                    <a:pt x="3678" y="1553"/>
                    <a:pt x="3678" y="1449"/>
                  </a:cubicBezTo>
                  <a:cubicBezTo>
                    <a:pt x="3678" y="649"/>
                    <a:pt x="3029" y="0"/>
                    <a:pt x="2229" y="0"/>
                  </a:cubicBezTo>
                  <a:cubicBezTo>
                    <a:pt x="1429" y="0"/>
                    <a:pt x="780" y="649"/>
                    <a:pt x="780" y="1449"/>
                  </a:cubicBezTo>
                  <a:cubicBezTo>
                    <a:pt x="780" y="1553"/>
                    <a:pt x="792" y="1634"/>
                    <a:pt x="813" y="1697"/>
                  </a:cubicBezTo>
                  <a:cubicBezTo>
                    <a:pt x="742" y="1823"/>
                    <a:pt x="715" y="1985"/>
                    <a:pt x="752" y="2153"/>
                  </a:cubicBezTo>
                  <a:cubicBezTo>
                    <a:pt x="776" y="2264"/>
                    <a:pt x="828" y="2362"/>
                    <a:pt x="894" y="2441"/>
                  </a:cubicBezTo>
                  <a:lnTo>
                    <a:pt x="894" y="3688"/>
                  </a:lnTo>
                  <a:cubicBezTo>
                    <a:pt x="676" y="3778"/>
                    <a:pt x="503" y="3958"/>
                    <a:pt x="431" y="4195"/>
                  </a:cubicBezTo>
                  <a:lnTo>
                    <a:pt x="74" y="5356"/>
                  </a:lnTo>
                  <a:cubicBezTo>
                    <a:pt x="0" y="5600"/>
                    <a:pt x="46" y="5867"/>
                    <a:pt x="197" y="6071"/>
                  </a:cubicBezTo>
                  <a:cubicBezTo>
                    <a:pt x="348" y="6276"/>
                    <a:pt x="590" y="6398"/>
                    <a:pt x="844" y="6398"/>
                  </a:cubicBezTo>
                  <a:lnTo>
                    <a:pt x="3614" y="6398"/>
                  </a:lnTo>
                  <a:cubicBezTo>
                    <a:pt x="3868" y="6398"/>
                    <a:pt x="4110" y="6276"/>
                    <a:pt x="4261" y="6071"/>
                  </a:cubicBezTo>
                  <a:cubicBezTo>
                    <a:pt x="4412" y="5867"/>
                    <a:pt x="4458" y="5600"/>
                    <a:pt x="4384" y="5357"/>
                  </a:cubicBezTo>
                  <a:close/>
                  <a:moveTo>
                    <a:pt x="1569" y="4231"/>
                  </a:moveTo>
                  <a:cubicBezTo>
                    <a:pt x="1577" y="4352"/>
                    <a:pt x="1675" y="4449"/>
                    <a:pt x="1799" y="4449"/>
                  </a:cubicBezTo>
                  <a:cubicBezTo>
                    <a:pt x="1857" y="4449"/>
                    <a:pt x="1909" y="4425"/>
                    <a:pt x="1950" y="4390"/>
                  </a:cubicBezTo>
                  <a:cubicBezTo>
                    <a:pt x="1948" y="4404"/>
                    <a:pt x="1942" y="4416"/>
                    <a:pt x="1942" y="4430"/>
                  </a:cubicBezTo>
                  <a:cubicBezTo>
                    <a:pt x="1942" y="4589"/>
                    <a:pt x="2070" y="4718"/>
                    <a:pt x="2229" y="4718"/>
                  </a:cubicBezTo>
                  <a:cubicBezTo>
                    <a:pt x="2388" y="4718"/>
                    <a:pt x="2516" y="4589"/>
                    <a:pt x="2516" y="4430"/>
                  </a:cubicBezTo>
                  <a:cubicBezTo>
                    <a:pt x="2516" y="4416"/>
                    <a:pt x="2510" y="4404"/>
                    <a:pt x="2508" y="4390"/>
                  </a:cubicBezTo>
                  <a:cubicBezTo>
                    <a:pt x="2549" y="4425"/>
                    <a:pt x="2601" y="4449"/>
                    <a:pt x="2659" y="4449"/>
                  </a:cubicBezTo>
                  <a:cubicBezTo>
                    <a:pt x="2782" y="4449"/>
                    <a:pt x="2881" y="4352"/>
                    <a:pt x="2889" y="4231"/>
                  </a:cubicBezTo>
                  <a:cubicBezTo>
                    <a:pt x="3011" y="4222"/>
                    <a:pt x="3107" y="4124"/>
                    <a:pt x="3107" y="4000"/>
                  </a:cubicBezTo>
                  <a:cubicBezTo>
                    <a:pt x="3107" y="3967"/>
                    <a:pt x="3100" y="3936"/>
                    <a:pt x="3088" y="3908"/>
                  </a:cubicBezTo>
                  <a:lnTo>
                    <a:pt x="3257" y="3908"/>
                  </a:lnTo>
                  <a:cubicBezTo>
                    <a:pt x="3271" y="3908"/>
                    <a:pt x="3285" y="3910"/>
                    <a:pt x="3298" y="3911"/>
                  </a:cubicBezTo>
                  <a:cubicBezTo>
                    <a:pt x="3126" y="4341"/>
                    <a:pt x="2586" y="5604"/>
                    <a:pt x="2197" y="5599"/>
                  </a:cubicBezTo>
                  <a:cubicBezTo>
                    <a:pt x="1815" y="5594"/>
                    <a:pt x="1310" y="4342"/>
                    <a:pt x="1148" y="3912"/>
                  </a:cubicBezTo>
                  <a:cubicBezTo>
                    <a:pt x="1165" y="3910"/>
                    <a:pt x="1183" y="3908"/>
                    <a:pt x="1201" y="3908"/>
                  </a:cubicBezTo>
                  <a:lnTo>
                    <a:pt x="1370" y="3908"/>
                  </a:lnTo>
                  <a:cubicBezTo>
                    <a:pt x="1358" y="3936"/>
                    <a:pt x="1351" y="3967"/>
                    <a:pt x="1351" y="4000"/>
                  </a:cubicBezTo>
                  <a:cubicBezTo>
                    <a:pt x="1351" y="4124"/>
                    <a:pt x="1447" y="4222"/>
                    <a:pt x="1569" y="4231"/>
                  </a:cubicBezTo>
                  <a:close/>
                  <a:moveTo>
                    <a:pt x="2229" y="1703"/>
                  </a:moveTo>
                  <a:cubicBezTo>
                    <a:pt x="2725" y="1703"/>
                    <a:pt x="3162" y="1912"/>
                    <a:pt x="3423" y="1881"/>
                  </a:cubicBezTo>
                  <a:cubicBezTo>
                    <a:pt x="3443" y="1941"/>
                    <a:pt x="3448" y="2016"/>
                    <a:pt x="3431" y="2092"/>
                  </a:cubicBezTo>
                  <a:cubicBezTo>
                    <a:pt x="3404" y="2217"/>
                    <a:pt x="3321" y="2320"/>
                    <a:pt x="3231" y="2344"/>
                  </a:cubicBezTo>
                  <a:cubicBezTo>
                    <a:pt x="3184" y="2357"/>
                    <a:pt x="3146" y="2393"/>
                    <a:pt x="3132" y="2441"/>
                  </a:cubicBezTo>
                  <a:cubicBezTo>
                    <a:pt x="3033" y="2779"/>
                    <a:pt x="2832" y="3049"/>
                    <a:pt x="2581" y="3182"/>
                  </a:cubicBezTo>
                  <a:cubicBezTo>
                    <a:pt x="2525" y="3211"/>
                    <a:pt x="2496" y="3273"/>
                    <a:pt x="2508" y="3335"/>
                  </a:cubicBezTo>
                  <a:lnTo>
                    <a:pt x="2603" y="3795"/>
                  </a:lnTo>
                  <a:cubicBezTo>
                    <a:pt x="2612" y="3836"/>
                    <a:pt x="2639" y="3868"/>
                    <a:pt x="2673" y="3888"/>
                  </a:cubicBezTo>
                  <a:cubicBezTo>
                    <a:pt x="2657" y="3917"/>
                    <a:pt x="2646" y="3949"/>
                    <a:pt x="2644" y="3985"/>
                  </a:cubicBezTo>
                  <a:cubicBezTo>
                    <a:pt x="2522" y="3993"/>
                    <a:pt x="2426" y="4092"/>
                    <a:pt x="2426" y="4215"/>
                  </a:cubicBezTo>
                  <a:cubicBezTo>
                    <a:pt x="2426" y="4218"/>
                    <a:pt x="2427" y="4221"/>
                    <a:pt x="2427" y="4224"/>
                  </a:cubicBezTo>
                  <a:cubicBezTo>
                    <a:pt x="2376" y="4174"/>
                    <a:pt x="2306" y="4143"/>
                    <a:pt x="2229" y="4143"/>
                  </a:cubicBezTo>
                  <a:cubicBezTo>
                    <a:pt x="2152" y="4143"/>
                    <a:pt x="2082" y="4174"/>
                    <a:pt x="2031" y="4224"/>
                  </a:cubicBezTo>
                  <a:cubicBezTo>
                    <a:pt x="2031" y="4221"/>
                    <a:pt x="2032" y="4218"/>
                    <a:pt x="2032" y="4215"/>
                  </a:cubicBezTo>
                  <a:cubicBezTo>
                    <a:pt x="2032" y="4092"/>
                    <a:pt x="1936" y="3993"/>
                    <a:pt x="1814" y="3985"/>
                  </a:cubicBezTo>
                  <a:cubicBezTo>
                    <a:pt x="1812" y="3949"/>
                    <a:pt x="1801" y="3917"/>
                    <a:pt x="1784" y="3888"/>
                  </a:cubicBezTo>
                  <a:cubicBezTo>
                    <a:pt x="1819" y="3868"/>
                    <a:pt x="1846" y="3836"/>
                    <a:pt x="1854" y="3795"/>
                  </a:cubicBezTo>
                  <a:lnTo>
                    <a:pt x="1950" y="3335"/>
                  </a:lnTo>
                  <a:cubicBezTo>
                    <a:pt x="1962" y="3273"/>
                    <a:pt x="1933" y="3211"/>
                    <a:pt x="1877" y="3182"/>
                  </a:cubicBezTo>
                  <a:cubicBezTo>
                    <a:pt x="1626" y="3049"/>
                    <a:pt x="1425" y="2779"/>
                    <a:pt x="1326" y="2441"/>
                  </a:cubicBezTo>
                  <a:cubicBezTo>
                    <a:pt x="1312" y="2393"/>
                    <a:pt x="1274" y="2357"/>
                    <a:pt x="1226" y="2344"/>
                  </a:cubicBezTo>
                  <a:cubicBezTo>
                    <a:pt x="1136" y="2321"/>
                    <a:pt x="1054" y="2217"/>
                    <a:pt x="1027" y="2092"/>
                  </a:cubicBezTo>
                  <a:cubicBezTo>
                    <a:pt x="1010" y="2016"/>
                    <a:pt x="1015" y="1941"/>
                    <a:pt x="1034" y="1881"/>
                  </a:cubicBezTo>
                  <a:cubicBezTo>
                    <a:pt x="1295" y="1912"/>
                    <a:pt x="1733" y="1703"/>
                    <a:pt x="2229" y="170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p>
          </p:txBody>
        </p:sp>
        <p:sp>
          <p:nvSpPr>
            <p:cNvPr id="16" name="iconfont-1016-721703"/>
            <p:cNvSpPr>
              <a:spLocks noChangeAspect="1"/>
            </p:cNvSpPr>
            <p:nvPr/>
          </p:nvSpPr>
          <p:spPr>
            <a:xfrm>
              <a:off x="983332" y="2287286"/>
              <a:ext cx="606558" cy="648000"/>
            </a:xfrm>
            <a:custGeom>
              <a:avLst/>
              <a:gdLst>
                <a:gd name="T0" fmla="*/ 11952 w 11981"/>
                <a:gd name="T1" fmla="*/ 10735 h 12800"/>
                <a:gd name="T2" fmla="*/ 11939 w 11981"/>
                <a:gd name="T3" fmla="*/ 11541 h 12800"/>
                <a:gd name="T4" fmla="*/ 11444 w 11981"/>
                <a:gd name="T5" fmla="*/ 12138 h 12800"/>
                <a:gd name="T6" fmla="*/ 915 w 11981"/>
                <a:gd name="T7" fmla="*/ 12285 h 12800"/>
                <a:gd name="T8" fmla="*/ 45 w 11981"/>
                <a:gd name="T9" fmla="*/ 11454 h 12800"/>
                <a:gd name="T10" fmla="*/ 482 w 11981"/>
                <a:gd name="T11" fmla="*/ 9765 h 12800"/>
                <a:gd name="T12" fmla="*/ 3049 w 11981"/>
                <a:gd name="T13" fmla="*/ 8773 h 12800"/>
                <a:gd name="T14" fmla="*/ 4231 w 11981"/>
                <a:gd name="T15" fmla="*/ 8124 h 12800"/>
                <a:gd name="T16" fmla="*/ 4492 w 11981"/>
                <a:gd name="T17" fmla="*/ 7499 h 12800"/>
                <a:gd name="T18" fmla="*/ 4283 w 11981"/>
                <a:gd name="T19" fmla="*/ 6671 h 12800"/>
                <a:gd name="T20" fmla="*/ 3716 w 11981"/>
                <a:gd name="T21" fmla="*/ 6079 h 12800"/>
                <a:gd name="T22" fmla="*/ 3450 w 11981"/>
                <a:gd name="T23" fmla="*/ 5363 h 12800"/>
                <a:gd name="T24" fmla="*/ 3104 w 11981"/>
                <a:gd name="T25" fmla="*/ 5094 h 12800"/>
                <a:gd name="T26" fmla="*/ 2908 w 11981"/>
                <a:gd name="T27" fmla="*/ 4375 h 12800"/>
                <a:gd name="T28" fmla="*/ 3131 w 11981"/>
                <a:gd name="T29" fmla="*/ 3808 h 12800"/>
                <a:gd name="T30" fmla="*/ 3368 w 11981"/>
                <a:gd name="T31" fmla="*/ 1975 h 12800"/>
                <a:gd name="T32" fmla="*/ 4295 w 11981"/>
                <a:gd name="T33" fmla="*/ 582 h 12800"/>
                <a:gd name="T34" fmla="*/ 5517 w 11981"/>
                <a:gd name="T35" fmla="*/ 52 h 12800"/>
                <a:gd name="T36" fmla="*/ 6828 w 11981"/>
                <a:gd name="T37" fmla="*/ 90 h 12800"/>
                <a:gd name="T38" fmla="*/ 7977 w 11981"/>
                <a:gd name="T39" fmla="*/ 629 h 12800"/>
                <a:gd name="T40" fmla="*/ 8825 w 11981"/>
                <a:gd name="T41" fmla="*/ 1875 h 12800"/>
                <a:gd name="T42" fmla="*/ 9111 w 11981"/>
                <a:gd name="T43" fmla="*/ 3813 h 12800"/>
                <a:gd name="T44" fmla="*/ 9332 w 11981"/>
                <a:gd name="T45" fmla="*/ 4196 h 12800"/>
                <a:gd name="T46" fmla="*/ 9218 w 11981"/>
                <a:gd name="T47" fmla="*/ 4965 h 12800"/>
                <a:gd name="T48" fmla="*/ 8793 w 11981"/>
                <a:gd name="T49" fmla="*/ 5353 h 12800"/>
                <a:gd name="T50" fmla="*/ 8534 w 11981"/>
                <a:gd name="T51" fmla="*/ 6069 h 12800"/>
                <a:gd name="T52" fmla="*/ 8133 w 11981"/>
                <a:gd name="T53" fmla="*/ 6490 h 12800"/>
                <a:gd name="T54" fmla="*/ 7828 w 11981"/>
                <a:gd name="T55" fmla="*/ 6818 h 12800"/>
                <a:gd name="T56" fmla="*/ 7726 w 11981"/>
                <a:gd name="T57" fmla="*/ 7467 h 12800"/>
                <a:gd name="T58" fmla="*/ 8121 w 11981"/>
                <a:gd name="T59" fmla="*/ 8236 h 12800"/>
                <a:gd name="T60" fmla="*/ 9362 w 11981"/>
                <a:gd name="T61" fmla="*/ 8775 h 12800"/>
                <a:gd name="T62" fmla="*/ 11474 w 11981"/>
                <a:gd name="T63" fmla="*/ 9698 h 12800"/>
                <a:gd name="T64" fmla="*/ 6206 w 11981"/>
                <a:gd name="T65" fmla="*/ 11974 h 12800"/>
                <a:gd name="T66" fmla="*/ 6663 w 11981"/>
                <a:gd name="T67" fmla="*/ 11696 h 12800"/>
                <a:gd name="T68" fmla="*/ 6979 w 11981"/>
                <a:gd name="T69" fmla="*/ 11288 h 12800"/>
                <a:gd name="T70" fmla="*/ 6852 w 11981"/>
                <a:gd name="T71" fmla="*/ 10601 h 12800"/>
                <a:gd name="T72" fmla="*/ 6661 w 11981"/>
                <a:gd name="T73" fmla="*/ 9785 h 12800"/>
                <a:gd name="T74" fmla="*/ 6967 w 11981"/>
                <a:gd name="T75" fmla="*/ 9315 h 12800"/>
                <a:gd name="T76" fmla="*/ 6738 w 11981"/>
                <a:gd name="T77" fmla="*/ 8922 h 12800"/>
                <a:gd name="T78" fmla="*/ 5887 w 11981"/>
                <a:gd name="T79" fmla="*/ 8743 h 12800"/>
                <a:gd name="T80" fmla="*/ 5532 w 11981"/>
                <a:gd name="T81" fmla="*/ 9101 h 12800"/>
                <a:gd name="T82" fmla="*/ 5562 w 11981"/>
                <a:gd name="T83" fmla="*/ 9509 h 12800"/>
                <a:gd name="T84" fmla="*/ 5693 w 11981"/>
                <a:gd name="T85" fmla="*/ 10081 h 12800"/>
                <a:gd name="T86" fmla="*/ 5472 w 11981"/>
                <a:gd name="T87" fmla="*/ 10979 h 12800"/>
                <a:gd name="T88" fmla="*/ 5524 w 11981"/>
                <a:gd name="T89" fmla="*/ 11469 h 12800"/>
                <a:gd name="T90" fmla="*/ 6014 w 11981"/>
                <a:gd name="T91" fmla="*/ 1189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81" h="12800">
                  <a:moveTo>
                    <a:pt x="11857" y="10245"/>
                  </a:moveTo>
                  <a:cubicBezTo>
                    <a:pt x="11899" y="10372"/>
                    <a:pt x="11932" y="10536"/>
                    <a:pt x="11952" y="10735"/>
                  </a:cubicBezTo>
                  <a:cubicBezTo>
                    <a:pt x="11971" y="10934"/>
                    <a:pt x="11981" y="10775"/>
                    <a:pt x="11981" y="10974"/>
                  </a:cubicBezTo>
                  <a:cubicBezTo>
                    <a:pt x="11981" y="11173"/>
                    <a:pt x="11967" y="11362"/>
                    <a:pt x="11939" y="11541"/>
                  </a:cubicBezTo>
                  <a:cubicBezTo>
                    <a:pt x="11909" y="11720"/>
                    <a:pt x="11865" y="11855"/>
                    <a:pt x="11807" y="11947"/>
                  </a:cubicBezTo>
                  <a:cubicBezTo>
                    <a:pt x="11765" y="12007"/>
                    <a:pt x="11643" y="12069"/>
                    <a:pt x="11444" y="12138"/>
                  </a:cubicBezTo>
                  <a:cubicBezTo>
                    <a:pt x="11245" y="12208"/>
                    <a:pt x="9168" y="12800"/>
                    <a:pt x="6248" y="12800"/>
                  </a:cubicBezTo>
                  <a:cubicBezTo>
                    <a:pt x="3579" y="12800"/>
                    <a:pt x="1281" y="12367"/>
                    <a:pt x="915" y="12285"/>
                  </a:cubicBezTo>
                  <a:cubicBezTo>
                    <a:pt x="549" y="12203"/>
                    <a:pt x="331" y="12133"/>
                    <a:pt x="253" y="12076"/>
                  </a:cubicBezTo>
                  <a:cubicBezTo>
                    <a:pt x="159" y="12007"/>
                    <a:pt x="89" y="11800"/>
                    <a:pt x="45" y="11454"/>
                  </a:cubicBezTo>
                  <a:cubicBezTo>
                    <a:pt x="0" y="11106"/>
                    <a:pt x="17" y="11019"/>
                    <a:pt x="102" y="10477"/>
                  </a:cubicBezTo>
                  <a:cubicBezTo>
                    <a:pt x="154" y="10163"/>
                    <a:pt x="281" y="9925"/>
                    <a:pt x="482" y="9765"/>
                  </a:cubicBezTo>
                  <a:cubicBezTo>
                    <a:pt x="686" y="9604"/>
                    <a:pt x="928" y="9477"/>
                    <a:pt x="1201" y="9385"/>
                  </a:cubicBezTo>
                  <a:cubicBezTo>
                    <a:pt x="1477" y="9290"/>
                    <a:pt x="2756" y="8850"/>
                    <a:pt x="3049" y="8773"/>
                  </a:cubicBezTo>
                  <a:cubicBezTo>
                    <a:pt x="3343" y="8696"/>
                    <a:pt x="3599" y="8586"/>
                    <a:pt x="3818" y="8442"/>
                  </a:cubicBezTo>
                  <a:cubicBezTo>
                    <a:pt x="3997" y="8333"/>
                    <a:pt x="4134" y="8226"/>
                    <a:pt x="4231" y="8124"/>
                  </a:cubicBezTo>
                  <a:cubicBezTo>
                    <a:pt x="4328" y="8022"/>
                    <a:pt x="4397" y="7920"/>
                    <a:pt x="4435" y="7818"/>
                  </a:cubicBezTo>
                  <a:cubicBezTo>
                    <a:pt x="4472" y="7716"/>
                    <a:pt x="4492" y="7611"/>
                    <a:pt x="4492" y="7499"/>
                  </a:cubicBezTo>
                  <a:cubicBezTo>
                    <a:pt x="4492" y="7390"/>
                    <a:pt x="4487" y="7271"/>
                    <a:pt x="4480" y="7141"/>
                  </a:cubicBezTo>
                  <a:cubicBezTo>
                    <a:pt x="4462" y="6937"/>
                    <a:pt x="4397" y="6781"/>
                    <a:pt x="4283" y="6671"/>
                  </a:cubicBezTo>
                  <a:cubicBezTo>
                    <a:pt x="4169" y="6562"/>
                    <a:pt x="4042" y="6447"/>
                    <a:pt x="3895" y="6328"/>
                  </a:cubicBezTo>
                  <a:cubicBezTo>
                    <a:pt x="3825" y="6268"/>
                    <a:pt x="3768" y="6186"/>
                    <a:pt x="3716" y="6079"/>
                  </a:cubicBezTo>
                  <a:cubicBezTo>
                    <a:pt x="3664" y="5972"/>
                    <a:pt x="3619" y="5865"/>
                    <a:pt x="3577" y="5756"/>
                  </a:cubicBezTo>
                  <a:cubicBezTo>
                    <a:pt x="3534" y="5629"/>
                    <a:pt x="3492" y="5497"/>
                    <a:pt x="3450" y="5363"/>
                  </a:cubicBezTo>
                  <a:cubicBezTo>
                    <a:pt x="3390" y="5345"/>
                    <a:pt x="3330" y="5318"/>
                    <a:pt x="3271" y="5273"/>
                  </a:cubicBezTo>
                  <a:cubicBezTo>
                    <a:pt x="3218" y="5231"/>
                    <a:pt x="3164" y="5171"/>
                    <a:pt x="3104" y="5094"/>
                  </a:cubicBezTo>
                  <a:cubicBezTo>
                    <a:pt x="3044" y="5017"/>
                    <a:pt x="2995" y="4908"/>
                    <a:pt x="2950" y="4763"/>
                  </a:cubicBezTo>
                  <a:cubicBezTo>
                    <a:pt x="2908" y="4622"/>
                    <a:pt x="2893" y="4490"/>
                    <a:pt x="2908" y="4375"/>
                  </a:cubicBezTo>
                  <a:cubicBezTo>
                    <a:pt x="2920" y="4261"/>
                    <a:pt x="2942" y="4161"/>
                    <a:pt x="2977" y="4077"/>
                  </a:cubicBezTo>
                  <a:cubicBezTo>
                    <a:pt x="3009" y="3982"/>
                    <a:pt x="3062" y="3895"/>
                    <a:pt x="3131" y="3808"/>
                  </a:cubicBezTo>
                  <a:cubicBezTo>
                    <a:pt x="3124" y="3487"/>
                    <a:pt x="3139" y="3164"/>
                    <a:pt x="3184" y="2841"/>
                  </a:cubicBezTo>
                  <a:cubicBezTo>
                    <a:pt x="3216" y="2569"/>
                    <a:pt x="3278" y="2281"/>
                    <a:pt x="3368" y="1975"/>
                  </a:cubicBezTo>
                  <a:cubicBezTo>
                    <a:pt x="3457" y="1669"/>
                    <a:pt x="3587" y="1393"/>
                    <a:pt x="3756" y="1149"/>
                  </a:cubicBezTo>
                  <a:cubicBezTo>
                    <a:pt x="3917" y="920"/>
                    <a:pt x="4096" y="731"/>
                    <a:pt x="4295" y="582"/>
                  </a:cubicBezTo>
                  <a:cubicBezTo>
                    <a:pt x="4494" y="433"/>
                    <a:pt x="4696" y="316"/>
                    <a:pt x="4900" y="231"/>
                  </a:cubicBezTo>
                  <a:cubicBezTo>
                    <a:pt x="5104" y="147"/>
                    <a:pt x="5308" y="90"/>
                    <a:pt x="5517" y="52"/>
                  </a:cubicBezTo>
                  <a:cubicBezTo>
                    <a:pt x="5723" y="20"/>
                    <a:pt x="5925" y="0"/>
                    <a:pt x="6121" y="0"/>
                  </a:cubicBezTo>
                  <a:cubicBezTo>
                    <a:pt x="6365" y="0"/>
                    <a:pt x="6604" y="30"/>
                    <a:pt x="6828" y="90"/>
                  </a:cubicBezTo>
                  <a:cubicBezTo>
                    <a:pt x="7051" y="149"/>
                    <a:pt x="7260" y="224"/>
                    <a:pt x="7457" y="318"/>
                  </a:cubicBezTo>
                  <a:cubicBezTo>
                    <a:pt x="7651" y="413"/>
                    <a:pt x="7828" y="515"/>
                    <a:pt x="7977" y="629"/>
                  </a:cubicBezTo>
                  <a:cubicBezTo>
                    <a:pt x="8131" y="744"/>
                    <a:pt x="8253" y="861"/>
                    <a:pt x="8347" y="980"/>
                  </a:cubicBezTo>
                  <a:cubicBezTo>
                    <a:pt x="8559" y="1251"/>
                    <a:pt x="8718" y="1550"/>
                    <a:pt x="8825" y="1875"/>
                  </a:cubicBezTo>
                  <a:cubicBezTo>
                    <a:pt x="8932" y="2201"/>
                    <a:pt x="9007" y="2507"/>
                    <a:pt x="9046" y="2796"/>
                  </a:cubicBezTo>
                  <a:cubicBezTo>
                    <a:pt x="9099" y="3134"/>
                    <a:pt x="9118" y="3475"/>
                    <a:pt x="9111" y="3813"/>
                  </a:cubicBezTo>
                  <a:cubicBezTo>
                    <a:pt x="9171" y="3845"/>
                    <a:pt x="9218" y="3898"/>
                    <a:pt x="9250" y="3967"/>
                  </a:cubicBezTo>
                  <a:cubicBezTo>
                    <a:pt x="9283" y="4027"/>
                    <a:pt x="9312" y="4102"/>
                    <a:pt x="9332" y="4196"/>
                  </a:cubicBezTo>
                  <a:cubicBezTo>
                    <a:pt x="9352" y="4291"/>
                    <a:pt x="9355" y="4403"/>
                    <a:pt x="9337" y="4539"/>
                  </a:cubicBezTo>
                  <a:cubicBezTo>
                    <a:pt x="9312" y="4719"/>
                    <a:pt x="9270" y="4858"/>
                    <a:pt x="9218" y="4965"/>
                  </a:cubicBezTo>
                  <a:cubicBezTo>
                    <a:pt x="9161" y="5072"/>
                    <a:pt x="9101" y="5154"/>
                    <a:pt x="9034" y="5214"/>
                  </a:cubicBezTo>
                  <a:cubicBezTo>
                    <a:pt x="8957" y="5283"/>
                    <a:pt x="8877" y="5328"/>
                    <a:pt x="8793" y="5353"/>
                  </a:cubicBezTo>
                  <a:cubicBezTo>
                    <a:pt x="8760" y="5487"/>
                    <a:pt x="8720" y="5621"/>
                    <a:pt x="8678" y="5746"/>
                  </a:cubicBezTo>
                  <a:cubicBezTo>
                    <a:pt x="8636" y="5855"/>
                    <a:pt x="8586" y="5965"/>
                    <a:pt x="8534" y="6069"/>
                  </a:cubicBezTo>
                  <a:cubicBezTo>
                    <a:pt x="8477" y="6176"/>
                    <a:pt x="8417" y="6258"/>
                    <a:pt x="8350" y="6318"/>
                  </a:cubicBezTo>
                  <a:cubicBezTo>
                    <a:pt x="8273" y="6388"/>
                    <a:pt x="8203" y="6442"/>
                    <a:pt x="8133" y="6490"/>
                  </a:cubicBezTo>
                  <a:cubicBezTo>
                    <a:pt x="8064" y="6534"/>
                    <a:pt x="8007" y="6584"/>
                    <a:pt x="7954" y="6634"/>
                  </a:cubicBezTo>
                  <a:cubicBezTo>
                    <a:pt x="7902" y="6686"/>
                    <a:pt x="7860" y="6746"/>
                    <a:pt x="7828" y="6818"/>
                  </a:cubicBezTo>
                  <a:cubicBezTo>
                    <a:pt x="7795" y="6890"/>
                    <a:pt x="7768" y="6977"/>
                    <a:pt x="7750" y="7079"/>
                  </a:cubicBezTo>
                  <a:cubicBezTo>
                    <a:pt x="7726" y="7206"/>
                    <a:pt x="7718" y="7335"/>
                    <a:pt x="7726" y="7467"/>
                  </a:cubicBezTo>
                  <a:cubicBezTo>
                    <a:pt x="7733" y="7596"/>
                    <a:pt x="7768" y="7731"/>
                    <a:pt x="7828" y="7860"/>
                  </a:cubicBezTo>
                  <a:cubicBezTo>
                    <a:pt x="7887" y="7989"/>
                    <a:pt x="7984" y="8116"/>
                    <a:pt x="8121" y="8236"/>
                  </a:cubicBezTo>
                  <a:cubicBezTo>
                    <a:pt x="8255" y="8355"/>
                    <a:pt x="8439" y="8460"/>
                    <a:pt x="8668" y="8554"/>
                  </a:cubicBezTo>
                  <a:cubicBezTo>
                    <a:pt x="8880" y="8639"/>
                    <a:pt x="9113" y="8713"/>
                    <a:pt x="9362" y="8775"/>
                  </a:cubicBezTo>
                  <a:cubicBezTo>
                    <a:pt x="9613" y="8840"/>
                    <a:pt x="10621" y="9273"/>
                    <a:pt x="10852" y="9362"/>
                  </a:cubicBezTo>
                  <a:cubicBezTo>
                    <a:pt x="11083" y="9452"/>
                    <a:pt x="11292" y="9564"/>
                    <a:pt x="11474" y="9698"/>
                  </a:cubicBezTo>
                  <a:cubicBezTo>
                    <a:pt x="11651" y="9847"/>
                    <a:pt x="11780" y="10024"/>
                    <a:pt x="11857" y="10245"/>
                  </a:cubicBezTo>
                  <a:close/>
                  <a:moveTo>
                    <a:pt x="6206" y="11974"/>
                  </a:moveTo>
                  <a:cubicBezTo>
                    <a:pt x="6248" y="11974"/>
                    <a:pt x="6313" y="11947"/>
                    <a:pt x="6402" y="11892"/>
                  </a:cubicBezTo>
                  <a:cubicBezTo>
                    <a:pt x="6492" y="11835"/>
                    <a:pt x="6579" y="11773"/>
                    <a:pt x="6663" y="11696"/>
                  </a:cubicBezTo>
                  <a:cubicBezTo>
                    <a:pt x="6748" y="11618"/>
                    <a:pt x="6823" y="11541"/>
                    <a:pt x="6885" y="11467"/>
                  </a:cubicBezTo>
                  <a:cubicBezTo>
                    <a:pt x="6949" y="11390"/>
                    <a:pt x="6979" y="11332"/>
                    <a:pt x="6979" y="11288"/>
                  </a:cubicBezTo>
                  <a:cubicBezTo>
                    <a:pt x="6979" y="11235"/>
                    <a:pt x="6967" y="11148"/>
                    <a:pt x="6942" y="11019"/>
                  </a:cubicBezTo>
                  <a:cubicBezTo>
                    <a:pt x="6917" y="10892"/>
                    <a:pt x="6885" y="10750"/>
                    <a:pt x="6852" y="10601"/>
                  </a:cubicBezTo>
                  <a:cubicBezTo>
                    <a:pt x="6820" y="10447"/>
                    <a:pt x="6783" y="10298"/>
                    <a:pt x="6750" y="10148"/>
                  </a:cubicBezTo>
                  <a:cubicBezTo>
                    <a:pt x="6718" y="9999"/>
                    <a:pt x="6686" y="9880"/>
                    <a:pt x="6661" y="9785"/>
                  </a:cubicBezTo>
                  <a:cubicBezTo>
                    <a:pt x="6746" y="9716"/>
                    <a:pt x="6818" y="9644"/>
                    <a:pt x="6877" y="9564"/>
                  </a:cubicBezTo>
                  <a:cubicBezTo>
                    <a:pt x="6937" y="9482"/>
                    <a:pt x="6967" y="9400"/>
                    <a:pt x="6967" y="9315"/>
                  </a:cubicBezTo>
                  <a:cubicBezTo>
                    <a:pt x="6967" y="9246"/>
                    <a:pt x="6945" y="9178"/>
                    <a:pt x="6897" y="9106"/>
                  </a:cubicBezTo>
                  <a:cubicBezTo>
                    <a:pt x="6852" y="9034"/>
                    <a:pt x="6798" y="8974"/>
                    <a:pt x="6738" y="8922"/>
                  </a:cubicBezTo>
                  <a:cubicBezTo>
                    <a:pt x="6668" y="8862"/>
                    <a:pt x="6599" y="8803"/>
                    <a:pt x="6522" y="8743"/>
                  </a:cubicBezTo>
                  <a:lnTo>
                    <a:pt x="5887" y="8743"/>
                  </a:lnTo>
                  <a:cubicBezTo>
                    <a:pt x="5803" y="8803"/>
                    <a:pt x="5731" y="8862"/>
                    <a:pt x="5671" y="8922"/>
                  </a:cubicBezTo>
                  <a:cubicBezTo>
                    <a:pt x="5619" y="8974"/>
                    <a:pt x="5574" y="9032"/>
                    <a:pt x="5532" y="9101"/>
                  </a:cubicBezTo>
                  <a:cubicBezTo>
                    <a:pt x="5489" y="9171"/>
                    <a:pt x="5467" y="9236"/>
                    <a:pt x="5467" y="9305"/>
                  </a:cubicBezTo>
                  <a:cubicBezTo>
                    <a:pt x="5467" y="9357"/>
                    <a:pt x="5497" y="9425"/>
                    <a:pt x="5562" y="9509"/>
                  </a:cubicBezTo>
                  <a:cubicBezTo>
                    <a:pt x="5626" y="9594"/>
                    <a:pt x="5703" y="9676"/>
                    <a:pt x="5795" y="9750"/>
                  </a:cubicBezTo>
                  <a:cubicBezTo>
                    <a:pt x="5770" y="9828"/>
                    <a:pt x="5736" y="9937"/>
                    <a:pt x="5693" y="10081"/>
                  </a:cubicBezTo>
                  <a:cubicBezTo>
                    <a:pt x="5651" y="10223"/>
                    <a:pt x="5611" y="10375"/>
                    <a:pt x="5574" y="10534"/>
                  </a:cubicBezTo>
                  <a:cubicBezTo>
                    <a:pt x="5537" y="10691"/>
                    <a:pt x="5502" y="10840"/>
                    <a:pt x="5472" y="10979"/>
                  </a:cubicBezTo>
                  <a:cubicBezTo>
                    <a:pt x="5442" y="11119"/>
                    <a:pt x="5430" y="11221"/>
                    <a:pt x="5430" y="11290"/>
                  </a:cubicBezTo>
                  <a:cubicBezTo>
                    <a:pt x="5430" y="11332"/>
                    <a:pt x="5460" y="11392"/>
                    <a:pt x="5524" y="11469"/>
                  </a:cubicBezTo>
                  <a:cubicBezTo>
                    <a:pt x="5589" y="11546"/>
                    <a:pt x="5664" y="11623"/>
                    <a:pt x="5753" y="11698"/>
                  </a:cubicBezTo>
                  <a:cubicBezTo>
                    <a:pt x="5843" y="11775"/>
                    <a:pt x="5930" y="11840"/>
                    <a:pt x="6014" y="11895"/>
                  </a:cubicBezTo>
                  <a:cubicBezTo>
                    <a:pt x="6101" y="11944"/>
                    <a:pt x="6166" y="11974"/>
                    <a:pt x="6206" y="1197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圆角矩形 16"/>
            <p:cNvSpPr/>
            <p:nvPr/>
          </p:nvSpPr>
          <p:spPr>
            <a:xfrm>
              <a:off x="6544647" y="1659791"/>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a:t>A.a</a:t>
              </a:r>
              <a:endParaRPr kumimoji="1" lang="zh-CN" altLang="en-US" dirty="0"/>
            </a:p>
          </p:txBody>
        </p:sp>
        <p:sp>
          <p:nvSpPr>
            <p:cNvPr id="18" name="圆角矩形 17"/>
            <p:cNvSpPr/>
            <p:nvPr/>
          </p:nvSpPr>
          <p:spPr>
            <a:xfrm>
              <a:off x="6551194" y="2229894"/>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a:t>A.b</a:t>
              </a:r>
              <a:endParaRPr kumimoji="1" lang="zh-CN" altLang="en-US" dirty="0"/>
            </a:p>
          </p:txBody>
        </p:sp>
        <p:sp>
          <p:nvSpPr>
            <p:cNvPr id="19" name="圆角矩形 18"/>
            <p:cNvSpPr/>
            <p:nvPr/>
          </p:nvSpPr>
          <p:spPr>
            <a:xfrm>
              <a:off x="6584572" y="3382619"/>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a:t>B.a</a:t>
              </a:r>
              <a:endParaRPr kumimoji="1" lang="zh-CN" altLang="en-US" dirty="0"/>
            </a:p>
          </p:txBody>
        </p:sp>
        <p:sp>
          <p:nvSpPr>
            <p:cNvPr id="20" name="圆角矩形 19"/>
            <p:cNvSpPr/>
            <p:nvPr/>
          </p:nvSpPr>
          <p:spPr>
            <a:xfrm>
              <a:off x="6591119" y="3952722"/>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a:t>B.b</a:t>
              </a:r>
              <a:endParaRPr kumimoji="1" lang="zh-CN" altLang="en-US" dirty="0"/>
            </a:p>
          </p:txBody>
        </p:sp>
        <p:sp>
          <p:nvSpPr>
            <p:cNvPr id="21" name="圆角矩形 20"/>
            <p:cNvSpPr/>
            <p:nvPr/>
          </p:nvSpPr>
          <p:spPr>
            <a:xfrm>
              <a:off x="6584572" y="5100933"/>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a:t>X.a</a:t>
              </a:r>
              <a:endParaRPr kumimoji="1" lang="zh-CN" altLang="en-US" dirty="0"/>
            </a:p>
          </p:txBody>
        </p:sp>
        <p:sp>
          <p:nvSpPr>
            <p:cNvPr id="22" name="圆角矩形 21"/>
            <p:cNvSpPr/>
            <p:nvPr/>
          </p:nvSpPr>
          <p:spPr>
            <a:xfrm>
              <a:off x="6591119" y="5671036"/>
              <a:ext cx="2024009" cy="3493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数据库用户</a:t>
              </a:r>
              <a:r>
                <a:rPr kumimoji="1" lang="en-US" altLang="zh-CN" dirty="0" err="1"/>
                <a:t>X.b</a:t>
              </a:r>
              <a:endParaRPr kumimoji="1" lang="zh-CN" altLang="en-US" dirty="0"/>
            </a:p>
          </p:txBody>
        </p:sp>
        <p:cxnSp>
          <p:nvCxnSpPr>
            <p:cNvPr id="23" name="直线箭头连接符 22"/>
            <p:cNvCxnSpPr>
              <a:stCxn id="9" idx="3"/>
              <a:endCxn id="17" idx="1"/>
            </p:cNvCxnSpPr>
            <p:nvPr/>
          </p:nvCxnSpPr>
          <p:spPr>
            <a:xfrm flipV="1">
              <a:off x="3803536" y="1834452"/>
              <a:ext cx="2741111" cy="77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9" idx="3"/>
              <a:endCxn id="19" idx="1"/>
            </p:cNvCxnSpPr>
            <p:nvPr/>
          </p:nvCxnSpPr>
          <p:spPr>
            <a:xfrm>
              <a:off x="3803536" y="2611286"/>
              <a:ext cx="2781036" cy="94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9" idx="3"/>
              <a:endCxn id="21" idx="1"/>
            </p:cNvCxnSpPr>
            <p:nvPr/>
          </p:nvCxnSpPr>
          <p:spPr>
            <a:xfrm>
              <a:off x="3803536" y="2611286"/>
              <a:ext cx="2781036" cy="266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4" idx="3"/>
              <a:endCxn id="18" idx="1"/>
            </p:cNvCxnSpPr>
            <p:nvPr/>
          </p:nvCxnSpPr>
          <p:spPr>
            <a:xfrm flipV="1">
              <a:off x="3803536" y="2404555"/>
              <a:ext cx="2747658" cy="1440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endCxn id="20" idx="1"/>
            </p:cNvCxnSpPr>
            <p:nvPr/>
          </p:nvCxnSpPr>
          <p:spPr>
            <a:xfrm>
              <a:off x="3803536" y="3844766"/>
              <a:ext cx="2787583" cy="282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endCxn id="22" idx="1"/>
            </p:cNvCxnSpPr>
            <p:nvPr/>
          </p:nvCxnSpPr>
          <p:spPr>
            <a:xfrm>
              <a:off x="3810083" y="3844766"/>
              <a:ext cx="2781036" cy="200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285027" y="2257090"/>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0" name="文本框 29"/>
            <p:cNvSpPr txBox="1"/>
            <p:nvPr/>
          </p:nvSpPr>
          <p:spPr>
            <a:xfrm>
              <a:off x="4406106" y="2685036"/>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1" name="文本框 30"/>
            <p:cNvSpPr txBox="1"/>
            <p:nvPr/>
          </p:nvSpPr>
          <p:spPr>
            <a:xfrm>
              <a:off x="4076393" y="2945971"/>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2" name="文本框 31"/>
            <p:cNvSpPr txBox="1"/>
            <p:nvPr/>
          </p:nvSpPr>
          <p:spPr>
            <a:xfrm>
              <a:off x="4120147" y="3393638"/>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3" name="文本框 32"/>
            <p:cNvSpPr txBox="1"/>
            <p:nvPr/>
          </p:nvSpPr>
          <p:spPr>
            <a:xfrm>
              <a:off x="4443312" y="3783463"/>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4" name="文本框 33"/>
            <p:cNvSpPr txBox="1"/>
            <p:nvPr/>
          </p:nvSpPr>
          <p:spPr>
            <a:xfrm>
              <a:off x="4209566" y="4196921"/>
              <a:ext cx="646331" cy="276999"/>
            </a:xfrm>
            <a:prstGeom prst="rect">
              <a:avLst/>
            </a:prstGeom>
            <a:noFill/>
          </p:spPr>
          <p:txBody>
            <a:bodyPr wrap="square" rtlCol="0">
              <a:spAutoFit/>
            </a:bodyPr>
            <a:lstStyle/>
            <a:p>
              <a:r>
                <a:rPr kumimoji="1" lang="zh-CN" altLang="en-US" sz="1200" dirty="0">
                  <a:solidFill>
                    <a:schemeClr val="tx1">
                      <a:lumMod val="65000"/>
                      <a:lumOff val="35000"/>
                    </a:schemeClr>
                  </a:solidFill>
                </a:rPr>
                <a:t>创建</a:t>
              </a:r>
              <a:endParaRPr kumimoji="1" lang="zh-CN" altLang="en-US" sz="1200" dirty="0">
                <a:solidFill>
                  <a:schemeClr val="tx1">
                    <a:lumMod val="65000"/>
                    <a:lumOff val="35000"/>
                  </a:schemeClr>
                </a:solidFill>
              </a:endParaRPr>
            </a:p>
          </p:txBody>
        </p:sp>
        <p:sp>
          <p:nvSpPr>
            <p:cNvPr id="35" name="圆角矩形 34"/>
            <p:cNvSpPr/>
            <p:nvPr/>
          </p:nvSpPr>
          <p:spPr>
            <a:xfrm>
              <a:off x="9242445" y="1635923"/>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t>A.m</a:t>
              </a:r>
              <a:endParaRPr kumimoji="1" lang="zh-CN" altLang="en-US" dirty="0"/>
            </a:p>
          </p:txBody>
        </p:sp>
        <p:sp>
          <p:nvSpPr>
            <p:cNvPr id="36" name="圆角矩形 35"/>
            <p:cNvSpPr/>
            <p:nvPr/>
          </p:nvSpPr>
          <p:spPr>
            <a:xfrm>
              <a:off x="9240911" y="2216527"/>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solidFill>
                    <a:schemeClr val="bg1"/>
                  </a:solidFill>
                </a:rPr>
                <a:t>A.n</a:t>
              </a:r>
              <a:endParaRPr kumimoji="1" lang="zh-CN" altLang="en-US" dirty="0"/>
            </a:p>
          </p:txBody>
        </p:sp>
        <p:cxnSp>
          <p:nvCxnSpPr>
            <p:cNvPr id="37" name="直线箭头连接符 36"/>
            <p:cNvCxnSpPr>
              <a:endCxn id="35" idx="1"/>
            </p:cNvCxnSpPr>
            <p:nvPr/>
          </p:nvCxnSpPr>
          <p:spPr>
            <a:xfrm>
              <a:off x="8575203" y="1810583"/>
              <a:ext cx="6672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endCxn id="36" idx="1"/>
            </p:cNvCxnSpPr>
            <p:nvPr/>
          </p:nvCxnSpPr>
          <p:spPr>
            <a:xfrm>
              <a:off x="8575203" y="2384688"/>
              <a:ext cx="665708" cy="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9240911" y="3393638"/>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solidFill>
                    <a:schemeClr val="bg1"/>
                  </a:solidFill>
                </a:rPr>
                <a:t>B.m</a:t>
              </a:r>
              <a:endParaRPr kumimoji="1" lang="zh-CN" altLang="en-US" dirty="0"/>
            </a:p>
          </p:txBody>
        </p:sp>
        <p:sp>
          <p:nvSpPr>
            <p:cNvPr id="40" name="文本框 39"/>
            <p:cNvSpPr txBox="1"/>
            <p:nvPr/>
          </p:nvSpPr>
          <p:spPr>
            <a:xfrm>
              <a:off x="8594580" y="1612174"/>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sp>
          <p:nvSpPr>
            <p:cNvPr id="41" name="圆角矩形 40"/>
            <p:cNvSpPr/>
            <p:nvPr/>
          </p:nvSpPr>
          <p:spPr>
            <a:xfrm>
              <a:off x="9240911" y="3952722"/>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solidFill>
                    <a:schemeClr val="bg1"/>
                  </a:solidFill>
                </a:rPr>
                <a:t>B.n</a:t>
              </a:r>
              <a:endParaRPr kumimoji="1" lang="zh-CN" altLang="en-US" dirty="0"/>
            </a:p>
          </p:txBody>
        </p:sp>
        <p:sp>
          <p:nvSpPr>
            <p:cNvPr id="42" name="圆角矩形 41"/>
            <p:cNvSpPr/>
            <p:nvPr/>
          </p:nvSpPr>
          <p:spPr>
            <a:xfrm>
              <a:off x="9274720" y="5100932"/>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solidFill>
                    <a:schemeClr val="bg1"/>
                  </a:solidFill>
                </a:rPr>
                <a:t>X.m</a:t>
              </a:r>
              <a:endParaRPr kumimoji="1" lang="zh-CN" altLang="en-US" dirty="0"/>
            </a:p>
          </p:txBody>
        </p:sp>
        <p:sp>
          <p:nvSpPr>
            <p:cNvPr id="43" name="圆角矩形 42"/>
            <p:cNvSpPr/>
            <p:nvPr/>
          </p:nvSpPr>
          <p:spPr>
            <a:xfrm>
              <a:off x="9274720" y="5671036"/>
              <a:ext cx="2024009" cy="34932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权限集</a:t>
              </a:r>
              <a:r>
                <a:rPr kumimoji="1" lang="en-US" altLang="zh-CN" dirty="0">
                  <a:solidFill>
                    <a:schemeClr val="bg1"/>
                  </a:solidFill>
                </a:rPr>
                <a:t>X.n</a:t>
              </a:r>
              <a:endParaRPr kumimoji="1" lang="zh-CN" altLang="en-US" dirty="0"/>
            </a:p>
          </p:txBody>
        </p:sp>
        <p:cxnSp>
          <p:nvCxnSpPr>
            <p:cNvPr id="44" name="直线箭头连接符 43"/>
            <p:cNvCxnSpPr>
              <a:stCxn id="19" idx="3"/>
              <a:endCxn id="39" idx="1"/>
            </p:cNvCxnSpPr>
            <p:nvPr/>
          </p:nvCxnSpPr>
          <p:spPr>
            <a:xfrm>
              <a:off x="8608581" y="3557280"/>
              <a:ext cx="632330" cy="1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20" idx="3"/>
              <a:endCxn id="41" idx="1"/>
            </p:cNvCxnSpPr>
            <p:nvPr/>
          </p:nvCxnSpPr>
          <p:spPr>
            <a:xfrm>
              <a:off x="8615128" y="4127383"/>
              <a:ext cx="625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endCxn id="42" idx="1"/>
            </p:cNvCxnSpPr>
            <p:nvPr/>
          </p:nvCxnSpPr>
          <p:spPr>
            <a:xfrm>
              <a:off x="8608581" y="5275592"/>
              <a:ext cx="6661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22" idx="3"/>
              <a:endCxn id="43" idx="1"/>
            </p:cNvCxnSpPr>
            <p:nvPr/>
          </p:nvCxnSpPr>
          <p:spPr>
            <a:xfrm>
              <a:off x="8615128" y="5845697"/>
              <a:ext cx="659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584891" y="2164806"/>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sp>
          <p:nvSpPr>
            <p:cNvPr id="49" name="文本框 48"/>
            <p:cNvSpPr txBox="1"/>
            <p:nvPr/>
          </p:nvSpPr>
          <p:spPr>
            <a:xfrm>
              <a:off x="8631329" y="3327448"/>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sp>
          <p:nvSpPr>
            <p:cNvPr id="50" name="文本框 49"/>
            <p:cNvSpPr txBox="1"/>
            <p:nvPr/>
          </p:nvSpPr>
          <p:spPr>
            <a:xfrm>
              <a:off x="8631329" y="3895464"/>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sp>
          <p:nvSpPr>
            <p:cNvPr id="51" name="文本框 50"/>
            <p:cNvSpPr txBox="1"/>
            <p:nvPr/>
          </p:nvSpPr>
          <p:spPr>
            <a:xfrm>
              <a:off x="8631329" y="5040816"/>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sp>
          <p:nvSpPr>
            <p:cNvPr id="52" name="文本框 51"/>
            <p:cNvSpPr txBox="1"/>
            <p:nvPr/>
          </p:nvSpPr>
          <p:spPr>
            <a:xfrm>
              <a:off x="8618484" y="5607184"/>
              <a:ext cx="646331" cy="276999"/>
            </a:xfrm>
            <a:prstGeom prst="rect">
              <a:avLst/>
            </a:prstGeom>
            <a:noFill/>
          </p:spPr>
          <p:txBody>
            <a:bodyPr wrap="square" rtlCol="0">
              <a:spAutoFit/>
            </a:bodyPr>
            <a:lstStyle/>
            <a:p>
              <a:r>
                <a:rPr kumimoji="1" lang="en-US" altLang="zh-CN" sz="1200" dirty="0">
                  <a:solidFill>
                    <a:schemeClr val="tx1">
                      <a:lumMod val="65000"/>
                      <a:lumOff val="35000"/>
                    </a:schemeClr>
                  </a:solidFill>
                </a:rPr>
                <a:t>Grant</a:t>
              </a:r>
              <a:endParaRPr kumimoji="1" lang="zh-CN" altLang="en-US" sz="1200" dirty="0">
                <a:solidFill>
                  <a:schemeClr val="tx1">
                    <a:lumMod val="65000"/>
                    <a:lumOff val="35000"/>
                  </a:schemeClr>
                </a:solidFill>
              </a:endParaRPr>
            </a:p>
          </p:txBody>
        </p:sp>
      </p:gr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3"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4"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5"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56"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3" name="表格 252"/>
          <p:cNvGraphicFramePr>
            <a:graphicFrameLocks noGrp="1"/>
          </p:cNvGraphicFramePr>
          <p:nvPr/>
        </p:nvGraphicFramePr>
        <p:xfrm>
          <a:off x="5204078" y="4845189"/>
          <a:ext cx="2514315" cy="1362994"/>
        </p:xfrm>
        <a:graphic>
          <a:graphicData uri="http://schemas.openxmlformats.org/drawingml/2006/table">
            <a:tbl>
              <a:tblPr firstRow="1" bandRow="1">
                <a:tableStyleId>{5C22544A-7EE6-4342-B048-85BDC9FD1C3A}</a:tableStyleId>
              </a:tblPr>
              <a:tblGrid>
                <a:gridCol w="1371315"/>
                <a:gridCol w="1143000"/>
              </a:tblGrid>
              <a:tr h="322119">
                <a:tc>
                  <a:txBody>
                    <a:bodyPr/>
                    <a:lstStyle/>
                    <a:p>
                      <a:pPr algn="ctr"/>
                      <a:r>
                        <a:rPr lang="zh-CN" altLang="en-US" sz="1400" dirty="0">
                          <a:latin typeface="微软雅黑" panose="020B0503020204020204" pitchFamily="34" charset="-122"/>
                          <a:ea typeface="微软雅黑" panose="020B0503020204020204" pitchFamily="34" charset="-122"/>
                        </a:rPr>
                        <a:t>公司</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部门</a:t>
                      </a:r>
                      <a:endParaRPr lang="zh-CN" altLang="en-US" sz="1400" dirty="0">
                        <a:latin typeface="微软雅黑" panose="020B0503020204020204" pitchFamily="34" charset="-122"/>
                        <a:ea typeface="微软雅黑" panose="020B0503020204020204" pitchFamily="34" charset="-122"/>
                      </a:endParaRPr>
                    </a:p>
                  </a:txBody>
                  <a:tcPr/>
                </a:tc>
              </a:tr>
              <a:tr h="347389">
                <a:tc>
                  <a:txBody>
                    <a:bodyPr/>
                    <a:lstStyle/>
                    <a:p>
                      <a:r>
                        <a:rPr lang="zh-CN" altLang="en-US" sz="1200" dirty="0">
                          <a:latin typeface="微软雅黑" panose="020B0503020204020204" pitchFamily="34" charset="-122"/>
                          <a:ea typeface="微软雅黑" panose="020B0503020204020204" pitchFamily="34" charset="-122"/>
                        </a:rPr>
                        <a:t>上海分公司</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a:latin typeface="微软雅黑" panose="020B0503020204020204" pitchFamily="34" charset="-122"/>
                          <a:ea typeface="微软雅黑" panose="020B0503020204020204" pitchFamily="34" charset="-122"/>
                        </a:rPr>
                        <a:t>信息部</a:t>
                      </a:r>
                      <a:endParaRPr lang="zh-CN" altLang="en-US" sz="1200" dirty="0">
                        <a:latin typeface="微软雅黑" panose="020B0503020204020204" pitchFamily="34" charset="-122"/>
                        <a:ea typeface="微软雅黑" panose="020B0503020204020204" pitchFamily="34" charset="-122"/>
                      </a:endParaRPr>
                    </a:p>
                  </a:txBody>
                  <a:tcPr/>
                </a:tc>
              </a:tr>
              <a:tr h="346743">
                <a:tc>
                  <a:txBody>
                    <a:bodyPr/>
                    <a:lstStyle/>
                    <a:p>
                      <a:r>
                        <a:rPr lang="zh-CN" altLang="en-US" sz="1200" dirty="0">
                          <a:latin typeface="微软雅黑" panose="020B0503020204020204" pitchFamily="34" charset="-122"/>
                          <a:ea typeface="微软雅黑" panose="020B0503020204020204" pitchFamily="34" charset="-122"/>
                        </a:rPr>
                        <a:t>江苏分公司</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a:latin typeface="微软雅黑" panose="020B0503020204020204" pitchFamily="34" charset="-122"/>
                          <a:ea typeface="微软雅黑" panose="020B0503020204020204" pitchFamily="34" charset="-122"/>
                        </a:rPr>
                        <a:t>研发中心</a:t>
                      </a:r>
                      <a:endParaRPr lang="zh-CN" altLang="en-US" sz="1200" dirty="0">
                        <a:latin typeface="微软雅黑" panose="020B0503020204020204" pitchFamily="34" charset="-122"/>
                        <a:ea typeface="微软雅黑" panose="020B0503020204020204" pitchFamily="34" charset="-122"/>
                      </a:endParaRPr>
                    </a:p>
                  </a:txBody>
                  <a:tcPr/>
                </a:tc>
              </a:tr>
              <a:tr h="346743">
                <a:tc>
                  <a:txBody>
                    <a:bodyPr/>
                    <a:lstStyle/>
                    <a:p>
                      <a:r>
                        <a:rPr lang="zh-CN" altLang="en-US" sz="1200" dirty="0">
                          <a:latin typeface="微软雅黑" panose="020B0503020204020204" pitchFamily="34" charset="-122"/>
                          <a:ea typeface="微软雅黑" panose="020B0503020204020204" pitchFamily="34" charset="-122"/>
                        </a:rPr>
                        <a:t>浙江分公司</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a:latin typeface="微软雅黑" panose="020B0503020204020204" pitchFamily="34" charset="-122"/>
                          <a:ea typeface="微软雅黑" panose="020B0503020204020204" pitchFamily="34" charset="-122"/>
                        </a:rPr>
                        <a:t>交付中心</a:t>
                      </a:r>
                      <a:endParaRPr lang="zh-CN" altLang="en-US" sz="1200" dirty="0">
                        <a:latin typeface="微软雅黑" panose="020B0503020204020204" pitchFamily="34" charset="-122"/>
                        <a:ea typeface="微软雅黑" panose="020B0503020204020204" pitchFamily="34" charset="-122"/>
                      </a:endParaRPr>
                    </a:p>
                  </a:txBody>
                  <a:tcPr/>
                </a:tc>
              </a:tr>
            </a:tbl>
          </a:graphicData>
        </a:graphic>
      </p:graphicFrame>
      <p:sp>
        <p:nvSpPr>
          <p:cNvPr id="2" name="标题 1"/>
          <p:cNvSpPr>
            <a:spLocks noGrp="1"/>
          </p:cNvSpPr>
          <p:nvPr>
            <p:ph type="title"/>
          </p:nvPr>
        </p:nvSpPr>
        <p:spPr>
          <a:xfrm>
            <a:off x="247650" y="136998"/>
            <a:ext cx="10583186" cy="381635"/>
          </a:xfrm>
        </p:spPr>
        <p:txBody>
          <a:bodyPr/>
          <a:lstStyle/>
          <a:p>
            <a:r>
              <a:rPr lang="en-US" altLang="zh-CN" b="1" smtClean="0">
                <a:sym typeface="+mn-ea"/>
              </a:rPr>
              <a:t>2.2.5.4 </a:t>
            </a:r>
            <a:r>
              <a:rPr b="1" smtClean="0">
                <a:sym typeface="+mn-ea"/>
              </a:rPr>
              <a:t>行级权限控制</a:t>
            </a:r>
            <a:endParaRPr lang="zh-CN" altLang="en-US" dirty="0"/>
          </a:p>
        </p:txBody>
      </p:sp>
      <p:sp>
        <p:nvSpPr>
          <p:cNvPr id="5" name="圆角矩形 4"/>
          <p:cNvSpPr/>
          <p:nvPr/>
        </p:nvSpPr>
        <p:spPr>
          <a:xfrm>
            <a:off x="176306" y="926432"/>
            <a:ext cx="2679185" cy="1767022"/>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5457" y="1068713"/>
            <a:ext cx="2688055" cy="1624740"/>
          </a:xfrm>
          <a:prstGeom prst="rect">
            <a:avLst/>
          </a:prstGeom>
          <a:noFill/>
        </p:spPr>
        <p:txBody>
          <a:bodyPr wrap="square" rtlCol="0">
            <a:spAutoFit/>
          </a:bodyPr>
          <a:lstStyle/>
          <a:p>
            <a:pPr>
              <a:lnSpc>
                <a:spcPct val="120000"/>
              </a:lnSpc>
            </a:pP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nSpc>
                <a:spcPct val="120000"/>
              </a:lnSpc>
            </a:pPr>
            <a:endPar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rPr>
              <a:t>权限组，权限对象，权限值三层架构。对权限进行组别管理，实现具有业务意义的权限汇聚，进行灵活的统一授权管理。</a:t>
            </a:r>
            <a:endPar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9872" y="1068713"/>
            <a:ext cx="1917347" cy="328551"/>
          </a:xfrm>
          <a:prstGeom prst="rect">
            <a:avLst/>
          </a:prstGeom>
          <a:noFill/>
        </p:spPr>
        <p:txBody>
          <a:bodyPr wrap="square" rtlCol="0">
            <a:spAutoFit/>
          </a:bodyPr>
          <a:lstStyle/>
          <a:p>
            <a:pPr>
              <a:lnSpc>
                <a:spcPct val="120000"/>
              </a:lnSpc>
            </a:pPr>
            <a:r>
              <a:rPr lang="zh-CN" altLang="en-US" sz="1400" dirty="0">
                <a:solidFill>
                  <a:schemeClr val="accent2"/>
                </a:solidFill>
                <a:latin typeface="微软雅黑" panose="020B0503020204020204" pitchFamily="34" charset="-122"/>
                <a:ea typeface="微软雅黑" panose="020B0503020204020204" pitchFamily="34" charset="-122"/>
              </a:rPr>
              <a:t>基础权限维护</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9" name="圆角矩形 8"/>
          <p:cNvSpPr/>
          <p:nvPr/>
        </p:nvSpPr>
        <p:spPr>
          <a:xfrm>
            <a:off x="168285" y="2953578"/>
            <a:ext cx="2695227" cy="3619132"/>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7436" y="3117176"/>
            <a:ext cx="2688055" cy="3619132"/>
          </a:xfrm>
          <a:prstGeom prst="rect">
            <a:avLst/>
          </a:prstGeom>
          <a:noFill/>
        </p:spPr>
        <p:txBody>
          <a:bodyPr wrap="square" rtlCol="0">
            <a:spAutoFit/>
          </a:bodyPr>
          <a:lstStyle/>
          <a:p>
            <a:pPr>
              <a:lnSpc>
                <a:spcPct val="120000"/>
              </a:lnSpc>
            </a:pP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nSpc>
                <a:spcPct val="120000"/>
              </a:lnSpc>
            </a:pPr>
            <a:endPar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r>
              <a:rPr lang="zh-CN" altLang="en-US" sz="1200" b="1" dirty="0">
                <a:solidFill>
                  <a:schemeClr val="tx1">
                    <a:lumMod val="85000"/>
                    <a:lumOff val="15000"/>
                    <a:alpha val="70000"/>
                  </a:schemeClr>
                </a:solidFill>
                <a:latin typeface="微软雅黑" panose="020B0503020204020204" pitchFamily="34" charset="-122"/>
                <a:ea typeface="微软雅黑" panose="020B0503020204020204" pitchFamily="34" charset="-122"/>
              </a:rPr>
              <a:t>报表权限控制</a:t>
            </a:r>
            <a:r>
              <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rPr>
              <a:t>。通过将权限组分配给用户或角色的方式，达到用户，角色级别报表数据访问权限的控制。</a:t>
            </a: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endParaRPr lang="en-US" altLang="zh-CN" sz="1200" b="1"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r>
              <a:rPr lang="zh-CN" altLang="en-US" sz="1200" b="1" dirty="0">
                <a:solidFill>
                  <a:schemeClr val="tx1">
                    <a:lumMod val="85000"/>
                    <a:lumOff val="15000"/>
                    <a:alpha val="70000"/>
                  </a:schemeClr>
                </a:solidFill>
                <a:latin typeface="微软雅黑" panose="020B0503020204020204" pitchFamily="34" charset="-122"/>
                <a:ea typeface="微软雅黑" panose="020B0503020204020204" pitchFamily="34" charset="-122"/>
              </a:rPr>
              <a:t>数据服务权限控制</a:t>
            </a:r>
            <a:r>
              <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rPr>
              <a:t>。通过将权限组分配给字段，实现不同的用户访问不同的数据。</a:t>
            </a:r>
            <a:endPar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a:lnSpc>
                <a:spcPct val="120000"/>
              </a:lnSpc>
            </a:pPr>
            <a:endPar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r>
              <a:rPr lang="zh-CN" altLang="en-US" sz="1200" b="1" dirty="0">
                <a:solidFill>
                  <a:schemeClr val="tx1">
                    <a:lumMod val="85000"/>
                    <a:lumOff val="15000"/>
                    <a:alpha val="70000"/>
                  </a:schemeClr>
                </a:solidFill>
                <a:latin typeface="微软雅黑" panose="020B0503020204020204" pitchFamily="34" charset="-122"/>
                <a:ea typeface="微软雅黑" panose="020B0503020204020204" pitchFamily="34" charset="-122"/>
              </a:rPr>
              <a:t>数据分发权限控制</a:t>
            </a:r>
            <a:r>
              <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rPr>
              <a:t>。通过将权限组分配给分发定义信息，达到分发数据的权限控制。</a:t>
            </a: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r>
              <a:rPr lang="zh-CN" altLang="en-US" sz="1200" dirty="0">
                <a:solidFill>
                  <a:schemeClr val="tx1">
                    <a:lumMod val="85000"/>
                    <a:lumOff val="15000"/>
                    <a:alpha val="70000"/>
                  </a:schemeClr>
                </a:solidFill>
                <a:latin typeface="微软雅黑" panose="020B0503020204020204" pitchFamily="34" charset="-122"/>
                <a:ea typeface="微软雅黑" panose="020B0503020204020204" pitchFamily="34" charset="-122"/>
              </a:rPr>
              <a:t>其他应用。</a:t>
            </a: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a:p>
            <a:pPr marL="171450" indent="-171450">
              <a:lnSpc>
                <a:spcPct val="120000"/>
              </a:lnSpc>
              <a:buFont typeface="Arial" panose="020B0604020202020204" pitchFamily="34" charset="0"/>
              <a:buChar char="•"/>
            </a:pPr>
            <a:endParaRPr lang="en-US" altLang="zh-CN" sz="1200" dirty="0">
              <a:solidFill>
                <a:schemeClr val="tx1">
                  <a:lumMod val="85000"/>
                  <a:lumOff val="15000"/>
                  <a:alpha val="7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81851" y="3117176"/>
            <a:ext cx="1917347" cy="328936"/>
          </a:xfrm>
          <a:prstGeom prst="rect">
            <a:avLst/>
          </a:prstGeom>
          <a:noFill/>
        </p:spPr>
        <p:txBody>
          <a:bodyPr wrap="square" rtlCol="0">
            <a:spAutoFit/>
          </a:bodyPr>
          <a:lstStyle/>
          <a:p>
            <a:pPr>
              <a:lnSpc>
                <a:spcPct val="120000"/>
              </a:lnSpc>
            </a:pPr>
            <a:r>
              <a:rPr lang="zh-CN" altLang="en-US" sz="1400" dirty="0">
                <a:solidFill>
                  <a:schemeClr val="accent2"/>
                </a:solidFill>
                <a:latin typeface="微软雅黑" panose="020B0503020204020204" pitchFamily="34" charset="-122"/>
                <a:ea typeface="微软雅黑" panose="020B0503020204020204" pitchFamily="34" charset="-122"/>
              </a:rPr>
              <a:t>应用场景</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194" name="圆角矩形 193"/>
          <p:cNvSpPr/>
          <p:nvPr/>
        </p:nvSpPr>
        <p:spPr>
          <a:xfrm>
            <a:off x="5104551" y="4777702"/>
            <a:ext cx="2730912" cy="1795008"/>
          </a:xfrm>
          <a:prstGeom prst="roundRect">
            <a:avLst>
              <a:gd name="adj" fmla="val 5528"/>
            </a:avLst>
          </a:prstGeom>
          <a:solidFill>
            <a:srgbClr val="FFFFFF">
              <a:alpha val="0"/>
            </a:srgbClr>
          </a:solidFill>
          <a:ln w="12700" cap="flat" cmpd="sng" algn="ctr">
            <a:solidFill>
              <a:srgbClr val="C9C9C9">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195" name="圆角矩形 194"/>
          <p:cNvSpPr/>
          <p:nvPr/>
        </p:nvSpPr>
        <p:spPr>
          <a:xfrm>
            <a:off x="10702046" y="1942408"/>
            <a:ext cx="1222224" cy="2019187"/>
          </a:xfrm>
          <a:prstGeom prst="roundRect">
            <a:avLst>
              <a:gd name="adj" fmla="val 9339"/>
            </a:avLst>
          </a:prstGeom>
          <a:solidFill>
            <a:srgbClr val="FFFFFF"/>
          </a:solidFill>
          <a:ln w="12700" cap="flat" cmpd="sng" algn="ctr">
            <a:solidFill>
              <a:srgbClr val="C9C9C9">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196" name="圆角矩形 195"/>
          <p:cNvSpPr/>
          <p:nvPr/>
        </p:nvSpPr>
        <p:spPr>
          <a:xfrm>
            <a:off x="3237470" y="926432"/>
            <a:ext cx="6685745" cy="3767677"/>
          </a:xfrm>
          <a:prstGeom prst="roundRect">
            <a:avLst>
              <a:gd name="adj" fmla="val 9339"/>
            </a:avLst>
          </a:prstGeom>
          <a:solidFill>
            <a:srgbClr val="FFFFFF"/>
          </a:solidFill>
          <a:ln w="12700" cap="flat" cmpd="sng" algn="ctr">
            <a:solidFill>
              <a:srgbClr val="C9C9C9">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197" name="圆角矩形 196"/>
          <p:cNvSpPr/>
          <p:nvPr/>
        </p:nvSpPr>
        <p:spPr>
          <a:xfrm>
            <a:off x="3658517" y="1069244"/>
            <a:ext cx="6162745" cy="1264896"/>
          </a:xfrm>
          <a:prstGeom prst="roundRect">
            <a:avLst/>
          </a:prstGeom>
          <a:solidFill>
            <a:srgbClr val="F0F0F0"/>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198" name="矩形 197"/>
          <p:cNvSpPr/>
          <p:nvPr/>
        </p:nvSpPr>
        <p:spPr>
          <a:xfrm>
            <a:off x="3851416" y="3340465"/>
            <a:ext cx="2371454" cy="1274790"/>
          </a:xfrm>
          <a:prstGeom prst="rect">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9" name="矩形 198"/>
          <p:cNvSpPr/>
          <p:nvPr/>
        </p:nvSpPr>
        <p:spPr>
          <a:xfrm>
            <a:off x="6762347" y="3362035"/>
            <a:ext cx="2371454" cy="1279927"/>
          </a:xfrm>
          <a:prstGeom prst="rect">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0" name="圆角矩形 199"/>
          <p:cNvSpPr/>
          <p:nvPr/>
        </p:nvSpPr>
        <p:spPr>
          <a:xfrm>
            <a:off x="4147132" y="3583006"/>
            <a:ext cx="1596348" cy="261590"/>
          </a:xfrm>
          <a:prstGeom prst="roundRect">
            <a:avLst/>
          </a:prstGeom>
          <a:solidFill>
            <a:srgbClr val="1EA0D6"/>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权限对象</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公司</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1" name="圆角矩形 200"/>
          <p:cNvSpPr/>
          <p:nvPr/>
        </p:nvSpPr>
        <p:spPr>
          <a:xfrm>
            <a:off x="4158922" y="4171843"/>
            <a:ext cx="1596348"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权限值</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公司</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2" name="圆角矩形 201"/>
          <p:cNvSpPr/>
          <p:nvPr/>
        </p:nvSpPr>
        <p:spPr>
          <a:xfrm>
            <a:off x="7172529" y="4131160"/>
            <a:ext cx="1596348"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权限值</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部门</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3" name="圆角矩形 202"/>
          <p:cNvSpPr/>
          <p:nvPr/>
        </p:nvSpPr>
        <p:spPr>
          <a:xfrm>
            <a:off x="7164386" y="3583006"/>
            <a:ext cx="1596348" cy="261590"/>
          </a:xfrm>
          <a:prstGeom prst="roundRect">
            <a:avLst/>
          </a:prstGeom>
          <a:solidFill>
            <a:srgbClr val="1EA0D6"/>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权限对象</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部门</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4" name="圆角矩形 203"/>
          <p:cNvSpPr/>
          <p:nvPr/>
        </p:nvSpPr>
        <p:spPr>
          <a:xfrm>
            <a:off x="3832074" y="2595730"/>
            <a:ext cx="1596348"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权限组</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上海</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5" name="圆角矩形 204"/>
          <p:cNvSpPr/>
          <p:nvPr/>
        </p:nvSpPr>
        <p:spPr>
          <a:xfrm>
            <a:off x="3832074" y="1757299"/>
            <a:ext cx="1596348" cy="261590"/>
          </a:xfrm>
          <a:prstGeom prst="roundRect">
            <a:avLst/>
          </a:prstGeom>
          <a:solidFill>
            <a:srgbClr val="1EA0D6"/>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上海</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6" name="woman-with-collar_81990"/>
          <p:cNvSpPr/>
          <p:nvPr/>
        </p:nvSpPr>
        <p:spPr>
          <a:xfrm>
            <a:off x="4517720" y="1382873"/>
            <a:ext cx="225055" cy="290186"/>
          </a:xfrm>
          <a:custGeom>
            <a:avLst/>
            <a:gdLst>
              <a:gd name="T0" fmla="*/ 4027 w 4458"/>
              <a:gd name="T1" fmla="*/ 4195 h 6398"/>
              <a:gd name="T2" fmla="*/ 3564 w 4458"/>
              <a:gd name="T3" fmla="*/ 2441 h 6398"/>
              <a:gd name="T4" fmla="*/ 3645 w 4458"/>
              <a:gd name="T5" fmla="*/ 1697 h 6398"/>
              <a:gd name="T6" fmla="*/ 2229 w 4458"/>
              <a:gd name="T7" fmla="*/ 0 h 6398"/>
              <a:gd name="T8" fmla="*/ 813 w 4458"/>
              <a:gd name="T9" fmla="*/ 1697 h 6398"/>
              <a:gd name="T10" fmla="*/ 894 w 4458"/>
              <a:gd name="T11" fmla="*/ 2441 h 6398"/>
              <a:gd name="T12" fmla="*/ 431 w 4458"/>
              <a:gd name="T13" fmla="*/ 4195 h 6398"/>
              <a:gd name="T14" fmla="*/ 197 w 4458"/>
              <a:gd name="T15" fmla="*/ 6071 h 6398"/>
              <a:gd name="T16" fmla="*/ 3614 w 4458"/>
              <a:gd name="T17" fmla="*/ 6398 h 6398"/>
              <a:gd name="T18" fmla="*/ 4384 w 4458"/>
              <a:gd name="T19" fmla="*/ 5357 h 6398"/>
              <a:gd name="T20" fmla="*/ 1799 w 4458"/>
              <a:gd name="T21" fmla="*/ 4449 h 6398"/>
              <a:gd name="T22" fmla="*/ 1942 w 4458"/>
              <a:gd name="T23" fmla="*/ 4430 h 6398"/>
              <a:gd name="T24" fmla="*/ 2516 w 4458"/>
              <a:gd name="T25" fmla="*/ 4430 h 6398"/>
              <a:gd name="T26" fmla="*/ 2659 w 4458"/>
              <a:gd name="T27" fmla="*/ 4449 h 6398"/>
              <a:gd name="T28" fmla="*/ 3107 w 4458"/>
              <a:gd name="T29" fmla="*/ 4000 h 6398"/>
              <a:gd name="T30" fmla="*/ 3257 w 4458"/>
              <a:gd name="T31" fmla="*/ 3908 h 6398"/>
              <a:gd name="T32" fmla="*/ 2197 w 4458"/>
              <a:gd name="T33" fmla="*/ 5599 h 6398"/>
              <a:gd name="T34" fmla="*/ 1201 w 4458"/>
              <a:gd name="T35" fmla="*/ 3908 h 6398"/>
              <a:gd name="T36" fmla="*/ 1351 w 4458"/>
              <a:gd name="T37" fmla="*/ 4000 h 6398"/>
              <a:gd name="T38" fmla="*/ 2229 w 4458"/>
              <a:gd name="T39" fmla="*/ 1703 h 6398"/>
              <a:gd name="T40" fmla="*/ 3431 w 4458"/>
              <a:gd name="T41" fmla="*/ 2092 h 6398"/>
              <a:gd name="T42" fmla="*/ 3132 w 4458"/>
              <a:gd name="T43" fmla="*/ 2441 h 6398"/>
              <a:gd name="T44" fmla="*/ 2508 w 4458"/>
              <a:gd name="T45" fmla="*/ 3335 h 6398"/>
              <a:gd name="T46" fmla="*/ 2673 w 4458"/>
              <a:gd name="T47" fmla="*/ 3888 h 6398"/>
              <a:gd name="T48" fmla="*/ 2426 w 4458"/>
              <a:gd name="T49" fmla="*/ 4215 h 6398"/>
              <a:gd name="T50" fmla="*/ 2229 w 4458"/>
              <a:gd name="T51" fmla="*/ 4143 h 6398"/>
              <a:gd name="T52" fmla="*/ 2032 w 4458"/>
              <a:gd name="T53" fmla="*/ 4215 h 6398"/>
              <a:gd name="T54" fmla="*/ 1784 w 4458"/>
              <a:gd name="T55" fmla="*/ 3888 h 6398"/>
              <a:gd name="T56" fmla="*/ 1950 w 4458"/>
              <a:gd name="T57" fmla="*/ 3335 h 6398"/>
              <a:gd name="T58" fmla="*/ 1326 w 4458"/>
              <a:gd name="T59" fmla="*/ 2441 h 6398"/>
              <a:gd name="T60" fmla="*/ 1027 w 4458"/>
              <a:gd name="T61" fmla="*/ 2092 h 6398"/>
              <a:gd name="T62" fmla="*/ 2229 w 4458"/>
              <a:gd name="T63" fmla="*/ 1703 h 6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8" h="6398">
                <a:moveTo>
                  <a:pt x="4384" y="5357"/>
                </a:moveTo>
                <a:lnTo>
                  <a:pt x="4027" y="4195"/>
                </a:lnTo>
                <a:cubicBezTo>
                  <a:pt x="3955" y="3958"/>
                  <a:pt x="3782" y="3778"/>
                  <a:pt x="3564" y="3688"/>
                </a:cubicBezTo>
                <a:lnTo>
                  <a:pt x="3564" y="2441"/>
                </a:lnTo>
                <a:cubicBezTo>
                  <a:pt x="3630" y="2362"/>
                  <a:pt x="3682" y="2264"/>
                  <a:pt x="3706" y="2153"/>
                </a:cubicBezTo>
                <a:cubicBezTo>
                  <a:pt x="3743" y="1985"/>
                  <a:pt x="3716" y="1823"/>
                  <a:pt x="3645" y="1697"/>
                </a:cubicBezTo>
                <a:cubicBezTo>
                  <a:pt x="3666" y="1634"/>
                  <a:pt x="3678" y="1553"/>
                  <a:pt x="3678" y="1449"/>
                </a:cubicBezTo>
                <a:cubicBezTo>
                  <a:pt x="3678" y="649"/>
                  <a:pt x="3029" y="0"/>
                  <a:pt x="2229" y="0"/>
                </a:cubicBezTo>
                <a:cubicBezTo>
                  <a:pt x="1429" y="0"/>
                  <a:pt x="780" y="649"/>
                  <a:pt x="780" y="1449"/>
                </a:cubicBezTo>
                <a:cubicBezTo>
                  <a:pt x="780" y="1553"/>
                  <a:pt x="792" y="1634"/>
                  <a:pt x="813" y="1697"/>
                </a:cubicBezTo>
                <a:cubicBezTo>
                  <a:pt x="742" y="1823"/>
                  <a:pt x="715" y="1985"/>
                  <a:pt x="752" y="2153"/>
                </a:cubicBezTo>
                <a:cubicBezTo>
                  <a:pt x="776" y="2264"/>
                  <a:pt x="828" y="2362"/>
                  <a:pt x="894" y="2441"/>
                </a:cubicBezTo>
                <a:lnTo>
                  <a:pt x="894" y="3688"/>
                </a:lnTo>
                <a:cubicBezTo>
                  <a:pt x="676" y="3778"/>
                  <a:pt x="503" y="3958"/>
                  <a:pt x="431" y="4195"/>
                </a:cubicBezTo>
                <a:lnTo>
                  <a:pt x="74" y="5356"/>
                </a:lnTo>
                <a:cubicBezTo>
                  <a:pt x="0" y="5600"/>
                  <a:pt x="46" y="5867"/>
                  <a:pt x="197" y="6071"/>
                </a:cubicBezTo>
                <a:cubicBezTo>
                  <a:pt x="348" y="6276"/>
                  <a:pt x="590" y="6398"/>
                  <a:pt x="844" y="6398"/>
                </a:cubicBezTo>
                <a:lnTo>
                  <a:pt x="3614" y="6398"/>
                </a:lnTo>
                <a:cubicBezTo>
                  <a:pt x="3868" y="6398"/>
                  <a:pt x="4110" y="6276"/>
                  <a:pt x="4261" y="6071"/>
                </a:cubicBezTo>
                <a:cubicBezTo>
                  <a:pt x="4412" y="5867"/>
                  <a:pt x="4458" y="5600"/>
                  <a:pt x="4384" y="5357"/>
                </a:cubicBezTo>
                <a:close/>
                <a:moveTo>
                  <a:pt x="1569" y="4231"/>
                </a:moveTo>
                <a:cubicBezTo>
                  <a:pt x="1577" y="4352"/>
                  <a:pt x="1675" y="4449"/>
                  <a:pt x="1799" y="4449"/>
                </a:cubicBezTo>
                <a:cubicBezTo>
                  <a:pt x="1857" y="4449"/>
                  <a:pt x="1909" y="4425"/>
                  <a:pt x="1950" y="4390"/>
                </a:cubicBezTo>
                <a:cubicBezTo>
                  <a:pt x="1948" y="4404"/>
                  <a:pt x="1942" y="4416"/>
                  <a:pt x="1942" y="4430"/>
                </a:cubicBezTo>
                <a:cubicBezTo>
                  <a:pt x="1942" y="4589"/>
                  <a:pt x="2070" y="4718"/>
                  <a:pt x="2229" y="4718"/>
                </a:cubicBezTo>
                <a:cubicBezTo>
                  <a:pt x="2388" y="4718"/>
                  <a:pt x="2516" y="4589"/>
                  <a:pt x="2516" y="4430"/>
                </a:cubicBezTo>
                <a:cubicBezTo>
                  <a:pt x="2516" y="4416"/>
                  <a:pt x="2510" y="4404"/>
                  <a:pt x="2508" y="4390"/>
                </a:cubicBezTo>
                <a:cubicBezTo>
                  <a:pt x="2549" y="4425"/>
                  <a:pt x="2601" y="4449"/>
                  <a:pt x="2659" y="4449"/>
                </a:cubicBezTo>
                <a:cubicBezTo>
                  <a:pt x="2782" y="4449"/>
                  <a:pt x="2881" y="4352"/>
                  <a:pt x="2889" y="4231"/>
                </a:cubicBezTo>
                <a:cubicBezTo>
                  <a:pt x="3011" y="4222"/>
                  <a:pt x="3107" y="4124"/>
                  <a:pt x="3107" y="4000"/>
                </a:cubicBezTo>
                <a:cubicBezTo>
                  <a:pt x="3107" y="3967"/>
                  <a:pt x="3100" y="3936"/>
                  <a:pt x="3088" y="3908"/>
                </a:cubicBezTo>
                <a:lnTo>
                  <a:pt x="3257" y="3908"/>
                </a:lnTo>
                <a:cubicBezTo>
                  <a:pt x="3271" y="3908"/>
                  <a:pt x="3285" y="3910"/>
                  <a:pt x="3298" y="3911"/>
                </a:cubicBezTo>
                <a:cubicBezTo>
                  <a:pt x="3126" y="4341"/>
                  <a:pt x="2586" y="5604"/>
                  <a:pt x="2197" y="5599"/>
                </a:cubicBezTo>
                <a:cubicBezTo>
                  <a:pt x="1815" y="5594"/>
                  <a:pt x="1310" y="4342"/>
                  <a:pt x="1148" y="3912"/>
                </a:cubicBezTo>
                <a:cubicBezTo>
                  <a:pt x="1165" y="3910"/>
                  <a:pt x="1183" y="3908"/>
                  <a:pt x="1201" y="3908"/>
                </a:cubicBezTo>
                <a:lnTo>
                  <a:pt x="1370" y="3908"/>
                </a:lnTo>
                <a:cubicBezTo>
                  <a:pt x="1358" y="3936"/>
                  <a:pt x="1351" y="3967"/>
                  <a:pt x="1351" y="4000"/>
                </a:cubicBezTo>
                <a:cubicBezTo>
                  <a:pt x="1351" y="4124"/>
                  <a:pt x="1447" y="4222"/>
                  <a:pt x="1569" y="4231"/>
                </a:cubicBezTo>
                <a:close/>
                <a:moveTo>
                  <a:pt x="2229" y="1703"/>
                </a:moveTo>
                <a:cubicBezTo>
                  <a:pt x="2725" y="1703"/>
                  <a:pt x="3162" y="1912"/>
                  <a:pt x="3423" y="1881"/>
                </a:cubicBezTo>
                <a:cubicBezTo>
                  <a:pt x="3443" y="1941"/>
                  <a:pt x="3448" y="2016"/>
                  <a:pt x="3431" y="2092"/>
                </a:cubicBezTo>
                <a:cubicBezTo>
                  <a:pt x="3404" y="2217"/>
                  <a:pt x="3321" y="2320"/>
                  <a:pt x="3231" y="2344"/>
                </a:cubicBezTo>
                <a:cubicBezTo>
                  <a:pt x="3184" y="2357"/>
                  <a:pt x="3146" y="2393"/>
                  <a:pt x="3132" y="2441"/>
                </a:cubicBezTo>
                <a:cubicBezTo>
                  <a:pt x="3033" y="2779"/>
                  <a:pt x="2832" y="3049"/>
                  <a:pt x="2581" y="3182"/>
                </a:cubicBezTo>
                <a:cubicBezTo>
                  <a:pt x="2525" y="3211"/>
                  <a:pt x="2496" y="3273"/>
                  <a:pt x="2508" y="3335"/>
                </a:cubicBezTo>
                <a:lnTo>
                  <a:pt x="2603" y="3795"/>
                </a:lnTo>
                <a:cubicBezTo>
                  <a:pt x="2612" y="3836"/>
                  <a:pt x="2639" y="3868"/>
                  <a:pt x="2673" y="3888"/>
                </a:cubicBezTo>
                <a:cubicBezTo>
                  <a:pt x="2657" y="3917"/>
                  <a:pt x="2646" y="3949"/>
                  <a:pt x="2644" y="3985"/>
                </a:cubicBezTo>
                <a:cubicBezTo>
                  <a:pt x="2522" y="3993"/>
                  <a:pt x="2426" y="4092"/>
                  <a:pt x="2426" y="4215"/>
                </a:cubicBezTo>
                <a:cubicBezTo>
                  <a:pt x="2426" y="4218"/>
                  <a:pt x="2427" y="4221"/>
                  <a:pt x="2427" y="4224"/>
                </a:cubicBezTo>
                <a:cubicBezTo>
                  <a:pt x="2376" y="4174"/>
                  <a:pt x="2306" y="4143"/>
                  <a:pt x="2229" y="4143"/>
                </a:cubicBezTo>
                <a:cubicBezTo>
                  <a:pt x="2152" y="4143"/>
                  <a:pt x="2082" y="4174"/>
                  <a:pt x="2031" y="4224"/>
                </a:cubicBezTo>
                <a:cubicBezTo>
                  <a:pt x="2031" y="4221"/>
                  <a:pt x="2032" y="4218"/>
                  <a:pt x="2032" y="4215"/>
                </a:cubicBezTo>
                <a:cubicBezTo>
                  <a:pt x="2032" y="4092"/>
                  <a:pt x="1936" y="3993"/>
                  <a:pt x="1814" y="3985"/>
                </a:cubicBezTo>
                <a:cubicBezTo>
                  <a:pt x="1812" y="3949"/>
                  <a:pt x="1801" y="3917"/>
                  <a:pt x="1784" y="3888"/>
                </a:cubicBezTo>
                <a:cubicBezTo>
                  <a:pt x="1819" y="3868"/>
                  <a:pt x="1846" y="3836"/>
                  <a:pt x="1854" y="3795"/>
                </a:cubicBezTo>
                <a:lnTo>
                  <a:pt x="1950" y="3335"/>
                </a:lnTo>
                <a:cubicBezTo>
                  <a:pt x="1962" y="3273"/>
                  <a:pt x="1933" y="3211"/>
                  <a:pt x="1877" y="3182"/>
                </a:cubicBezTo>
                <a:cubicBezTo>
                  <a:pt x="1626" y="3049"/>
                  <a:pt x="1425" y="2779"/>
                  <a:pt x="1326" y="2441"/>
                </a:cubicBezTo>
                <a:cubicBezTo>
                  <a:pt x="1312" y="2393"/>
                  <a:pt x="1274" y="2357"/>
                  <a:pt x="1226" y="2344"/>
                </a:cubicBezTo>
                <a:cubicBezTo>
                  <a:pt x="1136" y="2321"/>
                  <a:pt x="1054" y="2217"/>
                  <a:pt x="1027" y="2092"/>
                </a:cubicBezTo>
                <a:cubicBezTo>
                  <a:pt x="1010" y="2016"/>
                  <a:pt x="1015" y="1941"/>
                  <a:pt x="1034" y="1881"/>
                </a:cubicBezTo>
                <a:cubicBezTo>
                  <a:pt x="1295" y="1912"/>
                  <a:pt x="1733" y="1703"/>
                  <a:pt x="2229" y="1703"/>
                </a:cubicBezTo>
                <a:close/>
              </a:path>
            </a:pathLst>
          </a:custGeom>
          <a:solidFill>
            <a:srgbClr val="239DA1"/>
          </a:solidFill>
          <a:ln w="12700" cap="flat" cmpd="sng" algn="ctr">
            <a:solidFill>
              <a:srgbClr val="239D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7" name="iconfont-11803-5653146"/>
          <p:cNvSpPr/>
          <p:nvPr/>
        </p:nvSpPr>
        <p:spPr>
          <a:xfrm>
            <a:off x="10913492" y="2402706"/>
            <a:ext cx="759204" cy="675000"/>
          </a:xfrm>
          <a:custGeom>
            <a:avLst/>
            <a:gdLst>
              <a:gd name="T0" fmla="*/ 11469 w 11738"/>
              <a:gd name="T1" fmla="*/ 0 h 10669"/>
              <a:gd name="T2" fmla="*/ 11469 w 11738"/>
              <a:gd name="T3" fmla="*/ 537 h 10669"/>
              <a:gd name="T4" fmla="*/ 0 w 11738"/>
              <a:gd name="T5" fmla="*/ 269 h 10669"/>
              <a:gd name="T6" fmla="*/ 1600 w 11738"/>
              <a:gd name="T7" fmla="*/ 531 h 10669"/>
              <a:gd name="T8" fmla="*/ 2131 w 11738"/>
              <a:gd name="T9" fmla="*/ 7462 h 10669"/>
              <a:gd name="T10" fmla="*/ 10131 w 11738"/>
              <a:gd name="T11" fmla="*/ 6931 h 10669"/>
              <a:gd name="T12" fmla="*/ 1600 w 11738"/>
              <a:gd name="T13" fmla="*/ 531 h 10669"/>
              <a:gd name="T14" fmla="*/ 10669 w 11738"/>
              <a:gd name="T15" fmla="*/ 0 h 10669"/>
              <a:gd name="T16" fmla="*/ 9600 w 11738"/>
              <a:gd name="T17" fmla="*/ 8000 h 10669"/>
              <a:gd name="T18" fmla="*/ 1069 w 11738"/>
              <a:gd name="T19" fmla="*/ 6931 h 10669"/>
              <a:gd name="T20" fmla="*/ 1338 w 11738"/>
              <a:gd name="T21" fmla="*/ 10131 h 10669"/>
              <a:gd name="T22" fmla="*/ 10675 w 11738"/>
              <a:gd name="T23" fmla="*/ 10400 h 10669"/>
              <a:gd name="T24" fmla="*/ 1338 w 11738"/>
              <a:gd name="T25" fmla="*/ 10669 h 10669"/>
              <a:gd name="T26" fmla="*/ 1338 w 11738"/>
              <a:gd name="T27" fmla="*/ 10131 h 10669"/>
              <a:gd name="T28" fmla="*/ 4269 w 11738"/>
              <a:gd name="T29" fmla="*/ 7731 h 10669"/>
              <a:gd name="T30" fmla="*/ 4000 w 11738"/>
              <a:gd name="T31" fmla="*/ 10669 h 10669"/>
              <a:gd name="T32" fmla="*/ 3731 w 11738"/>
              <a:gd name="T33" fmla="*/ 7731 h 10669"/>
              <a:gd name="T34" fmla="*/ 7738 w 11738"/>
              <a:gd name="T35" fmla="*/ 7462 h 10669"/>
              <a:gd name="T36" fmla="*/ 8007 w 11738"/>
              <a:gd name="T37" fmla="*/ 10400 h 10669"/>
              <a:gd name="T38" fmla="*/ 7469 w 11738"/>
              <a:gd name="T39" fmla="*/ 10400 h 10669"/>
              <a:gd name="T40" fmla="*/ 7738 w 11738"/>
              <a:gd name="T41" fmla="*/ 7462 h 10669"/>
              <a:gd name="T42" fmla="*/ 8115 w 11738"/>
              <a:gd name="T43" fmla="*/ 1849 h 10669"/>
              <a:gd name="T44" fmla="*/ 7635 w 11738"/>
              <a:gd name="T45" fmla="*/ 1901 h 10669"/>
              <a:gd name="T46" fmla="*/ 4141 w 11738"/>
              <a:gd name="T47" fmla="*/ 3513 h 10669"/>
              <a:gd name="T48" fmla="*/ 3879 w 11738"/>
              <a:gd name="T49" fmla="*/ 3334 h 10669"/>
              <a:gd name="T50" fmla="*/ 3616 w 11738"/>
              <a:gd name="T51" fmla="*/ 3533 h 10669"/>
              <a:gd name="T52" fmla="*/ 2304 w 11738"/>
              <a:gd name="T53" fmla="*/ 6080 h 10669"/>
              <a:gd name="T54" fmla="*/ 3917 w 11738"/>
              <a:gd name="T55" fmla="*/ 4057 h 10669"/>
              <a:gd name="T56" fmla="*/ 5421 w 11738"/>
              <a:gd name="T57" fmla="*/ 5856 h 10669"/>
              <a:gd name="T58" fmla="*/ 5824 w 11738"/>
              <a:gd name="T59" fmla="*/ 5811 h 10669"/>
              <a:gd name="T60" fmla="*/ 7911 w 11738"/>
              <a:gd name="T61" fmla="*/ 2477 h 10669"/>
              <a:gd name="T62" fmla="*/ 9587 w 11738"/>
              <a:gd name="T63" fmla="*/ 4403 h 10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38" h="10669">
                <a:moveTo>
                  <a:pt x="269" y="0"/>
                </a:moveTo>
                <a:lnTo>
                  <a:pt x="11469" y="0"/>
                </a:lnTo>
                <a:cubicBezTo>
                  <a:pt x="11648" y="0"/>
                  <a:pt x="11738" y="89"/>
                  <a:pt x="11738" y="269"/>
                </a:cubicBezTo>
                <a:cubicBezTo>
                  <a:pt x="11738" y="448"/>
                  <a:pt x="11648" y="537"/>
                  <a:pt x="11469" y="537"/>
                </a:cubicBezTo>
                <a:lnTo>
                  <a:pt x="269" y="537"/>
                </a:lnTo>
                <a:cubicBezTo>
                  <a:pt x="90" y="537"/>
                  <a:pt x="0" y="448"/>
                  <a:pt x="0" y="269"/>
                </a:cubicBezTo>
                <a:cubicBezTo>
                  <a:pt x="0" y="89"/>
                  <a:pt x="90" y="0"/>
                  <a:pt x="269" y="0"/>
                </a:cubicBezTo>
                <a:close/>
                <a:moveTo>
                  <a:pt x="1600" y="531"/>
                </a:moveTo>
                <a:lnTo>
                  <a:pt x="1600" y="6931"/>
                </a:lnTo>
                <a:cubicBezTo>
                  <a:pt x="1600" y="7225"/>
                  <a:pt x="1837" y="7462"/>
                  <a:pt x="2131" y="7462"/>
                </a:cubicBezTo>
                <a:lnTo>
                  <a:pt x="9600" y="7462"/>
                </a:lnTo>
                <a:cubicBezTo>
                  <a:pt x="9895" y="7462"/>
                  <a:pt x="10131" y="7225"/>
                  <a:pt x="10131" y="6931"/>
                </a:cubicBezTo>
                <a:lnTo>
                  <a:pt x="10131" y="531"/>
                </a:lnTo>
                <a:lnTo>
                  <a:pt x="1600" y="531"/>
                </a:lnTo>
                <a:close/>
                <a:moveTo>
                  <a:pt x="1069" y="0"/>
                </a:moveTo>
                <a:lnTo>
                  <a:pt x="10669" y="0"/>
                </a:lnTo>
                <a:lnTo>
                  <a:pt x="10669" y="6931"/>
                </a:lnTo>
                <a:cubicBezTo>
                  <a:pt x="10669" y="7520"/>
                  <a:pt x="10189" y="8000"/>
                  <a:pt x="9600" y="8000"/>
                </a:cubicBezTo>
                <a:lnTo>
                  <a:pt x="2138" y="8000"/>
                </a:lnTo>
                <a:cubicBezTo>
                  <a:pt x="1549" y="8000"/>
                  <a:pt x="1069" y="7520"/>
                  <a:pt x="1069" y="6931"/>
                </a:cubicBezTo>
                <a:lnTo>
                  <a:pt x="1069" y="0"/>
                </a:lnTo>
                <a:close/>
                <a:moveTo>
                  <a:pt x="1338" y="10131"/>
                </a:moveTo>
                <a:lnTo>
                  <a:pt x="10407" y="10131"/>
                </a:lnTo>
                <a:cubicBezTo>
                  <a:pt x="10586" y="10131"/>
                  <a:pt x="10675" y="10221"/>
                  <a:pt x="10675" y="10400"/>
                </a:cubicBezTo>
                <a:cubicBezTo>
                  <a:pt x="10675" y="10579"/>
                  <a:pt x="10586" y="10669"/>
                  <a:pt x="10407" y="10669"/>
                </a:cubicBezTo>
                <a:lnTo>
                  <a:pt x="1338" y="10669"/>
                </a:lnTo>
                <a:cubicBezTo>
                  <a:pt x="1159" y="10669"/>
                  <a:pt x="1069" y="10579"/>
                  <a:pt x="1069" y="10400"/>
                </a:cubicBezTo>
                <a:cubicBezTo>
                  <a:pt x="1069" y="10221"/>
                  <a:pt x="1159" y="10131"/>
                  <a:pt x="1338" y="10131"/>
                </a:cubicBezTo>
                <a:close/>
                <a:moveTo>
                  <a:pt x="4000" y="7462"/>
                </a:moveTo>
                <a:cubicBezTo>
                  <a:pt x="4179" y="7462"/>
                  <a:pt x="4269" y="7552"/>
                  <a:pt x="4269" y="7731"/>
                </a:cubicBezTo>
                <a:lnTo>
                  <a:pt x="4269" y="10400"/>
                </a:lnTo>
                <a:cubicBezTo>
                  <a:pt x="4269" y="10579"/>
                  <a:pt x="4179" y="10669"/>
                  <a:pt x="4000" y="10669"/>
                </a:cubicBezTo>
                <a:cubicBezTo>
                  <a:pt x="3821" y="10669"/>
                  <a:pt x="3731" y="10579"/>
                  <a:pt x="3731" y="10400"/>
                </a:cubicBezTo>
                <a:lnTo>
                  <a:pt x="3731" y="7731"/>
                </a:lnTo>
                <a:cubicBezTo>
                  <a:pt x="3738" y="7552"/>
                  <a:pt x="3827" y="7462"/>
                  <a:pt x="4000" y="7462"/>
                </a:cubicBezTo>
                <a:close/>
                <a:moveTo>
                  <a:pt x="7738" y="7462"/>
                </a:moveTo>
                <a:cubicBezTo>
                  <a:pt x="7917" y="7462"/>
                  <a:pt x="8007" y="7552"/>
                  <a:pt x="8007" y="7731"/>
                </a:cubicBezTo>
                <a:lnTo>
                  <a:pt x="8007" y="10400"/>
                </a:lnTo>
                <a:cubicBezTo>
                  <a:pt x="8007" y="10579"/>
                  <a:pt x="7917" y="10669"/>
                  <a:pt x="7738" y="10669"/>
                </a:cubicBezTo>
                <a:cubicBezTo>
                  <a:pt x="7559" y="10669"/>
                  <a:pt x="7469" y="10579"/>
                  <a:pt x="7469" y="10400"/>
                </a:cubicBezTo>
                <a:lnTo>
                  <a:pt x="7469" y="7731"/>
                </a:lnTo>
                <a:cubicBezTo>
                  <a:pt x="7469" y="7552"/>
                  <a:pt x="7559" y="7462"/>
                  <a:pt x="7738" y="7462"/>
                </a:cubicBezTo>
                <a:close/>
                <a:moveTo>
                  <a:pt x="9645" y="4032"/>
                </a:moveTo>
                <a:lnTo>
                  <a:pt x="8115" y="1849"/>
                </a:lnTo>
                <a:cubicBezTo>
                  <a:pt x="8007" y="1677"/>
                  <a:pt x="7808" y="1696"/>
                  <a:pt x="7719" y="1792"/>
                </a:cubicBezTo>
                <a:cubicBezTo>
                  <a:pt x="7680" y="1830"/>
                  <a:pt x="7680" y="1837"/>
                  <a:pt x="7635" y="1901"/>
                </a:cubicBezTo>
                <a:lnTo>
                  <a:pt x="5568" y="5209"/>
                </a:lnTo>
                <a:lnTo>
                  <a:pt x="4141" y="3513"/>
                </a:lnTo>
                <a:cubicBezTo>
                  <a:pt x="4109" y="3475"/>
                  <a:pt x="4083" y="3449"/>
                  <a:pt x="4051" y="3411"/>
                </a:cubicBezTo>
                <a:cubicBezTo>
                  <a:pt x="3994" y="3353"/>
                  <a:pt x="3936" y="3328"/>
                  <a:pt x="3879" y="3334"/>
                </a:cubicBezTo>
                <a:cubicBezTo>
                  <a:pt x="3802" y="3328"/>
                  <a:pt x="3731" y="3366"/>
                  <a:pt x="3674" y="3443"/>
                </a:cubicBezTo>
                <a:cubicBezTo>
                  <a:pt x="3648" y="3475"/>
                  <a:pt x="3642" y="3488"/>
                  <a:pt x="3616" y="3533"/>
                </a:cubicBezTo>
                <a:lnTo>
                  <a:pt x="2221" y="5709"/>
                </a:lnTo>
                <a:cubicBezTo>
                  <a:pt x="2125" y="5856"/>
                  <a:pt x="2151" y="5984"/>
                  <a:pt x="2304" y="6080"/>
                </a:cubicBezTo>
                <a:cubicBezTo>
                  <a:pt x="2451" y="6176"/>
                  <a:pt x="2579" y="6150"/>
                  <a:pt x="2675" y="5997"/>
                </a:cubicBezTo>
                <a:lnTo>
                  <a:pt x="3917" y="4057"/>
                </a:lnTo>
                <a:lnTo>
                  <a:pt x="5344" y="5766"/>
                </a:lnTo>
                <a:cubicBezTo>
                  <a:pt x="5363" y="5798"/>
                  <a:pt x="5389" y="5830"/>
                  <a:pt x="5421" y="5856"/>
                </a:cubicBezTo>
                <a:cubicBezTo>
                  <a:pt x="5479" y="5913"/>
                  <a:pt x="5543" y="5939"/>
                  <a:pt x="5607" y="5939"/>
                </a:cubicBezTo>
                <a:cubicBezTo>
                  <a:pt x="5690" y="5945"/>
                  <a:pt x="5760" y="5901"/>
                  <a:pt x="5824" y="5811"/>
                </a:cubicBezTo>
                <a:cubicBezTo>
                  <a:pt x="5843" y="5792"/>
                  <a:pt x="5856" y="5773"/>
                  <a:pt x="5863" y="5753"/>
                </a:cubicBezTo>
                <a:lnTo>
                  <a:pt x="7911" y="2477"/>
                </a:lnTo>
                <a:lnTo>
                  <a:pt x="9216" y="4339"/>
                </a:lnTo>
                <a:cubicBezTo>
                  <a:pt x="9319" y="4486"/>
                  <a:pt x="9440" y="4505"/>
                  <a:pt x="9587" y="4403"/>
                </a:cubicBezTo>
                <a:cubicBezTo>
                  <a:pt x="9728" y="4307"/>
                  <a:pt x="9747" y="4179"/>
                  <a:pt x="9645" y="4032"/>
                </a:cubicBezTo>
                <a:close/>
              </a:path>
            </a:pathLst>
          </a:custGeom>
          <a:solidFill>
            <a:srgbClr val="98D3CF"/>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08" name="直线箭头连接符 25"/>
          <p:cNvCxnSpPr>
            <a:stCxn id="201" idx="0"/>
            <a:endCxn id="200" idx="2"/>
          </p:cNvCxnSpPr>
          <p:nvPr/>
        </p:nvCxnSpPr>
        <p:spPr>
          <a:xfrm flipH="1" flipV="1">
            <a:off x="4945306" y="3844595"/>
            <a:ext cx="11790" cy="327248"/>
          </a:xfrm>
          <a:prstGeom prst="straightConnector1">
            <a:avLst/>
          </a:prstGeom>
          <a:noFill/>
          <a:ln w="19050" cap="flat" cmpd="sng" algn="ctr">
            <a:solidFill>
              <a:srgbClr val="1EA0D6"/>
            </a:solidFill>
            <a:prstDash val="solid"/>
            <a:miter lim="800000"/>
            <a:tailEnd type="triangle"/>
          </a:ln>
          <a:effectLst/>
        </p:spPr>
      </p:cxnSp>
      <p:cxnSp>
        <p:nvCxnSpPr>
          <p:cNvPr id="209" name="肘形连接符 208"/>
          <p:cNvCxnSpPr>
            <a:stCxn id="197" idx="3"/>
            <a:endCxn id="195" idx="0"/>
          </p:cNvCxnSpPr>
          <p:nvPr/>
        </p:nvCxnSpPr>
        <p:spPr>
          <a:xfrm>
            <a:off x="9821261" y="1701692"/>
            <a:ext cx="1491897" cy="240715"/>
          </a:xfrm>
          <a:prstGeom prst="bentConnector2">
            <a:avLst/>
          </a:prstGeom>
          <a:noFill/>
          <a:ln w="12700" cap="flat" cmpd="sng" algn="ctr">
            <a:solidFill>
              <a:srgbClr val="1EA0D6"/>
            </a:solidFill>
            <a:prstDash val="dash"/>
            <a:miter lim="800000"/>
            <a:headEnd type="oval"/>
            <a:tailEnd type="triangle"/>
          </a:ln>
          <a:effectLst/>
        </p:spPr>
      </p:cxnSp>
      <p:sp>
        <p:nvSpPr>
          <p:cNvPr id="210" name="矩形 209"/>
          <p:cNvSpPr/>
          <p:nvPr/>
        </p:nvSpPr>
        <p:spPr>
          <a:xfrm>
            <a:off x="10896610" y="2049748"/>
            <a:ext cx="792968" cy="25352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数据应用</a:t>
            </a:r>
            <a:endPar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p:txBody>
      </p:sp>
      <p:sp>
        <p:nvSpPr>
          <p:cNvPr id="211" name="文本框 210"/>
          <p:cNvSpPr txBox="1"/>
          <p:nvPr/>
        </p:nvSpPr>
        <p:spPr>
          <a:xfrm>
            <a:off x="4587171" y="2979916"/>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12" name="文本框 211"/>
          <p:cNvSpPr txBox="1"/>
          <p:nvPr/>
        </p:nvSpPr>
        <p:spPr>
          <a:xfrm>
            <a:off x="8797784" y="2199960"/>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cxnSp>
        <p:nvCxnSpPr>
          <p:cNvPr id="213" name="肘形连接符 212"/>
          <p:cNvCxnSpPr>
            <a:stCxn id="204" idx="0"/>
            <a:endCxn id="205" idx="2"/>
          </p:cNvCxnSpPr>
          <p:nvPr/>
        </p:nvCxnSpPr>
        <p:spPr>
          <a:xfrm rot="5400000" flipH="1" flipV="1">
            <a:off x="4341828" y="2307056"/>
            <a:ext cx="576841" cy="10017"/>
          </a:xfrm>
          <a:prstGeom prst="bentConnector3">
            <a:avLst>
              <a:gd name="adj1" fmla="val 219"/>
            </a:avLst>
          </a:prstGeom>
          <a:noFill/>
          <a:ln w="19050" cap="flat" cmpd="sng" algn="ctr">
            <a:solidFill>
              <a:srgbClr val="1EA0D6"/>
            </a:solidFill>
            <a:prstDash val="solid"/>
            <a:miter lim="800000"/>
            <a:headEnd type="oval"/>
            <a:tailEnd type="triangle"/>
          </a:ln>
          <a:effectLst/>
        </p:spPr>
      </p:cxnSp>
      <p:cxnSp>
        <p:nvCxnSpPr>
          <p:cNvPr id="214" name="肘形连接符 213"/>
          <p:cNvCxnSpPr>
            <a:stCxn id="200" idx="0"/>
            <a:endCxn id="204" idx="2"/>
          </p:cNvCxnSpPr>
          <p:nvPr/>
        </p:nvCxnSpPr>
        <p:spPr>
          <a:xfrm rot="16200000" flipV="1">
            <a:off x="4424934" y="3062633"/>
            <a:ext cx="725686" cy="315058"/>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15" name="肘形连接符 214"/>
          <p:cNvCxnSpPr>
            <a:stCxn id="249" idx="3"/>
            <a:endCxn id="195" idx="2"/>
          </p:cNvCxnSpPr>
          <p:nvPr/>
        </p:nvCxnSpPr>
        <p:spPr>
          <a:xfrm>
            <a:off x="8965311" y="3724644"/>
            <a:ext cx="2347847" cy="236951"/>
          </a:xfrm>
          <a:prstGeom prst="bentConnector4">
            <a:avLst>
              <a:gd name="adj1" fmla="val 36986"/>
              <a:gd name="adj2" fmla="val 196476"/>
            </a:avLst>
          </a:prstGeom>
          <a:noFill/>
          <a:ln w="19050" cap="flat" cmpd="dbl" algn="ctr">
            <a:solidFill>
              <a:srgbClr val="C9C9C9">
                <a:lumMod val="50000"/>
              </a:srgbClr>
            </a:solidFill>
            <a:prstDash val="solid"/>
            <a:miter lim="800000"/>
            <a:headEnd type="oval"/>
            <a:tailEnd type="oval"/>
          </a:ln>
          <a:effectLst/>
        </p:spPr>
      </p:cxnSp>
      <p:sp>
        <p:nvSpPr>
          <p:cNvPr id="216" name="矩形 215"/>
          <p:cNvSpPr/>
          <p:nvPr/>
        </p:nvSpPr>
        <p:spPr>
          <a:xfrm>
            <a:off x="6011582" y="1081619"/>
            <a:ext cx="1417531" cy="25352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用户</a:t>
            </a:r>
            <a:r>
              <a:rPr kumimoji="1" lang="en-US" altLang="zh-CN"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角色</a:t>
            </a:r>
            <a:r>
              <a:rPr kumimoji="1" lang="en-US" altLang="zh-CN"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客户端</a:t>
            </a:r>
            <a:endParaRPr kumimoji="1" lang="zh-CN" altLang="en-US" sz="1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p:sp>
        <p:nvSpPr>
          <p:cNvPr id="217" name="矩形 216"/>
          <p:cNvSpPr/>
          <p:nvPr/>
        </p:nvSpPr>
        <p:spPr>
          <a:xfrm>
            <a:off x="3261653" y="2360836"/>
            <a:ext cx="307478" cy="80667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权</a:t>
            </a:r>
            <a:endParaRPr kumimoji="1" lang="en-US" altLang="zh-CN"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限</a:t>
            </a:r>
            <a:endParaRPr kumimoji="1" lang="en-US" altLang="zh-CN"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中</a:t>
            </a:r>
            <a:endParaRPr kumimoji="1" lang="en-US" altLang="zh-CN"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台</a:t>
            </a:r>
            <a:endParaRPr kumimoji="1" lang="zh-CN" altLang="en-US" sz="16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p:txBody>
      </p:sp>
      <p:sp>
        <p:nvSpPr>
          <p:cNvPr id="218" name="矩形 217"/>
          <p:cNvSpPr/>
          <p:nvPr/>
        </p:nvSpPr>
        <p:spPr>
          <a:xfrm>
            <a:off x="5615061" y="4867664"/>
            <a:ext cx="521269" cy="265526"/>
          </a:xfrm>
          <a:prstGeom prst="rect">
            <a:avLst/>
          </a:prstGeom>
          <a:solidFill>
            <a:srgbClr val="A365D1">
              <a:alpha val="0"/>
            </a:srgbClr>
          </a:solidFill>
          <a:ln w="12700" cap="flat" cmpd="sng" algn="ctr">
            <a:gradFill>
              <a:gsLst>
                <a:gs pos="100000">
                  <a:srgbClr val="7030A0"/>
                </a:gs>
                <a:gs pos="100000">
                  <a:srgbClr val="1EA0D6">
                    <a:lumMod val="45000"/>
                    <a:lumOff val="55000"/>
                  </a:srgbClr>
                </a:gs>
                <a:gs pos="100000">
                  <a:srgbClr val="1EA0D6">
                    <a:lumMod val="45000"/>
                    <a:lumOff val="55000"/>
                  </a:srgbClr>
                </a:gs>
                <a:gs pos="100000">
                  <a:srgbClr val="1EA0D6">
                    <a:lumMod val="30000"/>
                    <a:lumOff val="70000"/>
                  </a:srgbClr>
                </a:gs>
              </a:gsLst>
              <a:lin ang="5400000" scaled="1"/>
            </a:gra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9" name="矩形 218"/>
          <p:cNvSpPr/>
          <p:nvPr/>
        </p:nvSpPr>
        <p:spPr>
          <a:xfrm>
            <a:off x="6836173" y="4867664"/>
            <a:ext cx="575422" cy="261030"/>
          </a:xfrm>
          <a:prstGeom prst="rect">
            <a:avLst/>
          </a:prstGeom>
          <a:solidFill>
            <a:srgbClr val="A365D1">
              <a:alpha val="0"/>
            </a:srgbClr>
          </a:solidFill>
          <a:ln w="12700" cap="flat" cmpd="sng" algn="ctr">
            <a:gradFill>
              <a:gsLst>
                <a:gs pos="100000">
                  <a:srgbClr val="7030A0"/>
                </a:gs>
                <a:gs pos="100000">
                  <a:srgbClr val="1EA0D6">
                    <a:lumMod val="45000"/>
                    <a:lumOff val="55000"/>
                  </a:srgbClr>
                </a:gs>
                <a:gs pos="100000">
                  <a:srgbClr val="1EA0D6">
                    <a:lumMod val="45000"/>
                    <a:lumOff val="55000"/>
                  </a:srgbClr>
                </a:gs>
                <a:gs pos="100000">
                  <a:srgbClr val="1EA0D6">
                    <a:lumMod val="30000"/>
                    <a:lumOff val="70000"/>
                  </a:srgbClr>
                </a:gs>
              </a:gsLst>
              <a:lin ang="5400000" scaled="1"/>
            </a:gra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20" name="肘形连接符 219"/>
          <p:cNvCxnSpPr>
            <a:stCxn id="218" idx="3"/>
            <a:endCxn id="200" idx="3"/>
          </p:cNvCxnSpPr>
          <p:nvPr/>
        </p:nvCxnSpPr>
        <p:spPr>
          <a:xfrm flipH="1" flipV="1">
            <a:off x="5743480" y="3713801"/>
            <a:ext cx="392850" cy="1286626"/>
          </a:xfrm>
          <a:prstGeom prst="bentConnector3">
            <a:avLst>
              <a:gd name="adj1" fmla="val -58190"/>
            </a:avLst>
          </a:prstGeom>
          <a:noFill/>
          <a:ln w="12700" cap="flat" cmpd="sng" algn="ctr">
            <a:solidFill>
              <a:srgbClr val="A365D1"/>
            </a:solidFill>
            <a:prstDash val="dash"/>
            <a:miter lim="800000"/>
            <a:headEnd type="oval"/>
            <a:tailEnd type="triangle"/>
          </a:ln>
          <a:effectLst/>
        </p:spPr>
      </p:cxnSp>
      <p:cxnSp>
        <p:nvCxnSpPr>
          <p:cNvPr id="221" name="肘形连接符 220"/>
          <p:cNvCxnSpPr>
            <a:stCxn id="219" idx="1"/>
            <a:endCxn id="203" idx="1"/>
          </p:cNvCxnSpPr>
          <p:nvPr/>
        </p:nvCxnSpPr>
        <p:spPr>
          <a:xfrm rot="10800000" flipH="1">
            <a:off x="6836172" y="3713801"/>
            <a:ext cx="328213" cy="1284378"/>
          </a:xfrm>
          <a:prstGeom prst="bentConnector3">
            <a:avLst>
              <a:gd name="adj1" fmla="val -69650"/>
            </a:avLst>
          </a:prstGeom>
          <a:noFill/>
          <a:ln w="12700" cap="flat" cmpd="sng" algn="ctr">
            <a:solidFill>
              <a:srgbClr val="A365D1"/>
            </a:solidFill>
            <a:prstDash val="dash"/>
            <a:miter lim="800000"/>
            <a:headEnd type="oval"/>
            <a:tailEnd type="triangle"/>
          </a:ln>
          <a:effectLst/>
        </p:spPr>
      </p:cxnSp>
      <p:sp>
        <p:nvSpPr>
          <p:cNvPr id="222" name="矩形 221"/>
          <p:cNvSpPr/>
          <p:nvPr/>
        </p:nvSpPr>
        <p:spPr>
          <a:xfrm>
            <a:off x="5219234" y="5205562"/>
            <a:ext cx="1003635" cy="920793"/>
          </a:xfrm>
          <a:prstGeom prst="rect">
            <a:avLst/>
          </a:prstGeom>
          <a:solidFill>
            <a:srgbClr val="A365D1">
              <a:alpha val="0"/>
            </a:srgbClr>
          </a:solidFill>
          <a:ln w="12700" cap="flat" cmpd="sng" algn="ctr">
            <a:gradFill>
              <a:gsLst>
                <a:gs pos="100000">
                  <a:srgbClr val="7030A0"/>
                </a:gs>
                <a:gs pos="100000">
                  <a:srgbClr val="1EA0D6">
                    <a:lumMod val="45000"/>
                    <a:lumOff val="55000"/>
                  </a:srgbClr>
                </a:gs>
                <a:gs pos="100000">
                  <a:srgbClr val="1EA0D6">
                    <a:lumMod val="45000"/>
                    <a:lumOff val="55000"/>
                  </a:srgbClr>
                </a:gs>
                <a:gs pos="100000">
                  <a:srgbClr val="1EA0D6">
                    <a:lumMod val="30000"/>
                    <a:lumOff val="70000"/>
                  </a:srgbClr>
                </a:gs>
              </a:gsLst>
              <a:lin ang="5400000" scaled="1"/>
            </a:gra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3" name="矩形 222"/>
          <p:cNvSpPr/>
          <p:nvPr/>
        </p:nvSpPr>
        <p:spPr>
          <a:xfrm>
            <a:off x="6610416" y="5208295"/>
            <a:ext cx="925449" cy="930580"/>
          </a:xfrm>
          <a:prstGeom prst="rect">
            <a:avLst/>
          </a:prstGeom>
          <a:solidFill>
            <a:srgbClr val="A365D1">
              <a:alpha val="0"/>
            </a:srgbClr>
          </a:solidFill>
          <a:ln w="12700" cap="flat" cmpd="sng" algn="ctr">
            <a:gradFill>
              <a:gsLst>
                <a:gs pos="100000">
                  <a:srgbClr val="7030A0"/>
                </a:gs>
                <a:gs pos="100000">
                  <a:srgbClr val="1EA0D6">
                    <a:lumMod val="45000"/>
                    <a:lumOff val="55000"/>
                  </a:srgbClr>
                </a:gs>
                <a:gs pos="100000">
                  <a:srgbClr val="1EA0D6">
                    <a:lumMod val="45000"/>
                    <a:lumOff val="55000"/>
                  </a:srgbClr>
                </a:gs>
                <a:gs pos="100000">
                  <a:srgbClr val="1EA0D6">
                    <a:lumMod val="30000"/>
                    <a:lumOff val="70000"/>
                  </a:srgbClr>
                </a:gs>
              </a:gsLst>
              <a:lin ang="5400000" scaled="1"/>
            </a:gra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24" name="肘形连接符 223"/>
          <p:cNvCxnSpPr>
            <a:stCxn id="222" idx="1"/>
            <a:endCxn id="201" idx="1"/>
          </p:cNvCxnSpPr>
          <p:nvPr/>
        </p:nvCxnSpPr>
        <p:spPr>
          <a:xfrm rot="10800000">
            <a:off x="4158922" y="4302639"/>
            <a:ext cx="1060312" cy="1363321"/>
          </a:xfrm>
          <a:prstGeom prst="bentConnector3">
            <a:avLst>
              <a:gd name="adj1" fmla="val 121560"/>
            </a:avLst>
          </a:prstGeom>
          <a:noFill/>
          <a:ln w="12700" cap="flat" cmpd="sng" algn="ctr">
            <a:solidFill>
              <a:srgbClr val="A365D1"/>
            </a:solidFill>
            <a:prstDash val="dash"/>
            <a:miter lim="800000"/>
            <a:headEnd type="oval"/>
            <a:tailEnd type="triangle"/>
          </a:ln>
          <a:effectLst/>
        </p:spPr>
      </p:cxnSp>
      <p:cxnSp>
        <p:nvCxnSpPr>
          <p:cNvPr id="225" name="肘形连接符 224"/>
          <p:cNvCxnSpPr>
            <a:stCxn id="223" idx="3"/>
            <a:endCxn id="202" idx="3"/>
          </p:cNvCxnSpPr>
          <p:nvPr/>
        </p:nvCxnSpPr>
        <p:spPr>
          <a:xfrm flipV="1">
            <a:off x="7535865" y="4261955"/>
            <a:ext cx="1233012" cy="1411630"/>
          </a:xfrm>
          <a:prstGeom prst="bentConnector3">
            <a:avLst>
              <a:gd name="adj1" fmla="val 118540"/>
            </a:avLst>
          </a:prstGeom>
          <a:noFill/>
          <a:ln w="12700" cap="flat" cmpd="sng" algn="ctr">
            <a:solidFill>
              <a:srgbClr val="A365D1"/>
            </a:solidFill>
            <a:prstDash val="dash"/>
            <a:miter lim="800000"/>
            <a:headEnd type="oval"/>
            <a:tailEnd type="triangle"/>
          </a:ln>
          <a:effectLst/>
        </p:spPr>
      </p:cxnSp>
      <p:sp>
        <p:nvSpPr>
          <p:cNvPr id="226" name="圆角矩形 225"/>
          <p:cNvSpPr/>
          <p:nvPr/>
        </p:nvSpPr>
        <p:spPr>
          <a:xfrm>
            <a:off x="5939517" y="1757299"/>
            <a:ext cx="1596348" cy="261590"/>
          </a:xfrm>
          <a:prstGeom prst="roundRect">
            <a:avLst/>
          </a:prstGeom>
          <a:solidFill>
            <a:srgbClr val="1EA0D6"/>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江苏</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7" name="iconfont-1016-721703"/>
          <p:cNvSpPr>
            <a:spLocks noChangeAspect="1"/>
          </p:cNvSpPr>
          <p:nvPr/>
        </p:nvSpPr>
        <p:spPr>
          <a:xfrm>
            <a:off x="6594650" y="1382873"/>
            <a:ext cx="286083" cy="290186"/>
          </a:xfrm>
          <a:custGeom>
            <a:avLst/>
            <a:gdLst>
              <a:gd name="T0" fmla="*/ 11952 w 11981"/>
              <a:gd name="T1" fmla="*/ 10735 h 12800"/>
              <a:gd name="T2" fmla="*/ 11939 w 11981"/>
              <a:gd name="T3" fmla="*/ 11541 h 12800"/>
              <a:gd name="T4" fmla="*/ 11444 w 11981"/>
              <a:gd name="T5" fmla="*/ 12138 h 12800"/>
              <a:gd name="T6" fmla="*/ 915 w 11981"/>
              <a:gd name="T7" fmla="*/ 12285 h 12800"/>
              <a:gd name="T8" fmla="*/ 45 w 11981"/>
              <a:gd name="T9" fmla="*/ 11454 h 12800"/>
              <a:gd name="T10" fmla="*/ 482 w 11981"/>
              <a:gd name="T11" fmla="*/ 9765 h 12800"/>
              <a:gd name="T12" fmla="*/ 3049 w 11981"/>
              <a:gd name="T13" fmla="*/ 8773 h 12800"/>
              <a:gd name="T14" fmla="*/ 4231 w 11981"/>
              <a:gd name="T15" fmla="*/ 8124 h 12800"/>
              <a:gd name="T16" fmla="*/ 4492 w 11981"/>
              <a:gd name="T17" fmla="*/ 7499 h 12800"/>
              <a:gd name="T18" fmla="*/ 4283 w 11981"/>
              <a:gd name="T19" fmla="*/ 6671 h 12800"/>
              <a:gd name="T20" fmla="*/ 3716 w 11981"/>
              <a:gd name="T21" fmla="*/ 6079 h 12800"/>
              <a:gd name="T22" fmla="*/ 3450 w 11981"/>
              <a:gd name="T23" fmla="*/ 5363 h 12800"/>
              <a:gd name="T24" fmla="*/ 3104 w 11981"/>
              <a:gd name="T25" fmla="*/ 5094 h 12800"/>
              <a:gd name="T26" fmla="*/ 2908 w 11981"/>
              <a:gd name="T27" fmla="*/ 4375 h 12800"/>
              <a:gd name="T28" fmla="*/ 3131 w 11981"/>
              <a:gd name="T29" fmla="*/ 3808 h 12800"/>
              <a:gd name="T30" fmla="*/ 3368 w 11981"/>
              <a:gd name="T31" fmla="*/ 1975 h 12800"/>
              <a:gd name="T32" fmla="*/ 4295 w 11981"/>
              <a:gd name="T33" fmla="*/ 582 h 12800"/>
              <a:gd name="T34" fmla="*/ 5517 w 11981"/>
              <a:gd name="T35" fmla="*/ 52 h 12800"/>
              <a:gd name="T36" fmla="*/ 6828 w 11981"/>
              <a:gd name="T37" fmla="*/ 90 h 12800"/>
              <a:gd name="T38" fmla="*/ 7977 w 11981"/>
              <a:gd name="T39" fmla="*/ 629 h 12800"/>
              <a:gd name="T40" fmla="*/ 8825 w 11981"/>
              <a:gd name="T41" fmla="*/ 1875 h 12800"/>
              <a:gd name="T42" fmla="*/ 9111 w 11981"/>
              <a:gd name="T43" fmla="*/ 3813 h 12800"/>
              <a:gd name="T44" fmla="*/ 9332 w 11981"/>
              <a:gd name="T45" fmla="*/ 4196 h 12800"/>
              <a:gd name="T46" fmla="*/ 9218 w 11981"/>
              <a:gd name="T47" fmla="*/ 4965 h 12800"/>
              <a:gd name="T48" fmla="*/ 8793 w 11981"/>
              <a:gd name="T49" fmla="*/ 5353 h 12800"/>
              <a:gd name="T50" fmla="*/ 8534 w 11981"/>
              <a:gd name="T51" fmla="*/ 6069 h 12800"/>
              <a:gd name="T52" fmla="*/ 8133 w 11981"/>
              <a:gd name="T53" fmla="*/ 6490 h 12800"/>
              <a:gd name="T54" fmla="*/ 7828 w 11981"/>
              <a:gd name="T55" fmla="*/ 6818 h 12800"/>
              <a:gd name="T56" fmla="*/ 7726 w 11981"/>
              <a:gd name="T57" fmla="*/ 7467 h 12800"/>
              <a:gd name="T58" fmla="*/ 8121 w 11981"/>
              <a:gd name="T59" fmla="*/ 8236 h 12800"/>
              <a:gd name="T60" fmla="*/ 9362 w 11981"/>
              <a:gd name="T61" fmla="*/ 8775 h 12800"/>
              <a:gd name="T62" fmla="*/ 11474 w 11981"/>
              <a:gd name="T63" fmla="*/ 9698 h 12800"/>
              <a:gd name="T64" fmla="*/ 6206 w 11981"/>
              <a:gd name="T65" fmla="*/ 11974 h 12800"/>
              <a:gd name="T66" fmla="*/ 6663 w 11981"/>
              <a:gd name="T67" fmla="*/ 11696 h 12800"/>
              <a:gd name="T68" fmla="*/ 6979 w 11981"/>
              <a:gd name="T69" fmla="*/ 11288 h 12800"/>
              <a:gd name="T70" fmla="*/ 6852 w 11981"/>
              <a:gd name="T71" fmla="*/ 10601 h 12800"/>
              <a:gd name="T72" fmla="*/ 6661 w 11981"/>
              <a:gd name="T73" fmla="*/ 9785 h 12800"/>
              <a:gd name="T74" fmla="*/ 6967 w 11981"/>
              <a:gd name="T75" fmla="*/ 9315 h 12800"/>
              <a:gd name="T76" fmla="*/ 6738 w 11981"/>
              <a:gd name="T77" fmla="*/ 8922 h 12800"/>
              <a:gd name="T78" fmla="*/ 5887 w 11981"/>
              <a:gd name="T79" fmla="*/ 8743 h 12800"/>
              <a:gd name="T80" fmla="*/ 5532 w 11981"/>
              <a:gd name="T81" fmla="*/ 9101 h 12800"/>
              <a:gd name="T82" fmla="*/ 5562 w 11981"/>
              <a:gd name="T83" fmla="*/ 9509 h 12800"/>
              <a:gd name="T84" fmla="*/ 5693 w 11981"/>
              <a:gd name="T85" fmla="*/ 10081 h 12800"/>
              <a:gd name="T86" fmla="*/ 5472 w 11981"/>
              <a:gd name="T87" fmla="*/ 10979 h 12800"/>
              <a:gd name="T88" fmla="*/ 5524 w 11981"/>
              <a:gd name="T89" fmla="*/ 11469 h 12800"/>
              <a:gd name="T90" fmla="*/ 6014 w 11981"/>
              <a:gd name="T91" fmla="*/ 1189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81" h="12800">
                <a:moveTo>
                  <a:pt x="11857" y="10245"/>
                </a:moveTo>
                <a:cubicBezTo>
                  <a:pt x="11899" y="10372"/>
                  <a:pt x="11932" y="10536"/>
                  <a:pt x="11952" y="10735"/>
                </a:cubicBezTo>
                <a:cubicBezTo>
                  <a:pt x="11971" y="10934"/>
                  <a:pt x="11981" y="10775"/>
                  <a:pt x="11981" y="10974"/>
                </a:cubicBezTo>
                <a:cubicBezTo>
                  <a:pt x="11981" y="11173"/>
                  <a:pt x="11967" y="11362"/>
                  <a:pt x="11939" y="11541"/>
                </a:cubicBezTo>
                <a:cubicBezTo>
                  <a:pt x="11909" y="11720"/>
                  <a:pt x="11865" y="11855"/>
                  <a:pt x="11807" y="11947"/>
                </a:cubicBezTo>
                <a:cubicBezTo>
                  <a:pt x="11765" y="12007"/>
                  <a:pt x="11643" y="12069"/>
                  <a:pt x="11444" y="12138"/>
                </a:cubicBezTo>
                <a:cubicBezTo>
                  <a:pt x="11245" y="12208"/>
                  <a:pt x="9168" y="12800"/>
                  <a:pt x="6248" y="12800"/>
                </a:cubicBezTo>
                <a:cubicBezTo>
                  <a:pt x="3579" y="12800"/>
                  <a:pt x="1281" y="12367"/>
                  <a:pt x="915" y="12285"/>
                </a:cubicBezTo>
                <a:cubicBezTo>
                  <a:pt x="549" y="12203"/>
                  <a:pt x="331" y="12133"/>
                  <a:pt x="253" y="12076"/>
                </a:cubicBezTo>
                <a:cubicBezTo>
                  <a:pt x="159" y="12007"/>
                  <a:pt x="89" y="11800"/>
                  <a:pt x="45" y="11454"/>
                </a:cubicBezTo>
                <a:cubicBezTo>
                  <a:pt x="0" y="11106"/>
                  <a:pt x="17" y="11019"/>
                  <a:pt x="102" y="10477"/>
                </a:cubicBezTo>
                <a:cubicBezTo>
                  <a:pt x="154" y="10163"/>
                  <a:pt x="281" y="9925"/>
                  <a:pt x="482" y="9765"/>
                </a:cubicBezTo>
                <a:cubicBezTo>
                  <a:pt x="686" y="9604"/>
                  <a:pt x="928" y="9477"/>
                  <a:pt x="1201" y="9385"/>
                </a:cubicBezTo>
                <a:cubicBezTo>
                  <a:pt x="1477" y="9290"/>
                  <a:pt x="2756" y="8850"/>
                  <a:pt x="3049" y="8773"/>
                </a:cubicBezTo>
                <a:cubicBezTo>
                  <a:pt x="3343" y="8696"/>
                  <a:pt x="3599" y="8586"/>
                  <a:pt x="3818" y="8442"/>
                </a:cubicBezTo>
                <a:cubicBezTo>
                  <a:pt x="3997" y="8333"/>
                  <a:pt x="4134" y="8226"/>
                  <a:pt x="4231" y="8124"/>
                </a:cubicBezTo>
                <a:cubicBezTo>
                  <a:pt x="4328" y="8022"/>
                  <a:pt x="4397" y="7920"/>
                  <a:pt x="4435" y="7818"/>
                </a:cubicBezTo>
                <a:cubicBezTo>
                  <a:pt x="4472" y="7716"/>
                  <a:pt x="4492" y="7611"/>
                  <a:pt x="4492" y="7499"/>
                </a:cubicBezTo>
                <a:cubicBezTo>
                  <a:pt x="4492" y="7390"/>
                  <a:pt x="4487" y="7271"/>
                  <a:pt x="4480" y="7141"/>
                </a:cubicBezTo>
                <a:cubicBezTo>
                  <a:pt x="4462" y="6937"/>
                  <a:pt x="4397" y="6781"/>
                  <a:pt x="4283" y="6671"/>
                </a:cubicBezTo>
                <a:cubicBezTo>
                  <a:pt x="4169" y="6562"/>
                  <a:pt x="4042" y="6447"/>
                  <a:pt x="3895" y="6328"/>
                </a:cubicBezTo>
                <a:cubicBezTo>
                  <a:pt x="3825" y="6268"/>
                  <a:pt x="3768" y="6186"/>
                  <a:pt x="3716" y="6079"/>
                </a:cubicBezTo>
                <a:cubicBezTo>
                  <a:pt x="3664" y="5972"/>
                  <a:pt x="3619" y="5865"/>
                  <a:pt x="3577" y="5756"/>
                </a:cubicBezTo>
                <a:cubicBezTo>
                  <a:pt x="3534" y="5629"/>
                  <a:pt x="3492" y="5497"/>
                  <a:pt x="3450" y="5363"/>
                </a:cubicBezTo>
                <a:cubicBezTo>
                  <a:pt x="3390" y="5345"/>
                  <a:pt x="3330" y="5318"/>
                  <a:pt x="3271" y="5273"/>
                </a:cubicBezTo>
                <a:cubicBezTo>
                  <a:pt x="3218" y="5231"/>
                  <a:pt x="3164" y="5171"/>
                  <a:pt x="3104" y="5094"/>
                </a:cubicBezTo>
                <a:cubicBezTo>
                  <a:pt x="3044" y="5017"/>
                  <a:pt x="2995" y="4908"/>
                  <a:pt x="2950" y="4763"/>
                </a:cubicBezTo>
                <a:cubicBezTo>
                  <a:pt x="2908" y="4622"/>
                  <a:pt x="2893" y="4490"/>
                  <a:pt x="2908" y="4375"/>
                </a:cubicBezTo>
                <a:cubicBezTo>
                  <a:pt x="2920" y="4261"/>
                  <a:pt x="2942" y="4161"/>
                  <a:pt x="2977" y="4077"/>
                </a:cubicBezTo>
                <a:cubicBezTo>
                  <a:pt x="3009" y="3982"/>
                  <a:pt x="3062" y="3895"/>
                  <a:pt x="3131" y="3808"/>
                </a:cubicBezTo>
                <a:cubicBezTo>
                  <a:pt x="3124" y="3487"/>
                  <a:pt x="3139" y="3164"/>
                  <a:pt x="3184" y="2841"/>
                </a:cubicBezTo>
                <a:cubicBezTo>
                  <a:pt x="3216" y="2569"/>
                  <a:pt x="3278" y="2281"/>
                  <a:pt x="3368" y="1975"/>
                </a:cubicBezTo>
                <a:cubicBezTo>
                  <a:pt x="3457" y="1669"/>
                  <a:pt x="3587" y="1393"/>
                  <a:pt x="3756" y="1149"/>
                </a:cubicBezTo>
                <a:cubicBezTo>
                  <a:pt x="3917" y="920"/>
                  <a:pt x="4096" y="731"/>
                  <a:pt x="4295" y="582"/>
                </a:cubicBezTo>
                <a:cubicBezTo>
                  <a:pt x="4494" y="433"/>
                  <a:pt x="4696" y="316"/>
                  <a:pt x="4900" y="231"/>
                </a:cubicBezTo>
                <a:cubicBezTo>
                  <a:pt x="5104" y="147"/>
                  <a:pt x="5308" y="90"/>
                  <a:pt x="5517" y="52"/>
                </a:cubicBezTo>
                <a:cubicBezTo>
                  <a:pt x="5723" y="20"/>
                  <a:pt x="5925" y="0"/>
                  <a:pt x="6121" y="0"/>
                </a:cubicBezTo>
                <a:cubicBezTo>
                  <a:pt x="6365" y="0"/>
                  <a:pt x="6604" y="30"/>
                  <a:pt x="6828" y="90"/>
                </a:cubicBezTo>
                <a:cubicBezTo>
                  <a:pt x="7051" y="149"/>
                  <a:pt x="7260" y="224"/>
                  <a:pt x="7457" y="318"/>
                </a:cubicBezTo>
                <a:cubicBezTo>
                  <a:pt x="7651" y="413"/>
                  <a:pt x="7828" y="515"/>
                  <a:pt x="7977" y="629"/>
                </a:cubicBezTo>
                <a:cubicBezTo>
                  <a:pt x="8131" y="744"/>
                  <a:pt x="8253" y="861"/>
                  <a:pt x="8347" y="980"/>
                </a:cubicBezTo>
                <a:cubicBezTo>
                  <a:pt x="8559" y="1251"/>
                  <a:pt x="8718" y="1550"/>
                  <a:pt x="8825" y="1875"/>
                </a:cubicBezTo>
                <a:cubicBezTo>
                  <a:pt x="8932" y="2201"/>
                  <a:pt x="9007" y="2507"/>
                  <a:pt x="9046" y="2796"/>
                </a:cubicBezTo>
                <a:cubicBezTo>
                  <a:pt x="9099" y="3134"/>
                  <a:pt x="9118" y="3475"/>
                  <a:pt x="9111" y="3813"/>
                </a:cubicBezTo>
                <a:cubicBezTo>
                  <a:pt x="9171" y="3845"/>
                  <a:pt x="9218" y="3898"/>
                  <a:pt x="9250" y="3967"/>
                </a:cubicBezTo>
                <a:cubicBezTo>
                  <a:pt x="9283" y="4027"/>
                  <a:pt x="9312" y="4102"/>
                  <a:pt x="9332" y="4196"/>
                </a:cubicBezTo>
                <a:cubicBezTo>
                  <a:pt x="9352" y="4291"/>
                  <a:pt x="9355" y="4403"/>
                  <a:pt x="9337" y="4539"/>
                </a:cubicBezTo>
                <a:cubicBezTo>
                  <a:pt x="9312" y="4719"/>
                  <a:pt x="9270" y="4858"/>
                  <a:pt x="9218" y="4965"/>
                </a:cubicBezTo>
                <a:cubicBezTo>
                  <a:pt x="9161" y="5072"/>
                  <a:pt x="9101" y="5154"/>
                  <a:pt x="9034" y="5214"/>
                </a:cubicBezTo>
                <a:cubicBezTo>
                  <a:pt x="8957" y="5283"/>
                  <a:pt x="8877" y="5328"/>
                  <a:pt x="8793" y="5353"/>
                </a:cubicBezTo>
                <a:cubicBezTo>
                  <a:pt x="8760" y="5487"/>
                  <a:pt x="8720" y="5621"/>
                  <a:pt x="8678" y="5746"/>
                </a:cubicBezTo>
                <a:cubicBezTo>
                  <a:pt x="8636" y="5855"/>
                  <a:pt x="8586" y="5965"/>
                  <a:pt x="8534" y="6069"/>
                </a:cubicBezTo>
                <a:cubicBezTo>
                  <a:pt x="8477" y="6176"/>
                  <a:pt x="8417" y="6258"/>
                  <a:pt x="8350" y="6318"/>
                </a:cubicBezTo>
                <a:cubicBezTo>
                  <a:pt x="8273" y="6388"/>
                  <a:pt x="8203" y="6442"/>
                  <a:pt x="8133" y="6490"/>
                </a:cubicBezTo>
                <a:cubicBezTo>
                  <a:pt x="8064" y="6534"/>
                  <a:pt x="8007" y="6584"/>
                  <a:pt x="7954" y="6634"/>
                </a:cubicBezTo>
                <a:cubicBezTo>
                  <a:pt x="7902" y="6686"/>
                  <a:pt x="7860" y="6746"/>
                  <a:pt x="7828" y="6818"/>
                </a:cubicBezTo>
                <a:cubicBezTo>
                  <a:pt x="7795" y="6890"/>
                  <a:pt x="7768" y="6977"/>
                  <a:pt x="7750" y="7079"/>
                </a:cubicBezTo>
                <a:cubicBezTo>
                  <a:pt x="7726" y="7206"/>
                  <a:pt x="7718" y="7335"/>
                  <a:pt x="7726" y="7467"/>
                </a:cubicBezTo>
                <a:cubicBezTo>
                  <a:pt x="7733" y="7596"/>
                  <a:pt x="7768" y="7731"/>
                  <a:pt x="7828" y="7860"/>
                </a:cubicBezTo>
                <a:cubicBezTo>
                  <a:pt x="7887" y="7989"/>
                  <a:pt x="7984" y="8116"/>
                  <a:pt x="8121" y="8236"/>
                </a:cubicBezTo>
                <a:cubicBezTo>
                  <a:pt x="8255" y="8355"/>
                  <a:pt x="8439" y="8460"/>
                  <a:pt x="8668" y="8554"/>
                </a:cubicBezTo>
                <a:cubicBezTo>
                  <a:pt x="8880" y="8639"/>
                  <a:pt x="9113" y="8713"/>
                  <a:pt x="9362" y="8775"/>
                </a:cubicBezTo>
                <a:cubicBezTo>
                  <a:pt x="9613" y="8840"/>
                  <a:pt x="10621" y="9273"/>
                  <a:pt x="10852" y="9362"/>
                </a:cubicBezTo>
                <a:cubicBezTo>
                  <a:pt x="11083" y="9452"/>
                  <a:pt x="11292" y="9564"/>
                  <a:pt x="11474" y="9698"/>
                </a:cubicBezTo>
                <a:cubicBezTo>
                  <a:pt x="11651" y="9847"/>
                  <a:pt x="11780" y="10024"/>
                  <a:pt x="11857" y="10245"/>
                </a:cubicBezTo>
                <a:close/>
                <a:moveTo>
                  <a:pt x="6206" y="11974"/>
                </a:moveTo>
                <a:cubicBezTo>
                  <a:pt x="6248" y="11974"/>
                  <a:pt x="6313" y="11947"/>
                  <a:pt x="6402" y="11892"/>
                </a:cubicBezTo>
                <a:cubicBezTo>
                  <a:pt x="6492" y="11835"/>
                  <a:pt x="6579" y="11773"/>
                  <a:pt x="6663" y="11696"/>
                </a:cubicBezTo>
                <a:cubicBezTo>
                  <a:pt x="6748" y="11618"/>
                  <a:pt x="6823" y="11541"/>
                  <a:pt x="6885" y="11467"/>
                </a:cubicBezTo>
                <a:cubicBezTo>
                  <a:pt x="6949" y="11390"/>
                  <a:pt x="6979" y="11332"/>
                  <a:pt x="6979" y="11288"/>
                </a:cubicBezTo>
                <a:cubicBezTo>
                  <a:pt x="6979" y="11235"/>
                  <a:pt x="6967" y="11148"/>
                  <a:pt x="6942" y="11019"/>
                </a:cubicBezTo>
                <a:cubicBezTo>
                  <a:pt x="6917" y="10892"/>
                  <a:pt x="6885" y="10750"/>
                  <a:pt x="6852" y="10601"/>
                </a:cubicBezTo>
                <a:cubicBezTo>
                  <a:pt x="6820" y="10447"/>
                  <a:pt x="6783" y="10298"/>
                  <a:pt x="6750" y="10148"/>
                </a:cubicBezTo>
                <a:cubicBezTo>
                  <a:pt x="6718" y="9999"/>
                  <a:pt x="6686" y="9880"/>
                  <a:pt x="6661" y="9785"/>
                </a:cubicBezTo>
                <a:cubicBezTo>
                  <a:pt x="6746" y="9716"/>
                  <a:pt x="6818" y="9644"/>
                  <a:pt x="6877" y="9564"/>
                </a:cubicBezTo>
                <a:cubicBezTo>
                  <a:pt x="6937" y="9482"/>
                  <a:pt x="6967" y="9400"/>
                  <a:pt x="6967" y="9315"/>
                </a:cubicBezTo>
                <a:cubicBezTo>
                  <a:pt x="6967" y="9246"/>
                  <a:pt x="6945" y="9178"/>
                  <a:pt x="6897" y="9106"/>
                </a:cubicBezTo>
                <a:cubicBezTo>
                  <a:pt x="6852" y="9034"/>
                  <a:pt x="6798" y="8974"/>
                  <a:pt x="6738" y="8922"/>
                </a:cubicBezTo>
                <a:cubicBezTo>
                  <a:pt x="6668" y="8862"/>
                  <a:pt x="6599" y="8803"/>
                  <a:pt x="6522" y="8743"/>
                </a:cubicBezTo>
                <a:lnTo>
                  <a:pt x="5887" y="8743"/>
                </a:lnTo>
                <a:cubicBezTo>
                  <a:pt x="5803" y="8803"/>
                  <a:pt x="5731" y="8862"/>
                  <a:pt x="5671" y="8922"/>
                </a:cubicBezTo>
                <a:cubicBezTo>
                  <a:pt x="5619" y="8974"/>
                  <a:pt x="5574" y="9032"/>
                  <a:pt x="5532" y="9101"/>
                </a:cubicBezTo>
                <a:cubicBezTo>
                  <a:pt x="5489" y="9171"/>
                  <a:pt x="5467" y="9236"/>
                  <a:pt x="5467" y="9305"/>
                </a:cubicBezTo>
                <a:cubicBezTo>
                  <a:pt x="5467" y="9357"/>
                  <a:pt x="5497" y="9425"/>
                  <a:pt x="5562" y="9509"/>
                </a:cubicBezTo>
                <a:cubicBezTo>
                  <a:pt x="5626" y="9594"/>
                  <a:pt x="5703" y="9676"/>
                  <a:pt x="5795" y="9750"/>
                </a:cubicBezTo>
                <a:cubicBezTo>
                  <a:pt x="5770" y="9828"/>
                  <a:pt x="5736" y="9937"/>
                  <a:pt x="5693" y="10081"/>
                </a:cubicBezTo>
                <a:cubicBezTo>
                  <a:pt x="5651" y="10223"/>
                  <a:pt x="5611" y="10375"/>
                  <a:pt x="5574" y="10534"/>
                </a:cubicBezTo>
                <a:cubicBezTo>
                  <a:pt x="5537" y="10691"/>
                  <a:pt x="5502" y="10840"/>
                  <a:pt x="5472" y="10979"/>
                </a:cubicBezTo>
                <a:cubicBezTo>
                  <a:pt x="5442" y="11119"/>
                  <a:pt x="5430" y="11221"/>
                  <a:pt x="5430" y="11290"/>
                </a:cubicBezTo>
                <a:cubicBezTo>
                  <a:pt x="5430" y="11332"/>
                  <a:pt x="5460" y="11392"/>
                  <a:pt x="5524" y="11469"/>
                </a:cubicBezTo>
                <a:cubicBezTo>
                  <a:pt x="5589" y="11546"/>
                  <a:pt x="5664" y="11623"/>
                  <a:pt x="5753" y="11698"/>
                </a:cubicBezTo>
                <a:cubicBezTo>
                  <a:pt x="5843" y="11775"/>
                  <a:pt x="5930" y="11840"/>
                  <a:pt x="6014" y="11895"/>
                </a:cubicBezTo>
                <a:cubicBezTo>
                  <a:pt x="6101" y="11944"/>
                  <a:pt x="6166" y="11974"/>
                  <a:pt x="6206" y="11974"/>
                </a:cubicBezTo>
                <a:close/>
              </a:path>
            </a:pathLst>
          </a:custGeom>
          <a:solidFill>
            <a:srgbClr val="239D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8" name="圆角矩形 227"/>
          <p:cNvSpPr/>
          <p:nvPr/>
        </p:nvSpPr>
        <p:spPr>
          <a:xfrm>
            <a:off x="5939517" y="2595730"/>
            <a:ext cx="1596348"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权限组</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江苏</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29" name="肘形连接符 228"/>
          <p:cNvCxnSpPr>
            <a:stCxn id="228" idx="0"/>
            <a:endCxn id="226" idx="2"/>
          </p:cNvCxnSpPr>
          <p:nvPr/>
        </p:nvCxnSpPr>
        <p:spPr>
          <a:xfrm rot="5400000" flipH="1" flipV="1">
            <a:off x="6449272" y="2307056"/>
            <a:ext cx="576841" cy="10017"/>
          </a:xfrm>
          <a:prstGeom prst="bentConnector3">
            <a:avLst>
              <a:gd name="adj1" fmla="val 4049"/>
            </a:avLst>
          </a:prstGeom>
          <a:noFill/>
          <a:ln w="19050" cap="flat" cmpd="sng" algn="ctr">
            <a:solidFill>
              <a:srgbClr val="1EA0D6"/>
            </a:solidFill>
            <a:prstDash val="solid"/>
            <a:miter lim="800000"/>
            <a:headEnd type="oval"/>
            <a:tailEnd type="triangle"/>
          </a:ln>
          <a:effectLst/>
        </p:spPr>
      </p:cxnSp>
      <p:cxnSp>
        <p:nvCxnSpPr>
          <p:cNvPr id="230" name="直线箭头连接符 25"/>
          <p:cNvCxnSpPr>
            <a:stCxn id="202" idx="0"/>
            <a:endCxn id="203" idx="2"/>
          </p:cNvCxnSpPr>
          <p:nvPr/>
        </p:nvCxnSpPr>
        <p:spPr>
          <a:xfrm flipH="1" flipV="1">
            <a:off x="7962561" y="3844595"/>
            <a:ext cx="8143" cy="286565"/>
          </a:xfrm>
          <a:prstGeom prst="straightConnector1">
            <a:avLst/>
          </a:prstGeom>
          <a:noFill/>
          <a:ln w="19050" cap="flat" cmpd="sng" algn="ctr">
            <a:solidFill>
              <a:srgbClr val="1EA0D6"/>
            </a:solidFill>
            <a:prstDash val="solid"/>
            <a:miter lim="800000"/>
            <a:tailEnd type="triangle"/>
          </a:ln>
          <a:effectLst/>
        </p:spPr>
      </p:cxnSp>
      <p:cxnSp>
        <p:nvCxnSpPr>
          <p:cNvPr id="231" name="肘形连接符 230"/>
          <p:cNvCxnSpPr>
            <a:stCxn id="200" idx="0"/>
            <a:endCxn id="228" idx="2"/>
          </p:cNvCxnSpPr>
          <p:nvPr/>
        </p:nvCxnSpPr>
        <p:spPr>
          <a:xfrm rot="5400000" flipH="1" flipV="1">
            <a:off x="5478655" y="2323970"/>
            <a:ext cx="725686" cy="1792385"/>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32" name="肘形连接符 231"/>
          <p:cNvCxnSpPr>
            <a:stCxn id="203" idx="0"/>
            <a:endCxn id="228" idx="2"/>
          </p:cNvCxnSpPr>
          <p:nvPr/>
        </p:nvCxnSpPr>
        <p:spPr>
          <a:xfrm rot="16200000" flipV="1">
            <a:off x="6987283" y="2607728"/>
            <a:ext cx="725686" cy="1224869"/>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33" name="肘形连接符 232"/>
          <p:cNvCxnSpPr>
            <a:stCxn id="203" idx="0"/>
            <a:endCxn id="204" idx="2"/>
          </p:cNvCxnSpPr>
          <p:nvPr/>
        </p:nvCxnSpPr>
        <p:spPr>
          <a:xfrm rot="16200000" flipV="1">
            <a:off x="5933561" y="1554006"/>
            <a:ext cx="725686" cy="3332313"/>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34" name="肘形连接符 233"/>
          <p:cNvCxnSpPr>
            <a:stCxn id="238" idx="0"/>
            <a:endCxn id="237" idx="2"/>
          </p:cNvCxnSpPr>
          <p:nvPr/>
        </p:nvCxnSpPr>
        <p:spPr>
          <a:xfrm rot="5400000" flipH="1" flipV="1">
            <a:off x="8556715" y="2307056"/>
            <a:ext cx="576841" cy="10017"/>
          </a:xfrm>
          <a:prstGeom prst="bentConnector3">
            <a:avLst>
              <a:gd name="adj1" fmla="val -1695"/>
            </a:avLst>
          </a:prstGeom>
          <a:noFill/>
          <a:ln w="19050" cap="flat" cmpd="sng" algn="ctr">
            <a:solidFill>
              <a:srgbClr val="1EA0D6"/>
            </a:solidFill>
            <a:prstDash val="solid"/>
            <a:miter lim="800000"/>
            <a:headEnd type="oval"/>
            <a:tailEnd type="triangle"/>
          </a:ln>
          <a:effectLst/>
        </p:spPr>
      </p:cxnSp>
      <p:cxnSp>
        <p:nvCxnSpPr>
          <p:cNvPr id="235" name="肘形连接符 234"/>
          <p:cNvCxnSpPr>
            <a:stCxn id="203" idx="0"/>
            <a:endCxn id="238" idx="2"/>
          </p:cNvCxnSpPr>
          <p:nvPr/>
        </p:nvCxnSpPr>
        <p:spPr>
          <a:xfrm rot="5400000" flipH="1" flipV="1">
            <a:off x="8041005" y="2778875"/>
            <a:ext cx="725686" cy="882575"/>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36" name="肘形连接符 235"/>
          <p:cNvCxnSpPr>
            <a:stCxn id="200" idx="0"/>
            <a:endCxn id="238" idx="2"/>
          </p:cNvCxnSpPr>
          <p:nvPr/>
        </p:nvCxnSpPr>
        <p:spPr>
          <a:xfrm rot="5400000" flipH="1" flipV="1">
            <a:off x="6532378" y="1270248"/>
            <a:ext cx="725686" cy="3899829"/>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237" name="圆角矩形 236"/>
          <p:cNvSpPr/>
          <p:nvPr/>
        </p:nvSpPr>
        <p:spPr>
          <a:xfrm>
            <a:off x="8046961" y="1757299"/>
            <a:ext cx="1596348" cy="261590"/>
          </a:xfrm>
          <a:prstGeom prst="roundRect">
            <a:avLst/>
          </a:prstGeom>
          <a:solidFill>
            <a:srgbClr val="1EA0D6"/>
          </a:solidFill>
          <a:ln w="12700" cap="flat" cmpd="sng" algn="ctr">
            <a:solidFill>
              <a:srgbClr val="1EA0D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用户</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浙江</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8" name="圆角矩形 237"/>
          <p:cNvSpPr/>
          <p:nvPr/>
        </p:nvSpPr>
        <p:spPr>
          <a:xfrm>
            <a:off x="8046961" y="2595730"/>
            <a:ext cx="1596348"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权限组</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浙江</a:t>
            </a:r>
            <a:r>
              <a:rPr kumimoji="1"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9" name="woman-with-collar_81990"/>
          <p:cNvSpPr/>
          <p:nvPr/>
        </p:nvSpPr>
        <p:spPr>
          <a:xfrm>
            <a:off x="8732607" y="1382873"/>
            <a:ext cx="225055" cy="290186"/>
          </a:xfrm>
          <a:custGeom>
            <a:avLst/>
            <a:gdLst>
              <a:gd name="T0" fmla="*/ 4027 w 4458"/>
              <a:gd name="T1" fmla="*/ 4195 h 6398"/>
              <a:gd name="T2" fmla="*/ 3564 w 4458"/>
              <a:gd name="T3" fmla="*/ 2441 h 6398"/>
              <a:gd name="T4" fmla="*/ 3645 w 4458"/>
              <a:gd name="T5" fmla="*/ 1697 h 6398"/>
              <a:gd name="T6" fmla="*/ 2229 w 4458"/>
              <a:gd name="T7" fmla="*/ 0 h 6398"/>
              <a:gd name="T8" fmla="*/ 813 w 4458"/>
              <a:gd name="T9" fmla="*/ 1697 h 6398"/>
              <a:gd name="T10" fmla="*/ 894 w 4458"/>
              <a:gd name="T11" fmla="*/ 2441 h 6398"/>
              <a:gd name="T12" fmla="*/ 431 w 4458"/>
              <a:gd name="T13" fmla="*/ 4195 h 6398"/>
              <a:gd name="T14" fmla="*/ 197 w 4458"/>
              <a:gd name="T15" fmla="*/ 6071 h 6398"/>
              <a:gd name="T16" fmla="*/ 3614 w 4458"/>
              <a:gd name="T17" fmla="*/ 6398 h 6398"/>
              <a:gd name="T18" fmla="*/ 4384 w 4458"/>
              <a:gd name="T19" fmla="*/ 5357 h 6398"/>
              <a:gd name="T20" fmla="*/ 1799 w 4458"/>
              <a:gd name="T21" fmla="*/ 4449 h 6398"/>
              <a:gd name="T22" fmla="*/ 1942 w 4458"/>
              <a:gd name="T23" fmla="*/ 4430 h 6398"/>
              <a:gd name="T24" fmla="*/ 2516 w 4458"/>
              <a:gd name="T25" fmla="*/ 4430 h 6398"/>
              <a:gd name="T26" fmla="*/ 2659 w 4458"/>
              <a:gd name="T27" fmla="*/ 4449 h 6398"/>
              <a:gd name="T28" fmla="*/ 3107 w 4458"/>
              <a:gd name="T29" fmla="*/ 4000 h 6398"/>
              <a:gd name="T30" fmla="*/ 3257 w 4458"/>
              <a:gd name="T31" fmla="*/ 3908 h 6398"/>
              <a:gd name="T32" fmla="*/ 2197 w 4458"/>
              <a:gd name="T33" fmla="*/ 5599 h 6398"/>
              <a:gd name="T34" fmla="*/ 1201 w 4458"/>
              <a:gd name="T35" fmla="*/ 3908 h 6398"/>
              <a:gd name="T36" fmla="*/ 1351 w 4458"/>
              <a:gd name="T37" fmla="*/ 4000 h 6398"/>
              <a:gd name="T38" fmla="*/ 2229 w 4458"/>
              <a:gd name="T39" fmla="*/ 1703 h 6398"/>
              <a:gd name="T40" fmla="*/ 3431 w 4458"/>
              <a:gd name="T41" fmla="*/ 2092 h 6398"/>
              <a:gd name="T42" fmla="*/ 3132 w 4458"/>
              <a:gd name="T43" fmla="*/ 2441 h 6398"/>
              <a:gd name="T44" fmla="*/ 2508 w 4458"/>
              <a:gd name="T45" fmla="*/ 3335 h 6398"/>
              <a:gd name="T46" fmla="*/ 2673 w 4458"/>
              <a:gd name="T47" fmla="*/ 3888 h 6398"/>
              <a:gd name="T48" fmla="*/ 2426 w 4458"/>
              <a:gd name="T49" fmla="*/ 4215 h 6398"/>
              <a:gd name="T50" fmla="*/ 2229 w 4458"/>
              <a:gd name="T51" fmla="*/ 4143 h 6398"/>
              <a:gd name="T52" fmla="*/ 2032 w 4458"/>
              <a:gd name="T53" fmla="*/ 4215 h 6398"/>
              <a:gd name="T54" fmla="*/ 1784 w 4458"/>
              <a:gd name="T55" fmla="*/ 3888 h 6398"/>
              <a:gd name="T56" fmla="*/ 1950 w 4458"/>
              <a:gd name="T57" fmla="*/ 3335 h 6398"/>
              <a:gd name="T58" fmla="*/ 1326 w 4458"/>
              <a:gd name="T59" fmla="*/ 2441 h 6398"/>
              <a:gd name="T60" fmla="*/ 1027 w 4458"/>
              <a:gd name="T61" fmla="*/ 2092 h 6398"/>
              <a:gd name="T62" fmla="*/ 2229 w 4458"/>
              <a:gd name="T63" fmla="*/ 1703 h 6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8" h="6398">
                <a:moveTo>
                  <a:pt x="4384" y="5357"/>
                </a:moveTo>
                <a:lnTo>
                  <a:pt x="4027" y="4195"/>
                </a:lnTo>
                <a:cubicBezTo>
                  <a:pt x="3955" y="3958"/>
                  <a:pt x="3782" y="3778"/>
                  <a:pt x="3564" y="3688"/>
                </a:cubicBezTo>
                <a:lnTo>
                  <a:pt x="3564" y="2441"/>
                </a:lnTo>
                <a:cubicBezTo>
                  <a:pt x="3630" y="2362"/>
                  <a:pt x="3682" y="2264"/>
                  <a:pt x="3706" y="2153"/>
                </a:cubicBezTo>
                <a:cubicBezTo>
                  <a:pt x="3743" y="1985"/>
                  <a:pt x="3716" y="1823"/>
                  <a:pt x="3645" y="1697"/>
                </a:cubicBezTo>
                <a:cubicBezTo>
                  <a:pt x="3666" y="1634"/>
                  <a:pt x="3678" y="1553"/>
                  <a:pt x="3678" y="1449"/>
                </a:cubicBezTo>
                <a:cubicBezTo>
                  <a:pt x="3678" y="649"/>
                  <a:pt x="3029" y="0"/>
                  <a:pt x="2229" y="0"/>
                </a:cubicBezTo>
                <a:cubicBezTo>
                  <a:pt x="1429" y="0"/>
                  <a:pt x="780" y="649"/>
                  <a:pt x="780" y="1449"/>
                </a:cubicBezTo>
                <a:cubicBezTo>
                  <a:pt x="780" y="1553"/>
                  <a:pt x="792" y="1634"/>
                  <a:pt x="813" y="1697"/>
                </a:cubicBezTo>
                <a:cubicBezTo>
                  <a:pt x="742" y="1823"/>
                  <a:pt x="715" y="1985"/>
                  <a:pt x="752" y="2153"/>
                </a:cubicBezTo>
                <a:cubicBezTo>
                  <a:pt x="776" y="2264"/>
                  <a:pt x="828" y="2362"/>
                  <a:pt x="894" y="2441"/>
                </a:cubicBezTo>
                <a:lnTo>
                  <a:pt x="894" y="3688"/>
                </a:lnTo>
                <a:cubicBezTo>
                  <a:pt x="676" y="3778"/>
                  <a:pt x="503" y="3958"/>
                  <a:pt x="431" y="4195"/>
                </a:cubicBezTo>
                <a:lnTo>
                  <a:pt x="74" y="5356"/>
                </a:lnTo>
                <a:cubicBezTo>
                  <a:pt x="0" y="5600"/>
                  <a:pt x="46" y="5867"/>
                  <a:pt x="197" y="6071"/>
                </a:cubicBezTo>
                <a:cubicBezTo>
                  <a:pt x="348" y="6276"/>
                  <a:pt x="590" y="6398"/>
                  <a:pt x="844" y="6398"/>
                </a:cubicBezTo>
                <a:lnTo>
                  <a:pt x="3614" y="6398"/>
                </a:lnTo>
                <a:cubicBezTo>
                  <a:pt x="3868" y="6398"/>
                  <a:pt x="4110" y="6276"/>
                  <a:pt x="4261" y="6071"/>
                </a:cubicBezTo>
                <a:cubicBezTo>
                  <a:pt x="4412" y="5867"/>
                  <a:pt x="4458" y="5600"/>
                  <a:pt x="4384" y="5357"/>
                </a:cubicBezTo>
                <a:close/>
                <a:moveTo>
                  <a:pt x="1569" y="4231"/>
                </a:moveTo>
                <a:cubicBezTo>
                  <a:pt x="1577" y="4352"/>
                  <a:pt x="1675" y="4449"/>
                  <a:pt x="1799" y="4449"/>
                </a:cubicBezTo>
                <a:cubicBezTo>
                  <a:pt x="1857" y="4449"/>
                  <a:pt x="1909" y="4425"/>
                  <a:pt x="1950" y="4390"/>
                </a:cubicBezTo>
                <a:cubicBezTo>
                  <a:pt x="1948" y="4404"/>
                  <a:pt x="1942" y="4416"/>
                  <a:pt x="1942" y="4430"/>
                </a:cubicBezTo>
                <a:cubicBezTo>
                  <a:pt x="1942" y="4589"/>
                  <a:pt x="2070" y="4718"/>
                  <a:pt x="2229" y="4718"/>
                </a:cubicBezTo>
                <a:cubicBezTo>
                  <a:pt x="2388" y="4718"/>
                  <a:pt x="2516" y="4589"/>
                  <a:pt x="2516" y="4430"/>
                </a:cubicBezTo>
                <a:cubicBezTo>
                  <a:pt x="2516" y="4416"/>
                  <a:pt x="2510" y="4404"/>
                  <a:pt x="2508" y="4390"/>
                </a:cubicBezTo>
                <a:cubicBezTo>
                  <a:pt x="2549" y="4425"/>
                  <a:pt x="2601" y="4449"/>
                  <a:pt x="2659" y="4449"/>
                </a:cubicBezTo>
                <a:cubicBezTo>
                  <a:pt x="2782" y="4449"/>
                  <a:pt x="2881" y="4352"/>
                  <a:pt x="2889" y="4231"/>
                </a:cubicBezTo>
                <a:cubicBezTo>
                  <a:pt x="3011" y="4222"/>
                  <a:pt x="3107" y="4124"/>
                  <a:pt x="3107" y="4000"/>
                </a:cubicBezTo>
                <a:cubicBezTo>
                  <a:pt x="3107" y="3967"/>
                  <a:pt x="3100" y="3936"/>
                  <a:pt x="3088" y="3908"/>
                </a:cubicBezTo>
                <a:lnTo>
                  <a:pt x="3257" y="3908"/>
                </a:lnTo>
                <a:cubicBezTo>
                  <a:pt x="3271" y="3908"/>
                  <a:pt x="3285" y="3910"/>
                  <a:pt x="3298" y="3911"/>
                </a:cubicBezTo>
                <a:cubicBezTo>
                  <a:pt x="3126" y="4341"/>
                  <a:pt x="2586" y="5604"/>
                  <a:pt x="2197" y="5599"/>
                </a:cubicBezTo>
                <a:cubicBezTo>
                  <a:pt x="1815" y="5594"/>
                  <a:pt x="1310" y="4342"/>
                  <a:pt x="1148" y="3912"/>
                </a:cubicBezTo>
                <a:cubicBezTo>
                  <a:pt x="1165" y="3910"/>
                  <a:pt x="1183" y="3908"/>
                  <a:pt x="1201" y="3908"/>
                </a:cubicBezTo>
                <a:lnTo>
                  <a:pt x="1370" y="3908"/>
                </a:lnTo>
                <a:cubicBezTo>
                  <a:pt x="1358" y="3936"/>
                  <a:pt x="1351" y="3967"/>
                  <a:pt x="1351" y="4000"/>
                </a:cubicBezTo>
                <a:cubicBezTo>
                  <a:pt x="1351" y="4124"/>
                  <a:pt x="1447" y="4222"/>
                  <a:pt x="1569" y="4231"/>
                </a:cubicBezTo>
                <a:close/>
                <a:moveTo>
                  <a:pt x="2229" y="1703"/>
                </a:moveTo>
                <a:cubicBezTo>
                  <a:pt x="2725" y="1703"/>
                  <a:pt x="3162" y="1912"/>
                  <a:pt x="3423" y="1881"/>
                </a:cubicBezTo>
                <a:cubicBezTo>
                  <a:pt x="3443" y="1941"/>
                  <a:pt x="3448" y="2016"/>
                  <a:pt x="3431" y="2092"/>
                </a:cubicBezTo>
                <a:cubicBezTo>
                  <a:pt x="3404" y="2217"/>
                  <a:pt x="3321" y="2320"/>
                  <a:pt x="3231" y="2344"/>
                </a:cubicBezTo>
                <a:cubicBezTo>
                  <a:pt x="3184" y="2357"/>
                  <a:pt x="3146" y="2393"/>
                  <a:pt x="3132" y="2441"/>
                </a:cubicBezTo>
                <a:cubicBezTo>
                  <a:pt x="3033" y="2779"/>
                  <a:pt x="2832" y="3049"/>
                  <a:pt x="2581" y="3182"/>
                </a:cubicBezTo>
                <a:cubicBezTo>
                  <a:pt x="2525" y="3211"/>
                  <a:pt x="2496" y="3273"/>
                  <a:pt x="2508" y="3335"/>
                </a:cubicBezTo>
                <a:lnTo>
                  <a:pt x="2603" y="3795"/>
                </a:lnTo>
                <a:cubicBezTo>
                  <a:pt x="2612" y="3836"/>
                  <a:pt x="2639" y="3868"/>
                  <a:pt x="2673" y="3888"/>
                </a:cubicBezTo>
                <a:cubicBezTo>
                  <a:pt x="2657" y="3917"/>
                  <a:pt x="2646" y="3949"/>
                  <a:pt x="2644" y="3985"/>
                </a:cubicBezTo>
                <a:cubicBezTo>
                  <a:pt x="2522" y="3993"/>
                  <a:pt x="2426" y="4092"/>
                  <a:pt x="2426" y="4215"/>
                </a:cubicBezTo>
                <a:cubicBezTo>
                  <a:pt x="2426" y="4218"/>
                  <a:pt x="2427" y="4221"/>
                  <a:pt x="2427" y="4224"/>
                </a:cubicBezTo>
                <a:cubicBezTo>
                  <a:pt x="2376" y="4174"/>
                  <a:pt x="2306" y="4143"/>
                  <a:pt x="2229" y="4143"/>
                </a:cubicBezTo>
                <a:cubicBezTo>
                  <a:pt x="2152" y="4143"/>
                  <a:pt x="2082" y="4174"/>
                  <a:pt x="2031" y="4224"/>
                </a:cubicBezTo>
                <a:cubicBezTo>
                  <a:pt x="2031" y="4221"/>
                  <a:pt x="2032" y="4218"/>
                  <a:pt x="2032" y="4215"/>
                </a:cubicBezTo>
                <a:cubicBezTo>
                  <a:pt x="2032" y="4092"/>
                  <a:pt x="1936" y="3993"/>
                  <a:pt x="1814" y="3985"/>
                </a:cubicBezTo>
                <a:cubicBezTo>
                  <a:pt x="1812" y="3949"/>
                  <a:pt x="1801" y="3917"/>
                  <a:pt x="1784" y="3888"/>
                </a:cubicBezTo>
                <a:cubicBezTo>
                  <a:pt x="1819" y="3868"/>
                  <a:pt x="1846" y="3836"/>
                  <a:pt x="1854" y="3795"/>
                </a:cubicBezTo>
                <a:lnTo>
                  <a:pt x="1950" y="3335"/>
                </a:lnTo>
                <a:cubicBezTo>
                  <a:pt x="1962" y="3273"/>
                  <a:pt x="1933" y="3211"/>
                  <a:pt x="1877" y="3182"/>
                </a:cubicBezTo>
                <a:cubicBezTo>
                  <a:pt x="1626" y="3049"/>
                  <a:pt x="1425" y="2779"/>
                  <a:pt x="1326" y="2441"/>
                </a:cubicBezTo>
                <a:cubicBezTo>
                  <a:pt x="1312" y="2393"/>
                  <a:pt x="1274" y="2357"/>
                  <a:pt x="1226" y="2344"/>
                </a:cubicBezTo>
                <a:cubicBezTo>
                  <a:pt x="1136" y="2321"/>
                  <a:pt x="1054" y="2217"/>
                  <a:pt x="1027" y="2092"/>
                </a:cubicBezTo>
                <a:cubicBezTo>
                  <a:pt x="1010" y="2016"/>
                  <a:pt x="1015" y="1941"/>
                  <a:pt x="1034" y="1881"/>
                </a:cubicBezTo>
                <a:cubicBezTo>
                  <a:pt x="1295" y="1912"/>
                  <a:pt x="1733" y="1703"/>
                  <a:pt x="2229" y="1703"/>
                </a:cubicBezTo>
                <a:close/>
              </a:path>
            </a:pathLst>
          </a:custGeom>
          <a:solidFill>
            <a:srgbClr val="239DA1"/>
          </a:solidFill>
          <a:ln w="12700" cap="flat" cmpd="sng" algn="ctr">
            <a:solidFill>
              <a:srgbClr val="239D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0" name="文本框 239"/>
          <p:cNvSpPr txBox="1"/>
          <p:nvPr/>
        </p:nvSpPr>
        <p:spPr>
          <a:xfrm>
            <a:off x="6688443" y="2237219"/>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1" name="文本框 240"/>
          <p:cNvSpPr txBox="1"/>
          <p:nvPr/>
        </p:nvSpPr>
        <p:spPr>
          <a:xfrm>
            <a:off x="4559475" y="2262774"/>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2" name="文本框 241"/>
          <p:cNvSpPr txBox="1"/>
          <p:nvPr/>
        </p:nvSpPr>
        <p:spPr>
          <a:xfrm>
            <a:off x="6707739" y="2950762"/>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3" name="文本框 242"/>
          <p:cNvSpPr txBox="1"/>
          <p:nvPr/>
        </p:nvSpPr>
        <p:spPr>
          <a:xfrm>
            <a:off x="8850144" y="2955399"/>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分配</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4" name="文本框 243"/>
          <p:cNvSpPr txBox="1"/>
          <p:nvPr/>
        </p:nvSpPr>
        <p:spPr>
          <a:xfrm>
            <a:off x="5924715" y="4198922"/>
            <a:ext cx="509765" cy="345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匹配</a:t>
            </a:r>
            <a:endParaRPr kumimoji="1" lang="en-US" altLang="zh-CN"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字段</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5" name="文本框 244"/>
          <p:cNvSpPr txBox="1"/>
          <p:nvPr/>
        </p:nvSpPr>
        <p:spPr>
          <a:xfrm>
            <a:off x="6586724" y="4188916"/>
            <a:ext cx="509765" cy="345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匹配</a:t>
            </a:r>
            <a:endParaRPr kumimoji="1" lang="en-US" altLang="zh-CN"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字段</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6" name="文本框 245"/>
          <p:cNvSpPr txBox="1"/>
          <p:nvPr/>
        </p:nvSpPr>
        <p:spPr>
          <a:xfrm>
            <a:off x="3958450" y="4832182"/>
            <a:ext cx="509765" cy="345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匹配</a:t>
            </a:r>
            <a:endParaRPr kumimoji="1" lang="en-US" altLang="zh-CN"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字段值</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7" name="文本框 246"/>
          <p:cNvSpPr txBox="1"/>
          <p:nvPr/>
        </p:nvSpPr>
        <p:spPr>
          <a:xfrm>
            <a:off x="8565632" y="4854760"/>
            <a:ext cx="509765" cy="345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匹配</a:t>
            </a:r>
            <a:endParaRPr kumimoji="1" lang="en-US" altLang="zh-CN"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字段值</a:t>
            </a:r>
            <a:endParaRPr kumimoji="1" lang="zh-CN" altLang="en-US" sz="12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48" name="矩形 247"/>
          <p:cNvSpPr/>
          <p:nvPr/>
        </p:nvSpPr>
        <p:spPr>
          <a:xfrm>
            <a:off x="5881394" y="6275825"/>
            <a:ext cx="1081227" cy="25352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1"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维表</a:t>
            </a:r>
            <a:r>
              <a:rPr kumimoji="1" lang="en-US" altLang="zh-CN" sz="1600" b="1"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r>
              <a:rPr kumimoji="1" lang="zh-CN" altLang="en-US" sz="1600" b="1"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部门表</a:t>
            </a:r>
            <a:r>
              <a:rPr kumimoji="1" lang="en-US" altLang="zh-CN" sz="1600" b="1"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endParaRPr kumimoji="1" lang="zh-CN" altLang="en-US" sz="1600" b="1"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p:sp>
        <p:nvSpPr>
          <p:cNvPr id="249" name="圆角矩形 248"/>
          <p:cNvSpPr/>
          <p:nvPr/>
        </p:nvSpPr>
        <p:spPr>
          <a:xfrm>
            <a:off x="3966098" y="3463230"/>
            <a:ext cx="4999213" cy="522828"/>
          </a:xfrm>
          <a:prstGeom prst="roundRect">
            <a:avLst>
              <a:gd name="adj" fmla="val 34344"/>
            </a:avLst>
          </a:prstGeom>
          <a:solidFill>
            <a:srgbClr val="FFFFFF">
              <a:alpha val="0"/>
            </a:srgbClr>
          </a:solidFill>
          <a:ln w="12700" cap="flat" cmpd="dbl" algn="ctr">
            <a:solidFill>
              <a:srgbClr val="C9C9C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250" name="文本框 249"/>
          <p:cNvSpPr txBox="1"/>
          <p:nvPr/>
        </p:nvSpPr>
        <p:spPr>
          <a:xfrm>
            <a:off x="10054048" y="3946622"/>
            <a:ext cx="509765"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关联</a:t>
            </a:r>
            <a:endParaRPr kumimoji="1" lang="zh-CN" altLang="en-US" sz="1200" b="0"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p:txBody>
      </p:sp>
      <p:sp>
        <p:nvSpPr>
          <p:cNvPr id="251" name="文本框 250"/>
          <p:cNvSpPr txBox="1"/>
          <p:nvPr/>
        </p:nvSpPr>
        <p:spPr>
          <a:xfrm>
            <a:off x="9968127" y="1460869"/>
            <a:ext cx="1142459" cy="2074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rPr>
              <a:t>行级权限控制</a:t>
            </a:r>
            <a:endParaRPr kumimoji="1" lang="zh-CN" altLang="en-US" sz="1200" b="0"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endParaRPr>
          </a:p>
        </p:txBody>
      </p:sp>
      <p:sp>
        <p:nvSpPr>
          <p:cNvPr id="252" name="矩形 251"/>
          <p:cNvSpPr/>
          <p:nvPr/>
        </p:nvSpPr>
        <p:spPr>
          <a:xfrm>
            <a:off x="10866267" y="3220162"/>
            <a:ext cx="853654" cy="55315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数据分发</a:t>
            </a:r>
            <a:endParaRPr kumimoji="1" lang="en-US" altLang="zh-CN"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数据</a:t>
            </a:r>
            <a:r>
              <a:rPr kumimoji="1" lang="en-US" altLang="zh-CN"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API</a:t>
            </a:r>
            <a:endParaRPr kumimoji="1" lang="en-US" altLang="zh-CN"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数据可视化</a:t>
            </a:r>
            <a:endParaRPr kumimoji="1" lang="zh-CN" altLang="en-US" sz="14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p:sp>
        <p:nvSpPr>
          <p:cNvPr id="3"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2"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3"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4"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5"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6"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îšḻîḑê"/>
          <p:cNvSpPr/>
          <p:nvPr/>
        </p:nvSpPr>
        <p:spPr>
          <a:xfrm rot="5400000">
            <a:off x="5868355" y="-4413255"/>
            <a:ext cx="507600" cy="12139687"/>
          </a:xfrm>
          <a:prstGeom prst="rect">
            <a:avLst/>
          </a:prstGeom>
          <a:solidFill>
            <a:schemeClr val="accent1">
              <a:lumMod val="60000"/>
              <a:lumOff val="4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1" name="îšḻîḑê"/>
          <p:cNvSpPr/>
          <p:nvPr/>
        </p:nvSpPr>
        <p:spPr>
          <a:xfrm rot="5400000">
            <a:off x="5062763" y="-3031331"/>
            <a:ext cx="2118788" cy="12139687"/>
          </a:xfrm>
          <a:prstGeom prst="rect">
            <a:avLst/>
          </a:prstGeom>
          <a:solidFill>
            <a:schemeClr val="bg1">
              <a:lumMod val="85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0" name="îšḻîḑê"/>
          <p:cNvSpPr/>
          <p:nvPr/>
        </p:nvSpPr>
        <p:spPr>
          <a:xfrm rot="5400000">
            <a:off x="5281306" y="-1069083"/>
            <a:ext cx="1681698" cy="12139687"/>
          </a:xfrm>
          <a:prstGeom prst="rect">
            <a:avLst/>
          </a:prstGeom>
          <a:solidFill>
            <a:schemeClr val="bg1">
              <a:lumMod val="75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34" name="圆角矩形 133"/>
          <p:cNvSpPr/>
          <p:nvPr/>
        </p:nvSpPr>
        <p:spPr>
          <a:xfrm>
            <a:off x="65758" y="1138860"/>
            <a:ext cx="3917025" cy="5085232"/>
          </a:xfrm>
          <a:prstGeom prst="roundRect">
            <a:avLst>
              <a:gd name="adj" fmla="val 4656"/>
            </a:avLst>
          </a:prstGeom>
          <a:solidFill>
            <a:schemeClr val="bg1">
              <a:lumMod val="85000"/>
              <a:alpha val="0"/>
            </a:schemeClr>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圆角矩形 182"/>
          <p:cNvSpPr/>
          <p:nvPr/>
        </p:nvSpPr>
        <p:spPr>
          <a:xfrm>
            <a:off x="7855062" y="1070368"/>
            <a:ext cx="4131221" cy="5085232"/>
          </a:xfrm>
          <a:prstGeom prst="roundRect">
            <a:avLst>
              <a:gd name="adj" fmla="val 4656"/>
            </a:avLst>
          </a:prstGeom>
          <a:solidFill>
            <a:schemeClr val="bg1">
              <a:lumMod val="85000"/>
              <a:alpha val="0"/>
            </a:schemeClr>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圆角矩形 135"/>
          <p:cNvSpPr/>
          <p:nvPr/>
        </p:nvSpPr>
        <p:spPr>
          <a:xfrm>
            <a:off x="4059111" y="1104614"/>
            <a:ext cx="3720280" cy="5085232"/>
          </a:xfrm>
          <a:prstGeom prst="roundRect">
            <a:avLst>
              <a:gd name="adj" fmla="val 4656"/>
            </a:avLst>
          </a:prstGeom>
          <a:solidFill>
            <a:schemeClr val="bg1">
              <a:lumMod val="85000"/>
              <a:alpha val="0"/>
            </a:schemeClr>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47650" y="136998"/>
            <a:ext cx="10583186" cy="381635"/>
          </a:xfrm>
        </p:spPr>
        <p:txBody>
          <a:bodyPr/>
          <a:lstStyle/>
          <a:p>
            <a:r>
              <a:rPr lang="en-US" altLang="zh-CN" b="1" smtClean="0">
                <a:sym typeface="+mn-ea"/>
              </a:rPr>
              <a:t>2.2.5.5 </a:t>
            </a:r>
            <a:r>
              <a:rPr lang="zh-CN" altLang="en-US" b="1" dirty="0" smtClean="0"/>
              <a:t>行级权限控制</a:t>
            </a:r>
            <a:endParaRPr lang="en-US" altLang="zh-CN" sz="1400" b="1" dirty="0" smtClean="0">
              <a:sym typeface="+mn-ea"/>
            </a:endParaRPr>
          </a:p>
        </p:txBody>
      </p:sp>
      <p:grpSp>
        <p:nvGrpSpPr>
          <p:cNvPr id="3" name="组合 2"/>
          <p:cNvGrpSpPr/>
          <p:nvPr/>
        </p:nvGrpSpPr>
        <p:grpSpPr>
          <a:xfrm>
            <a:off x="139426" y="1476282"/>
            <a:ext cx="3749228" cy="3904006"/>
            <a:chOff x="0" y="1223619"/>
            <a:chExt cx="4131118" cy="3904006"/>
          </a:xfrm>
        </p:grpSpPr>
        <p:sp>
          <p:nvSpPr>
            <p:cNvPr id="66" name="AutoShape 6"/>
            <p:cNvSpPr>
              <a:spLocks noChangeArrowheads="1"/>
            </p:cNvSpPr>
            <p:nvPr/>
          </p:nvSpPr>
          <p:spPr bwMode="auto">
            <a:xfrm>
              <a:off x="1611017" y="1223619"/>
              <a:ext cx="1093239" cy="277803"/>
            </a:xfrm>
            <a:prstGeom prst="flowChartAlternateProcess">
              <a:avLst/>
            </a:prstGeom>
            <a:solidFill>
              <a:srgbClr val="FF0000">
                <a:alpha val="50195"/>
              </a:srgb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smtClean="0">
                  <a:latin typeface="微软雅黑" panose="020B0503020204020204" pitchFamily="34" charset="-122"/>
                  <a:ea typeface="微软雅黑" panose="020B0503020204020204" pitchFamily="34" charset="-122"/>
                </a:rPr>
                <a:t>User </a:t>
              </a:r>
              <a:endParaRPr lang="en-US" altLang="zh-CN" dirty="0">
                <a:latin typeface="微软雅黑" panose="020B0503020204020204" pitchFamily="34" charset="-122"/>
                <a:ea typeface="微软雅黑" panose="020B0503020204020204" pitchFamily="34" charset="-122"/>
              </a:endParaRPr>
            </a:p>
          </p:txBody>
        </p:sp>
        <p:sp>
          <p:nvSpPr>
            <p:cNvPr id="67" name="AutoShape 7"/>
            <p:cNvSpPr>
              <a:spLocks noChangeArrowheads="1"/>
            </p:cNvSpPr>
            <p:nvPr/>
          </p:nvSpPr>
          <p:spPr bwMode="auto">
            <a:xfrm>
              <a:off x="750636" y="2119480"/>
              <a:ext cx="1091832" cy="277803"/>
            </a:xfrm>
            <a:prstGeom prst="flowChartAlternateProcess">
              <a:avLst/>
            </a:prstGeom>
            <a:solidFill>
              <a:schemeClr val="hlink">
                <a:alpha val="50195"/>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smtClean="0">
                  <a:latin typeface="微软雅黑" panose="020B0503020204020204" pitchFamily="34" charset="-122"/>
                  <a:ea typeface="微软雅黑" panose="020B0503020204020204" pitchFamily="34" charset="-122"/>
                </a:rPr>
                <a:t>Com. </a:t>
              </a:r>
              <a:r>
                <a:rPr lang="en-US" altLang="zh-CN" dirty="0">
                  <a:latin typeface="微软雅黑" panose="020B0503020204020204" pitchFamily="34" charset="-122"/>
                  <a:ea typeface="微软雅黑" panose="020B0503020204020204" pitchFamily="34" charset="-122"/>
                </a:rPr>
                <a:t>Role</a:t>
              </a:r>
              <a:endParaRPr lang="en-US" altLang="zh-CN" dirty="0">
                <a:latin typeface="微软雅黑" panose="020B0503020204020204" pitchFamily="34" charset="-122"/>
                <a:ea typeface="微软雅黑" panose="020B0503020204020204" pitchFamily="34" charset="-122"/>
              </a:endParaRPr>
            </a:p>
          </p:txBody>
        </p:sp>
        <p:sp>
          <p:nvSpPr>
            <p:cNvPr id="68" name="AutoShape 8"/>
            <p:cNvSpPr>
              <a:spLocks noChangeArrowheads="1"/>
            </p:cNvSpPr>
            <p:nvPr/>
          </p:nvSpPr>
          <p:spPr bwMode="auto">
            <a:xfrm>
              <a:off x="2361653" y="2119480"/>
              <a:ext cx="1093240" cy="277803"/>
            </a:xfrm>
            <a:prstGeom prst="flowChartAlternateProcess">
              <a:avLst/>
            </a:prstGeom>
            <a:solidFill>
              <a:schemeClr val="hlink">
                <a:alpha val="50195"/>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smtClean="0">
                  <a:latin typeface="微软雅黑" panose="020B0503020204020204" pitchFamily="34" charset="-122"/>
                  <a:ea typeface="微软雅黑" panose="020B0503020204020204" pitchFamily="34" charset="-122"/>
                </a:rPr>
                <a:t>Com. </a:t>
              </a:r>
              <a:r>
                <a:rPr lang="en-US" altLang="zh-CN" dirty="0">
                  <a:latin typeface="微软雅黑" panose="020B0503020204020204" pitchFamily="34" charset="-122"/>
                  <a:ea typeface="微软雅黑" panose="020B0503020204020204" pitchFamily="34" charset="-122"/>
                </a:rPr>
                <a:t>Role</a:t>
              </a:r>
              <a:endParaRPr lang="en-US" altLang="zh-CN" dirty="0">
                <a:latin typeface="微软雅黑" panose="020B0503020204020204" pitchFamily="34" charset="-122"/>
                <a:ea typeface="微软雅黑" panose="020B0503020204020204" pitchFamily="34" charset="-122"/>
              </a:endParaRPr>
            </a:p>
          </p:txBody>
        </p:sp>
        <p:sp>
          <p:nvSpPr>
            <p:cNvPr id="69" name="AutoShape 9"/>
            <p:cNvSpPr>
              <a:spLocks noChangeArrowheads="1"/>
            </p:cNvSpPr>
            <p:nvPr/>
          </p:nvSpPr>
          <p:spPr bwMode="auto">
            <a:xfrm>
              <a:off x="1612425" y="3146435"/>
              <a:ext cx="1091832" cy="277803"/>
            </a:xfrm>
            <a:prstGeom prst="flowChartAlternateProcess">
              <a:avLst/>
            </a:prstGeom>
            <a:solidFill>
              <a:schemeClr val="accent4">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smtClean="0">
                  <a:latin typeface="微软雅黑" panose="020B0503020204020204" pitchFamily="34" charset="-122"/>
                  <a:ea typeface="微软雅黑" panose="020B0503020204020204" pitchFamily="34" charset="-122"/>
                </a:rPr>
                <a:t>Sin. Role</a:t>
              </a:r>
              <a:endParaRPr lang="zh-CN" altLang="en-US" dirty="0">
                <a:latin typeface="微软雅黑" panose="020B0503020204020204" pitchFamily="34" charset="-122"/>
                <a:ea typeface="微软雅黑" panose="020B0503020204020204" pitchFamily="34" charset="-122"/>
              </a:endParaRPr>
            </a:p>
          </p:txBody>
        </p:sp>
        <p:sp>
          <p:nvSpPr>
            <p:cNvPr id="70" name="AutoShape 10"/>
            <p:cNvSpPr>
              <a:spLocks noChangeArrowheads="1"/>
            </p:cNvSpPr>
            <p:nvPr/>
          </p:nvSpPr>
          <p:spPr bwMode="auto">
            <a:xfrm>
              <a:off x="0" y="3146435"/>
              <a:ext cx="1093240" cy="277803"/>
            </a:xfrm>
            <a:prstGeom prst="flowChartAlternateProcess">
              <a:avLst/>
            </a:prstGeom>
            <a:solidFill>
              <a:schemeClr val="accent4">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smtClean="0">
                  <a:latin typeface="微软雅黑" panose="020B0503020204020204" pitchFamily="34" charset="-122"/>
                  <a:ea typeface="微软雅黑" panose="020B0503020204020204" pitchFamily="34" charset="-122"/>
                </a:rPr>
                <a:t>Sin. Role</a:t>
              </a:r>
              <a:endParaRPr lang="en-US" altLang="zh-CN" dirty="0">
                <a:latin typeface="微软雅黑" panose="020B0503020204020204" pitchFamily="34" charset="-122"/>
                <a:ea typeface="微软雅黑" panose="020B0503020204020204" pitchFamily="34" charset="-122"/>
              </a:endParaRPr>
            </a:p>
          </p:txBody>
        </p:sp>
        <p:sp>
          <p:nvSpPr>
            <p:cNvPr id="77" name="AutoShape 16"/>
            <p:cNvSpPr>
              <a:spLocks noChangeArrowheads="1"/>
            </p:cNvSpPr>
            <p:nvPr/>
          </p:nvSpPr>
          <p:spPr bwMode="auto">
            <a:xfrm>
              <a:off x="2983783" y="2726055"/>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err="1">
                  <a:latin typeface="微软雅黑" panose="020B0503020204020204" pitchFamily="34" charset="-122"/>
                  <a:ea typeface="微软雅黑" panose="020B0503020204020204" pitchFamily="34" charset="-122"/>
                </a:rPr>
                <a:t>Tcode</a:t>
              </a:r>
              <a:endParaRPr lang="en-US" altLang="zh-CN" dirty="0">
                <a:latin typeface="微软雅黑" panose="020B0503020204020204" pitchFamily="34" charset="-122"/>
                <a:ea typeface="微软雅黑" panose="020B0503020204020204" pitchFamily="34" charset="-122"/>
              </a:endParaRPr>
            </a:p>
          </p:txBody>
        </p:sp>
        <p:cxnSp>
          <p:nvCxnSpPr>
            <p:cNvPr id="13" name="肘形连接符 12"/>
            <p:cNvCxnSpPr>
              <a:stCxn id="66" idx="2"/>
              <a:endCxn id="67" idx="0"/>
            </p:cNvCxnSpPr>
            <p:nvPr/>
          </p:nvCxnSpPr>
          <p:spPr>
            <a:xfrm rot="5400000">
              <a:off x="1418066" y="1379909"/>
              <a:ext cx="618058" cy="86108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肘形连接符 139"/>
            <p:cNvCxnSpPr>
              <a:stCxn id="66" idx="2"/>
              <a:endCxn id="68" idx="0"/>
            </p:cNvCxnSpPr>
            <p:nvPr/>
          </p:nvCxnSpPr>
          <p:spPr>
            <a:xfrm rot="16200000" flipH="1">
              <a:off x="2223926" y="1435133"/>
              <a:ext cx="618058" cy="75063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肘形连接符 141"/>
            <p:cNvCxnSpPr>
              <a:stCxn id="67" idx="2"/>
              <a:endCxn id="70" idx="0"/>
            </p:cNvCxnSpPr>
            <p:nvPr/>
          </p:nvCxnSpPr>
          <p:spPr>
            <a:xfrm rot="5400000">
              <a:off x="547010" y="2396893"/>
              <a:ext cx="749152" cy="74993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67" idx="2"/>
              <a:endCxn id="69" idx="0"/>
            </p:cNvCxnSpPr>
            <p:nvPr/>
          </p:nvCxnSpPr>
          <p:spPr>
            <a:xfrm rot="16200000" flipH="1">
              <a:off x="1352870" y="2340964"/>
              <a:ext cx="749152" cy="86178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AutoShape 16"/>
            <p:cNvSpPr>
              <a:spLocks noChangeArrowheads="1"/>
            </p:cNvSpPr>
            <p:nvPr/>
          </p:nvSpPr>
          <p:spPr bwMode="auto">
            <a:xfrm>
              <a:off x="2983783" y="3157415"/>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err="1">
                  <a:latin typeface="微软雅黑" panose="020B0503020204020204" pitchFamily="34" charset="-122"/>
                  <a:ea typeface="微软雅黑" panose="020B0503020204020204" pitchFamily="34" charset="-122"/>
                </a:rPr>
                <a:t>Tcode</a:t>
              </a:r>
              <a:endParaRPr lang="en-US" altLang="zh-CN" dirty="0">
                <a:latin typeface="微软雅黑" panose="020B0503020204020204" pitchFamily="34" charset="-122"/>
                <a:ea typeface="微软雅黑" panose="020B0503020204020204" pitchFamily="34" charset="-122"/>
              </a:endParaRPr>
            </a:p>
          </p:txBody>
        </p:sp>
        <p:sp>
          <p:nvSpPr>
            <p:cNvPr id="145" name="AutoShape 16"/>
            <p:cNvSpPr>
              <a:spLocks noChangeArrowheads="1"/>
            </p:cNvSpPr>
            <p:nvPr/>
          </p:nvSpPr>
          <p:spPr bwMode="auto">
            <a:xfrm>
              <a:off x="2983783" y="3603128"/>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dirty="0" err="1">
                  <a:latin typeface="微软雅黑" panose="020B0503020204020204" pitchFamily="34" charset="-122"/>
                  <a:ea typeface="微软雅黑" panose="020B0503020204020204" pitchFamily="34" charset="-122"/>
                </a:rPr>
                <a:t>Tcode</a:t>
              </a:r>
              <a:endParaRPr lang="en-US" altLang="zh-CN" dirty="0">
                <a:latin typeface="微软雅黑" panose="020B0503020204020204" pitchFamily="34" charset="-122"/>
                <a:ea typeface="微软雅黑" panose="020B0503020204020204" pitchFamily="34" charset="-122"/>
              </a:endParaRPr>
            </a:p>
          </p:txBody>
        </p:sp>
        <p:cxnSp>
          <p:nvCxnSpPr>
            <p:cNvPr id="146" name="肘形连接符 145"/>
            <p:cNvCxnSpPr>
              <a:stCxn id="69" idx="3"/>
              <a:endCxn id="77" idx="1"/>
            </p:cNvCxnSpPr>
            <p:nvPr/>
          </p:nvCxnSpPr>
          <p:spPr>
            <a:xfrm flipV="1">
              <a:off x="2704257" y="2853977"/>
              <a:ext cx="279526" cy="431360"/>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69" idx="3"/>
              <a:endCxn id="144" idx="1"/>
            </p:cNvCxnSpPr>
            <p:nvPr/>
          </p:nvCxnSpPr>
          <p:spPr>
            <a:xfrm>
              <a:off x="2704257" y="3285337"/>
              <a:ext cx="279526" cy="12700"/>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p:cNvCxnSpPr>
              <a:stCxn id="69" idx="3"/>
              <a:endCxn id="145" idx="1"/>
            </p:cNvCxnSpPr>
            <p:nvPr/>
          </p:nvCxnSpPr>
          <p:spPr>
            <a:xfrm>
              <a:off x="2704257" y="3285337"/>
              <a:ext cx="279526" cy="445713"/>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9" name="AutoShape 9"/>
            <p:cNvSpPr>
              <a:spLocks noChangeArrowheads="1"/>
            </p:cNvSpPr>
            <p:nvPr/>
          </p:nvSpPr>
          <p:spPr bwMode="auto">
            <a:xfrm>
              <a:off x="1987039" y="4137030"/>
              <a:ext cx="1091832" cy="277803"/>
            </a:xfrm>
            <a:prstGeom prst="flowChartAlternateProcess">
              <a:avLst/>
            </a:prstGeom>
            <a:solidFill>
              <a:schemeClr val="accent6">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dirty="0" smtClean="0">
                  <a:latin typeface="微软雅黑" panose="020B0503020204020204" pitchFamily="34" charset="-122"/>
                  <a:ea typeface="微软雅黑" panose="020B0503020204020204" pitchFamily="34" charset="-122"/>
                </a:rPr>
                <a:t>权限对象</a:t>
              </a:r>
              <a:endParaRPr lang="zh-CN" altLang="en-US" dirty="0">
                <a:latin typeface="微软雅黑" panose="020B0503020204020204" pitchFamily="34" charset="-122"/>
                <a:ea typeface="微软雅黑" panose="020B0503020204020204" pitchFamily="34" charset="-122"/>
              </a:endParaRPr>
            </a:p>
          </p:txBody>
        </p:sp>
        <p:sp>
          <p:nvSpPr>
            <p:cNvPr id="150" name="AutoShape 10"/>
            <p:cNvSpPr>
              <a:spLocks noChangeArrowheads="1"/>
            </p:cNvSpPr>
            <p:nvPr/>
          </p:nvSpPr>
          <p:spPr bwMode="auto">
            <a:xfrm>
              <a:off x="633855" y="4137030"/>
              <a:ext cx="1093240" cy="277803"/>
            </a:xfrm>
            <a:prstGeom prst="flowChartAlternateProcess">
              <a:avLst/>
            </a:prstGeom>
            <a:solidFill>
              <a:schemeClr val="accent6">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dirty="0" smtClean="0">
                  <a:latin typeface="微软雅黑" panose="020B0503020204020204" pitchFamily="34" charset="-122"/>
                  <a:ea typeface="微软雅黑" panose="020B0503020204020204" pitchFamily="34" charset="-122"/>
                </a:rPr>
                <a:t>权限对象</a:t>
              </a:r>
              <a:endParaRPr lang="en-US" altLang="zh-CN" dirty="0">
                <a:latin typeface="微软雅黑" panose="020B0503020204020204" pitchFamily="34" charset="-122"/>
                <a:ea typeface="微软雅黑" panose="020B0503020204020204" pitchFamily="34" charset="-122"/>
              </a:endParaRPr>
            </a:p>
          </p:txBody>
        </p:sp>
        <p:cxnSp>
          <p:nvCxnSpPr>
            <p:cNvPr id="151" name="肘形连接符 150"/>
            <p:cNvCxnSpPr>
              <a:stCxn id="69" idx="2"/>
              <a:endCxn id="149" idx="0"/>
            </p:cNvCxnSpPr>
            <p:nvPr/>
          </p:nvCxnSpPr>
          <p:spPr>
            <a:xfrm rot="16200000" flipH="1">
              <a:off x="1989252" y="3593327"/>
              <a:ext cx="712792" cy="37461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肘形连接符 151"/>
            <p:cNvCxnSpPr>
              <a:stCxn id="69" idx="2"/>
              <a:endCxn id="150" idx="0"/>
            </p:cNvCxnSpPr>
            <p:nvPr/>
          </p:nvCxnSpPr>
          <p:spPr>
            <a:xfrm rot="5400000">
              <a:off x="1313012" y="3291701"/>
              <a:ext cx="712792" cy="97786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AutoShape 9"/>
            <p:cNvSpPr>
              <a:spLocks noChangeArrowheads="1"/>
            </p:cNvSpPr>
            <p:nvPr/>
          </p:nvSpPr>
          <p:spPr bwMode="auto">
            <a:xfrm>
              <a:off x="1441123" y="4849822"/>
              <a:ext cx="1091832" cy="277803"/>
            </a:xfrm>
            <a:prstGeom prst="flowChartAlternateProcess">
              <a:avLst/>
            </a:prstGeom>
            <a:solidFill>
              <a:schemeClr val="accent2">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000" dirty="0">
                  <a:latin typeface="微软雅黑" panose="020B0503020204020204" pitchFamily="34" charset="-122"/>
                  <a:ea typeface="微软雅黑" panose="020B0503020204020204" pitchFamily="34" charset="-122"/>
                </a:rPr>
                <a:t>权限</a:t>
              </a:r>
              <a:r>
                <a:rPr lang="zh-CN" altLang="en-US" sz="1000" dirty="0" smtClean="0">
                  <a:latin typeface="微软雅黑" panose="020B0503020204020204" pitchFamily="34" charset="-122"/>
                  <a:ea typeface="微软雅黑" panose="020B0503020204020204" pitchFamily="34" charset="-122"/>
                </a:rPr>
                <a:t>值</a:t>
              </a:r>
              <a:r>
                <a:rPr lang="en-US" altLang="zh-CN" sz="1000" dirty="0" smtClean="0">
                  <a:latin typeface="微软雅黑" panose="020B0503020204020204" pitchFamily="34" charset="-122"/>
                  <a:ea typeface="微软雅黑" panose="020B0503020204020204" pitchFamily="34" charset="-122"/>
                </a:rPr>
                <a:t>1</a:t>
              </a:r>
              <a:endParaRPr lang="zh-CN" altLang="en-US" sz="1000" dirty="0">
                <a:latin typeface="微软雅黑" panose="020B0503020204020204" pitchFamily="34" charset="-122"/>
                <a:ea typeface="微软雅黑" panose="020B0503020204020204" pitchFamily="34" charset="-122"/>
              </a:endParaRPr>
            </a:p>
          </p:txBody>
        </p:sp>
        <p:sp>
          <p:nvSpPr>
            <p:cNvPr id="154" name="AutoShape 9"/>
            <p:cNvSpPr>
              <a:spLocks noChangeArrowheads="1"/>
            </p:cNvSpPr>
            <p:nvPr/>
          </p:nvSpPr>
          <p:spPr bwMode="auto">
            <a:xfrm>
              <a:off x="2902544" y="4839825"/>
              <a:ext cx="1091832" cy="277803"/>
            </a:xfrm>
            <a:prstGeom prst="flowChartAlternateProcess">
              <a:avLst/>
            </a:prstGeom>
            <a:solidFill>
              <a:schemeClr val="accent2">
                <a:lumMod val="75000"/>
                <a:alpha val="70000"/>
              </a:schemeClr>
            </a:solidFill>
            <a:ln w="9525">
              <a:solidFill>
                <a:schemeClr val="tx1"/>
              </a:solidFill>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000" dirty="0" smtClean="0">
                  <a:latin typeface="微软雅黑" panose="020B0503020204020204" pitchFamily="34" charset="-122"/>
                  <a:ea typeface="微软雅黑" panose="020B0503020204020204" pitchFamily="34" charset="-122"/>
                </a:rPr>
                <a:t>权限值</a:t>
              </a:r>
              <a:r>
                <a:rPr lang="en-US" altLang="zh-CN" sz="1000" dirty="0" smtClean="0">
                  <a:latin typeface="微软雅黑" panose="020B0503020204020204" pitchFamily="34" charset="-122"/>
                  <a:ea typeface="微软雅黑" panose="020B0503020204020204" pitchFamily="34" charset="-122"/>
                </a:rPr>
                <a:t>2</a:t>
              </a:r>
              <a:endParaRPr lang="zh-CN" altLang="en-US" sz="1000" dirty="0">
                <a:latin typeface="微软雅黑" panose="020B0503020204020204" pitchFamily="34" charset="-122"/>
                <a:ea typeface="微软雅黑" panose="020B0503020204020204" pitchFamily="34" charset="-122"/>
              </a:endParaRPr>
            </a:p>
          </p:txBody>
        </p:sp>
        <p:cxnSp>
          <p:nvCxnSpPr>
            <p:cNvPr id="155" name="肘形连接符 154"/>
            <p:cNvCxnSpPr>
              <a:stCxn id="149" idx="2"/>
              <a:endCxn id="154" idx="0"/>
            </p:cNvCxnSpPr>
            <p:nvPr/>
          </p:nvCxnSpPr>
          <p:spPr>
            <a:xfrm rot="16200000" flipH="1">
              <a:off x="2778211" y="4169576"/>
              <a:ext cx="424992" cy="91550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55"/>
            <p:cNvCxnSpPr>
              <a:stCxn id="149" idx="2"/>
              <a:endCxn id="153" idx="0"/>
            </p:cNvCxnSpPr>
            <p:nvPr/>
          </p:nvCxnSpPr>
          <p:spPr>
            <a:xfrm rot="5400000">
              <a:off x="2042503" y="4359369"/>
              <a:ext cx="434989" cy="54591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AutoShape 16"/>
            <p:cNvSpPr>
              <a:spLocks noChangeArrowheads="1"/>
            </p:cNvSpPr>
            <p:nvPr/>
          </p:nvSpPr>
          <p:spPr bwMode="auto">
            <a:xfrm>
              <a:off x="3300988" y="4185460"/>
              <a:ext cx="830130" cy="255843"/>
            </a:xfrm>
            <a:prstGeom prst="flowChartAlternateProcess">
              <a:avLst/>
            </a:prstGeom>
            <a:solidFill>
              <a:srgbClr val="00B0F0">
                <a:alpha val="50000"/>
              </a:srgbClr>
            </a:solidFill>
            <a:ln w="9525">
              <a:solidFill>
                <a:srgbClr val="00B0F0"/>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dirty="0" smtClean="0">
                  <a:latin typeface="微软雅黑" panose="020B0503020204020204" pitchFamily="34" charset="-122"/>
                  <a:ea typeface="微软雅黑" panose="020B0503020204020204" pitchFamily="34" charset="-122"/>
                </a:rPr>
                <a:t>字段</a:t>
              </a:r>
              <a:endParaRPr lang="en-US" altLang="zh-CN" dirty="0">
                <a:latin typeface="微软雅黑" panose="020B0503020204020204" pitchFamily="34" charset="-122"/>
                <a:ea typeface="微软雅黑" panose="020B0503020204020204" pitchFamily="34" charset="-122"/>
              </a:endParaRPr>
            </a:p>
          </p:txBody>
        </p:sp>
        <p:cxnSp>
          <p:nvCxnSpPr>
            <p:cNvPr id="158" name="肘形连接符 157"/>
            <p:cNvCxnSpPr>
              <a:stCxn id="149" idx="3"/>
              <a:endCxn id="157" idx="1"/>
            </p:cNvCxnSpPr>
            <p:nvPr/>
          </p:nvCxnSpPr>
          <p:spPr>
            <a:xfrm>
              <a:off x="3078872" y="4275932"/>
              <a:ext cx="222116" cy="37450"/>
            </a:xfrm>
            <a:prstGeom prst="bentConnector3">
              <a:avLst>
                <a:gd name="adj1" fmla="val 50000"/>
              </a:avLst>
            </a:prstGeom>
            <a:ln w="127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258225" y="1480700"/>
            <a:ext cx="3187761" cy="3933777"/>
            <a:chOff x="4780627" y="1160059"/>
            <a:chExt cx="3330374" cy="3933777"/>
          </a:xfrm>
        </p:grpSpPr>
        <p:sp>
          <p:nvSpPr>
            <p:cNvPr id="161" name="圆角矩形 160"/>
            <p:cNvSpPr/>
            <p:nvPr/>
          </p:nvSpPr>
          <p:spPr>
            <a:xfrm>
              <a:off x="4780627" y="4827976"/>
              <a:ext cx="1234800" cy="261590"/>
            </a:xfrm>
            <a:prstGeom prst="round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a:t>
              </a:r>
              <a:r>
                <a:rPr kumimoji="1" lang="zh-CN" altLang="en-US"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值</a:t>
              </a:r>
              <a:r>
                <a:rPr kumimoji="1" lang="en-US" altLang="zh-CN" sz="1000" kern="0" dirty="0">
                  <a:solidFill>
                    <a:srgbClr val="FFFFFF"/>
                  </a:solidFill>
                  <a:latin typeface="微软雅黑" panose="020B0503020204020204" pitchFamily="34" charset="-122"/>
                  <a:ea typeface="微软雅黑" panose="020B0503020204020204" pitchFamily="34" charset="-122"/>
                </a:rPr>
                <a:t>1</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2" name="圆角矩形 161"/>
            <p:cNvSpPr/>
            <p:nvPr/>
          </p:nvSpPr>
          <p:spPr>
            <a:xfrm>
              <a:off x="6631707" y="4832246"/>
              <a:ext cx="1234800" cy="261590"/>
            </a:xfrm>
            <a:prstGeom prst="round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a:t>
              </a:r>
              <a:r>
                <a:rPr kumimoji="1" lang="zh-CN" altLang="en-US"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值</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2</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3" name="圆角矩形 162"/>
            <p:cNvSpPr/>
            <p:nvPr/>
          </p:nvSpPr>
          <p:spPr>
            <a:xfrm>
              <a:off x="4782378" y="2784497"/>
              <a:ext cx="1263718" cy="261590"/>
            </a:xfrm>
            <a:prstGeom prst="roundRect">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权限组</a:t>
              </a:r>
              <a:r>
                <a:rPr kumimoji="1" lang="en-US" altLang="zh-CN"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BU6</a:t>
              </a:r>
              <a:r>
                <a:rPr kumimoji="1" lang="en-US" altLang="zh-CN"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5" name="圆角矩形 164"/>
            <p:cNvSpPr/>
            <p:nvPr/>
          </p:nvSpPr>
          <p:spPr>
            <a:xfrm>
              <a:off x="6404105" y="2784497"/>
              <a:ext cx="1263715" cy="261590"/>
            </a:xfrm>
            <a:prstGeom prst="roundRect">
              <a:avLst/>
            </a:prstGeom>
            <a:solidFill>
              <a:schemeClr val="accent4">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权限组</a:t>
              </a:r>
              <a:r>
                <a:rPr kumimoji="1" lang="en-US" altLang="zh-CN"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BU17</a:t>
              </a:r>
              <a:r>
                <a:rPr kumimoji="1" lang="en-US" altLang="zh-CN"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7" name="圆角矩形 166"/>
            <p:cNvSpPr/>
            <p:nvPr/>
          </p:nvSpPr>
          <p:spPr>
            <a:xfrm>
              <a:off x="4810160" y="3937775"/>
              <a:ext cx="1444245" cy="261590"/>
            </a:xfrm>
            <a:prstGeom prst="roundRect">
              <a:avLst/>
            </a:prstGeom>
            <a:solidFill>
              <a:schemeClr val="accent6">
                <a:lumMod val="75000"/>
              </a:schemeClr>
            </a:solidFill>
            <a:ln w="12700"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权限对象</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000" kern="0" dirty="0" smtClean="0">
                  <a:solidFill>
                    <a:srgbClr val="FFFFFF"/>
                  </a:solidFill>
                  <a:latin typeface="微软雅黑" panose="020B0503020204020204" pitchFamily="34" charset="-122"/>
                  <a:ea typeface="微软雅黑" panose="020B0503020204020204" pitchFamily="34" charset="-122"/>
                </a:rPr>
                <a:t>BG/BU</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8" name="圆角矩形 167"/>
            <p:cNvSpPr/>
            <p:nvPr/>
          </p:nvSpPr>
          <p:spPr>
            <a:xfrm>
              <a:off x="6666756" y="3934225"/>
              <a:ext cx="1444245" cy="261590"/>
            </a:xfrm>
            <a:prstGeom prst="roundRect">
              <a:avLst/>
            </a:prstGeom>
            <a:solidFill>
              <a:schemeClr val="accent6">
                <a:lumMod val="75000"/>
              </a:schemeClr>
            </a:solidFill>
            <a:ln w="12700"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权限对象</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000" kern="0" noProof="0" dirty="0" smtClean="0">
                  <a:solidFill>
                    <a:srgbClr val="FFFFFF"/>
                  </a:solidFill>
                  <a:latin typeface="微软雅黑" panose="020B0503020204020204" pitchFamily="34" charset="-122"/>
                  <a:ea typeface="微软雅黑" panose="020B0503020204020204" pitchFamily="34" charset="-122"/>
                </a:rPr>
                <a:t>公司</a:t>
              </a:r>
              <a:r>
                <a:rPr kumimoji="1" lang="en-US" altLang="zh-CN" sz="1000" kern="0" noProof="0" dirty="0" smtClean="0">
                  <a:solidFill>
                    <a:srgbClr val="FFFFFF"/>
                  </a:solidFill>
                  <a:latin typeface="微软雅黑" panose="020B0503020204020204" pitchFamily="34" charset="-122"/>
                  <a:ea typeface="微软雅黑" panose="020B0503020204020204" pitchFamily="34" charset="-122"/>
                </a:rPr>
                <a:t>/</a:t>
              </a:r>
              <a:r>
                <a:rPr kumimoji="1" lang="zh-CN" altLang="en-US" sz="1000" kern="0" noProof="0" dirty="0" smtClean="0">
                  <a:solidFill>
                    <a:srgbClr val="FFFFFF"/>
                  </a:solidFill>
                  <a:latin typeface="微软雅黑" panose="020B0503020204020204" pitchFamily="34" charset="-122"/>
                  <a:ea typeface="微软雅黑" panose="020B0503020204020204" pitchFamily="34" charset="-122"/>
                </a:rPr>
                <a:t>工厂</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81" name="肘形连接符 180"/>
            <p:cNvCxnSpPr>
              <a:stCxn id="165" idx="2"/>
              <a:endCxn id="167" idx="0"/>
            </p:cNvCxnSpPr>
            <p:nvPr/>
          </p:nvCxnSpPr>
          <p:spPr>
            <a:xfrm rot="5400000">
              <a:off x="5838279" y="2740091"/>
              <a:ext cx="891688" cy="1503680"/>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184" name="肘形连接符 183"/>
            <p:cNvCxnSpPr>
              <a:stCxn id="165" idx="2"/>
              <a:endCxn id="168" idx="0"/>
            </p:cNvCxnSpPr>
            <p:nvPr/>
          </p:nvCxnSpPr>
          <p:spPr>
            <a:xfrm rot="16200000" flipH="1">
              <a:off x="6768351" y="3313698"/>
              <a:ext cx="888138" cy="352916"/>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187" name="肘形连接符 186"/>
            <p:cNvCxnSpPr>
              <a:stCxn id="168" idx="2"/>
              <a:endCxn id="161" idx="0"/>
            </p:cNvCxnSpPr>
            <p:nvPr/>
          </p:nvCxnSpPr>
          <p:spPr>
            <a:xfrm rot="5400000">
              <a:off x="6077373" y="3516470"/>
              <a:ext cx="632161" cy="1990851"/>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190" name="肘形连接符 189"/>
            <p:cNvCxnSpPr>
              <a:stCxn id="168" idx="2"/>
              <a:endCxn id="162" idx="0"/>
            </p:cNvCxnSpPr>
            <p:nvPr/>
          </p:nvCxnSpPr>
          <p:spPr>
            <a:xfrm rot="5400000">
              <a:off x="7000778" y="4444144"/>
              <a:ext cx="636431" cy="139771"/>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221" name="圆角矩形 220"/>
            <p:cNvSpPr/>
            <p:nvPr/>
          </p:nvSpPr>
          <p:spPr>
            <a:xfrm>
              <a:off x="5873074" y="1160059"/>
              <a:ext cx="946800" cy="261590"/>
            </a:xfrm>
            <a:prstGeom prst="roundRect">
              <a:avLst/>
            </a:prstGeom>
            <a:solidFill>
              <a:srgbClr val="FF0000">
                <a:alpha val="50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用户</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29" name="肘形连接符 228"/>
            <p:cNvCxnSpPr>
              <a:stCxn id="259" idx="2"/>
              <a:endCxn id="163" idx="0"/>
            </p:cNvCxnSpPr>
            <p:nvPr/>
          </p:nvCxnSpPr>
          <p:spPr>
            <a:xfrm rot="5400000">
              <a:off x="5227395" y="2393585"/>
              <a:ext cx="577756" cy="204070"/>
            </a:xfrm>
            <a:prstGeom prst="bentConnector3">
              <a:avLst>
                <a:gd name="adj1" fmla="val 50000"/>
              </a:avLst>
            </a:prstGeom>
            <a:noFill/>
            <a:ln w="19050" cap="flat" cmpd="sng" algn="ctr">
              <a:solidFill>
                <a:srgbClr val="1EA0D6"/>
              </a:solidFill>
              <a:prstDash val="solid"/>
              <a:miter lim="800000"/>
              <a:headEnd type="oval"/>
              <a:tailEnd type="triangle"/>
            </a:ln>
            <a:effectLst/>
          </p:spPr>
        </p:cxnSp>
        <p:cxnSp>
          <p:nvCxnSpPr>
            <p:cNvPr id="233" name="肘形连接符 232"/>
            <p:cNvCxnSpPr>
              <a:stCxn id="259" idx="2"/>
              <a:endCxn id="165" idx="0"/>
            </p:cNvCxnSpPr>
            <p:nvPr/>
          </p:nvCxnSpPr>
          <p:spPr>
            <a:xfrm rot="16200000" flipH="1">
              <a:off x="6038256" y="1786791"/>
              <a:ext cx="577756" cy="1417656"/>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259" name="圆角矩形 258"/>
            <p:cNvSpPr/>
            <p:nvPr/>
          </p:nvSpPr>
          <p:spPr>
            <a:xfrm>
              <a:off x="4964907" y="1945151"/>
              <a:ext cx="1306800" cy="261590"/>
            </a:xfrm>
            <a:prstGeom prst="roundRect">
              <a:avLst/>
            </a:prstGeom>
            <a:solidFill>
              <a:srgbClr val="79A8D7"/>
            </a:solidFill>
            <a:ln w="12700" cap="flat" cmpd="sng" algn="ctr">
              <a:solidFill>
                <a:srgbClr val="79A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kern="0" dirty="0" smtClean="0">
                  <a:solidFill>
                    <a:srgbClr val="FFFFFF"/>
                  </a:solidFill>
                  <a:latin typeface="微软雅黑" panose="020B0503020204020204" pitchFamily="34" charset="-122"/>
                  <a:ea typeface="微软雅黑" panose="020B0503020204020204" pitchFamily="34" charset="-122"/>
                </a:rPr>
                <a:t>角色</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a:t>
              </a:r>
              <a:r>
                <a:rPr kumimoji="1" lang="zh-CN" altLang="en-US" sz="1200" kern="0" dirty="0">
                  <a:solidFill>
                    <a:srgbClr val="FFFFFF"/>
                  </a:solidFill>
                  <a:latin typeface="微软雅黑" panose="020B0503020204020204" pitchFamily="34" charset="-122"/>
                  <a:ea typeface="微软雅黑" panose="020B0503020204020204" pitchFamily="34" charset="-122"/>
                </a:rPr>
                <a:t>华东</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64" name="肘形连接符 263"/>
            <p:cNvCxnSpPr>
              <a:stCxn id="221" idx="2"/>
              <a:endCxn id="259" idx="0"/>
            </p:cNvCxnSpPr>
            <p:nvPr/>
          </p:nvCxnSpPr>
          <p:spPr>
            <a:xfrm rot="5400000">
              <a:off x="5720640" y="1319317"/>
              <a:ext cx="523502" cy="728166"/>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270" name="圆角矩形 269"/>
            <p:cNvSpPr/>
            <p:nvPr/>
          </p:nvSpPr>
          <p:spPr>
            <a:xfrm>
              <a:off x="6463906" y="1943016"/>
              <a:ext cx="1306800" cy="261590"/>
            </a:xfrm>
            <a:prstGeom prst="roundRect">
              <a:avLst/>
            </a:prstGeom>
            <a:solidFill>
              <a:srgbClr val="79A8D7"/>
            </a:solidFill>
            <a:ln w="12700" cap="flat" cmpd="sng" algn="ctr">
              <a:solidFill>
                <a:srgbClr val="79A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kern="0" dirty="0" smtClean="0">
                  <a:solidFill>
                    <a:srgbClr val="FFFFFF"/>
                  </a:solidFill>
                  <a:latin typeface="微软雅黑" panose="020B0503020204020204" pitchFamily="34" charset="-122"/>
                  <a:ea typeface="微软雅黑" panose="020B0503020204020204" pitchFamily="34" charset="-122"/>
                </a:rPr>
                <a:t>角色</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a:t>
              </a:r>
              <a:r>
                <a:rPr kumimoji="1" lang="en-US" altLang="zh-CN" sz="1200" kern="0" dirty="0">
                  <a:solidFill>
                    <a:srgbClr val="FFFFFF"/>
                  </a:solidFill>
                  <a:latin typeface="微软雅黑" panose="020B0503020204020204" pitchFamily="34" charset="-122"/>
                  <a:ea typeface="微软雅黑" panose="020B0503020204020204" pitchFamily="34" charset="-122"/>
                </a:rPr>
                <a:t>CPBG</a:t>
              </a:r>
              <a:r>
                <a:rPr kumimoji="1" lang="en-US" altLang="zh-CN" sz="1200" kern="0" dirty="0" smtClean="0">
                  <a:solidFill>
                    <a:srgbClr val="FFFFFF"/>
                  </a:solidFill>
                  <a:latin typeface="微软雅黑" panose="020B0503020204020204" pitchFamily="34" charset="-122"/>
                  <a:ea typeface="微软雅黑" panose="020B0503020204020204" pitchFamily="34" charset="-122"/>
                </a:rPr>
                <a:t>)</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71" name="肘形连接符 270"/>
            <p:cNvCxnSpPr>
              <a:stCxn id="221" idx="2"/>
              <a:endCxn id="270" idx="0"/>
            </p:cNvCxnSpPr>
            <p:nvPr/>
          </p:nvCxnSpPr>
          <p:spPr>
            <a:xfrm rot="16200000" flipH="1">
              <a:off x="6471207" y="1296916"/>
              <a:ext cx="521367" cy="770833"/>
            </a:xfrm>
            <a:prstGeom prst="bentConnector3">
              <a:avLst>
                <a:gd name="adj1" fmla="val 50000"/>
              </a:avLst>
            </a:prstGeom>
            <a:noFill/>
            <a:ln w="19050" cap="flat" cmpd="sng" algn="ctr">
              <a:solidFill>
                <a:srgbClr val="1EA0D6"/>
              </a:solidFill>
              <a:prstDash val="solid"/>
              <a:miter lim="800000"/>
              <a:headEnd type="oval"/>
              <a:tailEnd type="triangle"/>
            </a:ln>
            <a:effectLst/>
          </p:spPr>
        </p:cxnSp>
      </p:grpSp>
      <p:sp>
        <p:nvSpPr>
          <p:cNvPr id="78" name="圆角矩形 77"/>
          <p:cNvSpPr/>
          <p:nvPr/>
        </p:nvSpPr>
        <p:spPr>
          <a:xfrm>
            <a:off x="10744720" y="2708807"/>
            <a:ext cx="838800"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kern="0" noProof="0" dirty="0" smtClean="0">
                <a:solidFill>
                  <a:srgbClr val="FFFFFF"/>
                </a:solidFill>
                <a:latin typeface="微软雅黑" panose="020B0503020204020204" pitchFamily="34" charset="-122"/>
                <a:ea typeface="微软雅黑" panose="020B0503020204020204" pitchFamily="34" charset="-122"/>
              </a:rPr>
              <a:t>模组</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9" name="圆角矩形 78"/>
          <p:cNvSpPr/>
          <p:nvPr/>
        </p:nvSpPr>
        <p:spPr>
          <a:xfrm>
            <a:off x="10744720" y="3092941"/>
            <a:ext cx="838800"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kern="0" dirty="0" smtClean="0">
                <a:solidFill>
                  <a:srgbClr val="FFFFFF"/>
                </a:solidFill>
                <a:latin typeface="微软雅黑" panose="020B0503020204020204" pitchFamily="34" charset="-122"/>
                <a:ea typeface="微软雅黑" panose="020B0503020204020204" pitchFamily="34" charset="-122"/>
              </a:rPr>
              <a:t>利润中心</a:t>
            </a:r>
            <a:endParaRPr kumimoji="1" lang="zh-CN" altLang="en-US" sz="11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圆角矩形 79"/>
          <p:cNvSpPr/>
          <p:nvPr/>
        </p:nvSpPr>
        <p:spPr>
          <a:xfrm>
            <a:off x="7999504" y="4776298"/>
            <a:ext cx="1090800" cy="261590"/>
          </a:xfrm>
          <a:prstGeom prst="roundRect">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权限</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圆角矩形 80"/>
          <p:cNvSpPr/>
          <p:nvPr/>
        </p:nvSpPr>
        <p:spPr>
          <a:xfrm>
            <a:off x="8969877" y="1510526"/>
            <a:ext cx="946800" cy="261590"/>
          </a:xfrm>
          <a:prstGeom prst="roundRect">
            <a:avLst/>
          </a:prstGeom>
          <a:solidFill>
            <a:srgbClr val="FF0000">
              <a:alpha val="50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用户</a:t>
            </a:r>
            <a:endParaRPr kumimoji="1"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2" name="肘形连接符 81"/>
          <p:cNvCxnSpPr>
            <a:stCxn id="83" idx="2"/>
            <a:endCxn id="80" idx="0"/>
          </p:cNvCxnSpPr>
          <p:nvPr/>
        </p:nvCxnSpPr>
        <p:spPr>
          <a:xfrm rot="5400000">
            <a:off x="7579567" y="3730227"/>
            <a:ext cx="2011409" cy="80733"/>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83" name="圆角矩形 82"/>
          <p:cNvSpPr/>
          <p:nvPr/>
        </p:nvSpPr>
        <p:spPr>
          <a:xfrm>
            <a:off x="8152237" y="2503299"/>
            <a:ext cx="946800" cy="261590"/>
          </a:xfrm>
          <a:prstGeom prst="roundRect">
            <a:avLst/>
          </a:prstGeom>
          <a:solidFill>
            <a:schemeClr val="accent4">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模组</a:t>
            </a:r>
            <a:r>
              <a:rPr kumimoji="1" lang="en-US" altLang="zh-CN" sz="1200" kern="0" dirty="0">
                <a:solidFill>
                  <a:srgbClr val="FFFFFF"/>
                </a:solidFill>
                <a:latin typeface="微软雅黑" panose="020B0503020204020204" pitchFamily="34" charset="-122"/>
                <a:ea typeface="微软雅黑" panose="020B0503020204020204" pitchFamily="34" charset="-122"/>
              </a:rPr>
              <a:t>1</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4" name="肘形连接符 83"/>
          <p:cNvCxnSpPr>
            <a:stCxn id="81" idx="2"/>
            <a:endCxn id="83" idx="0"/>
          </p:cNvCxnSpPr>
          <p:nvPr/>
        </p:nvCxnSpPr>
        <p:spPr>
          <a:xfrm rot="5400000">
            <a:off x="8668866" y="1728887"/>
            <a:ext cx="731183" cy="817640"/>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85" name="圆角矩形 84"/>
          <p:cNvSpPr/>
          <p:nvPr/>
        </p:nvSpPr>
        <p:spPr>
          <a:xfrm>
            <a:off x="9547161" y="2477156"/>
            <a:ext cx="946800" cy="261590"/>
          </a:xfrm>
          <a:prstGeom prst="roundRect">
            <a:avLst/>
          </a:prstGeom>
          <a:solidFill>
            <a:schemeClr val="accent4">
              <a:lumMod val="75000"/>
            </a:schemeClr>
          </a:solidFill>
          <a:ln w="12700" cap="flat" cmpd="sng" algn="ctr">
            <a:solidFill>
              <a:schemeClr val="accent4">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模组</a:t>
            </a:r>
            <a:r>
              <a:rPr kumimoji="1" lang="en-US" altLang="zh-CN"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2</a:t>
            </a:r>
            <a:endParaRPr kumimoji="1"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6" name="肘形连接符 85"/>
          <p:cNvCxnSpPr>
            <a:stCxn id="81" idx="2"/>
            <a:endCxn id="85" idx="0"/>
          </p:cNvCxnSpPr>
          <p:nvPr/>
        </p:nvCxnSpPr>
        <p:spPr>
          <a:xfrm rot="16200000" flipH="1">
            <a:off x="9379399" y="1835994"/>
            <a:ext cx="705040" cy="577284"/>
          </a:xfrm>
          <a:prstGeom prst="bentConnector3">
            <a:avLst>
              <a:gd name="adj1" fmla="val 50000"/>
            </a:avLst>
          </a:prstGeom>
          <a:noFill/>
          <a:ln w="19050" cap="flat" cmpd="sng" algn="ctr">
            <a:solidFill>
              <a:srgbClr val="1EA0D6"/>
            </a:solidFill>
            <a:prstDash val="solid"/>
            <a:miter lim="800000"/>
            <a:headEnd type="oval"/>
            <a:tailEnd type="triangle"/>
          </a:ln>
          <a:effectLst/>
        </p:spPr>
      </p:cxnSp>
      <p:sp>
        <p:nvSpPr>
          <p:cNvPr id="87" name="AutoShape 16"/>
          <p:cNvSpPr>
            <a:spLocks noChangeArrowheads="1"/>
          </p:cNvSpPr>
          <p:nvPr/>
        </p:nvSpPr>
        <p:spPr bwMode="auto">
          <a:xfrm>
            <a:off x="10515448" y="2140481"/>
            <a:ext cx="830131" cy="255843"/>
          </a:xfrm>
          <a:prstGeom prst="flowChartAlternateProcess">
            <a:avLst/>
          </a:prstGeom>
          <a:solidFill>
            <a:srgbClr val="984807">
              <a:alpha val="50000"/>
            </a:srgbClr>
          </a:solidFill>
          <a:ln w="9525">
            <a:solidFill>
              <a:srgbClr val="984807"/>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200" dirty="0">
                <a:latin typeface="Microsoft YaHei UI" panose="020B0503020204020204" pitchFamily="34" charset="-122"/>
                <a:ea typeface="微软雅黑" panose="020B0503020204020204" pitchFamily="34" charset="-122"/>
              </a:rPr>
              <a:t>报表</a:t>
            </a:r>
            <a:endParaRPr lang="en-US" altLang="zh-CN" sz="1200" dirty="0">
              <a:latin typeface="Microsoft YaHei UI" panose="020B0503020204020204" pitchFamily="34" charset="-122"/>
              <a:ea typeface="微软雅黑" panose="020B0503020204020204" pitchFamily="34" charset="-122"/>
            </a:endParaRPr>
          </a:p>
        </p:txBody>
      </p:sp>
      <p:cxnSp>
        <p:nvCxnSpPr>
          <p:cNvPr id="88" name="肘形连接符 87"/>
          <p:cNvCxnSpPr>
            <a:stCxn id="81" idx="3"/>
            <a:endCxn id="87" idx="0"/>
          </p:cNvCxnSpPr>
          <p:nvPr/>
        </p:nvCxnSpPr>
        <p:spPr>
          <a:xfrm>
            <a:off x="9916677" y="1641321"/>
            <a:ext cx="1013837" cy="499160"/>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AutoShape 16"/>
          <p:cNvSpPr>
            <a:spLocks noChangeArrowheads="1"/>
          </p:cNvSpPr>
          <p:nvPr/>
        </p:nvSpPr>
        <p:spPr bwMode="auto">
          <a:xfrm>
            <a:off x="10570623" y="4240355"/>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en-US" altLang="zh-CN" sz="1000" dirty="0" smtClean="0">
                <a:latin typeface="微软雅黑" panose="020B0503020204020204" pitchFamily="34" charset="-122"/>
                <a:ea typeface="微软雅黑" panose="020B0503020204020204" pitchFamily="34" charset="-122"/>
              </a:rPr>
              <a:t>BG/BU</a:t>
            </a:r>
            <a:endParaRPr lang="en-US" altLang="zh-CN" sz="1000" dirty="0">
              <a:latin typeface="微软雅黑" panose="020B0503020204020204" pitchFamily="34" charset="-122"/>
              <a:ea typeface="微软雅黑" panose="020B0503020204020204" pitchFamily="34" charset="-122"/>
            </a:endParaRPr>
          </a:p>
        </p:txBody>
      </p:sp>
      <p:sp>
        <p:nvSpPr>
          <p:cNvPr id="90" name="AutoShape 16"/>
          <p:cNvSpPr>
            <a:spLocks noChangeArrowheads="1"/>
          </p:cNvSpPr>
          <p:nvPr/>
        </p:nvSpPr>
        <p:spPr bwMode="auto">
          <a:xfrm>
            <a:off x="10570623" y="4602476"/>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000" dirty="0" smtClean="0">
                <a:latin typeface="微软雅黑" panose="020B0503020204020204" pitchFamily="34" charset="-122"/>
                <a:ea typeface="微软雅黑" panose="020B0503020204020204" pitchFamily="34" charset="-122"/>
              </a:rPr>
              <a:t>公司</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工厂</a:t>
            </a:r>
            <a:endParaRPr lang="en-US" altLang="zh-CN" sz="1000" dirty="0">
              <a:latin typeface="微软雅黑" panose="020B0503020204020204" pitchFamily="34" charset="-122"/>
              <a:ea typeface="微软雅黑" panose="020B0503020204020204" pitchFamily="34" charset="-122"/>
            </a:endParaRPr>
          </a:p>
        </p:txBody>
      </p:sp>
      <p:sp>
        <p:nvSpPr>
          <p:cNvPr id="91" name="AutoShape 16"/>
          <p:cNvSpPr>
            <a:spLocks noChangeArrowheads="1"/>
          </p:cNvSpPr>
          <p:nvPr/>
        </p:nvSpPr>
        <p:spPr bwMode="auto">
          <a:xfrm>
            <a:off x="10570623" y="4964597"/>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000" dirty="0" smtClean="0">
                <a:latin typeface="微软雅黑" panose="020B0503020204020204" pitchFamily="34" charset="-122"/>
                <a:ea typeface="微软雅黑" panose="020B0503020204020204" pitchFamily="34" charset="-122"/>
              </a:rPr>
              <a:t>采购组织</a:t>
            </a:r>
            <a:endParaRPr lang="en-US" altLang="zh-CN" sz="1000" dirty="0">
              <a:latin typeface="微软雅黑" panose="020B0503020204020204" pitchFamily="34" charset="-122"/>
              <a:ea typeface="微软雅黑" panose="020B0503020204020204" pitchFamily="34" charset="-122"/>
            </a:endParaRPr>
          </a:p>
        </p:txBody>
      </p:sp>
      <p:cxnSp>
        <p:nvCxnSpPr>
          <p:cNvPr id="92" name="肘形连接符 91"/>
          <p:cNvCxnSpPr>
            <a:stCxn id="97" idx="3"/>
            <a:endCxn id="89" idx="1"/>
          </p:cNvCxnSpPr>
          <p:nvPr/>
        </p:nvCxnSpPr>
        <p:spPr>
          <a:xfrm flipV="1">
            <a:off x="10286249" y="4368277"/>
            <a:ext cx="284374" cy="312392"/>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p:cNvCxnSpPr>
            <a:stCxn id="97" idx="3"/>
            <a:endCxn id="90" idx="1"/>
          </p:cNvCxnSpPr>
          <p:nvPr/>
        </p:nvCxnSpPr>
        <p:spPr>
          <a:xfrm>
            <a:off x="10286249" y="4680669"/>
            <a:ext cx="284374" cy="49729"/>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97" idx="3"/>
            <a:endCxn id="91" idx="1"/>
          </p:cNvCxnSpPr>
          <p:nvPr/>
        </p:nvCxnSpPr>
        <p:spPr>
          <a:xfrm>
            <a:off x="10286249" y="4680669"/>
            <a:ext cx="284374" cy="411850"/>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5" name="AutoShape 16"/>
          <p:cNvSpPr>
            <a:spLocks noChangeArrowheads="1"/>
          </p:cNvSpPr>
          <p:nvPr/>
        </p:nvSpPr>
        <p:spPr bwMode="auto">
          <a:xfrm>
            <a:off x="10570623" y="5326718"/>
            <a:ext cx="830131" cy="255843"/>
          </a:xfrm>
          <a:prstGeom prst="flowChartAlternateProcess">
            <a:avLst/>
          </a:prstGeom>
          <a:solidFill>
            <a:srgbClr val="99CC00">
              <a:alpha val="50195"/>
            </a:srgbClr>
          </a:solidFill>
          <a:ln w="9525">
            <a:solidFill>
              <a:schemeClr val="tx1"/>
            </a:solidFill>
            <a:prstDash val="sysDash"/>
            <a:miter lim="800000"/>
          </a:ln>
        </p:spPr>
        <p:txBody>
          <a:bodyPr wrap="none" anchor="ctr"/>
          <a:lstStyle>
            <a:lvl1pPr>
              <a:defRPr sz="1600">
                <a:solidFill>
                  <a:schemeClr val="tx1"/>
                </a:solidFill>
                <a:latin typeface="Arial" panose="020B0604020202020204" pitchFamily="34" charset="0"/>
                <a:ea typeface="Arial Unicode MS" panose="020B0604020202020204" charset="-122"/>
              </a:defRPr>
            </a:lvl1pPr>
            <a:lvl2pPr marL="742950" indent="-285750">
              <a:defRPr sz="1600">
                <a:solidFill>
                  <a:schemeClr val="tx1"/>
                </a:solidFill>
                <a:latin typeface="Arial" panose="020B0604020202020204" pitchFamily="34" charset="0"/>
                <a:ea typeface="Arial Unicode MS" panose="020B0604020202020204" charset="-122"/>
              </a:defRPr>
            </a:lvl2pPr>
            <a:lvl3pPr marL="1143000" indent="-228600">
              <a:defRPr sz="1600">
                <a:solidFill>
                  <a:schemeClr val="tx1"/>
                </a:solidFill>
                <a:latin typeface="Arial" panose="020B0604020202020204" pitchFamily="34" charset="0"/>
                <a:ea typeface="Arial Unicode MS" panose="020B0604020202020204" charset="-122"/>
              </a:defRPr>
            </a:lvl3pPr>
            <a:lvl4pPr marL="1600200" indent="-228600">
              <a:defRPr sz="1600">
                <a:solidFill>
                  <a:schemeClr val="tx1"/>
                </a:solidFill>
                <a:latin typeface="Arial" panose="020B0604020202020204" pitchFamily="34" charset="0"/>
                <a:ea typeface="Arial Unicode MS" panose="020B0604020202020204" charset="-122"/>
              </a:defRPr>
            </a:lvl4pPr>
            <a:lvl5pPr marL="2057400" indent="-228600">
              <a:defRPr sz="1600">
                <a:solidFill>
                  <a:schemeClr val="tx1"/>
                </a:solidFill>
                <a:latin typeface="Arial" panose="020B0604020202020204" pitchFamily="34" charset="0"/>
                <a:ea typeface="Arial Unicode MS" panose="020B060402020202020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Arial Unicode MS" panose="020B0604020202020204" charset="-122"/>
              </a:defRPr>
            </a:lvl9pPr>
          </a:lstStyle>
          <a:p>
            <a:pPr algn="ctr"/>
            <a:r>
              <a:rPr lang="zh-CN" altLang="en-US" sz="1000" dirty="0">
                <a:latin typeface="微软雅黑" panose="020B0503020204020204" pitchFamily="34" charset="-122"/>
                <a:ea typeface="微软雅黑" panose="020B0503020204020204" pitchFamily="34" charset="-122"/>
              </a:rPr>
              <a:t>销售</a:t>
            </a:r>
            <a:r>
              <a:rPr lang="zh-CN" altLang="en-US" sz="1000" dirty="0" smtClean="0">
                <a:latin typeface="微软雅黑" panose="020B0503020204020204" pitchFamily="34" charset="-122"/>
                <a:ea typeface="微软雅黑" panose="020B0503020204020204" pitchFamily="34" charset="-122"/>
              </a:rPr>
              <a:t>组织</a:t>
            </a:r>
            <a:endParaRPr lang="en-US" altLang="zh-CN" sz="1000" dirty="0">
              <a:latin typeface="微软雅黑" panose="020B0503020204020204" pitchFamily="34" charset="-122"/>
              <a:ea typeface="微软雅黑" panose="020B0503020204020204" pitchFamily="34" charset="-122"/>
            </a:endParaRPr>
          </a:p>
        </p:txBody>
      </p:sp>
      <p:cxnSp>
        <p:nvCxnSpPr>
          <p:cNvPr id="96" name="肘形连接符 95"/>
          <p:cNvCxnSpPr>
            <a:stCxn id="97" idx="3"/>
            <a:endCxn id="95" idx="1"/>
          </p:cNvCxnSpPr>
          <p:nvPr/>
        </p:nvCxnSpPr>
        <p:spPr>
          <a:xfrm>
            <a:off x="10286249" y="4680669"/>
            <a:ext cx="284374" cy="773971"/>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7" name="圆角矩形 96"/>
          <p:cNvSpPr/>
          <p:nvPr/>
        </p:nvSpPr>
        <p:spPr>
          <a:xfrm>
            <a:off x="9447449" y="4549874"/>
            <a:ext cx="838800" cy="261590"/>
          </a:xfrm>
          <a:prstGeom prst="roundRect">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权限对象</a:t>
            </a:r>
            <a:endParaRPr kumimoji="1" lang="zh-CN" altLang="en-US" sz="11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8" name="圆角矩形 97"/>
          <p:cNvSpPr/>
          <p:nvPr/>
        </p:nvSpPr>
        <p:spPr>
          <a:xfrm>
            <a:off x="9441717" y="5092518"/>
            <a:ext cx="838800" cy="261590"/>
          </a:xfrm>
          <a:prstGeom prst="round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权限值</a:t>
            </a:r>
            <a:endParaRPr kumimoji="1" lang="zh-CN" altLang="en-US" sz="11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99" name="肘形连接符 98"/>
          <p:cNvCxnSpPr>
            <a:stCxn id="80" idx="3"/>
            <a:endCxn id="97" idx="1"/>
          </p:cNvCxnSpPr>
          <p:nvPr/>
        </p:nvCxnSpPr>
        <p:spPr>
          <a:xfrm flipV="1">
            <a:off x="9090304" y="4680669"/>
            <a:ext cx="357145" cy="226424"/>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80" idx="3"/>
            <a:endCxn id="98" idx="1"/>
          </p:cNvCxnSpPr>
          <p:nvPr/>
        </p:nvCxnSpPr>
        <p:spPr>
          <a:xfrm>
            <a:off x="9090304" y="4907093"/>
            <a:ext cx="351413" cy="316220"/>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9650513" y="4763720"/>
            <a:ext cx="35618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02" name="圆角矩形 101"/>
          <p:cNvSpPr/>
          <p:nvPr/>
        </p:nvSpPr>
        <p:spPr>
          <a:xfrm>
            <a:off x="10744720" y="3477076"/>
            <a:ext cx="838800" cy="261590"/>
          </a:xfrm>
          <a:prstGeom prst="roundRect">
            <a:avLst/>
          </a:prstGeom>
          <a:solidFill>
            <a:srgbClr val="51C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权限字段</a:t>
            </a:r>
            <a:r>
              <a:rPr kumimoji="1" lang="en-US" altLang="zh-CN" sz="10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a:t>
            </a:r>
            <a:endParaRPr kumimoji="1"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03" name="肘形连接符 102"/>
          <p:cNvCxnSpPr>
            <a:stCxn id="87" idx="3"/>
            <a:endCxn id="78" idx="3"/>
          </p:cNvCxnSpPr>
          <p:nvPr/>
        </p:nvCxnSpPr>
        <p:spPr>
          <a:xfrm>
            <a:off x="11345579" y="2268403"/>
            <a:ext cx="237941" cy="571199"/>
          </a:xfrm>
          <a:prstGeom prst="bentConnector3">
            <a:avLst>
              <a:gd name="adj1" fmla="val 196074"/>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肘形连接符 103"/>
          <p:cNvCxnSpPr>
            <a:stCxn id="87" idx="3"/>
            <a:endCxn id="79" idx="3"/>
          </p:cNvCxnSpPr>
          <p:nvPr/>
        </p:nvCxnSpPr>
        <p:spPr>
          <a:xfrm>
            <a:off x="11345579" y="2268403"/>
            <a:ext cx="237941" cy="955333"/>
          </a:xfrm>
          <a:prstGeom prst="bentConnector3">
            <a:avLst>
              <a:gd name="adj1" fmla="val 196074"/>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87" idx="3"/>
            <a:endCxn id="102" idx="3"/>
          </p:cNvCxnSpPr>
          <p:nvPr/>
        </p:nvCxnSpPr>
        <p:spPr>
          <a:xfrm>
            <a:off x="11345579" y="2268403"/>
            <a:ext cx="237941" cy="1339468"/>
          </a:xfrm>
          <a:prstGeom prst="bentConnector3">
            <a:avLst>
              <a:gd name="adj1" fmla="val 196074"/>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曲线连接符 105"/>
          <p:cNvCxnSpPr>
            <a:stCxn id="78" idx="1"/>
            <a:endCxn id="85" idx="3"/>
          </p:cNvCxnSpPr>
          <p:nvPr/>
        </p:nvCxnSpPr>
        <p:spPr>
          <a:xfrm rot="10800000">
            <a:off x="10493962" y="2607952"/>
            <a:ext cx="250759" cy="231651"/>
          </a:xfrm>
          <a:prstGeom prst="curvedConnector3">
            <a:avLst>
              <a:gd name="adj1" fmla="val 50000"/>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曲线连接符 106"/>
          <p:cNvCxnSpPr>
            <a:stCxn id="79" idx="1"/>
            <a:endCxn id="89" idx="1"/>
          </p:cNvCxnSpPr>
          <p:nvPr/>
        </p:nvCxnSpPr>
        <p:spPr>
          <a:xfrm rot="10800000" flipV="1">
            <a:off x="10570624" y="3223735"/>
            <a:ext cx="174097" cy="1144541"/>
          </a:xfrm>
          <a:prstGeom prst="curvedConnector3">
            <a:avLst>
              <a:gd name="adj1" fmla="val 231306"/>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8" name="曲线连接符 107"/>
          <p:cNvCxnSpPr>
            <a:stCxn id="102" idx="1"/>
            <a:endCxn id="90" idx="1"/>
          </p:cNvCxnSpPr>
          <p:nvPr/>
        </p:nvCxnSpPr>
        <p:spPr>
          <a:xfrm rot="10800000" flipV="1">
            <a:off x="10570624" y="3607870"/>
            <a:ext cx="174097" cy="1122527"/>
          </a:xfrm>
          <a:prstGeom prst="curvedConnector3">
            <a:avLst>
              <a:gd name="adj1" fmla="val 231306"/>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9" name="矩形标注 108"/>
          <p:cNvSpPr/>
          <p:nvPr/>
        </p:nvSpPr>
        <p:spPr>
          <a:xfrm>
            <a:off x="8298237" y="5358908"/>
            <a:ext cx="823598" cy="345939"/>
          </a:xfrm>
          <a:prstGeom prst="wedgeRectCallout">
            <a:avLst>
              <a:gd name="adj1" fmla="val 21244"/>
              <a:gd name="adj2" fmla="val -163973"/>
            </a:avLst>
          </a:prstGeom>
          <a:solidFill>
            <a:schemeClr val="bg1"/>
          </a:solidFill>
          <a:ln>
            <a:solidFill>
              <a:srgbClr val="CCCC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smtClean="0">
                <a:solidFill>
                  <a:schemeClr val="tx1"/>
                </a:solidFill>
                <a:latin typeface="微软雅黑" panose="020B0503020204020204" pitchFamily="34" charset="-122"/>
                <a:ea typeface="微软雅黑" panose="020B0503020204020204" pitchFamily="34" charset="-122"/>
              </a:rPr>
              <a:t>BU_BU6</a:t>
            </a:r>
            <a:endParaRPr lang="en-US" altLang="zh-CN" sz="1000" dirty="0">
              <a:solidFill>
                <a:schemeClr val="tx1"/>
              </a:solidFill>
              <a:latin typeface="微软雅黑" panose="020B0503020204020204" pitchFamily="34" charset="-122"/>
              <a:ea typeface="微软雅黑" panose="020B0503020204020204" pitchFamily="34" charset="-122"/>
            </a:endParaRPr>
          </a:p>
          <a:p>
            <a:r>
              <a:rPr lang="en-US" altLang="zh-CN" sz="1000" dirty="0" smtClean="0">
                <a:solidFill>
                  <a:schemeClr val="tx1"/>
                </a:solidFill>
                <a:latin typeface="微软雅黑" panose="020B0503020204020204" pitchFamily="34" charset="-122"/>
                <a:ea typeface="微软雅黑" panose="020B0503020204020204" pitchFamily="34" charset="-122"/>
              </a:rPr>
              <a:t>BU_BU17</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35" name="ïšľíḋe"/>
          <p:cNvSpPr/>
          <p:nvPr/>
        </p:nvSpPr>
        <p:spPr>
          <a:xfrm>
            <a:off x="579453" y="970155"/>
            <a:ext cx="2758620" cy="405901"/>
          </a:xfrm>
          <a:prstGeom prst="rect">
            <a:avLst/>
          </a:prstGeom>
          <a:solidFill>
            <a:srgbClr val="0070C0"/>
          </a:solidFill>
          <a:ln w="12700" cap="rnd">
            <a:noFill/>
            <a:prstDash val="solid"/>
            <a:round/>
          </a:ln>
          <a:effectLst>
            <a:outerShdw blurRad="254000" dist="127000" algn="ctr" rotWithShape="0">
              <a:srgbClr val="0070C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smtClean="0">
                <a:solidFill>
                  <a:srgbClr val="FFFFFF"/>
                </a:solidFill>
                <a:latin typeface="微软雅黑" panose="020B0503020204020204" pitchFamily="34" charset="-122"/>
                <a:ea typeface="微软雅黑" panose="020B0503020204020204" pitchFamily="34" charset="-122"/>
              </a:rPr>
              <a:t>立讯</a:t>
            </a:r>
            <a:r>
              <a:rPr lang="en-US" altLang="zh-CN" sz="1600" b="1" dirty="0" smtClean="0">
                <a:solidFill>
                  <a:srgbClr val="FFFFFF"/>
                </a:solidFill>
                <a:latin typeface="微软雅黑" panose="020B0503020204020204" pitchFamily="34" charset="-122"/>
                <a:ea typeface="微软雅黑" panose="020B0503020204020204" pitchFamily="34" charset="-122"/>
              </a:rPr>
              <a:t>SAP</a:t>
            </a:r>
            <a:r>
              <a:rPr lang="zh-CN" altLang="en-US" sz="1600" b="1" dirty="0" smtClean="0">
                <a:solidFill>
                  <a:srgbClr val="FFFFFF"/>
                </a:solidFill>
                <a:latin typeface="微软雅黑" panose="020B0503020204020204" pitchFamily="34" charset="-122"/>
                <a:ea typeface="微软雅黑" panose="020B0503020204020204" pitchFamily="34" charset="-122"/>
              </a:rPr>
              <a:t>权限体系</a:t>
            </a:r>
            <a:endParaRPr lang="en-US" altLang="zh-CN" sz="1600" b="1" dirty="0">
              <a:solidFill>
                <a:srgbClr val="FFFFFF"/>
              </a:solidFill>
              <a:effectLst/>
              <a:latin typeface="微软雅黑" panose="020B0503020204020204" pitchFamily="34" charset="-122"/>
              <a:ea typeface="微软雅黑" panose="020B0503020204020204" pitchFamily="34" charset="-122"/>
            </a:endParaRPr>
          </a:p>
        </p:txBody>
      </p:sp>
      <p:sp>
        <p:nvSpPr>
          <p:cNvPr id="137" name="ïšľíḋe"/>
          <p:cNvSpPr/>
          <p:nvPr/>
        </p:nvSpPr>
        <p:spPr>
          <a:xfrm>
            <a:off x="4456678" y="935909"/>
            <a:ext cx="2758620" cy="405901"/>
          </a:xfrm>
          <a:prstGeom prst="rect">
            <a:avLst/>
          </a:prstGeom>
          <a:solidFill>
            <a:srgbClr val="0070C0"/>
          </a:solidFill>
          <a:ln w="12700" cap="rnd">
            <a:noFill/>
            <a:prstDash val="solid"/>
            <a:round/>
          </a:ln>
          <a:effectLst>
            <a:outerShdw blurRad="254000" dist="127000" algn="ctr" rotWithShape="0">
              <a:srgbClr val="0070C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smtClean="0">
                <a:solidFill>
                  <a:srgbClr val="FFFFFF"/>
                </a:solidFill>
                <a:latin typeface="微软雅黑" panose="020B0503020204020204" pitchFamily="34" charset="-122"/>
                <a:ea typeface="微软雅黑" panose="020B0503020204020204" pitchFamily="34" charset="-122"/>
                <a:sym typeface="+mn-ea"/>
              </a:rPr>
              <a:t>立讯</a:t>
            </a:r>
            <a:r>
              <a:rPr lang="zh-CN" altLang="en-US" sz="1600" b="1" dirty="0" smtClean="0">
                <a:solidFill>
                  <a:srgbClr val="FFFFFF"/>
                </a:solidFill>
                <a:latin typeface="微软雅黑" panose="020B0503020204020204" pitchFamily="34" charset="-122"/>
                <a:ea typeface="微软雅黑" panose="020B0503020204020204" pitchFamily="34" charset="-122"/>
              </a:rPr>
              <a:t>数据底座权限体系</a:t>
            </a:r>
            <a:endParaRPr lang="en-US" altLang="zh-CN" sz="1600" b="1" dirty="0">
              <a:solidFill>
                <a:srgbClr val="FFFFFF"/>
              </a:solidFill>
              <a:effectLst/>
              <a:latin typeface="微软雅黑" panose="020B0503020204020204" pitchFamily="34" charset="-122"/>
              <a:ea typeface="微软雅黑" panose="020B0503020204020204" pitchFamily="34" charset="-122"/>
            </a:endParaRPr>
          </a:p>
        </p:txBody>
      </p:sp>
      <p:sp>
        <p:nvSpPr>
          <p:cNvPr id="185" name="ïšľíḋe"/>
          <p:cNvSpPr/>
          <p:nvPr/>
        </p:nvSpPr>
        <p:spPr>
          <a:xfrm>
            <a:off x="8467782" y="901663"/>
            <a:ext cx="2758620" cy="405901"/>
          </a:xfrm>
          <a:prstGeom prst="rect">
            <a:avLst/>
          </a:prstGeom>
          <a:solidFill>
            <a:srgbClr val="0070C0"/>
          </a:solidFill>
          <a:ln w="12700" cap="rnd">
            <a:noFill/>
            <a:prstDash val="solid"/>
            <a:round/>
          </a:ln>
          <a:effectLst>
            <a:outerShdw blurRad="254000" dist="127000" algn="ctr" rotWithShape="0">
              <a:srgbClr val="0070C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smtClean="0">
                <a:solidFill>
                  <a:srgbClr val="FFFFFF"/>
                </a:solidFill>
                <a:latin typeface="微软雅黑" panose="020B0503020204020204" pitchFamily="34" charset="-122"/>
                <a:ea typeface="微软雅黑" panose="020B0503020204020204" pitchFamily="34" charset="-122"/>
                <a:sym typeface="+mn-ea"/>
              </a:rPr>
              <a:t>立讯</a:t>
            </a:r>
            <a:r>
              <a:rPr lang="en-US" altLang="zh-CN" sz="1600" b="1" dirty="0" smtClean="0">
                <a:solidFill>
                  <a:srgbClr val="FFFFFF"/>
                </a:solidFill>
                <a:latin typeface="微软雅黑" panose="020B0503020204020204" pitchFamily="34" charset="-122"/>
                <a:ea typeface="微软雅黑" panose="020B0503020204020204" pitchFamily="34" charset="-122"/>
              </a:rPr>
              <a:t>FBI/FR</a:t>
            </a:r>
            <a:r>
              <a:rPr lang="zh-CN" altLang="en-US" sz="1600" b="1" dirty="0" smtClean="0">
                <a:solidFill>
                  <a:srgbClr val="FFFFFF"/>
                </a:solidFill>
                <a:latin typeface="微软雅黑" panose="020B0503020204020204" pitchFamily="34" charset="-122"/>
                <a:ea typeface="微软雅黑" panose="020B0503020204020204" pitchFamily="34" charset="-122"/>
              </a:rPr>
              <a:t>权限体系</a:t>
            </a:r>
            <a:endParaRPr lang="en-US" altLang="zh-CN" sz="1600" b="1" dirty="0">
              <a:solidFill>
                <a:srgbClr val="FFFFFF"/>
              </a:solidFill>
              <a:effectLst/>
              <a:latin typeface="微软雅黑" panose="020B0503020204020204" pitchFamily="34" charset="-122"/>
              <a:ea typeface="微软雅黑" panose="020B0503020204020204" pitchFamily="34" charset="-122"/>
            </a:endParaRPr>
          </a:p>
        </p:txBody>
      </p:sp>
      <p:cxnSp>
        <p:nvCxnSpPr>
          <p:cNvPr id="115" name="肘形连接符 114"/>
          <p:cNvCxnSpPr>
            <a:stCxn id="167" idx="1"/>
            <a:endCxn id="157" idx="3"/>
          </p:cNvCxnSpPr>
          <p:nvPr/>
        </p:nvCxnSpPr>
        <p:spPr>
          <a:xfrm rot="10800000" flipV="1">
            <a:off x="3888655" y="4389211"/>
            <a:ext cx="397839" cy="176834"/>
          </a:xfrm>
          <a:prstGeom prst="bentConnector3">
            <a:avLst>
              <a:gd name="adj1" fmla="val 50000"/>
            </a:avLst>
          </a:prstGeom>
          <a:ln w="127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肘形连接符 115"/>
          <p:cNvCxnSpPr>
            <a:stCxn id="97" idx="0"/>
            <a:endCxn id="157" idx="0"/>
          </p:cNvCxnSpPr>
          <p:nvPr/>
        </p:nvCxnSpPr>
        <p:spPr>
          <a:xfrm rot="16200000" flipV="1">
            <a:off x="6633529" y="1316554"/>
            <a:ext cx="111751" cy="6354890"/>
          </a:xfrm>
          <a:prstGeom prst="bentConnector3">
            <a:avLst>
              <a:gd name="adj1" fmla="val 376758"/>
            </a:avLst>
          </a:prstGeom>
          <a:ln w="127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7" name="圆角矩形 116"/>
          <p:cNvSpPr/>
          <p:nvPr/>
        </p:nvSpPr>
        <p:spPr>
          <a:xfrm>
            <a:off x="247651" y="2174317"/>
            <a:ext cx="3332506" cy="590556"/>
          </a:xfrm>
          <a:prstGeom prst="roundRect">
            <a:avLst>
              <a:gd name="adj" fmla="val 4656"/>
            </a:avLst>
          </a:prstGeom>
          <a:solidFill>
            <a:schemeClr val="bg1">
              <a:lumMod val="50000"/>
              <a:alpha val="0"/>
            </a:schemeClr>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4247571" y="2137707"/>
            <a:ext cx="3332506" cy="590556"/>
          </a:xfrm>
          <a:prstGeom prst="roundRect">
            <a:avLst>
              <a:gd name="adj" fmla="val 4656"/>
            </a:avLst>
          </a:prstGeom>
          <a:solidFill>
            <a:schemeClr val="bg1">
              <a:lumMod val="50000"/>
              <a:alpha val="0"/>
            </a:schemeClr>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2"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2.2.5.6 </a:t>
            </a:r>
            <a:r>
              <a:rPr lang="zh-CN" altLang="en-US" b="1" dirty="0" smtClean="0"/>
              <a:t>栏位控制</a:t>
            </a:r>
            <a:endParaRPr lang="zh-CN" altLang="en-US" sz="1400" b="1" dirty="0" smtClean="0">
              <a:sym typeface="+mn-ea"/>
            </a:endParaRPr>
          </a:p>
        </p:txBody>
      </p:sp>
      <p:grpSp>
        <p:nvGrpSpPr>
          <p:cNvPr id="9" name="组合 8"/>
          <p:cNvGrpSpPr/>
          <p:nvPr/>
        </p:nvGrpSpPr>
        <p:grpSpPr>
          <a:xfrm>
            <a:off x="136441" y="810687"/>
            <a:ext cx="8691399" cy="5253937"/>
            <a:chOff x="247650" y="637693"/>
            <a:chExt cx="9583139" cy="5566340"/>
          </a:xfrm>
        </p:grpSpPr>
        <p:grpSp>
          <p:nvGrpSpPr>
            <p:cNvPr id="3" name="组合 2"/>
            <p:cNvGrpSpPr/>
            <p:nvPr/>
          </p:nvGrpSpPr>
          <p:grpSpPr>
            <a:xfrm>
              <a:off x="606652" y="1541235"/>
              <a:ext cx="9202736" cy="4602183"/>
              <a:chOff x="480933" y="1522473"/>
              <a:chExt cx="9202736" cy="4647253"/>
            </a:xfrm>
          </p:grpSpPr>
          <p:sp>
            <p:nvSpPr>
              <p:cNvPr id="14" name="任意多边形 13"/>
              <p:cNvSpPr/>
              <p:nvPr/>
            </p:nvSpPr>
            <p:spPr>
              <a:xfrm rot="10800000">
                <a:off x="480937" y="3877349"/>
                <a:ext cx="1235672" cy="2290868"/>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1" fmla="*/ 0 w 505766"/>
                  <a:gd name="connsiteY0-2" fmla="*/ 0 h 895455"/>
                  <a:gd name="connsiteX1-3" fmla="*/ 505766 w 505766"/>
                  <a:gd name="connsiteY1-4" fmla="*/ 895455 h 895455"/>
                  <a:gd name="connsiteX2-5" fmla="*/ 0 w 505766"/>
                  <a:gd name="connsiteY2-6" fmla="*/ 895455 h 895455"/>
                  <a:gd name="connsiteX3-7" fmla="*/ 0 w 505766"/>
                  <a:gd name="connsiteY3-8" fmla="*/ 0 h 895455"/>
                  <a:gd name="connsiteX0-9" fmla="*/ 0 w 2702866"/>
                  <a:gd name="connsiteY0-10" fmla="*/ 0 h 2317855"/>
                  <a:gd name="connsiteX1-11" fmla="*/ 2702866 w 2702866"/>
                  <a:gd name="connsiteY1-12" fmla="*/ 2317855 h 2317855"/>
                  <a:gd name="connsiteX2-13" fmla="*/ 0 w 2702866"/>
                  <a:gd name="connsiteY2-14" fmla="*/ 895455 h 2317855"/>
                  <a:gd name="connsiteX3-15" fmla="*/ 0 w 2702866"/>
                  <a:gd name="connsiteY3-16" fmla="*/ 0 h 2317855"/>
                  <a:gd name="connsiteX0-17" fmla="*/ 0 w 1915466"/>
                  <a:gd name="connsiteY0-18" fmla="*/ 0 h 2305155"/>
                  <a:gd name="connsiteX1-19" fmla="*/ 1915466 w 1915466"/>
                  <a:gd name="connsiteY1-20" fmla="*/ 2305155 h 2305155"/>
                  <a:gd name="connsiteX2-21" fmla="*/ 0 w 1915466"/>
                  <a:gd name="connsiteY2-22" fmla="*/ 895455 h 2305155"/>
                  <a:gd name="connsiteX3-23" fmla="*/ 0 w 1915466"/>
                  <a:gd name="connsiteY3-24" fmla="*/ 0 h 2305155"/>
                  <a:gd name="connsiteX0-25" fmla="*/ 0 w 1905941"/>
                  <a:gd name="connsiteY0-26" fmla="*/ 0 h 2290868"/>
                  <a:gd name="connsiteX1-27" fmla="*/ 1905941 w 1905941"/>
                  <a:gd name="connsiteY1-28" fmla="*/ 2290868 h 2290868"/>
                  <a:gd name="connsiteX2-29" fmla="*/ 0 w 1905941"/>
                  <a:gd name="connsiteY2-30" fmla="*/ 895455 h 2290868"/>
                  <a:gd name="connsiteX3-31" fmla="*/ 0 w 1905941"/>
                  <a:gd name="connsiteY3-32" fmla="*/ 0 h 2290868"/>
                </a:gdLst>
                <a:ahLst/>
                <a:cxnLst>
                  <a:cxn ang="0">
                    <a:pos x="connsiteX0-1" y="connsiteY0-2"/>
                  </a:cxn>
                  <a:cxn ang="0">
                    <a:pos x="connsiteX1-3" y="connsiteY1-4"/>
                  </a:cxn>
                  <a:cxn ang="0">
                    <a:pos x="connsiteX2-5" y="connsiteY2-6"/>
                  </a:cxn>
                  <a:cxn ang="0">
                    <a:pos x="connsiteX3-7" y="connsiteY3-8"/>
                  </a:cxn>
                </a:cxnLst>
                <a:rect l="l" t="t" r="r" b="b"/>
                <a:pathLst>
                  <a:path w="1905941" h="2290868">
                    <a:moveTo>
                      <a:pt x="0" y="0"/>
                    </a:moveTo>
                    <a:lnTo>
                      <a:pt x="1905941" y="2290868"/>
                    </a:lnTo>
                    <a:lnTo>
                      <a:pt x="0" y="895455"/>
                    </a:lnTo>
                    <a:lnTo>
                      <a:pt x="0" y="0"/>
                    </a:lnTo>
                    <a:close/>
                  </a:path>
                </a:pathLst>
              </a:cu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15" name="任意多边形 14"/>
              <p:cNvSpPr/>
              <p:nvPr/>
            </p:nvSpPr>
            <p:spPr>
              <a:xfrm rot="10800000">
                <a:off x="480933" y="3851372"/>
                <a:ext cx="1235681" cy="1047854"/>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1" fmla="*/ 0 w 505766"/>
                  <a:gd name="connsiteY0-2" fmla="*/ 0 h 895455"/>
                  <a:gd name="connsiteX1-3" fmla="*/ 505766 w 505766"/>
                  <a:gd name="connsiteY1-4" fmla="*/ 895455 h 895455"/>
                  <a:gd name="connsiteX2-5" fmla="*/ 0 w 505766"/>
                  <a:gd name="connsiteY2-6" fmla="*/ 895455 h 895455"/>
                  <a:gd name="connsiteX3-7" fmla="*/ 0 w 505766"/>
                  <a:gd name="connsiteY3-8" fmla="*/ 0 h 895455"/>
                  <a:gd name="connsiteX0-9" fmla="*/ 0 w 2702866"/>
                  <a:gd name="connsiteY0-10" fmla="*/ 0 h 2317855"/>
                  <a:gd name="connsiteX1-11" fmla="*/ 2702866 w 2702866"/>
                  <a:gd name="connsiteY1-12" fmla="*/ 2317855 h 2317855"/>
                  <a:gd name="connsiteX2-13" fmla="*/ 0 w 2702866"/>
                  <a:gd name="connsiteY2-14" fmla="*/ 895455 h 2317855"/>
                  <a:gd name="connsiteX3-15" fmla="*/ 0 w 2702866"/>
                  <a:gd name="connsiteY3-16" fmla="*/ 0 h 2317855"/>
                  <a:gd name="connsiteX0-17" fmla="*/ 0 w 1915466"/>
                  <a:gd name="connsiteY0-18" fmla="*/ 0 h 2305155"/>
                  <a:gd name="connsiteX1-19" fmla="*/ 1915466 w 1915466"/>
                  <a:gd name="connsiteY1-20" fmla="*/ 2305155 h 2305155"/>
                  <a:gd name="connsiteX2-21" fmla="*/ 0 w 1915466"/>
                  <a:gd name="connsiteY2-22" fmla="*/ 895455 h 2305155"/>
                  <a:gd name="connsiteX3-23" fmla="*/ 0 w 1915466"/>
                  <a:gd name="connsiteY3-24" fmla="*/ 0 h 2305155"/>
                  <a:gd name="connsiteX0-25" fmla="*/ 0 w 1910704"/>
                  <a:gd name="connsiteY0-26" fmla="*/ 0 h 895455"/>
                  <a:gd name="connsiteX1-27" fmla="*/ 1910704 w 1910704"/>
                  <a:gd name="connsiteY1-28" fmla="*/ 890692 h 895455"/>
                  <a:gd name="connsiteX2-29" fmla="*/ 0 w 1910704"/>
                  <a:gd name="connsiteY2-30" fmla="*/ 895455 h 895455"/>
                  <a:gd name="connsiteX3-31" fmla="*/ 0 w 1910704"/>
                  <a:gd name="connsiteY3-32" fmla="*/ 0 h 895455"/>
                  <a:gd name="connsiteX0-33" fmla="*/ 0 w 1905942"/>
                  <a:gd name="connsiteY0-34" fmla="*/ 0 h 1047854"/>
                  <a:gd name="connsiteX1-35" fmla="*/ 1905942 w 1905942"/>
                  <a:gd name="connsiteY1-36" fmla="*/ 1047854 h 1047854"/>
                  <a:gd name="connsiteX2-37" fmla="*/ 0 w 1905942"/>
                  <a:gd name="connsiteY2-38" fmla="*/ 895455 h 1047854"/>
                  <a:gd name="connsiteX3-39" fmla="*/ 0 w 1905942"/>
                  <a:gd name="connsiteY3-40" fmla="*/ 0 h 1047854"/>
                </a:gdLst>
                <a:ahLst/>
                <a:cxnLst>
                  <a:cxn ang="0">
                    <a:pos x="connsiteX0-1" y="connsiteY0-2"/>
                  </a:cxn>
                  <a:cxn ang="0">
                    <a:pos x="connsiteX1-3" y="connsiteY1-4"/>
                  </a:cxn>
                  <a:cxn ang="0">
                    <a:pos x="connsiteX2-5" y="connsiteY2-6"/>
                  </a:cxn>
                  <a:cxn ang="0">
                    <a:pos x="connsiteX3-7" y="connsiteY3-8"/>
                  </a:cxn>
                </a:cxnLst>
                <a:rect l="l" t="t" r="r" b="b"/>
                <a:pathLst>
                  <a:path w="1905942" h="1047854">
                    <a:moveTo>
                      <a:pt x="0" y="0"/>
                    </a:moveTo>
                    <a:lnTo>
                      <a:pt x="1905942" y="1047854"/>
                    </a:lnTo>
                    <a:lnTo>
                      <a:pt x="0" y="895455"/>
                    </a:lnTo>
                    <a:lnTo>
                      <a:pt x="0" y="0"/>
                    </a:lnTo>
                    <a:close/>
                  </a:path>
                </a:pathLst>
              </a:cu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16" name="任意多边形 15"/>
              <p:cNvSpPr/>
              <p:nvPr/>
            </p:nvSpPr>
            <p:spPr>
              <a:xfrm rot="10800000" flipV="1">
                <a:off x="480937" y="1527786"/>
                <a:ext cx="1235685" cy="2290868"/>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1" fmla="*/ 0 w 505766"/>
                  <a:gd name="connsiteY0-2" fmla="*/ 0 h 895455"/>
                  <a:gd name="connsiteX1-3" fmla="*/ 505766 w 505766"/>
                  <a:gd name="connsiteY1-4" fmla="*/ 895455 h 895455"/>
                  <a:gd name="connsiteX2-5" fmla="*/ 0 w 505766"/>
                  <a:gd name="connsiteY2-6" fmla="*/ 895455 h 895455"/>
                  <a:gd name="connsiteX3-7" fmla="*/ 0 w 505766"/>
                  <a:gd name="connsiteY3-8" fmla="*/ 0 h 895455"/>
                  <a:gd name="connsiteX0-9" fmla="*/ 0 w 2702866"/>
                  <a:gd name="connsiteY0-10" fmla="*/ 0 h 2317855"/>
                  <a:gd name="connsiteX1-11" fmla="*/ 2702866 w 2702866"/>
                  <a:gd name="connsiteY1-12" fmla="*/ 2317855 h 2317855"/>
                  <a:gd name="connsiteX2-13" fmla="*/ 0 w 2702866"/>
                  <a:gd name="connsiteY2-14" fmla="*/ 895455 h 2317855"/>
                  <a:gd name="connsiteX3-15" fmla="*/ 0 w 2702866"/>
                  <a:gd name="connsiteY3-16" fmla="*/ 0 h 2317855"/>
                  <a:gd name="connsiteX0-17" fmla="*/ 0 w 1915466"/>
                  <a:gd name="connsiteY0-18" fmla="*/ 0 h 2305155"/>
                  <a:gd name="connsiteX1-19" fmla="*/ 1915466 w 1915466"/>
                  <a:gd name="connsiteY1-20" fmla="*/ 2305155 h 2305155"/>
                  <a:gd name="connsiteX2-21" fmla="*/ 0 w 1915466"/>
                  <a:gd name="connsiteY2-22" fmla="*/ 895455 h 2305155"/>
                  <a:gd name="connsiteX3-23" fmla="*/ 0 w 1915466"/>
                  <a:gd name="connsiteY3-24" fmla="*/ 0 h 2305155"/>
                  <a:gd name="connsiteX0-25" fmla="*/ 0 w 1905941"/>
                  <a:gd name="connsiteY0-26" fmla="*/ 0 h 2290868"/>
                  <a:gd name="connsiteX1-27" fmla="*/ 1905941 w 1905941"/>
                  <a:gd name="connsiteY1-28" fmla="*/ 2290868 h 2290868"/>
                  <a:gd name="connsiteX2-29" fmla="*/ 0 w 1905941"/>
                  <a:gd name="connsiteY2-30" fmla="*/ 895455 h 2290868"/>
                  <a:gd name="connsiteX3-31" fmla="*/ 0 w 1905941"/>
                  <a:gd name="connsiteY3-32" fmla="*/ 0 h 2290868"/>
                </a:gdLst>
                <a:ahLst/>
                <a:cxnLst>
                  <a:cxn ang="0">
                    <a:pos x="connsiteX0-1" y="connsiteY0-2"/>
                  </a:cxn>
                  <a:cxn ang="0">
                    <a:pos x="connsiteX1-3" y="connsiteY1-4"/>
                  </a:cxn>
                  <a:cxn ang="0">
                    <a:pos x="connsiteX2-5" y="connsiteY2-6"/>
                  </a:cxn>
                  <a:cxn ang="0">
                    <a:pos x="connsiteX3-7" y="connsiteY3-8"/>
                  </a:cxn>
                </a:cxnLst>
                <a:rect l="l" t="t" r="r" b="b"/>
                <a:pathLst>
                  <a:path w="1905941" h="2290868">
                    <a:moveTo>
                      <a:pt x="0" y="0"/>
                    </a:moveTo>
                    <a:lnTo>
                      <a:pt x="1905941" y="2290868"/>
                    </a:lnTo>
                    <a:lnTo>
                      <a:pt x="0" y="895455"/>
                    </a:lnTo>
                    <a:lnTo>
                      <a:pt x="0" y="0"/>
                    </a:ln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17" name="任意多边形 16"/>
              <p:cNvSpPr/>
              <p:nvPr/>
            </p:nvSpPr>
            <p:spPr>
              <a:xfrm rot="10800000" flipV="1">
                <a:off x="480933" y="2776112"/>
                <a:ext cx="1235685" cy="1047854"/>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1" fmla="*/ 0 w 505766"/>
                  <a:gd name="connsiteY0-2" fmla="*/ 0 h 895455"/>
                  <a:gd name="connsiteX1-3" fmla="*/ 505766 w 505766"/>
                  <a:gd name="connsiteY1-4" fmla="*/ 895455 h 895455"/>
                  <a:gd name="connsiteX2-5" fmla="*/ 0 w 505766"/>
                  <a:gd name="connsiteY2-6" fmla="*/ 895455 h 895455"/>
                  <a:gd name="connsiteX3-7" fmla="*/ 0 w 505766"/>
                  <a:gd name="connsiteY3-8" fmla="*/ 0 h 895455"/>
                  <a:gd name="connsiteX0-9" fmla="*/ 0 w 2702866"/>
                  <a:gd name="connsiteY0-10" fmla="*/ 0 h 2317855"/>
                  <a:gd name="connsiteX1-11" fmla="*/ 2702866 w 2702866"/>
                  <a:gd name="connsiteY1-12" fmla="*/ 2317855 h 2317855"/>
                  <a:gd name="connsiteX2-13" fmla="*/ 0 w 2702866"/>
                  <a:gd name="connsiteY2-14" fmla="*/ 895455 h 2317855"/>
                  <a:gd name="connsiteX3-15" fmla="*/ 0 w 2702866"/>
                  <a:gd name="connsiteY3-16" fmla="*/ 0 h 2317855"/>
                  <a:gd name="connsiteX0-17" fmla="*/ 0 w 1915466"/>
                  <a:gd name="connsiteY0-18" fmla="*/ 0 h 2305155"/>
                  <a:gd name="connsiteX1-19" fmla="*/ 1915466 w 1915466"/>
                  <a:gd name="connsiteY1-20" fmla="*/ 2305155 h 2305155"/>
                  <a:gd name="connsiteX2-21" fmla="*/ 0 w 1915466"/>
                  <a:gd name="connsiteY2-22" fmla="*/ 895455 h 2305155"/>
                  <a:gd name="connsiteX3-23" fmla="*/ 0 w 1915466"/>
                  <a:gd name="connsiteY3-24" fmla="*/ 0 h 2305155"/>
                  <a:gd name="connsiteX0-25" fmla="*/ 0 w 1910704"/>
                  <a:gd name="connsiteY0-26" fmla="*/ 0 h 895455"/>
                  <a:gd name="connsiteX1-27" fmla="*/ 1910704 w 1910704"/>
                  <a:gd name="connsiteY1-28" fmla="*/ 890692 h 895455"/>
                  <a:gd name="connsiteX2-29" fmla="*/ 0 w 1910704"/>
                  <a:gd name="connsiteY2-30" fmla="*/ 895455 h 895455"/>
                  <a:gd name="connsiteX3-31" fmla="*/ 0 w 1910704"/>
                  <a:gd name="connsiteY3-32" fmla="*/ 0 h 895455"/>
                  <a:gd name="connsiteX0-33" fmla="*/ 0 w 1905942"/>
                  <a:gd name="connsiteY0-34" fmla="*/ 0 h 1047854"/>
                  <a:gd name="connsiteX1-35" fmla="*/ 1905942 w 1905942"/>
                  <a:gd name="connsiteY1-36" fmla="*/ 1047854 h 1047854"/>
                  <a:gd name="connsiteX2-37" fmla="*/ 0 w 1905942"/>
                  <a:gd name="connsiteY2-38" fmla="*/ 895455 h 1047854"/>
                  <a:gd name="connsiteX3-39" fmla="*/ 0 w 1905942"/>
                  <a:gd name="connsiteY3-40" fmla="*/ 0 h 1047854"/>
                </a:gdLst>
                <a:ahLst/>
                <a:cxnLst>
                  <a:cxn ang="0">
                    <a:pos x="connsiteX0-1" y="connsiteY0-2"/>
                  </a:cxn>
                  <a:cxn ang="0">
                    <a:pos x="connsiteX1-3" y="connsiteY1-4"/>
                  </a:cxn>
                  <a:cxn ang="0">
                    <a:pos x="connsiteX2-5" y="connsiteY2-6"/>
                  </a:cxn>
                  <a:cxn ang="0">
                    <a:pos x="connsiteX3-7" y="connsiteY3-8"/>
                  </a:cxn>
                </a:cxnLst>
                <a:rect l="l" t="t" r="r" b="b"/>
                <a:pathLst>
                  <a:path w="1905942" h="1047854">
                    <a:moveTo>
                      <a:pt x="0" y="0"/>
                    </a:moveTo>
                    <a:lnTo>
                      <a:pt x="1905942" y="1047854"/>
                    </a:lnTo>
                    <a:lnTo>
                      <a:pt x="0" y="895455"/>
                    </a:lnTo>
                    <a:lnTo>
                      <a:pt x="0" y="0"/>
                    </a:lnTo>
                    <a:close/>
                  </a:path>
                </a:pathLst>
              </a:cu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7" name="ïS1íḋê"/>
              <p:cNvSpPr/>
              <p:nvPr/>
            </p:nvSpPr>
            <p:spPr bwMode="auto">
              <a:xfrm>
                <a:off x="1716609" y="1522473"/>
                <a:ext cx="7967060" cy="892831"/>
              </a:xfrm>
              <a:prstGeom prst="rect">
                <a:avLst/>
              </a:prstGeom>
              <a:solidFill>
                <a:srgbClr val="FF0000">
                  <a:alpha val="70000"/>
                </a:srgbClr>
              </a:solidFill>
              <a:ln w="38100">
                <a:noFill/>
              </a:ln>
            </p:spPr>
            <p:style>
              <a:lnRef idx="2">
                <a:schemeClr val="dk1"/>
              </a:lnRef>
              <a:fillRef idx="1">
                <a:schemeClr val="lt1"/>
              </a:fillRef>
              <a:effectRef idx="0">
                <a:schemeClr val="dk1"/>
              </a:effectRef>
              <a:fontRef idx="minor">
                <a:schemeClr val="dk1"/>
              </a:fontRef>
            </p:style>
            <p:txBody>
              <a:bodyPr wrap="square" rtlCol="0" anchor="ctr">
                <a:normAutofit/>
              </a:bodyPr>
              <a:lstStyle/>
              <a:p>
                <a:endParaRPr lang="en-US" altLang="zh-CN" sz="1600" dirty="0">
                  <a:solidFill>
                    <a:schemeClr val="bg1"/>
                  </a:solidFill>
                </a:endParaRPr>
              </a:p>
            </p:txBody>
          </p:sp>
          <p:sp>
            <p:nvSpPr>
              <p:cNvPr id="48" name="ïS1íḋê"/>
              <p:cNvSpPr/>
              <p:nvPr/>
            </p:nvSpPr>
            <p:spPr bwMode="auto">
              <a:xfrm>
                <a:off x="1716609" y="2792966"/>
                <a:ext cx="7967060" cy="892831"/>
              </a:xfrm>
              <a:prstGeom prst="rect">
                <a:avLst/>
              </a:prstGeom>
              <a:solidFill>
                <a:srgbClr val="C00000">
                  <a:alpha val="70000"/>
                </a:srgbClr>
              </a:solidFill>
              <a:ln w="38100">
                <a:noFill/>
              </a:ln>
            </p:spPr>
            <p:style>
              <a:lnRef idx="2">
                <a:schemeClr val="dk1"/>
              </a:lnRef>
              <a:fillRef idx="1">
                <a:schemeClr val="lt1"/>
              </a:fillRef>
              <a:effectRef idx="0">
                <a:schemeClr val="dk1"/>
              </a:effectRef>
              <a:fontRef idx="minor">
                <a:schemeClr val="dk1"/>
              </a:fontRef>
            </p:style>
            <p:txBody>
              <a:bodyPr wrap="square" rtlCol="0" anchor="ctr">
                <a:normAutofit/>
              </a:bodyPr>
              <a:lstStyle/>
              <a:p>
                <a:endParaRPr lang="en-US" altLang="zh-CN" sz="1600" dirty="0">
                  <a:solidFill>
                    <a:schemeClr val="bg1"/>
                  </a:solidFill>
                </a:endParaRPr>
              </a:p>
            </p:txBody>
          </p:sp>
          <p:sp>
            <p:nvSpPr>
              <p:cNvPr id="51" name="ïS1íḋê"/>
              <p:cNvSpPr/>
              <p:nvPr/>
            </p:nvSpPr>
            <p:spPr bwMode="auto">
              <a:xfrm>
                <a:off x="1716609" y="4003377"/>
                <a:ext cx="7967060" cy="892831"/>
              </a:xfrm>
              <a:prstGeom prst="rect">
                <a:avLst/>
              </a:prstGeom>
              <a:solidFill>
                <a:schemeClr val="accent4">
                  <a:lumMod val="75000"/>
                  <a:alpha val="70000"/>
                </a:schemeClr>
              </a:solidFill>
              <a:ln w="38100">
                <a:noFill/>
              </a:ln>
            </p:spPr>
            <p:style>
              <a:lnRef idx="2">
                <a:schemeClr val="dk1"/>
              </a:lnRef>
              <a:fillRef idx="1">
                <a:schemeClr val="lt1"/>
              </a:fillRef>
              <a:effectRef idx="0">
                <a:schemeClr val="dk1"/>
              </a:effectRef>
              <a:fontRef idx="minor">
                <a:schemeClr val="dk1"/>
              </a:fontRef>
            </p:style>
            <p:txBody>
              <a:bodyPr wrap="square" rtlCol="0" anchor="ctr">
                <a:normAutofit/>
              </a:bodyPr>
              <a:lstStyle/>
              <a:p>
                <a:endParaRPr lang="en-US" altLang="zh-CN" sz="1600" dirty="0">
                  <a:solidFill>
                    <a:schemeClr val="bg1"/>
                  </a:solidFill>
                </a:endParaRPr>
              </a:p>
            </p:txBody>
          </p:sp>
          <p:sp>
            <p:nvSpPr>
              <p:cNvPr id="52" name="ïS1íḋê"/>
              <p:cNvSpPr/>
              <p:nvPr/>
            </p:nvSpPr>
            <p:spPr bwMode="auto">
              <a:xfrm>
                <a:off x="1716609" y="5276895"/>
                <a:ext cx="7967060" cy="892831"/>
              </a:xfrm>
              <a:prstGeom prst="rect">
                <a:avLst/>
              </a:prstGeom>
              <a:solidFill>
                <a:schemeClr val="accent6">
                  <a:lumMod val="75000"/>
                  <a:alpha val="90000"/>
                </a:schemeClr>
              </a:solidFill>
              <a:ln w="38100">
                <a:noFill/>
              </a:ln>
            </p:spPr>
            <p:style>
              <a:lnRef idx="2">
                <a:schemeClr val="dk1"/>
              </a:lnRef>
              <a:fillRef idx="1">
                <a:schemeClr val="lt1"/>
              </a:fillRef>
              <a:effectRef idx="0">
                <a:schemeClr val="dk1"/>
              </a:effectRef>
              <a:fontRef idx="minor">
                <a:schemeClr val="dk1"/>
              </a:fontRef>
            </p:style>
            <p:txBody>
              <a:bodyPr wrap="square" rtlCol="0" anchor="ctr">
                <a:normAutofit/>
              </a:bodyPr>
              <a:lstStyle/>
              <a:p>
                <a:endParaRPr lang="en-US" altLang="zh-CN" sz="1600" dirty="0">
                  <a:solidFill>
                    <a:schemeClr val="bg1"/>
                  </a:solidFill>
                </a:endParaRPr>
              </a:p>
            </p:txBody>
          </p:sp>
          <p:sp>
            <p:nvSpPr>
              <p:cNvPr id="53" name="文本框 52"/>
              <p:cNvSpPr txBox="1"/>
              <p:nvPr/>
            </p:nvSpPr>
            <p:spPr>
              <a:xfrm>
                <a:off x="1716609" y="1524095"/>
                <a:ext cx="1279517" cy="553998"/>
              </a:xfrm>
              <a:prstGeom prst="rect">
                <a:avLst/>
              </a:prstGeom>
              <a:noFill/>
            </p:spPr>
            <p:txBody>
              <a:bodyPr wrap="square" rtlCol="0">
                <a:spAutoFit/>
              </a:bodyPr>
              <a:lstStyle/>
              <a:p>
                <a:r>
                  <a:rPr lang="en-US" altLang="zh-CN" sz="1600" b="1" dirty="0" smtClean="0">
                    <a:solidFill>
                      <a:schemeClr val="bg1">
                        <a:alpha val="80000"/>
                      </a:schemeClr>
                    </a:solidFill>
                    <a:latin typeface="微软雅黑" panose="020B0503020204020204" pitchFamily="34" charset="-122"/>
                    <a:ea typeface="微软雅黑" panose="020B0503020204020204" pitchFamily="34" charset="-122"/>
                  </a:rPr>
                  <a:t>L1:</a:t>
                </a:r>
                <a:r>
                  <a:rPr lang="zh-CN" altLang="en-US" sz="1600" b="1" dirty="0" smtClean="0">
                    <a:solidFill>
                      <a:schemeClr val="bg1">
                        <a:alpha val="80000"/>
                      </a:schemeClr>
                    </a:solidFill>
                    <a:latin typeface="微软雅黑" panose="020B0503020204020204" pitchFamily="34" charset="-122"/>
                    <a:ea typeface="微软雅黑" panose="020B0503020204020204" pitchFamily="34" charset="-122"/>
                  </a:rPr>
                  <a:t>第一级</a:t>
                </a:r>
                <a:endParaRPr lang="en-US" altLang="zh-CN" sz="1600" b="1" dirty="0" smtClean="0">
                  <a:solidFill>
                    <a:schemeClr val="bg1">
                      <a:alpha val="8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1">
                        <a:alpha val="80000"/>
                      </a:schemeClr>
                    </a:solidFill>
                    <a:latin typeface="微软雅黑" panose="020B0503020204020204" pitchFamily="34" charset="-122"/>
                    <a:ea typeface="微软雅黑" panose="020B0503020204020204" pitchFamily="34" charset="-122"/>
                  </a:rPr>
                  <a:t>绝密</a:t>
                </a:r>
                <a:endParaRPr lang="en-US" altLang="zh-CN" sz="1400"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716609" y="1984572"/>
                <a:ext cx="1279517" cy="459485"/>
              </a:xfrm>
              <a:prstGeom prst="rect">
                <a:avLst/>
              </a:prstGeom>
              <a:noFill/>
            </p:spPr>
            <p:txBody>
              <a:bodyPr wrap="none" rtlCol="0">
                <a:spAutoFit/>
              </a:bodyPr>
              <a:lstStyle>
                <a:defPPr>
                  <a:defRPr lang="zh-CN"/>
                </a:defPPr>
                <a:lvl1pPr>
                  <a:lnSpc>
                    <a:spcPts val="1500"/>
                  </a:lnSpc>
                  <a:defRPr sz="900"/>
                </a:lvl1pPr>
              </a:lstStyle>
              <a:p>
                <a:r>
                  <a:rPr lang="zh-CN" altLang="zh-CN" sz="1000" dirty="0">
                    <a:solidFill>
                      <a:schemeClr val="bg1"/>
                    </a:solidFill>
                    <a:latin typeface="微软雅黑" panose="020B0503020204020204" pitchFamily="34" charset="-122"/>
                    <a:ea typeface="微软雅黑" panose="020B0503020204020204" pitchFamily="34" charset="-122"/>
                  </a:rPr>
                  <a:t>全表</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zh-CN" sz="1000" dirty="0">
                    <a:solidFill>
                      <a:schemeClr val="bg1"/>
                    </a:solidFill>
                    <a:latin typeface="微软雅黑" panose="020B0503020204020204" pitchFamily="34" charset="-122"/>
                    <a:ea typeface="微软雅黑" panose="020B0503020204020204" pitchFamily="34" charset="-122"/>
                  </a:rPr>
                  <a:t>或栏位需</a:t>
                </a:r>
                <a:r>
                  <a:rPr lang="zh-CN" altLang="zh-CN" sz="1000" dirty="0" smtClean="0">
                    <a:solidFill>
                      <a:schemeClr val="bg1"/>
                    </a:solidFill>
                    <a:latin typeface="微软雅黑" panose="020B0503020204020204" pitchFamily="34" charset="-122"/>
                    <a:ea typeface="微软雅黑" panose="020B0503020204020204" pitchFamily="34" charset="-122"/>
                  </a:rPr>
                  <a:t>加密</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en-US" altLang="zh-CN" sz="1000" dirty="0" smtClean="0">
                    <a:solidFill>
                      <a:schemeClr val="bg1"/>
                    </a:solidFill>
                    <a:latin typeface="微软雅黑" panose="020B0503020204020204" pitchFamily="34" charset="-122"/>
                    <a:ea typeface="微软雅黑" panose="020B0503020204020204" pitchFamily="34" charset="-122"/>
                  </a:rPr>
                  <a:t>, </a:t>
                </a:r>
                <a:r>
                  <a:rPr lang="zh-CN" altLang="zh-CN" sz="1000" dirty="0">
                    <a:solidFill>
                      <a:schemeClr val="bg1"/>
                    </a:solidFill>
                    <a:latin typeface="微软雅黑" panose="020B0503020204020204" pitchFamily="34" charset="-122"/>
                    <a:ea typeface="微软雅黑" panose="020B0503020204020204" pitchFamily="34" charset="-122"/>
                  </a:rPr>
                  <a:t>取用需双因子</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716610" y="2869879"/>
                <a:ext cx="1279516" cy="553998"/>
              </a:xfrm>
              <a:prstGeom prst="rect">
                <a:avLst/>
              </a:prstGeom>
              <a:noFill/>
            </p:spPr>
            <p:txBody>
              <a:bodyPr wrap="square" rtlCol="0">
                <a:spAutoFit/>
              </a:bodyPr>
              <a:lstStyle/>
              <a:p>
                <a:r>
                  <a:rPr lang="en-US" altLang="zh-CN" sz="1600" b="1" dirty="0" smtClean="0">
                    <a:solidFill>
                      <a:schemeClr val="bg1">
                        <a:alpha val="80000"/>
                      </a:schemeClr>
                    </a:solidFill>
                    <a:latin typeface="微软雅黑" panose="020B0503020204020204" pitchFamily="34" charset="-122"/>
                    <a:ea typeface="微软雅黑" panose="020B0503020204020204" pitchFamily="34" charset="-122"/>
                  </a:rPr>
                  <a:t>L2:</a:t>
                </a:r>
                <a:r>
                  <a:rPr lang="zh-CN" altLang="en-US" sz="1600" b="1" dirty="0" smtClean="0">
                    <a:solidFill>
                      <a:schemeClr val="bg1">
                        <a:alpha val="80000"/>
                      </a:schemeClr>
                    </a:solidFill>
                    <a:latin typeface="微软雅黑" panose="020B0503020204020204" pitchFamily="34" charset="-122"/>
                    <a:ea typeface="微软雅黑" panose="020B0503020204020204" pitchFamily="34" charset="-122"/>
                  </a:rPr>
                  <a:t>第二级</a:t>
                </a:r>
                <a:endParaRPr lang="en-US" altLang="zh-CN" sz="1600" b="1" dirty="0" smtClean="0">
                  <a:solidFill>
                    <a:schemeClr val="bg1">
                      <a:alpha val="80000"/>
                    </a:schemeClr>
                  </a:solidFill>
                  <a:latin typeface="微软雅黑" panose="020B0503020204020204" pitchFamily="34" charset="-122"/>
                  <a:ea typeface="微软雅黑" panose="020B0503020204020204" pitchFamily="34" charset="-122"/>
                </a:endParaRPr>
              </a:p>
              <a:p>
                <a:r>
                  <a:rPr lang="zh-CN" altLang="en-US" sz="1400" dirty="0" smtClean="0">
                    <a:solidFill>
                      <a:schemeClr val="bg1">
                        <a:alpha val="80000"/>
                      </a:schemeClr>
                    </a:solidFill>
                    <a:latin typeface="微软雅黑" panose="020B0503020204020204" pitchFamily="34" charset="-122"/>
                    <a:ea typeface="微软雅黑" panose="020B0503020204020204" pitchFamily="34" charset="-122"/>
                  </a:rPr>
                  <a:t>秘密</a:t>
                </a:r>
                <a:endParaRPr lang="en-US" altLang="zh-CN" sz="1400"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716609" y="3363011"/>
                <a:ext cx="1279517" cy="284693"/>
              </a:xfrm>
              <a:prstGeom prst="rect">
                <a:avLst/>
              </a:prstGeom>
              <a:noFill/>
            </p:spPr>
            <p:txBody>
              <a:bodyPr wrap="none" rtlCol="0">
                <a:spAutoFit/>
              </a:bodyPr>
              <a:lstStyle>
                <a:defPPr>
                  <a:defRPr lang="zh-CN"/>
                </a:defPPr>
                <a:lvl1pPr>
                  <a:lnSpc>
                    <a:spcPts val="1500"/>
                  </a:lnSpc>
                  <a:defRPr sz="900"/>
                </a:lvl1pPr>
              </a:lstStyle>
              <a:p>
                <a:r>
                  <a:rPr lang="zh-CN" altLang="en-US" sz="1000" dirty="0">
                    <a:solidFill>
                      <a:schemeClr val="bg1"/>
                    </a:solidFill>
                    <a:latin typeface="微软雅黑" panose="020B0503020204020204" pitchFamily="34" charset="-122"/>
                    <a:ea typeface="微软雅黑" panose="020B0503020204020204" pitchFamily="34" charset="-122"/>
                  </a:rPr>
                  <a:t>全表</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或栏位需加密</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716609" y="4076004"/>
                <a:ext cx="1663405" cy="553998"/>
              </a:xfrm>
              <a:prstGeom prst="rect">
                <a:avLst/>
              </a:prstGeom>
              <a:noFill/>
            </p:spPr>
            <p:txBody>
              <a:bodyPr wrap="square" rtlCol="0">
                <a:spAutoFit/>
              </a:bodyPr>
              <a:lstStyle/>
              <a:p>
                <a:r>
                  <a:rPr lang="en-US" altLang="zh-CN" sz="1600" b="1" dirty="0" smtClean="0">
                    <a:solidFill>
                      <a:schemeClr val="bg1">
                        <a:alpha val="80000"/>
                      </a:schemeClr>
                    </a:solidFill>
                    <a:latin typeface="微软雅黑" panose="020B0503020204020204" pitchFamily="34" charset="-122"/>
                    <a:ea typeface="微软雅黑" panose="020B0503020204020204" pitchFamily="34" charset="-122"/>
                  </a:rPr>
                  <a:t>L3:</a:t>
                </a:r>
                <a:r>
                  <a:rPr lang="zh-CN" altLang="en-US" sz="1600" b="1" dirty="0" smtClean="0">
                    <a:solidFill>
                      <a:schemeClr val="bg1">
                        <a:alpha val="80000"/>
                      </a:schemeClr>
                    </a:solidFill>
                    <a:latin typeface="微软雅黑" panose="020B0503020204020204" pitchFamily="34" charset="-122"/>
                    <a:ea typeface="微软雅黑" panose="020B0503020204020204" pitchFamily="34" charset="-122"/>
                  </a:rPr>
                  <a:t>第</a:t>
                </a:r>
                <a:r>
                  <a:rPr lang="zh-CN" altLang="en-US" sz="1600" b="1" dirty="0">
                    <a:solidFill>
                      <a:schemeClr val="bg1">
                        <a:alpha val="80000"/>
                      </a:schemeClr>
                    </a:solidFill>
                    <a:latin typeface="微软雅黑" panose="020B0503020204020204" pitchFamily="34" charset="-122"/>
                    <a:ea typeface="微软雅黑" panose="020B0503020204020204" pitchFamily="34" charset="-122"/>
                  </a:rPr>
                  <a:t>三</a:t>
                </a:r>
                <a:r>
                  <a:rPr lang="zh-CN" altLang="en-US" sz="1600" b="1" dirty="0" smtClean="0">
                    <a:solidFill>
                      <a:schemeClr val="bg1">
                        <a:alpha val="80000"/>
                      </a:schemeClr>
                    </a:solidFill>
                    <a:latin typeface="微软雅黑" panose="020B0503020204020204" pitchFamily="34" charset="-122"/>
                    <a:ea typeface="微软雅黑" panose="020B0503020204020204" pitchFamily="34" charset="-122"/>
                  </a:rPr>
                  <a:t>级</a:t>
                </a:r>
                <a:endParaRPr lang="en-US" altLang="zh-CN" sz="1600" b="1" dirty="0" smtClean="0">
                  <a:solidFill>
                    <a:schemeClr val="bg1">
                      <a:alpha val="80000"/>
                    </a:schemeClr>
                  </a:solidFill>
                  <a:latin typeface="微软雅黑" panose="020B0503020204020204" pitchFamily="34" charset="-122"/>
                  <a:ea typeface="微软雅黑" panose="020B0503020204020204" pitchFamily="34" charset="-122"/>
                </a:endParaRPr>
              </a:p>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内部公开</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1716609" y="4569138"/>
                <a:ext cx="1279517" cy="284693"/>
              </a:xfrm>
              <a:prstGeom prst="rect">
                <a:avLst/>
              </a:prstGeom>
              <a:noFill/>
            </p:spPr>
            <p:txBody>
              <a:bodyPr wrap="none" rtlCol="0">
                <a:spAutoFit/>
              </a:bodyPr>
              <a:lstStyle>
                <a:defPPr>
                  <a:defRPr lang="zh-CN"/>
                </a:defPPr>
                <a:lvl1pPr>
                  <a:lnSpc>
                    <a:spcPts val="1500"/>
                  </a:lnSpc>
                  <a:defRPr sz="900"/>
                </a:lvl1pPr>
              </a:lstStyle>
              <a:p>
                <a:r>
                  <a:rPr lang="zh-CN" altLang="en-US" sz="1000" dirty="0">
                    <a:solidFill>
                      <a:schemeClr val="bg1"/>
                    </a:solidFill>
                    <a:latin typeface="微软雅黑" panose="020B0503020204020204" pitchFamily="34" charset="-122"/>
                    <a:ea typeface="微软雅黑" panose="020B0503020204020204" pitchFamily="34" charset="-122"/>
                  </a:rPr>
                  <a:t>内部使用</a:t>
                </a: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可不加密</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1716609" y="5343431"/>
                <a:ext cx="1279517" cy="553998"/>
              </a:xfrm>
              <a:prstGeom prst="rect">
                <a:avLst/>
              </a:prstGeom>
              <a:noFill/>
            </p:spPr>
            <p:txBody>
              <a:bodyPr wrap="square" rtlCol="0">
                <a:spAutoFit/>
              </a:bodyPr>
              <a:lstStyle/>
              <a:p>
                <a:r>
                  <a:rPr lang="en-US" altLang="zh-CN" sz="1600" b="1" dirty="0" smtClean="0">
                    <a:solidFill>
                      <a:schemeClr val="bg1">
                        <a:alpha val="80000"/>
                      </a:schemeClr>
                    </a:solidFill>
                    <a:latin typeface="微软雅黑" panose="020B0503020204020204" pitchFamily="34" charset="-122"/>
                    <a:ea typeface="微软雅黑" panose="020B0503020204020204" pitchFamily="34" charset="-122"/>
                  </a:rPr>
                  <a:t>L4:</a:t>
                </a:r>
                <a:r>
                  <a:rPr lang="zh-CN" altLang="en-US" sz="1600" b="1" dirty="0" smtClean="0">
                    <a:solidFill>
                      <a:schemeClr val="bg1">
                        <a:alpha val="80000"/>
                      </a:schemeClr>
                    </a:solidFill>
                    <a:latin typeface="微软雅黑" panose="020B0503020204020204" pitchFamily="34" charset="-122"/>
                    <a:ea typeface="微软雅黑" panose="020B0503020204020204" pitchFamily="34" charset="-122"/>
                  </a:rPr>
                  <a:t>第四级</a:t>
                </a:r>
                <a:endParaRPr lang="en-US" altLang="zh-CN" sz="1600" b="1" dirty="0" smtClean="0">
                  <a:solidFill>
                    <a:schemeClr val="bg1">
                      <a:alpha val="80000"/>
                    </a:schemeClr>
                  </a:solidFill>
                  <a:latin typeface="微软雅黑" panose="020B0503020204020204" pitchFamily="34" charset="-122"/>
                  <a:ea typeface="微软雅黑" panose="020B0503020204020204" pitchFamily="34" charset="-122"/>
                </a:endParaRPr>
              </a:p>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公开</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716609" y="5836566"/>
                <a:ext cx="569387" cy="267124"/>
              </a:xfrm>
              <a:prstGeom prst="rect">
                <a:avLst/>
              </a:prstGeom>
              <a:noFill/>
            </p:spPr>
            <p:txBody>
              <a:bodyPr wrap="none" rtlCol="0">
                <a:spAutoFit/>
              </a:bodyPr>
              <a:lstStyle>
                <a:defPPr>
                  <a:defRPr lang="zh-CN"/>
                </a:defPPr>
                <a:lvl1pPr>
                  <a:lnSpc>
                    <a:spcPts val="1500"/>
                  </a:lnSpc>
                  <a:defRPr sz="900"/>
                </a:lvl1pPr>
              </a:lstStyle>
              <a:p>
                <a:r>
                  <a:rPr lang="zh-CN" altLang="en-US" sz="1000" dirty="0">
                    <a:solidFill>
                      <a:schemeClr val="bg1"/>
                    </a:solidFill>
                    <a:latin typeface="微软雅黑" panose="020B0503020204020204" pitchFamily="34" charset="-122"/>
                    <a:ea typeface="微软雅黑" panose="020B0503020204020204" pitchFamily="34" charset="-122"/>
                  </a:rPr>
                  <a:t>可对外</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sp>
          <p:nvSpPr>
            <p:cNvPr id="34" name="任意多边形 33"/>
            <p:cNvSpPr/>
            <p:nvPr/>
          </p:nvSpPr>
          <p:spPr>
            <a:xfrm>
              <a:off x="247650" y="3470247"/>
              <a:ext cx="717994" cy="716940"/>
            </a:xfrm>
            <a:custGeom>
              <a:avLst/>
              <a:gdLst>
                <a:gd name="connsiteX0" fmla="*/ 585740 w 1437202"/>
                <a:gd name="connsiteY0" fmla="*/ 471189 h 1435096"/>
                <a:gd name="connsiteX1" fmla="*/ 453616 w 1437202"/>
                <a:gd name="connsiteY1" fmla="*/ 579621 h 1435096"/>
                <a:gd name="connsiteX2" fmla="*/ 453616 w 1437202"/>
                <a:gd name="connsiteY2" fmla="*/ 634741 h 1435096"/>
                <a:gd name="connsiteX3" fmla="*/ 440947 w 1437202"/>
                <a:gd name="connsiteY3" fmla="*/ 662753 h 1435096"/>
                <a:gd name="connsiteX4" fmla="*/ 440947 w 1437202"/>
                <a:gd name="connsiteY4" fmla="*/ 704318 h 1435096"/>
                <a:gd name="connsiteX5" fmla="*/ 457235 w 1437202"/>
                <a:gd name="connsiteY5" fmla="*/ 737751 h 1435096"/>
                <a:gd name="connsiteX6" fmla="*/ 500674 w 1437202"/>
                <a:gd name="connsiteY6" fmla="*/ 813653 h 1435096"/>
                <a:gd name="connsiteX7" fmla="*/ 500674 w 1437202"/>
                <a:gd name="connsiteY7" fmla="*/ 846183 h 1435096"/>
                <a:gd name="connsiteX8" fmla="*/ 487100 w 1437202"/>
                <a:gd name="connsiteY8" fmla="*/ 869677 h 1435096"/>
                <a:gd name="connsiteX9" fmla="*/ 406558 w 1437202"/>
                <a:gd name="connsiteY9" fmla="*/ 919375 h 1435096"/>
                <a:gd name="connsiteX10" fmla="*/ 356785 w 1437202"/>
                <a:gd name="connsiteY10" fmla="*/ 1003410 h 1435096"/>
                <a:gd name="connsiteX11" fmla="*/ 356785 w 1437202"/>
                <a:gd name="connsiteY11" fmla="*/ 1049493 h 1435096"/>
                <a:gd name="connsiteX12" fmla="*/ 507913 w 1437202"/>
                <a:gd name="connsiteY12" fmla="*/ 1049493 h 1435096"/>
                <a:gd name="connsiteX13" fmla="*/ 507913 w 1437202"/>
                <a:gd name="connsiteY13" fmla="*/ 997988 h 1435096"/>
                <a:gd name="connsiteX14" fmla="*/ 573975 w 1437202"/>
                <a:gd name="connsiteY14" fmla="*/ 886846 h 1435096"/>
                <a:gd name="connsiteX15" fmla="*/ 681665 w 1437202"/>
                <a:gd name="connsiteY15" fmla="*/ 828111 h 1435096"/>
                <a:gd name="connsiteX16" fmla="*/ 688905 w 1437202"/>
                <a:gd name="connsiteY16" fmla="*/ 816365 h 1435096"/>
                <a:gd name="connsiteX17" fmla="*/ 688905 w 1437202"/>
                <a:gd name="connsiteY17" fmla="*/ 782027 h 1435096"/>
                <a:gd name="connsiteX18" fmla="*/ 648183 w 1437202"/>
                <a:gd name="connsiteY18" fmla="*/ 698896 h 1435096"/>
                <a:gd name="connsiteX19" fmla="*/ 628274 w 1437202"/>
                <a:gd name="connsiteY19" fmla="*/ 651909 h 1435096"/>
                <a:gd name="connsiteX20" fmla="*/ 628274 w 1437202"/>
                <a:gd name="connsiteY20" fmla="*/ 603115 h 1435096"/>
                <a:gd name="connsiteX21" fmla="*/ 640037 w 1437202"/>
                <a:gd name="connsiteY21" fmla="*/ 565163 h 1435096"/>
                <a:gd name="connsiteX22" fmla="*/ 640037 w 1437202"/>
                <a:gd name="connsiteY22" fmla="*/ 508237 h 1435096"/>
                <a:gd name="connsiteX23" fmla="*/ 641847 w 1437202"/>
                <a:gd name="connsiteY23" fmla="*/ 479321 h 1435096"/>
                <a:gd name="connsiteX24" fmla="*/ 585740 w 1437202"/>
                <a:gd name="connsiteY24" fmla="*/ 471189 h 1435096"/>
                <a:gd name="connsiteX25" fmla="*/ 802910 w 1437202"/>
                <a:gd name="connsiteY25" fmla="*/ 386127 h 1435096"/>
                <a:gd name="connsiteX26" fmla="*/ 683475 w 1437202"/>
                <a:gd name="connsiteY26" fmla="*/ 428604 h 1435096"/>
                <a:gd name="connsiteX27" fmla="*/ 658140 w 1437202"/>
                <a:gd name="connsiteY27" fmla="*/ 507232 h 1435096"/>
                <a:gd name="connsiteX28" fmla="*/ 658140 w 1437202"/>
                <a:gd name="connsiteY28" fmla="*/ 571399 h 1435096"/>
                <a:gd name="connsiteX29" fmla="*/ 646378 w 1437202"/>
                <a:gd name="connsiteY29" fmla="*/ 603031 h 1435096"/>
                <a:gd name="connsiteX30" fmla="*/ 646378 w 1437202"/>
                <a:gd name="connsiteY30" fmla="*/ 651835 h 1435096"/>
                <a:gd name="connsiteX31" fmla="*/ 664474 w 1437202"/>
                <a:gd name="connsiteY31" fmla="*/ 688890 h 1435096"/>
                <a:gd name="connsiteX32" fmla="*/ 707000 w 1437202"/>
                <a:gd name="connsiteY32" fmla="*/ 776555 h 1435096"/>
                <a:gd name="connsiteX33" fmla="*/ 707000 w 1437202"/>
                <a:gd name="connsiteY33" fmla="*/ 816321 h 1435096"/>
                <a:gd name="connsiteX34" fmla="*/ 689808 w 1437202"/>
                <a:gd name="connsiteY34" fmla="*/ 844337 h 1435096"/>
                <a:gd name="connsiteX35" fmla="*/ 582137 w 1437202"/>
                <a:gd name="connsiteY35" fmla="*/ 903083 h 1435096"/>
                <a:gd name="connsiteX36" fmla="*/ 526039 w 1437202"/>
                <a:gd name="connsiteY36" fmla="*/ 997978 h 1435096"/>
                <a:gd name="connsiteX37" fmla="*/ 526039 w 1437202"/>
                <a:gd name="connsiteY37" fmla="*/ 1049493 h 1435096"/>
                <a:gd name="connsiteX38" fmla="*/ 1080685 w 1437202"/>
                <a:gd name="connsiteY38" fmla="*/ 1049493 h 1435096"/>
                <a:gd name="connsiteX39" fmla="*/ 1080685 w 1437202"/>
                <a:gd name="connsiteY39" fmla="*/ 1000690 h 1435096"/>
                <a:gd name="connsiteX40" fmla="*/ 1020968 w 1437202"/>
                <a:gd name="connsiteY40" fmla="*/ 903083 h 1435096"/>
                <a:gd name="connsiteX41" fmla="*/ 905153 w 1437202"/>
                <a:gd name="connsiteY41" fmla="*/ 846146 h 1435096"/>
                <a:gd name="connsiteX42" fmla="*/ 887961 w 1437202"/>
                <a:gd name="connsiteY42" fmla="*/ 817225 h 1435096"/>
                <a:gd name="connsiteX43" fmla="*/ 887961 w 1437202"/>
                <a:gd name="connsiteY43" fmla="*/ 776555 h 1435096"/>
                <a:gd name="connsiteX44" fmla="*/ 896105 w 1437202"/>
                <a:gd name="connsiteY44" fmla="*/ 764806 h 1435096"/>
                <a:gd name="connsiteX45" fmla="*/ 932297 w 1437202"/>
                <a:gd name="connsiteY45" fmla="*/ 695216 h 1435096"/>
                <a:gd name="connsiteX46" fmla="*/ 960346 w 1437202"/>
                <a:gd name="connsiteY46" fmla="*/ 651835 h 1435096"/>
                <a:gd name="connsiteX47" fmla="*/ 960346 w 1437202"/>
                <a:gd name="connsiteY47" fmla="*/ 603031 h 1435096"/>
                <a:gd name="connsiteX48" fmla="*/ 947678 w 1437202"/>
                <a:gd name="connsiteY48" fmla="*/ 571399 h 1435096"/>
                <a:gd name="connsiteX49" fmla="*/ 947678 w 1437202"/>
                <a:gd name="connsiteY49" fmla="*/ 507232 h 1435096"/>
                <a:gd name="connsiteX50" fmla="*/ 922343 w 1437202"/>
                <a:gd name="connsiteY50" fmla="*/ 428604 h 1435096"/>
                <a:gd name="connsiteX51" fmla="*/ 802910 w 1437202"/>
                <a:gd name="connsiteY51" fmla="*/ 386127 h 1435096"/>
                <a:gd name="connsiteX52" fmla="*/ 718601 w 1437202"/>
                <a:gd name="connsiteY52" fmla="*/ 0 h 1435096"/>
                <a:gd name="connsiteX53" fmla="*/ 1437202 w 1437202"/>
                <a:gd name="connsiteY53" fmla="*/ 717548 h 1435096"/>
                <a:gd name="connsiteX54" fmla="*/ 718601 w 1437202"/>
                <a:gd name="connsiteY54" fmla="*/ 1435096 h 1435096"/>
                <a:gd name="connsiteX55" fmla="*/ 0 w 1437202"/>
                <a:gd name="connsiteY55" fmla="*/ 717548 h 1435096"/>
                <a:gd name="connsiteX56" fmla="*/ 718601 w 1437202"/>
                <a:gd name="connsiteY56" fmla="*/ 0 h 14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37202" h="1435096">
                  <a:moveTo>
                    <a:pt x="718601" y="0"/>
                  </a:moveTo>
                  <a:cubicBezTo>
                    <a:pt x="1115475" y="0"/>
                    <a:pt x="1437202" y="321256"/>
                    <a:pt x="1437202" y="717548"/>
                  </a:cubicBezTo>
                  <a:cubicBezTo>
                    <a:pt x="1437202" y="1113840"/>
                    <a:pt x="1115475" y="1435096"/>
                    <a:pt x="718601" y="1435096"/>
                  </a:cubicBezTo>
                  <a:cubicBezTo>
                    <a:pt x="321727" y="1435096"/>
                    <a:pt x="0" y="1113840"/>
                    <a:pt x="0" y="717548"/>
                  </a:cubicBezTo>
                  <a:cubicBezTo>
                    <a:pt x="0" y="321256"/>
                    <a:pt x="321727" y="0"/>
                    <a:pt x="718601" y="0"/>
                  </a:cubicBezTo>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smtClean="0"/>
                <a:t>密级</a:t>
              </a:r>
              <a:endParaRPr lang="en-US" dirty="0"/>
            </a:p>
          </p:txBody>
        </p:sp>
        <p:grpSp>
          <p:nvGrpSpPr>
            <p:cNvPr id="5" name="组合 4"/>
            <p:cNvGrpSpPr/>
            <p:nvPr/>
          </p:nvGrpSpPr>
          <p:grpSpPr>
            <a:xfrm>
              <a:off x="1842329" y="637693"/>
              <a:ext cx="1521358" cy="5566340"/>
              <a:chOff x="1842328" y="637693"/>
              <a:chExt cx="2990929" cy="5566340"/>
            </a:xfrm>
          </p:grpSpPr>
          <p:sp>
            <p:nvSpPr>
              <p:cNvPr id="4" name="圆角矩形 3"/>
              <p:cNvSpPr/>
              <p:nvPr/>
            </p:nvSpPr>
            <p:spPr>
              <a:xfrm>
                <a:off x="1842328" y="816429"/>
                <a:ext cx="2990929" cy="5387604"/>
              </a:xfrm>
              <a:prstGeom prst="roundRect">
                <a:avLst>
                  <a:gd name="adj" fmla="val 4656"/>
                </a:avLst>
              </a:prstGeom>
              <a:solidFill>
                <a:schemeClr val="bg1">
                  <a:alpha val="0"/>
                </a:schemeClr>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ïšľíḋe"/>
              <p:cNvSpPr/>
              <p:nvPr/>
            </p:nvSpPr>
            <p:spPr>
              <a:xfrm>
                <a:off x="2353410" y="637693"/>
                <a:ext cx="2163107" cy="430036"/>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smtClean="0">
                    <a:solidFill>
                      <a:srgbClr val="FFFFFF"/>
                    </a:solidFill>
                    <a:latin typeface="微软雅黑" panose="020B0503020204020204" pitchFamily="34" charset="-122"/>
                    <a:ea typeface="微软雅黑" panose="020B0503020204020204" pitchFamily="34" charset="-122"/>
                  </a:rPr>
                  <a:t>业务系统</a:t>
                </a:r>
                <a:endParaRPr lang="en-US" altLang="zh-CN" sz="1600" b="1" dirty="0">
                  <a:solidFill>
                    <a:srgbClr val="FFFFFF"/>
                  </a:solidFill>
                  <a:effectLst/>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3471811" y="637693"/>
              <a:ext cx="6358978" cy="5566340"/>
              <a:chOff x="1842328" y="637693"/>
              <a:chExt cx="2990929" cy="5566340"/>
            </a:xfrm>
          </p:grpSpPr>
          <p:sp>
            <p:nvSpPr>
              <p:cNvPr id="62" name="圆角矩形 61"/>
              <p:cNvSpPr/>
              <p:nvPr/>
            </p:nvSpPr>
            <p:spPr>
              <a:xfrm>
                <a:off x="1842328" y="816429"/>
                <a:ext cx="2990929" cy="5387604"/>
              </a:xfrm>
              <a:prstGeom prst="roundRect">
                <a:avLst>
                  <a:gd name="adj" fmla="val 2231"/>
                </a:avLst>
              </a:prstGeom>
              <a:solidFill>
                <a:schemeClr val="bg1">
                  <a:alpha val="0"/>
                </a:schemeClr>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ïšľíḋe"/>
              <p:cNvSpPr/>
              <p:nvPr/>
            </p:nvSpPr>
            <p:spPr>
              <a:xfrm>
                <a:off x="2402021" y="637693"/>
                <a:ext cx="2114494" cy="430036"/>
              </a:xfrm>
              <a:prstGeom prst="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zh-CN" altLang="en-US" sz="1600" b="1" dirty="0" smtClean="0">
                    <a:solidFill>
                      <a:srgbClr val="FFFFFF"/>
                    </a:solidFill>
                    <a:latin typeface="微软雅黑" panose="020B0503020204020204" pitchFamily="34" charset="-122"/>
                    <a:ea typeface="微软雅黑" panose="020B0503020204020204" pitchFamily="34" charset="-122"/>
                  </a:rPr>
                  <a:t>数据底座</a:t>
                </a:r>
                <a:endParaRPr lang="en-US" altLang="zh-CN" sz="1600" b="1" dirty="0">
                  <a:solidFill>
                    <a:srgbClr val="FFFFFF"/>
                  </a:solidFill>
                  <a:effectLst/>
                  <a:latin typeface="微软雅黑" panose="020B0503020204020204" pitchFamily="34" charset="-122"/>
                  <a:ea typeface="微软雅黑" panose="020B0503020204020204" pitchFamily="34" charset="-122"/>
                </a:endParaRPr>
              </a:p>
            </p:txBody>
          </p:sp>
        </p:grpSp>
        <p:sp>
          <p:nvSpPr>
            <p:cNvPr id="72" name="îšḻîḑê"/>
            <p:cNvSpPr/>
            <p:nvPr/>
          </p:nvSpPr>
          <p:spPr>
            <a:xfrm>
              <a:off x="3568099" y="1246465"/>
              <a:ext cx="1768526" cy="4895458"/>
            </a:xfrm>
            <a:prstGeom prst="rect">
              <a:avLst/>
            </a:prstGeom>
            <a:solidFill>
              <a:schemeClr val="bg1">
                <a:lumMod val="85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r>
                <a:rPr lang="zh-CN" altLang="en-US" sz="1400" b="1" dirty="0" smtClean="0">
                  <a:solidFill>
                    <a:schemeClr val="tx1"/>
                  </a:solidFill>
                  <a:latin typeface="微软雅黑" panose="020B0503020204020204" pitchFamily="34" charset="-122"/>
                  <a:ea typeface="微软雅黑" panose="020B0503020204020204" pitchFamily="34" charset="-122"/>
                </a:rPr>
                <a:t>数据集成</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956906" y="1827930"/>
              <a:ext cx="1179424" cy="310781"/>
              <a:chOff x="3653833" y="1841817"/>
              <a:chExt cx="1179424" cy="310781"/>
            </a:xfrm>
          </p:grpSpPr>
          <p:sp>
            <p:nvSpPr>
              <p:cNvPr id="73" name="文本框 72"/>
              <p:cNvSpPr txBox="1"/>
              <p:nvPr/>
            </p:nvSpPr>
            <p:spPr>
              <a:xfrm>
                <a:off x="3807591" y="1844821"/>
                <a:ext cx="1025666" cy="307777"/>
              </a:xfrm>
              <a:prstGeom prst="rect">
                <a:avLst/>
              </a:prstGeom>
              <a:noFill/>
            </p:spPr>
            <p:txBody>
              <a:bodyPr wrap="square" rtlCol="0">
                <a:spAutoFit/>
              </a:bodyPr>
              <a:lstStyle/>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传输加密</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74" name="iconfont-11092-5226559"/>
              <p:cNvSpPr/>
              <p:nvPr/>
            </p:nvSpPr>
            <p:spPr>
              <a:xfrm>
                <a:off x="3653833" y="1841817"/>
                <a:ext cx="211229" cy="241709"/>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组合 79"/>
            <p:cNvGrpSpPr/>
            <p:nvPr/>
          </p:nvGrpSpPr>
          <p:grpSpPr>
            <a:xfrm>
              <a:off x="3947506" y="3113418"/>
              <a:ext cx="1179424" cy="310781"/>
              <a:chOff x="3653833" y="1841817"/>
              <a:chExt cx="1179424" cy="310781"/>
            </a:xfrm>
          </p:grpSpPr>
          <p:sp>
            <p:nvSpPr>
              <p:cNvPr id="88" name="文本框 87"/>
              <p:cNvSpPr txBox="1"/>
              <p:nvPr/>
            </p:nvSpPr>
            <p:spPr>
              <a:xfrm>
                <a:off x="3807591" y="1844821"/>
                <a:ext cx="1025666" cy="307777"/>
              </a:xfrm>
              <a:prstGeom prst="rect">
                <a:avLst/>
              </a:prstGeom>
              <a:noFill/>
            </p:spPr>
            <p:txBody>
              <a:bodyPr wrap="square" rtlCol="0">
                <a:spAutoFit/>
              </a:bodyPr>
              <a:lstStyle/>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传输加密</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89" name="iconfont-11092-5226559"/>
              <p:cNvSpPr/>
              <p:nvPr/>
            </p:nvSpPr>
            <p:spPr>
              <a:xfrm>
                <a:off x="3653833" y="1841817"/>
                <a:ext cx="211229" cy="241709"/>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îšḻîḑê"/>
            <p:cNvSpPr/>
            <p:nvPr/>
          </p:nvSpPr>
          <p:spPr>
            <a:xfrm>
              <a:off x="5514813" y="1246465"/>
              <a:ext cx="2032532" cy="4895458"/>
            </a:xfrm>
            <a:prstGeom prst="rect">
              <a:avLst/>
            </a:prstGeom>
            <a:solidFill>
              <a:schemeClr val="bg1">
                <a:lumMod val="85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r>
                <a:rPr lang="zh-CN" altLang="en-US" sz="1400" b="1" dirty="0" smtClean="0">
                  <a:solidFill>
                    <a:schemeClr val="tx1"/>
                  </a:solidFill>
                  <a:latin typeface="微软雅黑" panose="020B0503020204020204" pitchFamily="34" charset="-122"/>
                  <a:ea typeface="微软雅黑" panose="020B0503020204020204" pitchFamily="34" charset="-122"/>
                </a:rPr>
                <a:t>数据加工存储</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91" name="组合 90"/>
            <p:cNvGrpSpPr/>
            <p:nvPr/>
          </p:nvGrpSpPr>
          <p:grpSpPr>
            <a:xfrm>
              <a:off x="5967331" y="1827930"/>
              <a:ext cx="1179424" cy="310781"/>
              <a:chOff x="3653833" y="1841817"/>
              <a:chExt cx="1179424" cy="310781"/>
            </a:xfrm>
          </p:grpSpPr>
          <p:sp>
            <p:nvSpPr>
              <p:cNvPr id="92" name="文本框 91"/>
              <p:cNvSpPr txBox="1"/>
              <p:nvPr/>
            </p:nvSpPr>
            <p:spPr>
              <a:xfrm>
                <a:off x="3807591" y="1844821"/>
                <a:ext cx="1025666" cy="307777"/>
              </a:xfrm>
              <a:prstGeom prst="rect">
                <a:avLst/>
              </a:prstGeom>
              <a:noFill/>
            </p:spPr>
            <p:txBody>
              <a:bodyPr wrap="square" rtlCol="0">
                <a:spAutoFit/>
              </a:bodyPr>
              <a:lstStyle/>
              <a:p>
                <a:r>
                  <a:rPr lang="zh-CN" altLang="en-US" sz="1400" b="1" dirty="0">
                    <a:solidFill>
                      <a:schemeClr val="bg1">
                        <a:alpha val="80000"/>
                      </a:schemeClr>
                    </a:solidFill>
                    <a:latin typeface="微软雅黑" panose="020B0503020204020204" pitchFamily="34" charset="-122"/>
                    <a:ea typeface="微软雅黑" panose="020B0503020204020204" pitchFamily="34" charset="-122"/>
                  </a:rPr>
                  <a:t>存储</a:t>
                </a:r>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加密</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93" name="iconfont-11092-5226559"/>
              <p:cNvSpPr/>
              <p:nvPr/>
            </p:nvSpPr>
            <p:spPr>
              <a:xfrm>
                <a:off x="3653833" y="1841817"/>
                <a:ext cx="211229" cy="241709"/>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组合 93"/>
            <p:cNvGrpSpPr/>
            <p:nvPr/>
          </p:nvGrpSpPr>
          <p:grpSpPr>
            <a:xfrm>
              <a:off x="5941367" y="3128728"/>
              <a:ext cx="1179424" cy="310781"/>
              <a:chOff x="3653833" y="1841817"/>
              <a:chExt cx="1179424" cy="310781"/>
            </a:xfrm>
          </p:grpSpPr>
          <p:sp>
            <p:nvSpPr>
              <p:cNvPr id="95" name="文本框 94"/>
              <p:cNvSpPr txBox="1"/>
              <p:nvPr/>
            </p:nvSpPr>
            <p:spPr>
              <a:xfrm>
                <a:off x="3807591" y="1844821"/>
                <a:ext cx="1025666" cy="307777"/>
              </a:xfrm>
              <a:prstGeom prst="rect">
                <a:avLst/>
              </a:prstGeom>
              <a:noFill/>
            </p:spPr>
            <p:txBody>
              <a:bodyPr wrap="square" rtlCol="0">
                <a:spAutoFit/>
              </a:bodyPr>
              <a:lstStyle/>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存储加密</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96" name="iconfont-11092-5226559"/>
              <p:cNvSpPr/>
              <p:nvPr/>
            </p:nvSpPr>
            <p:spPr>
              <a:xfrm>
                <a:off x="3653833" y="1841817"/>
                <a:ext cx="211229" cy="241709"/>
              </a:xfrm>
              <a:custGeom>
                <a:avLst/>
                <a:gdLst>
                  <a:gd name="T0" fmla="*/ 3734 w 8534"/>
                  <a:gd name="T1" fmla="*/ 5957 h 10666"/>
                  <a:gd name="T2" fmla="*/ 3734 w 8534"/>
                  <a:gd name="T3" fmla="*/ 4800 h 10666"/>
                  <a:gd name="T4" fmla="*/ 4267 w 8534"/>
                  <a:gd name="T5" fmla="*/ 4266 h 10666"/>
                  <a:gd name="T6" fmla="*/ 8000 w 8534"/>
                  <a:gd name="T7" fmla="*/ 4266 h 10666"/>
                  <a:gd name="T8" fmla="*/ 8534 w 8534"/>
                  <a:gd name="T9" fmla="*/ 4800 h 10666"/>
                  <a:gd name="T10" fmla="*/ 8534 w 8534"/>
                  <a:gd name="T11" fmla="*/ 10133 h 10666"/>
                  <a:gd name="T12" fmla="*/ 8000 w 8534"/>
                  <a:gd name="T13" fmla="*/ 10666 h 10666"/>
                  <a:gd name="T14" fmla="*/ 534 w 8534"/>
                  <a:gd name="T15" fmla="*/ 10666 h 10666"/>
                  <a:gd name="T16" fmla="*/ 0 w 8534"/>
                  <a:gd name="T17" fmla="*/ 10133 h 10666"/>
                  <a:gd name="T18" fmla="*/ 0 w 8534"/>
                  <a:gd name="T19" fmla="*/ 4800 h 10666"/>
                  <a:gd name="T20" fmla="*/ 534 w 8534"/>
                  <a:gd name="T21" fmla="*/ 4266 h 10666"/>
                  <a:gd name="T22" fmla="*/ 1600 w 8534"/>
                  <a:gd name="T23" fmla="*/ 4266 h 10666"/>
                  <a:gd name="T24" fmla="*/ 1600 w 8534"/>
                  <a:gd name="T25" fmla="*/ 2666 h 10666"/>
                  <a:gd name="T26" fmla="*/ 4267 w 8534"/>
                  <a:gd name="T27" fmla="*/ 0 h 10666"/>
                  <a:gd name="T28" fmla="*/ 6934 w 8534"/>
                  <a:gd name="T29" fmla="*/ 2666 h 10666"/>
                  <a:gd name="T30" fmla="*/ 6400 w 8534"/>
                  <a:gd name="T31" fmla="*/ 3200 h 10666"/>
                  <a:gd name="T32" fmla="*/ 5867 w 8534"/>
                  <a:gd name="T33" fmla="*/ 2666 h 10666"/>
                  <a:gd name="T34" fmla="*/ 4267 w 8534"/>
                  <a:gd name="T35" fmla="*/ 1066 h 10666"/>
                  <a:gd name="T36" fmla="*/ 2667 w 8534"/>
                  <a:gd name="T37" fmla="*/ 2666 h 10666"/>
                  <a:gd name="T38" fmla="*/ 2667 w 8534"/>
                  <a:gd name="T39" fmla="*/ 4800 h 10666"/>
                  <a:gd name="T40" fmla="*/ 2134 w 8534"/>
                  <a:gd name="T41" fmla="*/ 5333 h 10666"/>
                  <a:gd name="T42" fmla="*/ 1067 w 8534"/>
                  <a:gd name="T43" fmla="*/ 5333 h 10666"/>
                  <a:gd name="T44" fmla="*/ 1067 w 8534"/>
                  <a:gd name="T45" fmla="*/ 9600 h 10666"/>
                  <a:gd name="T46" fmla="*/ 7467 w 8534"/>
                  <a:gd name="T47" fmla="*/ 9600 h 10666"/>
                  <a:gd name="T48" fmla="*/ 7467 w 8534"/>
                  <a:gd name="T49" fmla="*/ 5333 h 10666"/>
                  <a:gd name="T50" fmla="*/ 4800 w 8534"/>
                  <a:gd name="T51" fmla="*/ 5333 h 10666"/>
                  <a:gd name="T52" fmla="*/ 4800 w 8534"/>
                  <a:gd name="T53" fmla="*/ 5957 h 10666"/>
                  <a:gd name="T54" fmla="*/ 5844 w 8534"/>
                  <a:gd name="T55" fmla="*/ 7737 h 10666"/>
                  <a:gd name="T56" fmla="*/ 4267 w 8534"/>
                  <a:gd name="T57" fmla="*/ 9066 h 10666"/>
                  <a:gd name="T58" fmla="*/ 2690 w 8534"/>
                  <a:gd name="T59" fmla="*/ 7737 h 10666"/>
                  <a:gd name="T60" fmla="*/ 3734 w 8534"/>
                  <a:gd name="T61" fmla="*/ 5957 h 10666"/>
                  <a:gd name="T62" fmla="*/ 4267 w 8534"/>
                  <a:gd name="T63" fmla="*/ 8000 h 10666"/>
                  <a:gd name="T64" fmla="*/ 4800 w 8534"/>
                  <a:gd name="T65" fmla="*/ 7466 h 10666"/>
                  <a:gd name="T66" fmla="*/ 4267 w 8534"/>
                  <a:gd name="T67" fmla="*/ 6933 h 10666"/>
                  <a:gd name="T68" fmla="*/ 3734 w 8534"/>
                  <a:gd name="T69" fmla="*/ 7466 h 10666"/>
                  <a:gd name="T70" fmla="*/ 4267 w 8534"/>
                  <a:gd name="T71" fmla="*/ 8000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34" h="10666">
                    <a:moveTo>
                      <a:pt x="3734" y="5957"/>
                    </a:moveTo>
                    <a:lnTo>
                      <a:pt x="3734" y="4800"/>
                    </a:lnTo>
                    <a:cubicBezTo>
                      <a:pt x="3734" y="4505"/>
                      <a:pt x="3972" y="4266"/>
                      <a:pt x="4267" y="4266"/>
                    </a:cubicBezTo>
                    <a:lnTo>
                      <a:pt x="8000" y="4266"/>
                    </a:lnTo>
                    <a:cubicBezTo>
                      <a:pt x="8295" y="4266"/>
                      <a:pt x="8534" y="4505"/>
                      <a:pt x="8534" y="4800"/>
                    </a:cubicBezTo>
                    <a:lnTo>
                      <a:pt x="8534" y="10133"/>
                    </a:lnTo>
                    <a:cubicBezTo>
                      <a:pt x="8534" y="10428"/>
                      <a:pt x="8295" y="10666"/>
                      <a:pt x="8000" y="10666"/>
                    </a:cubicBezTo>
                    <a:lnTo>
                      <a:pt x="534" y="10666"/>
                    </a:lnTo>
                    <a:cubicBezTo>
                      <a:pt x="239" y="10666"/>
                      <a:pt x="0" y="10428"/>
                      <a:pt x="0" y="10133"/>
                    </a:cubicBezTo>
                    <a:lnTo>
                      <a:pt x="0" y="4800"/>
                    </a:lnTo>
                    <a:cubicBezTo>
                      <a:pt x="0" y="4505"/>
                      <a:pt x="239" y="4266"/>
                      <a:pt x="534" y="4266"/>
                    </a:cubicBezTo>
                    <a:lnTo>
                      <a:pt x="1600" y="4266"/>
                    </a:lnTo>
                    <a:lnTo>
                      <a:pt x="1600" y="2666"/>
                    </a:lnTo>
                    <a:cubicBezTo>
                      <a:pt x="1600" y="1194"/>
                      <a:pt x="2794" y="0"/>
                      <a:pt x="4267" y="0"/>
                    </a:cubicBezTo>
                    <a:cubicBezTo>
                      <a:pt x="5740" y="0"/>
                      <a:pt x="6934" y="1194"/>
                      <a:pt x="6934" y="2666"/>
                    </a:cubicBezTo>
                    <a:cubicBezTo>
                      <a:pt x="6934" y="2961"/>
                      <a:pt x="6695" y="3200"/>
                      <a:pt x="6400" y="3200"/>
                    </a:cubicBezTo>
                    <a:cubicBezTo>
                      <a:pt x="6106" y="3200"/>
                      <a:pt x="5867" y="2961"/>
                      <a:pt x="5867" y="2666"/>
                    </a:cubicBezTo>
                    <a:cubicBezTo>
                      <a:pt x="5867" y="1783"/>
                      <a:pt x="5151" y="1066"/>
                      <a:pt x="4267" y="1066"/>
                    </a:cubicBezTo>
                    <a:cubicBezTo>
                      <a:pt x="3383" y="1066"/>
                      <a:pt x="2667" y="1783"/>
                      <a:pt x="2667" y="2666"/>
                    </a:cubicBezTo>
                    <a:lnTo>
                      <a:pt x="2667" y="4800"/>
                    </a:lnTo>
                    <a:cubicBezTo>
                      <a:pt x="2667" y="5094"/>
                      <a:pt x="2428" y="5333"/>
                      <a:pt x="2134" y="5333"/>
                    </a:cubicBezTo>
                    <a:lnTo>
                      <a:pt x="1067" y="5333"/>
                    </a:lnTo>
                    <a:lnTo>
                      <a:pt x="1067" y="9600"/>
                    </a:lnTo>
                    <a:lnTo>
                      <a:pt x="7467" y="9600"/>
                    </a:lnTo>
                    <a:lnTo>
                      <a:pt x="7467" y="5333"/>
                    </a:lnTo>
                    <a:lnTo>
                      <a:pt x="4800" y="5333"/>
                    </a:lnTo>
                    <a:lnTo>
                      <a:pt x="4800" y="5957"/>
                    </a:lnTo>
                    <a:cubicBezTo>
                      <a:pt x="5535" y="6217"/>
                      <a:pt x="5976" y="6968"/>
                      <a:pt x="5844" y="7737"/>
                    </a:cubicBezTo>
                    <a:cubicBezTo>
                      <a:pt x="5713" y="8505"/>
                      <a:pt x="5047" y="9066"/>
                      <a:pt x="4267" y="9066"/>
                    </a:cubicBezTo>
                    <a:cubicBezTo>
                      <a:pt x="3487" y="9066"/>
                      <a:pt x="2821" y="8505"/>
                      <a:pt x="2690" y="7737"/>
                    </a:cubicBezTo>
                    <a:cubicBezTo>
                      <a:pt x="2558" y="6968"/>
                      <a:pt x="2999" y="6217"/>
                      <a:pt x="3734" y="5957"/>
                    </a:cubicBezTo>
                    <a:close/>
                    <a:moveTo>
                      <a:pt x="4267" y="8000"/>
                    </a:moveTo>
                    <a:cubicBezTo>
                      <a:pt x="4562" y="8000"/>
                      <a:pt x="4800" y="7761"/>
                      <a:pt x="4800" y="7466"/>
                    </a:cubicBezTo>
                    <a:cubicBezTo>
                      <a:pt x="4800" y="7172"/>
                      <a:pt x="4562" y="6933"/>
                      <a:pt x="4267" y="6933"/>
                    </a:cubicBezTo>
                    <a:cubicBezTo>
                      <a:pt x="3972" y="6933"/>
                      <a:pt x="3734" y="7172"/>
                      <a:pt x="3734" y="7466"/>
                    </a:cubicBezTo>
                    <a:cubicBezTo>
                      <a:pt x="3734" y="7761"/>
                      <a:pt x="3972" y="8000"/>
                      <a:pt x="4267" y="80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îšḻîḑê"/>
            <p:cNvSpPr/>
            <p:nvPr/>
          </p:nvSpPr>
          <p:spPr>
            <a:xfrm>
              <a:off x="7709203" y="1235850"/>
              <a:ext cx="2083855" cy="4895458"/>
            </a:xfrm>
            <a:prstGeom prst="rect">
              <a:avLst/>
            </a:prstGeom>
            <a:solidFill>
              <a:schemeClr val="bg1">
                <a:lumMod val="85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p>
              <a:pPr algn="ctr" defTabSz="914400"/>
              <a:r>
                <a:rPr lang="zh-CN" altLang="en-US" sz="1400" b="1" dirty="0" smtClean="0">
                  <a:solidFill>
                    <a:schemeClr val="tx1"/>
                  </a:solidFill>
                  <a:latin typeface="微软雅黑" panose="020B0503020204020204" pitchFamily="34" charset="-122"/>
                  <a:ea typeface="微软雅黑" panose="020B0503020204020204" pitchFamily="34" charset="-122"/>
                </a:rPr>
                <a:t>数据</a:t>
              </a:r>
              <a:r>
                <a:rPr lang="zh-CN" altLang="en-US" sz="1400" b="1" dirty="0">
                  <a:solidFill>
                    <a:schemeClr val="tx1"/>
                  </a:solidFill>
                  <a:latin typeface="微软雅黑" panose="020B0503020204020204" pitchFamily="34" charset="-122"/>
                  <a:ea typeface="微软雅黑" panose="020B0503020204020204" pitchFamily="34" charset="-122"/>
                </a:rPr>
                <a:t>应用</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118396" y="1737242"/>
              <a:ext cx="1464327" cy="523220"/>
              <a:chOff x="8109690" y="1820319"/>
              <a:chExt cx="1464327" cy="523220"/>
            </a:xfrm>
          </p:grpSpPr>
          <p:sp>
            <p:nvSpPr>
              <p:cNvPr id="99" name="文本框 98"/>
              <p:cNvSpPr txBox="1"/>
              <p:nvPr/>
            </p:nvSpPr>
            <p:spPr>
              <a:xfrm>
                <a:off x="8331809" y="1820319"/>
                <a:ext cx="1242208" cy="523220"/>
              </a:xfrm>
              <a:prstGeom prst="rect">
                <a:avLst/>
              </a:prstGeom>
              <a:noFill/>
            </p:spPr>
            <p:txBody>
              <a:bodyPr wrap="square" rtlCol="0">
                <a:spAutoFit/>
              </a:bodyPr>
              <a:lstStyle/>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授权解密</a:t>
                </a:r>
                <a:endParaRPr lang="en-US" altLang="zh-CN" sz="1400" b="1" dirty="0" smtClean="0">
                  <a:solidFill>
                    <a:schemeClr val="bg1">
                      <a:alpha val="80000"/>
                    </a:schemeClr>
                  </a:solidFill>
                  <a:latin typeface="微软雅黑" panose="020B0503020204020204" pitchFamily="34" charset="-122"/>
                  <a:ea typeface="微软雅黑" panose="020B0503020204020204" pitchFamily="34" charset="-122"/>
                </a:endParaRPr>
              </a:p>
              <a:p>
                <a:r>
                  <a:rPr lang="en-US" altLang="zh-CN" sz="1400" b="1" dirty="0" smtClean="0">
                    <a:solidFill>
                      <a:schemeClr val="bg1">
                        <a:alpha val="80000"/>
                      </a:schemeClr>
                    </a:solidFill>
                    <a:latin typeface="微软雅黑" panose="020B0503020204020204" pitchFamily="34" charset="-122"/>
                    <a:ea typeface="微软雅黑" panose="020B0503020204020204" pitchFamily="34" charset="-122"/>
                  </a:rPr>
                  <a:t>+</a:t>
                </a:r>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双因子</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104" name="iconfont-1177-634407"/>
              <p:cNvSpPr/>
              <p:nvPr/>
            </p:nvSpPr>
            <p:spPr>
              <a:xfrm>
                <a:off x="8109690" y="1915865"/>
                <a:ext cx="244094" cy="266489"/>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4073 w 9310"/>
                  <a:gd name="T19" fmla="*/ 9285 h 12800"/>
                  <a:gd name="T20" fmla="*/ 4073 w 9310"/>
                  <a:gd name="T21" fmla="*/ 10362 h 12800"/>
                  <a:gd name="T22" fmla="*/ 4656 w 9310"/>
                  <a:gd name="T23" fmla="*/ 10972 h 12800"/>
                  <a:gd name="T24" fmla="*/ 5237 w 9310"/>
                  <a:gd name="T25" fmla="*/ 10362 h 12800"/>
                  <a:gd name="T26" fmla="*/ 5237 w 9310"/>
                  <a:gd name="T27" fmla="*/ 9285 h 12800"/>
                  <a:gd name="T28" fmla="*/ 5819 w 9310"/>
                  <a:gd name="T29" fmla="*/ 8229 h 12800"/>
                  <a:gd name="T30" fmla="*/ 4655 w 9310"/>
                  <a:gd name="T31" fmla="*/ 7010 h 12800"/>
                  <a:gd name="T32" fmla="*/ 3491 w 9310"/>
                  <a:gd name="T33" fmla="*/ 8229 h 12800"/>
                  <a:gd name="T34" fmla="*/ 4073 w 9310"/>
                  <a:gd name="T35" fmla="*/ 9285 h 12800"/>
                  <a:gd name="T36" fmla="*/ 0 w 9310"/>
                  <a:gd name="T37" fmla="*/ 5260 h 12800"/>
                  <a:gd name="T38" fmla="*/ 0 w 9310"/>
                  <a:gd name="T39" fmla="*/ 12194 h 12800"/>
                  <a:gd name="T40" fmla="*/ 583 w 9310"/>
                  <a:gd name="T41" fmla="*/ 12800 h 12800"/>
                  <a:gd name="T42" fmla="*/ 8727 w 9310"/>
                  <a:gd name="T43" fmla="*/ 12800 h 12800"/>
                  <a:gd name="T44" fmla="*/ 9310 w 9310"/>
                  <a:gd name="T45" fmla="*/ 12194 h 12800"/>
                  <a:gd name="T46" fmla="*/ 9310 w 9310"/>
                  <a:gd name="T47" fmla="*/ 5260 h 12800"/>
                  <a:gd name="T48" fmla="*/ 8727 w 9310"/>
                  <a:gd name="T49" fmla="*/ 4655 h 12800"/>
                  <a:gd name="T50" fmla="*/ 583 w 9310"/>
                  <a:gd name="T51" fmla="*/ 4655 h 12800"/>
                  <a:gd name="T52" fmla="*/ 0 w 9310"/>
                  <a:gd name="T53" fmla="*/ 5260 h 12800"/>
                  <a:gd name="T54" fmla="*/ 8728 w 9310"/>
                  <a:gd name="T55" fmla="*/ 5236 h 12800"/>
                  <a:gd name="T56" fmla="*/ 8728 w 9310"/>
                  <a:gd name="T57" fmla="*/ 12246 h 12800"/>
                  <a:gd name="T58" fmla="*/ 582 w 9310"/>
                  <a:gd name="T59" fmla="*/ 12246 h 12800"/>
                  <a:gd name="T60" fmla="*/ 582 w 9310"/>
                  <a:gd name="T61" fmla="*/ 5236 h 12800"/>
                  <a:gd name="T62" fmla="*/ 8728 w 9310"/>
                  <a:gd name="T63" fmla="*/ 523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4073" y="9285"/>
                    </a:moveTo>
                    <a:lnTo>
                      <a:pt x="4073" y="10362"/>
                    </a:lnTo>
                    <a:cubicBezTo>
                      <a:pt x="4073" y="10362"/>
                      <a:pt x="4075" y="10972"/>
                      <a:pt x="4656" y="10972"/>
                    </a:cubicBezTo>
                    <a:cubicBezTo>
                      <a:pt x="5237" y="10971"/>
                      <a:pt x="5237" y="10362"/>
                      <a:pt x="5237" y="10362"/>
                    </a:cubicBezTo>
                    <a:lnTo>
                      <a:pt x="5237" y="9285"/>
                    </a:lnTo>
                    <a:cubicBezTo>
                      <a:pt x="5585" y="9074"/>
                      <a:pt x="5819" y="8680"/>
                      <a:pt x="5819" y="8229"/>
                    </a:cubicBezTo>
                    <a:cubicBezTo>
                      <a:pt x="5819" y="7555"/>
                      <a:pt x="5298" y="7010"/>
                      <a:pt x="4655" y="7010"/>
                    </a:cubicBezTo>
                    <a:cubicBezTo>
                      <a:pt x="4012" y="7010"/>
                      <a:pt x="3491" y="7555"/>
                      <a:pt x="3491" y="8229"/>
                    </a:cubicBezTo>
                    <a:cubicBezTo>
                      <a:pt x="3491" y="8680"/>
                      <a:pt x="3725" y="9074"/>
                      <a:pt x="4073" y="9285"/>
                    </a:cubicBez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8728" y="5236"/>
                    </a:moveTo>
                    <a:lnTo>
                      <a:pt x="8728" y="12246"/>
                    </a:lnTo>
                    <a:lnTo>
                      <a:pt x="582" y="12246"/>
                    </a:lnTo>
                    <a:lnTo>
                      <a:pt x="582" y="5236"/>
                    </a:lnTo>
                    <a:lnTo>
                      <a:pt x="8728" y="5236"/>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组合 104"/>
            <p:cNvGrpSpPr/>
            <p:nvPr/>
          </p:nvGrpSpPr>
          <p:grpSpPr>
            <a:xfrm>
              <a:off x="8135517" y="3071799"/>
              <a:ext cx="1438500" cy="324946"/>
              <a:chOff x="8135517" y="1803150"/>
              <a:chExt cx="1438500" cy="324946"/>
            </a:xfrm>
          </p:grpSpPr>
          <p:sp>
            <p:nvSpPr>
              <p:cNvPr id="106" name="文本框 105"/>
              <p:cNvSpPr txBox="1"/>
              <p:nvPr/>
            </p:nvSpPr>
            <p:spPr>
              <a:xfrm>
                <a:off x="8331809" y="1820319"/>
                <a:ext cx="1242208" cy="307777"/>
              </a:xfrm>
              <a:prstGeom prst="rect">
                <a:avLst/>
              </a:prstGeom>
              <a:noFill/>
            </p:spPr>
            <p:txBody>
              <a:bodyPr wrap="square" rtlCol="0">
                <a:spAutoFit/>
              </a:bodyPr>
              <a:lstStyle/>
              <a:p>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授权</a:t>
                </a:r>
                <a:r>
                  <a:rPr lang="en-US" altLang="zh-CN" sz="1400" b="1" dirty="0" smtClean="0">
                    <a:solidFill>
                      <a:schemeClr val="bg1">
                        <a:alpha val="80000"/>
                      </a:schemeClr>
                    </a:solidFill>
                    <a:latin typeface="微软雅黑" panose="020B0503020204020204" pitchFamily="34" charset="-122"/>
                    <a:ea typeface="微软雅黑" panose="020B0503020204020204" pitchFamily="34" charset="-122"/>
                  </a:rPr>
                  <a:t>,</a:t>
                </a:r>
                <a:r>
                  <a:rPr lang="zh-CN" altLang="en-US" sz="1400" b="1" dirty="0" smtClean="0">
                    <a:solidFill>
                      <a:schemeClr val="bg1">
                        <a:alpha val="80000"/>
                      </a:schemeClr>
                    </a:solidFill>
                    <a:latin typeface="微软雅黑" panose="020B0503020204020204" pitchFamily="34" charset="-122"/>
                    <a:ea typeface="微软雅黑" panose="020B0503020204020204" pitchFamily="34" charset="-122"/>
                  </a:rPr>
                  <a:t>解密</a:t>
                </a:r>
                <a:endParaRPr lang="en-US" altLang="zh-CN" sz="14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107" name="iconfont-1177-634407"/>
              <p:cNvSpPr/>
              <p:nvPr/>
            </p:nvSpPr>
            <p:spPr>
              <a:xfrm>
                <a:off x="8135517" y="1803150"/>
                <a:ext cx="244094" cy="266489"/>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4073 w 9310"/>
                  <a:gd name="T19" fmla="*/ 9285 h 12800"/>
                  <a:gd name="T20" fmla="*/ 4073 w 9310"/>
                  <a:gd name="T21" fmla="*/ 10362 h 12800"/>
                  <a:gd name="T22" fmla="*/ 4656 w 9310"/>
                  <a:gd name="T23" fmla="*/ 10972 h 12800"/>
                  <a:gd name="T24" fmla="*/ 5237 w 9310"/>
                  <a:gd name="T25" fmla="*/ 10362 h 12800"/>
                  <a:gd name="T26" fmla="*/ 5237 w 9310"/>
                  <a:gd name="T27" fmla="*/ 9285 h 12800"/>
                  <a:gd name="T28" fmla="*/ 5819 w 9310"/>
                  <a:gd name="T29" fmla="*/ 8229 h 12800"/>
                  <a:gd name="T30" fmla="*/ 4655 w 9310"/>
                  <a:gd name="T31" fmla="*/ 7010 h 12800"/>
                  <a:gd name="T32" fmla="*/ 3491 w 9310"/>
                  <a:gd name="T33" fmla="*/ 8229 h 12800"/>
                  <a:gd name="T34" fmla="*/ 4073 w 9310"/>
                  <a:gd name="T35" fmla="*/ 9285 h 12800"/>
                  <a:gd name="T36" fmla="*/ 0 w 9310"/>
                  <a:gd name="T37" fmla="*/ 5260 h 12800"/>
                  <a:gd name="T38" fmla="*/ 0 w 9310"/>
                  <a:gd name="T39" fmla="*/ 12194 h 12800"/>
                  <a:gd name="T40" fmla="*/ 583 w 9310"/>
                  <a:gd name="T41" fmla="*/ 12800 h 12800"/>
                  <a:gd name="T42" fmla="*/ 8727 w 9310"/>
                  <a:gd name="T43" fmla="*/ 12800 h 12800"/>
                  <a:gd name="T44" fmla="*/ 9310 w 9310"/>
                  <a:gd name="T45" fmla="*/ 12194 h 12800"/>
                  <a:gd name="T46" fmla="*/ 9310 w 9310"/>
                  <a:gd name="T47" fmla="*/ 5260 h 12800"/>
                  <a:gd name="T48" fmla="*/ 8727 w 9310"/>
                  <a:gd name="T49" fmla="*/ 4655 h 12800"/>
                  <a:gd name="T50" fmla="*/ 583 w 9310"/>
                  <a:gd name="T51" fmla="*/ 4655 h 12800"/>
                  <a:gd name="T52" fmla="*/ 0 w 9310"/>
                  <a:gd name="T53" fmla="*/ 5260 h 12800"/>
                  <a:gd name="T54" fmla="*/ 8728 w 9310"/>
                  <a:gd name="T55" fmla="*/ 5236 h 12800"/>
                  <a:gd name="T56" fmla="*/ 8728 w 9310"/>
                  <a:gd name="T57" fmla="*/ 12246 h 12800"/>
                  <a:gd name="T58" fmla="*/ 582 w 9310"/>
                  <a:gd name="T59" fmla="*/ 12246 h 12800"/>
                  <a:gd name="T60" fmla="*/ 582 w 9310"/>
                  <a:gd name="T61" fmla="*/ 5236 h 12800"/>
                  <a:gd name="T62" fmla="*/ 8728 w 9310"/>
                  <a:gd name="T63" fmla="*/ 523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4073" y="9285"/>
                    </a:moveTo>
                    <a:lnTo>
                      <a:pt x="4073" y="10362"/>
                    </a:lnTo>
                    <a:cubicBezTo>
                      <a:pt x="4073" y="10362"/>
                      <a:pt x="4075" y="10972"/>
                      <a:pt x="4656" y="10972"/>
                    </a:cubicBezTo>
                    <a:cubicBezTo>
                      <a:pt x="5237" y="10971"/>
                      <a:pt x="5237" y="10362"/>
                      <a:pt x="5237" y="10362"/>
                    </a:cubicBezTo>
                    <a:lnTo>
                      <a:pt x="5237" y="9285"/>
                    </a:lnTo>
                    <a:cubicBezTo>
                      <a:pt x="5585" y="9074"/>
                      <a:pt x="5819" y="8680"/>
                      <a:pt x="5819" y="8229"/>
                    </a:cubicBezTo>
                    <a:cubicBezTo>
                      <a:pt x="5819" y="7555"/>
                      <a:pt x="5298" y="7010"/>
                      <a:pt x="4655" y="7010"/>
                    </a:cubicBezTo>
                    <a:cubicBezTo>
                      <a:pt x="4012" y="7010"/>
                      <a:pt x="3491" y="7555"/>
                      <a:pt x="3491" y="8229"/>
                    </a:cubicBezTo>
                    <a:cubicBezTo>
                      <a:pt x="3491" y="8680"/>
                      <a:pt x="3725" y="9074"/>
                      <a:pt x="4073" y="9285"/>
                    </a:cubicBez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8728" y="5236"/>
                    </a:moveTo>
                    <a:lnTo>
                      <a:pt x="8728" y="12246"/>
                    </a:lnTo>
                    <a:lnTo>
                      <a:pt x="582" y="12246"/>
                    </a:lnTo>
                    <a:lnTo>
                      <a:pt x="582" y="5236"/>
                    </a:lnTo>
                    <a:lnTo>
                      <a:pt x="8728" y="5236"/>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组合 9"/>
          <p:cNvGrpSpPr/>
          <p:nvPr/>
        </p:nvGrpSpPr>
        <p:grpSpPr>
          <a:xfrm>
            <a:off x="8989448" y="724391"/>
            <a:ext cx="3148899" cy="1682816"/>
            <a:chOff x="9459162" y="724391"/>
            <a:chExt cx="2679185" cy="1682816"/>
          </a:xfrm>
        </p:grpSpPr>
        <p:sp>
          <p:nvSpPr>
            <p:cNvPr id="110" name="圆角矩形 109"/>
            <p:cNvSpPr/>
            <p:nvPr/>
          </p:nvSpPr>
          <p:spPr>
            <a:xfrm>
              <a:off x="9459162" y="742833"/>
              <a:ext cx="2679185" cy="1664374"/>
            </a:xfrm>
            <a:prstGeom prst="roundRect">
              <a:avLst>
                <a:gd name="adj" fmla="val 6500"/>
              </a:avLst>
            </a:prstGeom>
            <a:solidFill>
              <a:schemeClr val="bg1">
                <a:lumMod val="85000"/>
              </a:schemeClr>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9493903" y="962516"/>
              <a:ext cx="2595880" cy="1444691"/>
            </a:xfrm>
            <a:prstGeom prst="rect">
              <a:avLst/>
            </a:prstGeom>
            <a:solidFill>
              <a:schemeClr val="bg1">
                <a:alpha val="0"/>
              </a:schemeClr>
            </a:solidFill>
            <a:ln>
              <a:noFill/>
            </a:ln>
          </p:spPr>
          <p:txBody>
            <a:bodyPr wrap="square" rtlCol="0" anchor="t">
              <a:spAutoFit/>
            </a:bodyPr>
            <a:lstStyle/>
            <a:p>
              <a:pPr marL="171450" indent="-171450" fontAlgn="auto">
                <a:lnSpc>
                  <a:spcPct val="150000"/>
                </a:lnSpc>
                <a:buFont typeface="Arial" panose="020B0604020202020204" pitchFamily="34" charset="0"/>
                <a:buChar char="•"/>
              </a:pP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设置访问策略：</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在数据安全管理模块，启用库、表、栏位的访问权限控制。受控后，需要分配用户、角色的访问权限或者在数据资产申请表、栏位的访问权限才能访问。主要针对数据开发者。</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文本框 108"/>
            <p:cNvSpPr txBox="1"/>
            <p:nvPr/>
          </p:nvSpPr>
          <p:spPr>
            <a:xfrm>
              <a:off x="9504063" y="724391"/>
              <a:ext cx="1319151"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栏位访问控制</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 name="组合 10"/>
          <p:cNvGrpSpPr/>
          <p:nvPr/>
        </p:nvGrpSpPr>
        <p:grpSpPr>
          <a:xfrm>
            <a:off x="8955227" y="2451487"/>
            <a:ext cx="3143277" cy="3100447"/>
            <a:chOff x="9459162" y="2224192"/>
            <a:chExt cx="2679185" cy="3100447"/>
          </a:xfrm>
        </p:grpSpPr>
        <p:sp>
          <p:nvSpPr>
            <p:cNvPr id="111" name="圆角矩形 110"/>
            <p:cNvSpPr/>
            <p:nvPr/>
          </p:nvSpPr>
          <p:spPr>
            <a:xfrm>
              <a:off x="9459162" y="2242633"/>
              <a:ext cx="2679185" cy="2543351"/>
            </a:xfrm>
            <a:prstGeom prst="roundRect">
              <a:avLst>
                <a:gd name="adj" fmla="val 6500"/>
              </a:avLst>
            </a:prstGeom>
            <a:solidFill>
              <a:schemeClr val="bg1">
                <a:lumMod val="85000"/>
              </a:schemeClr>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9493903" y="2462317"/>
              <a:ext cx="2595880" cy="2862322"/>
            </a:xfrm>
            <a:prstGeom prst="rect">
              <a:avLst/>
            </a:prstGeom>
            <a:solidFill>
              <a:schemeClr val="bg1">
                <a:alpha val="0"/>
              </a:schemeClr>
            </a:solidFill>
            <a:ln>
              <a:noFill/>
            </a:ln>
          </p:spPr>
          <p:txBody>
            <a:bodyPr wrap="square" rtlCol="0" anchor="t">
              <a:spAutoFit/>
            </a:bodyPr>
            <a:lstStyle/>
            <a:p>
              <a:pPr marL="171450" indent="-171450">
                <a:lnSpc>
                  <a:spcPct val="150000"/>
                </a:lnSpc>
                <a:buFont typeface="Arial" panose="020B0604020202020204" pitchFamily="34" charset="0"/>
                <a:buChar char="•"/>
              </a:pPr>
              <a:r>
                <a:rPr lang="zh-CN" altLang="en-US" sz="1200" b="1"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传输</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加密：</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对于高密数据，数据</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从业务系统往数据底座传输时，在传输管道上配置加密策略，在传输过程中和数据进入到底座，均为加密状态。</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数据解密：</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数据应用</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时，分配用户、角色访问权限或者数据资产申请访问权限，授权后，解密数据。如果是</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绝密数据，加入双因子验证。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3" name="文本框 112"/>
            <p:cNvSpPr txBox="1"/>
            <p:nvPr/>
          </p:nvSpPr>
          <p:spPr>
            <a:xfrm>
              <a:off x="9504063" y="2224192"/>
              <a:ext cx="1321510"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栏位加密控制</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4" name="组合 113"/>
          <p:cNvGrpSpPr/>
          <p:nvPr/>
        </p:nvGrpSpPr>
        <p:grpSpPr>
          <a:xfrm>
            <a:off x="8955227" y="5092566"/>
            <a:ext cx="3143277" cy="1715453"/>
            <a:chOff x="9459162" y="2224192"/>
            <a:chExt cx="2679185" cy="1715453"/>
          </a:xfrm>
        </p:grpSpPr>
        <p:sp>
          <p:nvSpPr>
            <p:cNvPr id="115" name="圆角矩形 114"/>
            <p:cNvSpPr/>
            <p:nvPr/>
          </p:nvSpPr>
          <p:spPr>
            <a:xfrm>
              <a:off x="9459162" y="2242633"/>
              <a:ext cx="2679185" cy="1697012"/>
            </a:xfrm>
            <a:prstGeom prst="roundRect">
              <a:avLst>
                <a:gd name="adj" fmla="val 6500"/>
              </a:avLst>
            </a:prstGeom>
            <a:solidFill>
              <a:schemeClr val="bg1">
                <a:lumMod val="85000"/>
              </a:schemeClr>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9493903" y="2462317"/>
              <a:ext cx="2595880" cy="1477328"/>
            </a:xfrm>
            <a:prstGeom prst="rect">
              <a:avLst/>
            </a:prstGeom>
            <a:solidFill>
              <a:schemeClr val="bg1">
                <a:alpha val="0"/>
              </a:schemeClr>
            </a:solidFill>
            <a:ln>
              <a:noFill/>
            </a:ln>
          </p:spPr>
          <p:txBody>
            <a:bodyPr wrap="square" rtlCol="0" anchor="t">
              <a:spAutoFit/>
            </a:bodyPr>
            <a:lstStyle/>
            <a:p>
              <a:pPr marL="171450" indent="-171450">
                <a:lnSpc>
                  <a:spcPct val="150000"/>
                </a:lnSpc>
                <a:buFont typeface="Arial" panose="020B0604020202020204" pitchFamily="34" charset="0"/>
                <a:buChar char="•"/>
              </a:pPr>
              <a:r>
                <a:rPr lang="zh-CN" altLang="en-US" sz="1200" b="1"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行</a:t>
              </a:r>
              <a:r>
                <a:rPr lang="zh-CN" altLang="en-US" sz="1200" b="1"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级权限控制：</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通过权限组，权限对象，权限值三层架构</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，实现数据访问行级权限控制。和</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SAP</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权限体系、</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FR</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BI</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权限体系做综合打通，能兼容三者的权限体系。</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文本框 116"/>
            <p:cNvSpPr txBox="1"/>
            <p:nvPr/>
          </p:nvSpPr>
          <p:spPr>
            <a:xfrm>
              <a:off x="9504063" y="2224192"/>
              <a:ext cx="1594776" cy="307777"/>
            </a:xfrm>
            <a:prstGeom prst="rect">
              <a:avLst/>
            </a:prstGeom>
            <a:noFill/>
          </p:spPr>
          <p:txBody>
            <a:bodyPr wrap="none" rtlCol="0">
              <a:spAutoFit/>
            </a:bodyPr>
            <a:lstStyle/>
            <a:p>
              <a:pPr marL="285750" indent="-285750">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行</a:t>
              </a:r>
              <a:r>
                <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数据</a:t>
              </a:r>
              <a:r>
                <a:rPr lang="en-US" altLang="zh-CN" sz="14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访问控制</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 name="矩形 11"/>
          <p:cNvSpPr/>
          <p:nvPr/>
        </p:nvSpPr>
        <p:spPr>
          <a:xfrm>
            <a:off x="136440" y="6123801"/>
            <a:ext cx="8691399" cy="646331"/>
          </a:xfrm>
          <a:prstGeom prst="rect">
            <a:avLst/>
          </a:prstGeom>
        </p:spPr>
        <p:txBody>
          <a:bodyPr wrap="square">
            <a:spAutoFit/>
          </a:bodyPr>
          <a:lstStyle/>
          <a:p>
            <a:pPr marL="171450" indent="-171450">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针对平台重大问题需汉得开发团队协助时，建议：汉得不预留平台账号，借助立讯管理员账号，由立讯管理员输入密码后进行登录处理</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对于第三方平台工具访问，提供数据解密的</a:t>
            </a:r>
            <a:r>
              <a:rPr lang="en-US" altLang="zh-CN" sz="1200" dirty="0" smtClean="0">
                <a:latin typeface="微软雅黑" panose="020B0503020204020204" pitchFamily="34" charset="-122"/>
                <a:ea typeface="微软雅黑" panose="020B0503020204020204" pitchFamily="34" charset="-122"/>
              </a:rPr>
              <a:t>SDK</a:t>
            </a:r>
            <a:r>
              <a:rPr lang="zh-CN" altLang="en-US" sz="1200" dirty="0" smtClean="0">
                <a:latin typeface="微软雅黑" panose="020B0503020204020204" pitchFamily="34" charset="-122"/>
                <a:ea typeface="微软雅黑" panose="020B0503020204020204" pitchFamily="34" charset="-122"/>
              </a:rPr>
              <a:t>或者</a:t>
            </a:r>
            <a:r>
              <a:rPr lang="en-US" altLang="zh-CN" sz="1200" dirty="0" err="1" smtClean="0">
                <a:latin typeface="微软雅黑" panose="020B0503020204020204" pitchFamily="34" charset="-122"/>
                <a:ea typeface="微软雅黑" panose="020B0503020204020204" pitchFamily="34" charset="-122"/>
              </a:rPr>
              <a:t>udf</a:t>
            </a:r>
            <a:r>
              <a:rPr lang="zh-CN" altLang="en-US" sz="1200" dirty="0" smtClean="0">
                <a:latin typeface="微软雅黑" panose="020B0503020204020204" pitchFamily="34" charset="-122"/>
                <a:ea typeface="微软雅黑" panose="020B0503020204020204" pitchFamily="34" charset="-122"/>
              </a:rPr>
              <a:t>函数。</a:t>
            </a:r>
            <a:endParaRPr lang="zh-CN" altLang="en-US" sz="12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2.2.5.7 </a:t>
            </a:r>
            <a:r>
              <a:rPr lang="zh-CN" altLang="en-US" b="1" dirty="0">
                <a:sym typeface="+mn-ea"/>
              </a:rPr>
              <a:t>数据密级管理</a:t>
            </a:r>
            <a:endParaRPr lang="zh-CN" altLang="en-US" b="1" dirty="0"/>
          </a:p>
        </p:txBody>
      </p:sp>
      <p:sp>
        <p:nvSpPr>
          <p:cNvPr id="9" name="圆角矩形 8"/>
          <p:cNvSpPr/>
          <p:nvPr/>
        </p:nvSpPr>
        <p:spPr>
          <a:xfrm>
            <a:off x="247650" y="713105"/>
            <a:ext cx="11635105" cy="756285"/>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indent="0" algn="l" fontAlgn="auto">
              <a:lnSpc>
                <a:spcPct val="150000"/>
              </a:lnSpc>
              <a:buFont typeface="Arial" panose="020B0604020202020204" pitchFamily="34" charset="0"/>
              <a:buNone/>
            </a:pPr>
            <a:r>
              <a:rPr lang="en-US" altLang="zh-CN" sz="2000" dirty="0">
                <a:solidFill>
                  <a:schemeClr val="tx1">
                    <a:alpha val="7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bg2">
                    <a:lumMod val="25000"/>
                    <a:alpha val="70000"/>
                  </a:schemeClr>
                </a:solidFill>
                <a:latin typeface="微软雅黑" panose="020B0503020204020204" pitchFamily="34" charset="-122"/>
                <a:ea typeface="微软雅黑" panose="020B0503020204020204" pitchFamily="34" charset="-122"/>
                <a:sym typeface="+mn-ea"/>
              </a:rPr>
              <a:t> </a:t>
            </a:r>
            <a:r>
              <a:rPr lang="en-US" altLang="zh-CN"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 </a:t>
            </a:r>
            <a:r>
              <a:rPr lang="zh-CN" altLang="en-US"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企业在进行数据治理时，为防止数据泄露，保障数据安全，需要对数据进行分级统一的管理，最终帮助企业实现</a:t>
            </a:r>
            <a:r>
              <a:rPr lang="en-US" altLang="zh-CN"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“让数据使用更安全”</a:t>
            </a:r>
            <a:r>
              <a:rPr lang="zh-CN" altLang="en-US"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的愿景。</a:t>
            </a:r>
            <a:r>
              <a:rPr lang="en-US" altLang="zh-CN"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HDSP</a:t>
            </a:r>
            <a:r>
              <a:rPr lang="zh-CN" altLang="en-US" sz="4800" dirty="0">
                <a:solidFill>
                  <a:schemeClr val="bg2">
                    <a:lumMod val="25000"/>
                    <a:alpha val="70000"/>
                  </a:schemeClr>
                </a:solidFill>
                <a:latin typeface="微软雅黑" panose="020B0503020204020204" pitchFamily="34" charset="-122"/>
                <a:ea typeface="微软雅黑" panose="020B0503020204020204" pitchFamily="34" charset="-122"/>
                <a:sym typeface="+mn-ea"/>
              </a:rPr>
              <a:t>通过数据密级管理的方式，对数据进行分级分类，用户可基于数据密级实现对数据库、数据表、字段的访问控制，并结合其他安全策略，实现数据安全的全方位管控。</a:t>
            </a:r>
            <a:endParaRPr lang="zh-CN" altLang="en-US" sz="4800" b="1" dirty="0">
              <a:solidFill>
                <a:schemeClr val="bg2">
                  <a:lumMod val="25000"/>
                  <a:alpha val="70000"/>
                </a:schemeClr>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247650" y="1573530"/>
            <a:ext cx="3096260" cy="4763135"/>
          </a:xfrm>
          <a:prstGeom prst="roundRect">
            <a:avLst>
              <a:gd name="adj" fmla="val 3858"/>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7350" y="1919605"/>
            <a:ext cx="2825750" cy="4246245"/>
          </a:xfrm>
          <a:prstGeom prst="rect">
            <a:avLst/>
          </a:prstGeom>
          <a:solidFill>
            <a:schemeClr val="bg1"/>
          </a:solidFill>
          <a:ln>
            <a:noFill/>
          </a:ln>
        </p:spPr>
        <p:txBody>
          <a:bodyPr wrap="square" rtlCol="0" anchor="t">
            <a:spAutoFit/>
          </a:bodyPr>
          <a:lstStyle/>
          <a:p>
            <a:pPr marL="171450" indent="-171450" fontAlgn="auto">
              <a:lnSpc>
                <a:spcPct val="150000"/>
              </a:lnSpc>
              <a:buFont typeface="Arial" panose="020B0604020202020204" pitchFamily="34" charset="0"/>
              <a:buChar char="•"/>
            </a:pPr>
            <a:r>
              <a:rPr 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L4</a:t>
            </a:r>
            <a:r>
              <a:rPr lang="en-US" altLang="zh-CN"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公开：</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指数据可被公开或被公众获知、使用，不属于保密信息。</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L3</a:t>
            </a:r>
            <a:r>
              <a:rPr lang="en-US" altLang="zh-CN"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内部公开：</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指数据用于一般业务使用，可以在全公司范围内公开，</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可不加密，</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但不应向公司外部扩散。</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altLang="zh-CN"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秘密：</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是公司较为重要或敏感的信息，其泄露会使公司利益遭受损害，且影响范围较大；全表或部分栏位需加密；一般针对特定人员公开 (需权限；加密)。</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altLang="zh-CN"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1200" b="1">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机密：</a:t>
            </a:r>
            <a:r>
              <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是公司最重要或敏感的信息，其泄露会使公司利益遭受巨大损害，且影响范围巨大；须在极小范围内且在严格限制的条件下供访问使用，全表或部分栏位加密，取用需双因子。</a:t>
            </a:r>
            <a:endParaRPr lang="zh-CN" altLang="en-US" sz="12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97510" y="1681480"/>
            <a:ext cx="1960880" cy="306705"/>
          </a:xfrm>
          <a:prstGeom prst="rect">
            <a:avLst/>
          </a:prstGeom>
          <a:noFill/>
        </p:spPr>
        <p:txBody>
          <a:bodyPr wrap="none" rtlCol="0">
            <a:spAutoFit/>
          </a:bodyPr>
          <a:lstStyle/>
          <a:p>
            <a:r>
              <a:rPr lang="zh-CN" sz="1400" b="1"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立讯精密</a:t>
            </a:r>
            <a:r>
              <a:rPr lang="zh-CN" altLang="en-US" sz="1400" b="1"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数据密级规范</a:t>
            </a:r>
            <a:endParaRPr lang="zh-CN" altLang="en-US" sz="1400" b="1"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圆角矩形 15"/>
          <p:cNvSpPr/>
          <p:nvPr/>
        </p:nvSpPr>
        <p:spPr>
          <a:xfrm>
            <a:off x="7706360" y="2499360"/>
            <a:ext cx="3816350" cy="3837305"/>
          </a:xfrm>
          <a:prstGeom prst="roundRect">
            <a:avLst>
              <a:gd name="adj" fmla="val 2262"/>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表格 14"/>
          <p:cNvGraphicFramePr/>
          <p:nvPr>
            <p:custDataLst>
              <p:tags r:id="rId1"/>
            </p:custDataLst>
          </p:nvPr>
        </p:nvGraphicFramePr>
        <p:xfrm>
          <a:off x="7931785" y="3004820"/>
          <a:ext cx="3359150" cy="3455780"/>
        </p:xfrm>
        <a:graphic>
          <a:graphicData uri="http://schemas.openxmlformats.org/drawingml/2006/table">
            <a:tbl>
              <a:tblPr firstRow="1" bandRow="1">
                <a:tableStyleId>{5C22544A-7EE6-4342-B048-85BDC9FD1C3A}</a:tableStyleId>
              </a:tblPr>
              <a:tblGrid>
                <a:gridCol w="1679575"/>
                <a:gridCol w="1679575"/>
              </a:tblGrid>
              <a:tr h="575945">
                <a:tc>
                  <a:txBody>
                    <a:bodyPr/>
                    <a:lstStyle/>
                    <a:p>
                      <a:pPr algn="ctr">
                        <a:buNone/>
                      </a:pPr>
                      <a:r>
                        <a:rPr lang="zh-CN" altLang="en-US" sz="1600">
                          <a:latin typeface="微软雅黑" panose="020B0503020204020204" pitchFamily="34" charset="-122"/>
                          <a:ea typeface="微软雅黑" panose="020B0503020204020204" pitchFamily="34" charset="-122"/>
                        </a:rPr>
                        <a:t>字段</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密级</a:t>
                      </a:r>
                      <a:endParaRPr lang="zh-CN" altLang="en-US" sz="1600">
                        <a:latin typeface="微软雅黑" panose="020B0503020204020204" pitchFamily="34" charset="-122"/>
                        <a:ea typeface="微软雅黑" panose="020B0503020204020204" pitchFamily="34" charset="-122"/>
                      </a:endParaRPr>
                    </a:p>
                  </a:txBody>
                  <a:tcPr anchor="ctr"/>
                </a:tc>
              </a:tr>
              <a:tr h="575945">
                <a:tc>
                  <a:txBody>
                    <a:bodyPr/>
                    <a:lstStyle/>
                    <a:p>
                      <a:pPr algn="ctr">
                        <a:buNone/>
                      </a:pPr>
                      <a:r>
                        <a:rPr lang="zh-CN" altLang="en-US" sz="1400">
                          <a:latin typeface="微软雅黑" panose="020B0503020204020204" pitchFamily="34" charset="-122"/>
                          <a:ea typeface="微软雅黑" panose="020B0503020204020204" pitchFamily="34" charset="-122"/>
                        </a:rPr>
                        <a:t>员工姓名</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公开（</a:t>
                      </a:r>
                      <a:r>
                        <a:rPr lang="en-US" sz="1400">
                          <a:latin typeface="微软雅黑" panose="020B0503020204020204" pitchFamily="34" charset="-122"/>
                          <a:ea typeface="微软雅黑" panose="020B0503020204020204" pitchFamily="34" charset="-122"/>
                          <a:cs typeface="微软雅黑" panose="020B0503020204020204" pitchFamily="34" charset="-122"/>
                        </a:rPr>
                        <a:t>L4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r>
              <a:tr h="575945">
                <a:tc>
                  <a:txBody>
                    <a:bodyPr/>
                    <a:lstStyle/>
                    <a:p>
                      <a:pPr algn="ctr">
                        <a:buNone/>
                      </a:pPr>
                      <a:r>
                        <a:rPr lang="zh-CN" altLang="en-US" sz="1400">
                          <a:latin typeface="微软雅黑" panose="020B0503020204020204" pitchFamily="34" charset="-122"/>
                          <a:ea typeface="微软雅黑" panose="020B0503020204020204" pitchFamily="34" charset="-122"/>
                        </a:rPr>
                        <a:t>员工生日</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内部公开（</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L3</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tc>
              </a:tr>
              <a:tr h="575945">
                <a:tc>
                  <a:txBody>
                    <a:bodyPr/>
                    <a:lstStyle/>
                    <a:p>
                      <a:pPr algn="ctr">
                        <a:buNone/>
                      </a:pPr>
                      <a:r>
                        <a:rPr lang="zh-CN" altLang="en-US" sz="1400">
                          <a:latin typeface="微软雅黑" panose="020B0503020204020204" pitchFamily="34" charset="-122"/>
                          <a:ea typeface="微软雅黑" panose="020B0503020204020204" pitchFamily="34" charset="-122"/>
                        </a:rPr>
                        <a:t>员工身份证号</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秘密（</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L2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tc>
              </a:tr>
              <a:tr h="576000">
                <a:tc>
                  <a:txBody>
                    <a:bodyPr/>
                    <a:lstStyle/>
                    <a:p>
                      <a:pPr algn="ctr">
                        <a:buNone/>
                      </a:pPr>
                      <a:r>
                        <a:rPr lang="zh-CN" altLang="en-US" sz="1400">
                          <a:latin typeface="微软雅黑" panose="020B0503020204020204" pitchFamily="34" charset="-122"/>
                          <a:ea typeface="微软雅黑" panose="020B0503020204020204" pitchFamily="34" charset="-122"/>
                        </a:rPr>
                        <a:t>员工薪资</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机密（</a:t>
                      </a:r>
                      <a:r>
                        <a:rPr lang="en-US" sz="1400">
                          <a:latin typeface="微软雅黑" panose="020B0503020204020204" pitchFamily="34" charset="-122"/>
                          <a:ea typeface="微软雅黑" panose="020B0503020204020204" pitchFamily="34" charset="-122"/>
                          <a:cs typeface="微软雅黑" panose="020B0503020204020204" pitchFamily="34" charset="-122"/>
                          <a:sym typeface="+mn-ea"/>
                        </a:rPr>
                        <a:t>L1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tc>
              </a:tr>
            </a:tbl>
          </a:graphicData>
        </a:graphic>
      </p:graphicFrame>
      <p:sp>
        <p:nvSpPr>
          <p:cNvPr id="19" name="文本框 18"/>
          <p:cNvSpPr txBox="1"/>
          <p:nvPr/>
        </p:nvSpPr>
        <p:spPr>
          <a:xfrm>
            <a:off x="8988743" y="2212340"/>
            <a:ext cx="1261745" cy="583565"/>
          </a:xfrm>
          <a:prstGeom prst="rect">
            <a:avLst/>
          </a:prstGeom>
          <a:solidFill>
            <a:schemeClr val="bg1"/>
          </a:solidFill>
        </p:spPr>
        <p:txBody>
          <a:bodyPr wrap="none" rtlCol="0">
            <a:spAutoFit/>
          </a:bodyPr>
          <a:lstStyle/>
          <a:p>
            <a:pPr algn="ctr"/>
            <a:r>
              <a:rPr lang="zh-CN" altLang="en-US" b="1">
                <a:solidFill>
                  <a:schemeClr val="bg2">
                    <a:lumMod val="50000"/>
                  </a:schemeClr>
                </a:solidFill>
                <a:latin typeface="微软雅黑" panose="020B0503020204020204" pitchFamily="34" charset="-122"/>
                <a:ea typeface="微软雅黑" panose="020B0503020204020204" pitchFamily="34" charset="-122"/>
              </a:rPr>
              <a:t>员工信息</a:t>
            </a:r>
            <a:endParaRPr lang="zh-CN" altLang="en-US" b="1">
              <a:latin typeface="微软雅黑" panose="020B0503020204020204" pitchFamily="34" charset="-122"/>
              <a:ea typeface="微软雅黑" panose="020B0503020204020204" pitchFamily="34" charset="-122"/>
            </a:endParaRPr>
          </a:p>
          <a:p>
            <a:pPr algn="ct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公开（</a:t>
            </a:r>
            <a:r>
              <a:rPr lang="en-US" sz="1400">
                <a:latin typeface="微软雅黑" panose="020B0503020204020204" pitchFamily="34" charset="-122"/>
                <a:ea typeface="微软雅黑" panose="020B0503020204020204" pitchFamily="34" charset="-122"/>
              </a:rPr>
              <a:t>L4</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cxnSp>
        <p:nvCxnSpPr>
          <p:cNvPr id="20" name="直接箭头连接符 19"/>
          <p:cNvCxnSpPr>
            <a:stCxn id="7" idx="3"/>
            <a:endCxn id="8" idx="1"/>
          </p:cNvCxnSpPr>
          <p:nvPr/>
        </p:nvCxnSpPr>
        <p:spPr>
          <a:xfrm flipV="1">
            <a:off x="4577715" y="3474085"/>
            <a:ext cx="731520" cy="1308100"/>
          </a:xfrm>
          <a:prstGeom prst="straightConnector1">
            <a:avLst/>
          </a:prstGeom>
          <a:ln w="19050">
            <a:solidFill>
              <a:srgbClr val="4476A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8" idx="3"/>
          </p:cNvCxnSpPr>
          <p:nvPr/>
        </p:nvCxnSpPr>
        <p:spPr>
          <a:xfrm>
            <a:off x="6891020" y="3474085"/>
            <a:ext cx="1086485" cy="535940"/>
          </a:xfrm>
          <a:prstGeom prst="straightConnector1">
            <a:avLst/>
          </a:prstGeom>
          <a:ln w="19050">
            <a:solidFill>
              <a:srgbClr val="4476A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3"/>
            <a:endCxn id="11" idx="1"/>
          </p:cNvCxnSpPr>
          <p:nvPr/>
        </p:nvCxnSpPr>
        <p:spPr>
          <a:xfrm flipV="1">
            <a:off x="4577715" y="4144645"/>
            <a:ext cx="731520" cy="637540"/>
          </a:xfrm>
          <a:prstGeom prst="straightConnector1">
            <a:avLst/>
          </a:prstGeom>
          <a:ln w="19050">
            <a:solidFill>
              <a:srgbClr val="158A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1" idx="3"/>
          </p:cNvCxnSpPr>
          <p:nvPr/>
        </p:nvCxnSpPr>
        <p:spPr>
          <a:xfrm>
            <a:off x="6891020" y="4144645"/>
            <a:ext cx="1086485" cy="490855"/>
          </a:xfrm>
          <a:prstGeom prst="straightConnector1">
            <a:avLst/>
          </a:prstGeom>
          <a:ln w="19050">
            <a:solidFill>
              <a:srgbClr val="158A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3"/>
          </p:cNvCxnSpPr>
          <p:nvPr/>
        </p:nvCxnSpPr>
        <p:spPr>
          <a:xfrm flipV="1">
            <a:off x="6891020" y="4010025"/>
            <a:ext cx="1054100" cy="134620"/>
          </a:xfrm>
          <a:prstGeom prst="straightConnector1">
            <a:avLst/>
          </a:prstGeom>
          <a:ln w="19050">
            <a:solidFill>
              <a:srgbClr val="158A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2" idx="1"/>
          </p:cNvCxnSpPr>
          <p:nvPr/>
        </p:nvCxnSpPr>
        <p:spPr>
          <a:xfrm>
            <a:off x="4581525" y="4777105"/>
            <a:ext cx="727710" cy="38100"/>
          </a:xfrm>
          <a:prstGeom prst="straightConnector1">
            <a:avLst/>
          </a:prstGeom>
          <a:ln w="19050">
            <a:solidFill>
              <a:srgbClr val="41A89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3"/>
          </p:cNvCxnSpPr>
          <p:nvPr/>
        </p:nvCxnSpPr>
        <p:spPr>
          <a:xfrm flipV="1">
            <a:off x="6891020" y="4074795"/>
            <a:ext cx="1054100" cy="740410"/>
          </a:xfrm>
          <a:prstGeom prst="straightConnector1">
            <a:avLst/>
          </a:prstGeom>
          <a:ln w="19050">
            <a:solidFill>
              <a:srgbClr val="41A89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3"/>
          </p:cNvCxnSpPr>
          <p:nvPr/>
        </p:nvCxnSpPr>
        <p:spPr>
          <a:xfrm>
            <a:off x="6891020" y="4815205"/>
            <a:ext cx="1054735" cy="161290"/>
          </a:xfrm>
          <a:prstGeom prst="straightConnector1">
            <a:avLst/>
          </a:prstGeom>
          <a:ln w="19050">
            <a:solidFill>
              <a:srgbClr val="41A89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2" idx="3"/>
          </p:cNvCxnSpPr>
          <p:nvPr/>
        </p:nvCxnSpPr>
        <p:spPr>
          <a:xfrm flipV="1">
            <a:off x="6891020" y="4581525"/>
            <a:ext cx="1032510" cy="233680"/>
          </a:xfrm>
          <a:prstGeom prst="straightConnector1">
            <a:avLst/>
          </a:prstGeom>
          <a:solidFill>
            <a:srgbClr val="41A893"/>
          </a:solidFill>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7" idx="3"/>
            <a:endCxn id="13" idx="1"/>
          </p:cNvCxnSpPr>
          <p:nvPr/>
        </p:nvCxnSpPr>
        <p:spPr>
          <a:xfrm>
            <a:off x="4577715" y="4782185"/>
            <a:ext cx="731520" cy="703580"/>
          </a:xfrm>
          <a:prstGeom prst="straightConnector1">
            <a:avLst/>
          </a:prstGeom>
          <a:solidFill>
            <a:srgbClr val="5569A4"/>
          </a:solidFill>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3"/>
          </p:cNvCxnSpPr>
          <p:nvPr/>
        </p:nvCxnSpPr>
        <p:spPr>
          <a:xfrm flipV="1">
            <a:off x="6891020" y="4010025"/>
            <a:ext cx="1054100" cy="1475740"/>
          </a:xfrm>
          <a:prstGeom prst="straightConnector1">
            <a:avLst/>
          </a:prstGeom>
          <a:ln w="19050">
            <a:solidFill>
              <a:srgbClr val="5569A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3" idx="3"/>
          </p:cNvCxnSpPr>
          <p:nvPr/>
        </p:nvCxnSpPr>
        <p:spPr>
          <a:xfrm flipV="1">
            <a:off x="6891020" y="4603115"/>
            <a:ext cx="1086485" cy="882650"/>
          </a:xfrm>
          <a:prstGeom prst="straightConnector1">
            <a:avLst/>
          </a:prstGeom>
          <a:ln w="19050">
            <a:solidFill>
              <a:srgbClr val="5569A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3" idx="3"/>
          </p:cNvCxnSpPr>
          <p:nvPr/>
        </p:nvCxnSpPr>
        <p:spPr>
          <a:xfrm>
            <a:off x="6891020" y="5485765"/>
            <a:ext cx="1075055" cy="97790"/>
          </a:xfrm>
          <a:prstGeom prst="straightConnector1">
            <a:avLst/>
          </a:prstGeom>
          <a:ln w="19050">
            <a:solidFill>
              <a:srgbClr val="5569A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3" idx="3"/>
          </p:cNvCxnSpPr>
          <p:nvPr/>
        </p:nvCxnSpPr>
        <p:spPr>
          <a:xfrm flipV="1">
            <a:off x="6891020" y="4976495"/>
            <a:ext cx="1075055" cy="509270"/>
          </a:xfrm>
          <a:prstGeom prst="straightConnector1">
            <a:avLst/>
          </a:prstGeom>
          <a:ln w="19050">
            <a:solidFill>
              <a:srgbClr val="5569A4"/>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rcRect l="16832" r="15116"/>
          <a:stretch>
            <a:fillRect/>
          </a:stretch>
        </p:blipFill>
        <p:spPr>
          <a:xfrm>
            <a:off x="3496945" y="4067810"/>
            <a:ext cx="1080770" cy="1428115"/>
          </a:xfrm>
          <a:prstGeom prst="rect">
            <a:avLst/>
          </a:prstGeom>
        </p:spPr>
      </p:pic>
      <p:sp>
        <p:nvSpPr>
          <p:cNvPr id="8" name="圆角矩形 7"/>
          <p:cNvSpPr/>
          <p:nvPr/>
        </p:nvSpPr>
        <p:spPr>
          <a:xfrm>
            <a:off x="5309235" y="3295650"/>
            <a:ext cx="1581785" cy="356235"/>
          </a:xfrm>
          <a:prstGeom prst="roundRect">
            <a:avLst/>
          </a:prstGeom>
          <a:solidFill>
            <a:srgbClr val="417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外部公开</a:t>
            </a:r>
            <a:endParaRPr lang="zh-CN" altLang="en-US"/>
          </a:p>
        </p:txBody>
      </p:sp>
      <p:sp>
        <p:nvSpPr>
          <p:cNvPr id="11" name="圆角矩形 10"/>
          <p:cNvSpPr/>
          <p:nvPr/>
        </p:nvSpPr>
        <p:spPr>
          <a:xfrm>
            <a:off x="5309235" y="3966210"/>
            <a:ext cx="1581785" cy="356235"/>
          </a:xfrm>
          <a:prstGeom prst="roundRect">
            <a:avLst/>
          </a:prstGeom>
          <a:solidFill>
            <a:srgbClr val="158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宋体" pitchFamily="2" charset="-122"/>
              </a:rPr>
              <a:t>内部公开</a:t>
            </a:r>
            <a:endParaRPr lang="zh-CN" altLang="en-US">
              <a:ea typeface="宋体" pitchFamily="2" charset="-122"/>
            </a:endParaRPr>
          </a:p>
        </p:txBody>
      </p:sp>
      <p:sp>
        <p:nvSpPr>
          <p:cNvPr id="12" name="圆角矩形 11"/>
          <p:cNvSpPr/>
          <p:nvPr/>
        </p:nvSpPr>
        <p:spPr>
          <a:xfrm>
            <a:off x="5309235" y="4636770"/>
            <a:ext cx="1581785" cy="356235"/>
          </a:xfrm>
          <a:prstGeom prst="roundRect">
            <a:avLst/>
          </a:prstGeom>
          <a:solidFill>
            <a:srgbClr val="41A893"/>
          </a:solidFill>
          <a:ln>
            <a:solidFill>
              <a:srgbClr val="41A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秘密</a:t>
            </a:r>
            <a:endParaRPr lang="zh-CN" altLang="en-US"/>
          </a:p>
        </p:txBody>
      </p:sp>
      <p:sp>
        <p:nvSpPr>
          <p:cNvPr id="13" name="圆角矩形 12"/>
          <p:cNvSpPr/>
          <p:nvPr/>
        </p:nvSpPr>
        <p:spPr>
          <a:xfrm>
            <a:off x="5309235" y="5307330"/>
            <a:ext cx="1581785" cy="356235"/>
          </a:xfrm>
          <a:prstGeom prst="roundRect">
            <a:avLst/>
          </a:prstGeom>
          <a:solidFill>
            <a:srgbClr val="5569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机密</a:t>
            </a:r>
            <a:endParaRPr lang="zh-CN" altLang="en-US"/>
          </a:p>
        </p:txBody>
      </p:sp>
      <p:sp>
        <p:nvSpPr>
          <p:cNvPr id="41" name="文本框 40"/>
          <p:cNvSpPr txBox="1"/>
          <p:nvPr/>
        </p:nvSpPr>
        <p:spPr>
          <a:xfrm>
            <a:off x="3213100" y="1532255"/>
            <a:ext cx="8309610" cy="368300"/>
          </a:xfrm>
          <a:prstGeom prst="rect">
            <a:avLst/>
          </a:prstGeom>
          <a:noFill/>
        </p:spPr>
        <p:txBody>
          <a:bodyPr wrap="square" rtlCol="0" anchor="t">
            <a:spAutoFit/>
          </a:bodyPr>
          <a:lstStyle/>
          <a:p>
            <a:pPr algn="ctr"/>
            <a:r>
              <a:rPr lang="zh-CN" altLang="en-US" b="1">
                <a:solidFill>
                  <a:srgbClr val="2F5597"/>
                </a:solidFill>
                <a:latin typeface="微软雅黑" panose="020B0503020204020204" pitchFamily="34" charset="-122"/>
                <a:ea typeface="微软雅黑" panose="020B0503020204020204" pitchFamily="34" charset="-122"/>
              </a:rPr>
              <a:t>用户密级越高，可查看的数据范围越大</a:t>
            </a:r>
            <a:endParaRPr lang="zh-CN" altLang="en-US" b="1">
              <a:solidFill>
                <a:srgbClr val="2F5597"/>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3618230" y="5558790"/>
            <a:ext cx="838200" cy="317500"/>
          </a:xfrm>
          <a:prstGeom prst="roundRect">
            <a:avLst/>
          </a:prstGeom>
          <a:noFill/>
          <a:ln w="9525">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角色</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圆角矩形 42"/>
          <p:cNvSpPr/>
          <p:nvPr/>
        </p:nvSpPr>
        <p:spPr>
          <a:xfrm>
            <a:off x="5309235" y="2648585"/>
            <a:ext cx="1581785" cy="356235"/>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未分配密级</a:t>
            </a:r>
            <a:endParaRPr lang="zh-CN" altLang="en-US"/>
          </a:p>
        </p:txBody>
      </p:sp>
      <p:cxnSp>
        <p:nvCxnSpPr>
          <p:cNvPr id="44" name="直接箭头连接符 43"/>
          <p:cNvCxnSpPr>
            <a:stCxn id="7" idx="3"/>
            <a:endCxn id="43" idx="1"/>
          </p:cNvCxnSpPr>
          <p:nvPr/>
        </p:nvCxnSpPr>
        <p:spPr>
          <a:xfrm flipV="1">
            <a:off x="4577715" y="2827020"/>
            <a:ext cx="731520" cy="1955165"/>
          </a:xfrm>
          <a:prstGeom prst="straightConnector1">
            <a:avLst/>
          </a:prstGeom>
          <a:solidFill>
            <a:srgbClr val="C9C9C9"/>
          </a:solidFill>
          <a:ln w="19050">
            <a:solidFill>
              <a:srgbClr val="C9C9C9"/>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3"/>
          </p:cNvCxnSpPr>
          <p:nvPr/>
        </p:nvCxnSpPr>
        <p:spPr>
          <a:xfrm>
            <a:off x="6891020" y="2827020"/>
            <a:ext cx="761365" cy="367030"/>
          </a:xfrm>
          <a:prstGeom prst="straightConnector1">
            <a:avLst/>
          </a:prstGeom>
          <a:ln w="19050">
            <a:solidFill>
              <a:srgbClr val="C9C9C9"/>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917055" y="2863850"/>
            <a:ext cx="690880" cy="245110"/>
          </a:xfrm>
          <a:prstGeom prst="rect">
            <a:avLst/>
          </a:prstGeom>
          <a:solidFill>
            <a:schemeClr val="bg1"/>
          </a:solidFill>
        </p:spPr>
        <p:txBody>
          <a:bodyPr wrap="none" rtlCol="0">
            <a:spAutoFit/>
          </a:bodyPr>
          <a:lstStyle/>
          <a:p>
            <a:r>
              <a:rPr lang="zh-CN" altLang="en-US" sz="1000">
                <a:solidFill>
                  <a:srgbClr val="FF0000"/>
                </a:solidFill>
                <a:latin typeface="微软雅黑" panose="020B0503020204020204" pitchFamily="34" charset="-122"/>
                <a:ea typeface="微软雅黑" panose="020B0503020204020204" pitchFamily="34" charset="-122"/>
              </a:rPr>
              <a:t>申请权限</a:t>
            </a:r>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4" name="形状"/>
          <p:cNvSpPr/>
          <p:nvPr>
            <p:custDataLst>
              <p:tags r:id="rId3"/>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4"/>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4" name="形状"/>
          <p:cNvSpPr/>
          <p:nvPr>
            <p:custDataLst>
              <p:tags r:id="rId5"/>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7" name="形状"/>
          <p:cNvSpPr/>
          <p:nvPr>
            <p:custDataLst>
              <p:tags r:id="rId6"/>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8" name="形状"/>
          <p:cNvSpPr/>
          <p:nvPr>
            <p:custDataLst>
              <p:tags r:id="rId7"/>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2" name="形状"/>
          <p:cNvSpPr/>
          <p:nvPr>
            <p:custDataLst>
              <p:tags r:id="rId8"/>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5" name="形状"/>
          <p:cNvSpPr/>
          <p:nvPr>
            <p:custDataLst>
              <p:tags r:id="rId9"/>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6" name="形状"/>
          <p:cNvSpPr/>
          <p:nvPr>
            <p:custDataLst>
              <p:tags r:id="rId10"/>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2.2.5.8 </a:t>
            </a:r>
            <a:r>
              <a:rPr b="1">
                <a:sym typeface="+mn-ea"/>
              </a:rPr>
              <a:t>数据密级管理</a:t>
            </a:r>
            <a:endParaRPr lang="zh-CN" altLang="en-US" dirty="0"/>
          </a:p>
        </p:txBody>
      </p:sp>
      <p:sp>
        <p:nvSpPr>
          <p:cNvPr id="18" name="圆角矩形 17"/>
          <p:cNvSpPr/>
          <p:nvPr/>
        </p:nvSpPr>
        <p:spPr>
          <a:xfrm rot="5400000">
            <a:off x="1044496" y="2360123"/>
            <a:ext cx="2078814" cy="990205"/>
          </a:xfrm>
          <a:prstGeom prst="roundRect">
            <a:avLst>
              <a:gd name="adj" fmla="val 4921"/>
            </a:avLst>
          </a:prstGeom>
          <a:solidFill>
            <a:schemeClr val="accent2">
              <a:lumMod val="75000"/>
            </a:schemeClr>
          </a:solidFill>
          <a:ln w="38100" cap="rnd">
            <a:noFill/>
            <a:prstDash val="solid"/>
            <a:round/>
          </a:ln>
          <a:effectLst>
            <a:outerShdw blurRad="254000" dist="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886039" y="1980089"/>
            <a:ext cx="2395728" cy="2011914"/>
          </a:xfrm>
          <a:prstGeom prst="roundRect">
            <a:avLst>
              <a:gd name="adj" fmla="val 9119"/>
            </a:avLst>
          </a:prstGeom>
          <a:solidFill>
            <a:srgbClr val="FFFFFF"/>
          </a:solidFill>
          <a:ln w="38100" cap="rnd">
            <a:solidFill>
              <a:srgbClr val="C2601E"/>
            </a:solidFill>
            <a:prstDash val="sysDot"/>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rot="5400000">
            <a:off x="1887575" y="1613058"/>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chemeClr val="accent2"/>
          </a:solidFill>
          <a:ln w="38100" cap="rnd">
            <a:noFill/>
            <a:prstDash val="solid"/>
            <a:round/>
          </a:ln>
          <a:effectLst>
            <a:outerShdw blurRad="254000" dist="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511278" y="2115619"/>
            <a:ext cx="1145251" cy="36933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latin typeface="微软雅黑" panose="020B0503020204020204" pitchFamily="34" charset="-122"/>
                <a:ea typeface="微软雅黑" panose="020B0503020204020204" pitchFamily="34" charset="-122"/>
              </a:rPr>
              <a:t>密级定义</a:t>
            </a:r>
            <a:endParaRPr lang="en-US" altLang="zh-CN" sz="1800" b="1"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1410943" y="2504778"/>
            <a:ext cx="1345921" cy="1198880"/>
          </a:xfrm>
          <a:prstGeom prst="rect">
            <a:avLst/>
          </a:prstGeom>
        </p:spPr>
        <p:txBody>
          <a:bodyPr wrap="square">
            <a:spAutoFit/>
          </a:bodyPr>
          <a:lstStyle/>
          <a:p>
            <a:pPr marL="171450" indent="-171450" fontAlgn="auto">
              <a:lnSpc>
                <a:spcPct val="150000"/>
              </a:lnSpc>
              <a:buFont typeface="Arial" panose="020B0604020202020204" pitchFamily="34" charset="0"/>
              <a:buChar char="•"/>
            </a:pPr>
            <a:r>
              <a:rPr 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L4</a:t>
            </a:r>
            <a:r>
              <a:rPr lang="en-US" altLang="zh-CN"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外部</a:t>
            </a: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公开</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L3</a:t>
            </a:r>
            <a:r>
              <a:rPr lang="en-US" altLang="zh-CN"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内部</a:t>
            </a: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公开</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L2</a:t>
            </a:r>
            <a:r>
              <a:rPr lang="en-US" altLang="zh-CN"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秘密</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en-US" altLang="zh-CN"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L1-</a:t>
            </a: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绝密</a:t>
            </a:r>
            <a:endParaRPr lang="zh-CN" altLang="en-US" sz="1200"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rot="16200000">
            <a:off x="4415092" y="2360123"/>
            <a:ext cx="2078814" cy="990205"/>
          </a:xfrm>
          <a:prstGeom prst="roundRect">
            <a:avLst>
              <a:gd name="adj" fmla="val 4921"/>
            </a:avLst>
          </a:prstGeom>
          <a:solidFill>
            <a:schemeClr val="accent4">
              <a:lumMod val="75000"/>
            </a:schemeClr>
          </a:solidFill>
          <a:ln w="38100" cap="rnd">
            <a:noFill/>
            <a:prstDash val="solid"/>
            <a:rou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4256635" y="2009077"/>
            <a:ext cx="2395728" cy="2011914"/>
          </a:xfrm>
          <a:prstGeom prst="roundRect">
            <a:avLst>
              <a:gd name="adj" fmla="val 9119"/>
            </a:avLst>
          </a:prstGeom>
          <a:solidFill>
            <a:srgbClr val="FFFFFF"/>
          </a:solidFill>
          <a:ln w="38100" cap="rnd">
            <a:solidFill>
              <a:srgbClr val="BE9106"/>
            </a:solidFill>
            <a:prstDash val="sysDot"/>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7" name="任意多边形 26"/>
          <p:cNvSpPr/>
          <p:nvPr/>
        </p:nvSpPr>
        <p:spPr>
          <a:xfrm rot="5400000">
            <a:off x="5258171" y="1619010"/>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chemeClr val="accent4"/>
          </a:solidFill>
          <a:ln w="38100" cap="rnd">
            <a:noFill/>
            <a:prstDash val="solid"/>
            <a:rou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881874" y="2108460"/>
            <a:ext cx="1145251" cy="36933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latin typeface="微软雅黑" panose="020B0503020204020204" pitchFamily="34" charset="-122"/>
                <a:ea typeface="微软雅黑" panose="020B0503020204020204" pitchFamily="34" charset="-122"/>
              </a:rPr>
              <a:t>密级</a:t>
            </a:r>
            <a:r>
              <a:rPr lang="zh-CN" altLang="en-US" sz="1800" dirty="0">
                <a:solidFill>
                  <a:schemeClr val="tx1"/>
                </a:solidFill>
                <a:latin typeface="微软雅黑" panose="020B0503020204020204" pitchFamily="34" charset="-122"/>
                <a:ea typeface="微软雅黑" panose="020B0503020204020204" pitchFamily="34" charset="-122"/>
              </a:rPr>
              <a:t>授权</a:t>
            </a:r>
            <a:endParaRPr lang="en-US" altLang="zh-CN" sz="1800" b="1"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4881072" y="2629526"/>
            <a:ext cx="1146855" cy="923330"/>
          </a:xfrm>
          <a:prstGeom prst="rect">
            <a:avLst/>
          </a:prstGeom>
        </p:spPr>
        <p:txBody>
          <a:bodyPr wrap="square">
            <a:spAutoFit/>
          </a:bodyPr>
          <a:lstStyle/>
          <a:p>
            <a:pPr marL="171450" indent="-171450" fontAlgn="auto">
              <a:lnSpc>
                <a:spcPct val="150000"/>
              </a:lnSpc>
              <a:buFont typeface="Arial" panose="020B0604020202020204" pitchFamily="34" charset="0"/>
              <a:buChar char="•"/>
            </a:pPr>
            <a:r>
              <a:rPr lang="zh-CN" alt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用户</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角色</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组织架构</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圆角矩形 36"/>
          <p:cNvSpPr/>
          <p:nvPr/>
        </p:nvSpPr>
        <p:spPr>
          <a:xfrm rot="5400000">
            <a:off x="2748060" y="4838108"/>
            <a:ext cx="2005200" cy="990205"/>
          </a:xfrm>
          <a:prstGeom prst="roundRect">
            <a:avLst>
              <a:gd name="adj" fmla="val 4921"/>
            </a:avLst>
          </a:prstGeom>
          <a:solidFill>
            <a:srgbClr val="00B050"/>
          </a:solidFill>
          <a:ln w="38100" cap="rnd">
            <a:noFill/>
            <a:prstDash val="solid"/>
            <a:round/>
          </a:ln>
          <a:effectLst>
            <a:outerShdw blurRad="254000" dist="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799973" y="4320680"/>
            <a:ext cx="5901375" cy="1874367"/>
          </a:xfrm>
          <a:prstGeom prst="roundRect">
            <a:avLst>
              <a:gd name="adj" fmla="val 9119"/>
            </a:avLst>
          </a:prstGeom>
          <a:solidFill>
            <a:srgbClr val="FFFFFF"/>
          </a:solidFill>
          <a:ln w="38100" cap="rnd">
            <a:solidFill>
              <a:srgbClr val="04AF52"/>
            </a:solidFill>
            <a:prstDash val="sysDot"/>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39" name="任意多边形 38"/>
          <p:cNvSpPr/>
          <p:nvPr/>
        </p:nvSpPr>
        <p:spPr>
          <a:xfrm rot="16200000">
            <a:off x="3554332" y="5748727"/>
            <a:ext cx="392656" cy="785310"/>
          </a:xfrm>
          <a:custGeom>
            <a:avLst/>
            <a:gdLst>
              <a:gd name="connsiteX0" fmla="*/ 1 w 392656"/>
              <a:gd name="connsiteY0" fmla="*/ 0 h 785310"/>
              <a:gd name="connsiteX1" fmla="*/ 392656 w 392656"/>
              <a:gd name="connsiteY1" fmla="*/ 392655 h 785310"/>
              <a:gd name="connsiteX2" fmla="*/ 1 w 392656"/>
              <a:gd name="connsiteY2" fmla="*/ 785310 h 785310"/>
              <a:gd name="connsiteX3" fmla="*/ 0 w 392656"/>
              <a:gd name="connsiteY3" fmla="*/ 785310 h 785310"/>
              <a:gd name="connsiteX4" fmla="*/ 0 w 392656"/>
              <a:gd name="connsiteY4" fmla="*/ 0 h 78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56" h="785310">
                <a:moveTo>
                  <a:pt x="1" y="0"/>
                </a:moveTo>
                <a:cubicBezTo>
                  <a:pt x="216858" y="0"/>
                  <a:pt x="392656" y="175798"/>
                  <a:pt x="392656" y="392655"/>
                </a:cubicBezTo>
                <a:cubicBezTo>
                  <a:pt x="392656" y="609512"/>
                  <a:pt x="216858" y="785310"/>
                  <a:pt x="1" y="785310"/>
                </a:cubicBezTo>
                <a:lnTo>
                  <a:pt x="0" y="785310"/>
                </a:lnTo>
                <a:lnTo>
                  <a:pt x="0" y="0"/>
                </a:lnTo>
                <a:close/>
              </a:path>
            </a:pathLst>
          </a:custGeom>
          <a:solidFill>
            <a:srgbClr val="92D050"/>
          </a:solidFill>
          <a:ln w="38100" cap="rnd">
            <a:noFill/>
            <a:prstDash val="solid"/>
            <a:round/>
          </a:ln>
          <a:effectLst>
            <a:outerShdw blurRad="254000" dist="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813001" y="5625133"/>
            <a:ext cx="1875318" cy="37283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latin typeface="微软雅黑" panose="020B0503020204020204" pitchFamily="34" charset="-122"/>
                <a:ea typeface="微软雅黑" panose="020B0503020204020204" pitchFamily="34" charset="-122"/>
              </a:rPr>
              <a:t>元数据密级配置</a:t>
            </a:r>
            <a:endParaRPr lang="en-US" altLang="zh-CN" sz="1800" b="1" dirty="0">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1409546" y="4834521"/>
            <a:ext cx="1686158" cy="415498"/>
          </a:xfrm>
          <a:prstGeom prst="rect">
            <a:avLst/>
          </a:prstGeom>
        </p:spPr>
        <p:txBody>
          <a:bodyPr wrap="square">
            <a:spAutoFit/>
          </a:bodyPr>
          <a:lstStyle/>
          <a:p>
            <a:pPr marL="171450" indent="-171450" fontAlgn="auto">
              <a:lnSpc>
                <a:spcPct val="150000"/>
              </a:lnSpc>
              <a:buFont typeface="Arial" panose="020B0604020202020204" pitchFamily="34" charset="0"/>
              <a:buChar char="•"/>
            </a:pPr>
            <a:r>
              <a:rPr lang="zh-CN" altLang="en-US" sz="14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表</a:t>
            </a:r>
            <a:r>
              <a:rPr lang="zh-CN" altLang="en-US" sz="14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级密级配置</a:t>
            </a:r>
            <a:endParaRPr lang="en-US" altLang="zh-CN" sz="14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4613815" y="4872666"/>
            <a:ext cx="1719481" cy="415498"/>
          </a:xfrm>
          <a:prstGeom prst="rect">
            <a:avLst/>
          </a:prstGeom>
        </p:spPr>
        <p:txBody>
          <a:bodyPr wrap="square">
            <a:spAutoFit/>
          </a:bodyPr>
          <a:lstStyle/>
          <a:p>
            <a:pPr marL="171450" indent="-171450" fontAlgn="auto">
              <a:lnSpc>
                <a:spcPct val="150000"/>
              </a:lnSpc>
              <a:buFont typeface="Arial" panose="020B0604020202020204" pitchFamily="34" charset="0"/>
              <a:buChar char="•"/>
            </a:pPr>
            <a:r>
              <a:rPr lang="zh-CN" altLang="en-US" sz="14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字段级密级配置</a:t>
            </a:r>
            <a:endParaRPr lang="en-US" altLang="zh-CN" sz="14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îsľîḑè"/>
          <p:cNvSpPr/>
          <p:nvPr/>
        </p:nvSpPr>
        <p:spPr>
          <a:xfrm>
            <a:off x="7505700" y="2023474"/>
            <a:ext cx="3343262" cy="4171573"/>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45" name="îşḷiḑè"/>
          <p:cNvSpPr/>
          <p:nvPr/>
        </p:nvSpPr>
        <p:spPr>
          <a:xfrm>
            <a:off x="10848962" y="2009077"/>
            <a:ext cx="154682" cy="4171573"/>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rgbClr val="FFFFFF"/>
              </a:solidFill>
            </a:endParaRPr>
          </a:p>
        </p:txBody>
      </p:sp>
      <p:sp>
        <p:nvSpPr>
          <p:cNvPr id="46" name="燕尾形箭头 45"/>
          <p:cNvSpPr/>
          <p:nvPr/>
        </p:nvSpPr>
        <p:spPr>
          <a:xfrm>
            <a:off x="3358006" y="2823027"/>
            <a:ext cx="785310" cy="310243"/>
          </a:xfrm>
          <a:prstGeom prst="notchedRightArrow">
            <a:avLst/>
          </a:prstGeom>
          <a:solidFill>
            <a:srgbClr val="BE9106"/>
          </a:solidFill>
          <a:ln>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421740" y="3294468"/>
            <a:ext cx="427222" cy="1200329"/>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latin typeface="微软雅黑" panose="020B0503020204020204" pitchFamily="34" charset="-122"/>
                <a:ea typeface="微软雅黑" panose="020B0503020204020204" pitchFamily="34" charset="-122"/>
              </a:rPr>
              <a:t>密</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solidFill>
                <a:latin typeface="微软雅黑" panose="020B0503020204020204" pitchFamily="34" charset="-122"/>
                <a:ea typeface="微软雅黑" panose="020B0503020204020204" pitchFamily="34" charset="-122"/>
              </a:rPr>
              <a:t>级</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solidFill>
                <a:latin typeface="微软雅黑" panose="020B0503020204020204" pitchFamily="34" charset="-122"/>
                <a:ea typeface="微软雅黑" panose="020B0503020204020204" pitchFamily="34" charset="-122"/>
              </a:rPr>
              <a:t>应</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solidFill>
                <a:latin typeface="微软雅黑" panose="020B0503020204020204" pitchFamily="34" charset="-122"/>
                <a:ea typeface="微软雅黑" panose="020B0503020204020204" pitchFamily="34" charset="-122"/>
              </a:rPr>
              <a:t>用</a:t>
            </a:r>
            <a:endParaRPr lang="en-US" altLang="zh-CN" sz="1800" b="1" dirty="0">
              <a:solidFill>
                <a:schemeClr val="tx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6832600" y="2202041"/>
            <a:ext cx="699478" cy="3423092"/>
            <a:chOff x="6997700" y="1567041"/>
            <a:chExt cx="699478" cy="3423092"/>
          </a:xfrm>
        </p:grpSpPr>
        <p:sp>
          <p:nvSpPr>
            <p:cNvPr id="50" name="右大括号 49"/>
            <p:cNvSpPr/>
            <p:nvPr/>
          </p:nvSpPr>
          <p:spPr>
            <a:xfrm>
              <a:off x="6997700" y="1567041"/>
              <a:ext cx="508000" cy="3423092"/>
            </a:xfrm>
            <a:prstGeom prst="rightBrace">
              <a:avLst>
                <a:gd name="adj1" fmla="val 118459"/>
                <a:gd name="adj2" fmla="val 5593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2" name="直接箭头连接符 51"/>
            <p:cNvCxnSpPr/>
            <p:nvPr/>
          </p:nvCxnSpPr>
          <p:spPr>
            <a:xfrm>
              <a:off x="7479321" y="3474260"/>
              <a:ext cx="21785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7996259" y="2724148"/>
            <a:ext cx="2342931" cy="2308324"/>
          </a:xfrm>
          <a:prstGeom prst="rect">
            <a:avLst/>
          </a:prstGeom>
        </p:spPr>
        <p:txBody>
          <a:bodyPr wrap="square">
            <a:spAutoFit/>
          </a:bodyPr>
          <a:lstStyle/>
          <a:p>
            <a:pPr marL="171450" indent="-171450" fontAlgn="auto">
              <a:lnSpc>
                <a:spcPct val="150000"/>
              </a:lnSpc>
              <a:buFont typeface="Arial" panose="020B0604020202020204" pitchFamily="34" charset="0"/>
              <a:buChar char="•"/>
            </a:pP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按照密级进行数据资产的访问</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高密级权限人员可以访问当前密级和低密级数据资产</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低机密权限人员访问高密级数据资产需要走审批流程</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50000"/>
              </a:lnSpc>
              <a:buFont typeface="Arial" panose="020B0604020202020204" pitchFamily="34" charset="0"/>
              <a:buChar char="•"/>
            </a:pPr>
            <a:r>
              <a:rPr lang="zh-CN" altLang="en-US" sz="1200" dirty="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表</a:t>
            </a:r>
            <a:r>
              <a:rPr lang="zh-CN" altLang="en-US"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rPr>
              <a:t>级和字段级均受控制，表级密级高于字段级。同一个表中，字段可以有不同的密级。</a:t>
            </a:r>
            <a:endParaRPr lang="en-US" altLang="zh-CN" sz="1200" dirty="0" smtClean="0">
              <a:solidFill>
                <a:srgbClr val="2F6CA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is-greater-than-or-equal-to-mathematical-symbol_43716"/>
          <p:cNvSpPr/>
          <p:nvPr/>
        </p:nvSpPr>
        <p:spPr>
          <a:xfrm>
            <a:off x="3279785" y="4876899"/>
            <a:ext cx="863530" cy="41955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8251" h="596531">
                <a:moveTo>
                  <a:pt x="495047" y="326812"/>
                </a:moveTo>
                <a:cubicBezTo>
                  <a:pt x="503669" y="330034"/>
                  <a:pt x="511046" y="336570"/>
                  <a:pt x="515103" y="345775"/>
                </a:cubicBezTo>
                <a:cubicBezTo>
                  <a:pt x="523217" y="363818"/>
                  <a:pt x="515103" y="384806"/>
                  <a:pt x="497029" y="392907"/>
                </a:cubicBezTo>
                <a:lnTo>
                  <a:pt x="50730" y="593217"/>
                </a:lnTo>
                <a:cubicBezTo>
                  <a:pt x="45935" y="595426"/>
                  <a:pt x="40772" y="596531"/>
                  <a:pt x="35977" y="596531"/>
                </a:cubicBezTo>
                <a:cubicBezTo>
                  <a:pt x="22330" y="596531"/>
                  <a:pt x="9051" y="588798"/>
                  <a:pt x="3150" y="575543"/>
                </a:cubicBezTo>
                <a:cubicBezTo>
                  <a:pt x="-4965" y="557132"/>
                  <a:pt x="3150" y="536143"/>
                  <a:pt x="21223" y="528043"/>
                </a:cubicBezTo>
                <a:lnTo>
                  <a:pt x="467522" y="327733"/>
                </a:lnTo>
                <a:cubicBezTo>
                  <a:pt x="476559" y="323683"/>
                  <a:pt x="486425" y="323591"/>
                  <a:pt x="495047" y="326812"/>
                </a:cubicBezTo>
                <a:close/>
                <a:moveTo>
                  <a:pt x="57771" y="2538"/>
                </a:moveTo>
                <a:lnTo>
                  <a:pt x="495168" y="169749"/>
                </a:lnTo>
                <a:cubicBezTo>
                  <a:pt x="508814" y="174905"/>
                  <a:pt x="517665" y="187796"/>
                  <a:pt x="518034" y="202160"/>
                </a:cubicBezTo>
                <a:cubicBezTo>
                  <a:pt x="518771" y="216892"/>
                  <a:pt x="510289" y="230151"/>
                  <a:pt x="497012" y="236044"/>
                </a:cubicBezTo>
                <a:lnTo>
                  <a:pt x="59984" y="433456"/>
                </a:lnTo>
                <a:cubicBezTo>
                  <a:pt x="55189" y="435666"/>
                  <a:pt x="50026" y="436771"/>
                  <a:pt x="45232" y="436771"/>
                </a:cubicBezTo>
                <a:cubicBezTo>
                  <a:pt x="31217" y="436771"/>
                  <a:pt x="18309" y="428668"/>
                  <a:pt x="12409" y="415409"/>
                </a:cubicBezTo>
                <a:cubicBezTo>
                  <a:pt x="3926" y="397362"/>
                  <a:pt x="12040" y="376369"/>
                  <a:pt x="30111" y="367898"/>
                </a:cubicBezTo>
                <a:lnTo>
                  <a:pt x="388954" y="206211"/>
                </a:lnTo>
                <a:lnTo>
                  <a:pt x="32324" y="69202"/>
                </a:lnTo>
                <a:cubicBezTo>
                  <a:pt x="13515" y="62204"/>
                  <a:pt x="4295" y="41579"/>
                  <a:pt x="11302" y="23163"/>
                </a:cubicBezTo>
                <a:cubicBezTo>
                  <a:pt x="18678" y="4380"/>
                  <a:pt x="39331" y="-4828"/>
                  <a:pt x="57771" y="253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组合 60"/>
          <p:cNvGrpSpPr/>
          <p:nvPr/>
        </p:nvGrpSpPr>
        <p:grpSpPr>
          <a:xfrm>
            <a:off x="105290" y="603550"/>
            <a:ext cx="9095930" cy="1202554"/>
            <a:chOff x="181490" y="705150"/>
            <a:chExt cx="9095930" cy="1202554"/>
          </a:xfrm>
        </p:grpSpPr>
        <p:sp>
          <p:nvSpPr>
            <p:cNvPr id="59" name="矩形 58"/>
            <p:cNvSpPr/>
            <p:nvPr/>
          </p:nvSpPr>
          <p:spPr>
            <a:xfrm>
              <a:off x="181490" y="705150"/>
              <a:ext cx="8788449" cy="338554"/>
            </a:xfrm>
            <a:prstGeom prst="rect">
              <a:avLst/>
            </a:prstGeom>
          </p:spPr>
          <p:txBody>
            <a:bodyPr wrap="square">
              <a:spAutoFit/>
            </a:bodyPr>
            <a:lstStyle/>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构建以元数据为基础的安全隐私保护框架</a:t>
              </a:r>
              <a:r>
                <a:rPr lang="zh-CN" altLang="en-US" sz="1600" dirty="0" smtClean="0">
                  <a:latin typeface="微软雅黑" panose="020B0503020204020204" pitchFamily="34" charset="-122"/>
                  <a:ea typeface="微软雅黑" panose="020B0503020204020204" pitchFamily="34" charset="-122"/>
                </a:rPr>
                <a:t>，实现数据安全</a:t>
              </a:r>
              <a:r>
                <a:rPr lang="zh-CN" altLang="en-US" sz="1600" dirty="0">
                  <a:latin typeface="微软雅黑" panose="020B0503020204020204" pitchFamily="34" charset="-122"/>
                  <a:ea typeface="微软雅黑" panose="020B0503020204020204" pitchFamily="34" charset="-122"/>
                </a:rPr>
                <a:t>隐私分层</a:t>
              </a:r>
              <a:r>
                <a:rPr lang="zh-CN" altLang="en-US" sz="1600" dirty="0" smtClean="0">
                  <a:latin typeface="微软雅黑" panose="020B0503020204020204" pitchFamily="34" charset="-122"/>
                  <a:ea typeface="微软雅黑" panose="020B0503020204020204" pitchFamily="34" charset="-122"/>
                </a:rPr>
                <a:t>分级的管</a:t>
              </a:r>
              <a:r>
                <a:rPr lang="zh-CN" altLang="en-US" sz="1600" dirty="0">
                  <a:latin typeface="微软雅黑" panose="020B0503020204020204" pitchFamily="34" charset="-122"/>
                  <a:ea typeface="微软雅黑" panose="020B0503020204020204" pitchFamily="34" charset="-122"/>
                </a:rPr>
                <a:t>控</a:t>
              </a:r>
              <a:r>
                <a:rPr lang="zh-CN" altLang="en-US" sz="1600" dirty="0" smtClean="0">
                  <a:latin typeface="微软雅黑" panose="020B0503020204020204" pitchFamily="34" charset="-122"/>
                  <a:ea typeface="微软雅黑" panose="020B0503020204020204" pitchFamily="34" charset="-122"/>
                </a:rPr>
                <a:t>策略。</a:t>
              </a:r>
              <a:endParaRPr lang="en-US" altLang="zh-CN" sz="1600" dirty="0" smtClean="0">
                <a:latin typeface="微软雅黑" panose="020B0503020204020204" pitchFamily="34" charset="-122"/>
                <a:ea typeface="微软雅黑" panose="020B0503020204020204" pitchFamily="34" charset="-122"/>
              </a:endParaRPr>
            </a:p>
          </p:txBody>
        </p:sp>
        <p:sp>
          <p:nvSpPr>
            <p:cNvPr id="60" name="矩形 59"/>
            <p:cNvSpPr/>
            <p:nvPr/>
          </p:nvSpPr>
          <p:spPr>
            <a:xfrm>
              <a:off x="488971" y="984374"/>
              <a:ext cx="8788449" cy="923330"/>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rPr>
                <a:t>定义安全密级，并把安全密级授权给用户。</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rPr>
                <a:t>在元数据上配置安全</a:t>
              </a:r>
              <a:r>
                <a:rPr lang="zh-CN" altLang="en-US" sz="1200" dirty="0" smtClean="0">
                  <a:latin typeface="微软雅黑" panose="020B0503020204020204" pitchFamily="34" charset="-122"/>
                  <a:ea typeface="微软雅黑" panose="020B0503020204020204" pitchFamily="34" charset="-122"/>
                </a:rPr>
                <a:t>密级。</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200" dirty="0" smtClean="0">
                  <a:latin typeface="微软雅黑" panose="020B0503020204020204" pitchFamily="34" charset="-122"/>
                  <a:ea typeface="微软雅黑" panose="020B0503020204020204" pitchFamily="34" charset="-122"/>
                </a:rPr>
                <a:t>按照安全密级访问数据资产。</a:t>
              </a:r>
              <a:endParaRPr lang="zh-CN" altLang="en-US" sz="1200" dirty="0">
                <a:latin typeface="微软雅黑" panose="020B0503020204020204" pitchFamily="34" charset="-122"/>
                <a:ea typeface="微软雅黑" panose="020B0503020204020204" pitchFamily="34" charset="-122"/>
              </a:endParaRPr>
            </a:p>
          </p:txBody>
        </p:sp>
      </p:grpSp>
      <p:sp>
        <p:nvSpPr>
          <p:cNvPr id="5" name="形状"/>
          <p:cNvSpPr/>
          <p:nvPr>
            <p:custDataLst>
              <p:tags r:id="rId1"/>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2"/>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3"/>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4"/>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5"/>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6"/>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7"/>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8"/>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2.2.5.9 </a:t>
            </a:r>
            <a:r>
              <a:rPr lang="zh-CN" altLang="en-US" b="1" dirty="0" smtClean="0"/>
              <a:t>数据安全实施</a:t>
            </a:r>
            <a:r>
              <a:rPr lang="en-US" altLang="zh-CN" b="1" dirty="0" smtClean="0"/>
              <a:t>-</a:t>
            </a:r>
            <a:r>
              <a:rPr lang="zh-CN" altLang="en-US" b="1" dirty="0" smtClean="0"/>
              <a:t>安全策略配置</a:t>
            </a:r>
            <a:endParaRPr lang="zh-CN" altLang="en-US" b="1" dirty="0"/>
          </a:p>
        </p:txBody>
      </p:sp>
      <p:sp>
        <p:nvSpPr>
          <p:cNvPr id="27" name="标题文本一"/>
          <p:cNvSpPr txBox="1"/>
          <p:nvPr/>
        </p:nvSpPr>
        <p:spPr>
          <a:xfrm>
            <a:off x="366738" y="513271"/>
            <a:ext cx="810728" cy="423193"/>
          </a:xfrm>
          <a:prstGeom prst="rect">
            <a:avLst/>
          </a:prstGeom>
          <a:ln w="12700">
            <a:miter lim="400000"/>
          </a:ln>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00">
              <a:lnSpc>
                <a:spcPts val="3300"/>
              </a:lnSpc>
              <a:defRPr/>
            </a:pPr>
            <a:endParaRPr sz="1200" dirty="0">
              <a:latin typeface="微软雅黑" panose="020B0503020204020204" pitchFamily="34" charset="-122"/>
              <a:ea typeface="微软雅黑" panose="020B0503020204020204" pitchFamily="34" charset="-122"/>
            </a:endParaRPr>
          </a:p>
        </p:txBody>
      </p:sp>
      <p:sp>
        <p:nvSpPr>
          <p:cNvPr id="14" name="Rectangle 3"/>
          <p:cNvSpPr txBox="1">
            <a:spLocks noChangeArrowheads="1"/>
          </p:cNvSpPr>
          <p:nvPr/>
        </p:nvSpPr>
        <p:spPr bwMode="auto">
          <a:xfrm>
            <a:off x="247650" y="823434"/>
            <a:ext cx="4756150" cy="99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数据安全管理平台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安全策略</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：配置库、表、字段权限、数据脱敏策略、行级过滤策略</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用途：数据应用的安全管控</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15" name="图片 14"/>
          <p:cNvPicPr>
            <a:picLocks noChangeAspect="1"/>
          </p:cNvPicPr>
          <p:nvPr/>
        </p:nvPicPr>
        <p:blipFill>
          <a:blip r:embed="rId1"/>
          <a:stretch>
            <a:fillRect/>
          </a:stretch>
        </p:blipFill>
        <p:spPr>
          <a:xfrm>
            <a:off x="88900" y="2119825"/>
            <a:ext cx="11988800" cy="4464794"/>
          </a:xfrm>
          <a:prstGeom prst="rect">
            <a:avLst/>
          </a:prstGeom>
        </p:spPr>
      </p:pic>
      <p:sp>
        <p:nvSpPr>
          <p:cNvPr id="5" name="形状"/>
          <p:cNvSpPr/>
          <p:nvPr>
            <p:custDataLst>
              <p:tags r:id="rId2"/>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3"/>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4"/>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4" name="形状"/>
          <p:cNvSpPr/>
          <p:nvPr>
            <p:custDataLst>
              <p:tags r:id="rId5"/>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9" name="形状"/>
          <p:cNvSpPr/>
          <p:nvPr>
            <p:custDataLst>
              <p:tags r:id="rId6"/>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0" name="形状"/>
          <p:cNvSpPr/>
          <p:nvPr>
            <p:custDataLst>
              <p:tags r:id="rId7"/>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8"/>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9"/>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2.2.5.10 </a:t>
            </a:r>
            <a:r>
              <a:rPr lang="zh-CN" altLang="en-US" b="1" dirty="0">
                <a:sym typeface="+mn-ea"/>
              </a:rPr>
              <a:t>数据安全实施</a:t>
            </a:r>
            <a:r>
              <a:rPr lang="en-US" altLang="zh-CN" b="1" dirty="0">
                <a:sym typeface="+mn-ea"/>
              </a:rPr>
              <a:t>-</a:t>
            </a:r>
            <a:r>
              <a:rPr lang="zh-CN" altLang="en-US" b="1" dirty="0">
                <a:sym typeface="+mn-ea"/>
              </a:rPr>
              <a:t>数据密级配置</a:t>
            </a:r>
            <a:endParaRPr lang="zh-CN" altLang="en-US" b="1" dirty="0"/>
          </a:p>
        </p:txBody>
      </p:sp>
      <p:sp>
        <p:nvSpPr>
          <p:cNvPr id="9" name="圆角矩形 8"/>
          <p:cNvSpPr/>
          <p:nvPr/>
        </p:nvSpPr>
        <p:spPr>
          <a:xfrm>
            <a:off x="247650" y="713105"/>
            <a:ext cx="11635105" cy="490220"/>
          </a:xfrm>
          <a:prstGeom prst="roundRect">
            <a:avLst>
              <a:gd name="adj" fmla="val 6500"/>
            </a:avLst>
          </a:prstGeom>
          <a:solidFill>
            <a:schemeClr val="bg1"/>
          </a:solidFill>
          <a:ln w="12700" cap="rnd">
            <a:noFill/>
            <a:prstDash val="solid"/>
            <a:rou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lstStyle/>
          <a:p>
            <a:pPr indent="0" algn="l" fontAlgn="auto">
              <a:lnSpc>
                <a:spcPct val="150000"/>
              </a:lnSpc>
              <a:buFont typeface="Arial" panose="020B0604020202020204" pitchFamily="34" charset="0"/>
              <a:buNone/>
            </a:pPr>
            <a:r>
              <a:rPr lang="en-US" altLang="zh-CN" sz="1600" dirty="0">
                <a:solidFill>
                  <a:schemeClr val="bg2">
                    <a:lumMod val="50000"/>
                    <a:alpha val="70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bg2">
                    <a:lumMod val="50000"/>
                    <a:alpha val="70000"/>
                  </a:schemeClr>
                </a:solidFill>
                <a:latin typeface="微软雅黑" panose="020B0503020204020204" pitchFamily="34" charset="-122"/>
                <a:ea typeface="微软雅黑" panose="020B0503020204020204" pitchFamily="34" charset="-122"/>
                <a:sym typeface="+mn-ea"/>
              </a:rPr>
              <a:t>基于用户</a:t>
            </a:r>
            <a:r>
              <a:rPr lang="en-US" altLang="zh-CN" sz="1600" dirty="0">
                <a:solidFill>
                  <a:schemeClr val="bg2">
                    <a:lumMod val="50000"/>
                    <a:alpha val="70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bg2">
                    <a:lumMod val="50000"/>
                    <a:alpha val="70000"/>
                  </a:schemeClr>
                </a:solidFill>
                <a:latin typeface="微软雅黑" panose="020B0503020204020204" pitchFamily="34" charset="-122"/>
                <a:ea typeface="微软雅黑" panose="020B0503020204020204" pitchFamily="34" charset="-122"/>
                <a:sym typeface="+mn-ea"/>
              </a:rPr>
              <a:t>角色体系帮助企业搭建数据密级体系，实现数据统一分级管理。</a:t>
            </a:r>
            <a:endParaRPr lang="zh-CN" altLang="en-US" sz="1600" b="1" dirty="0">
              <a:solidFill>
                <a:schemeClr val="bg2">
                  <a:lumMod val="50000"/>
                  <a:alpha val="70000"/>
                </a:schemeClr>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273685" y="1730375"/>
            <a:ext cx="7665720" cy="1785620"/>
          </a:xfrm>
          <a:prstGeom prst="rect">
            <a:avLst/>
          </a:prstGeom>
        </p:spPr>
      </p:pic>
      <p:sp>
        <p:nvSpPr>
          <p:cNvPr id="10" name="文本框 9"/>
          <p:cNvSpPr txBox="1"/>
          <p:nvPr/>
        </p:nvSpPr>
        <p:spPr>
          <a:xfrm>
            <a:off x="210185" y="1339850"/>
            <a:ext cx="2297430" cy="36830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zh-CN" altLang="en-US"/>
              <a:t>构建数据密级体系</a:t>
            </a:r>
            <a:endParaRPr lang="zh-CN" altLang="en-US"/>
          </a:p>
        </p:txBody>
      </p:sp>
      <p:pic>
        <p:nvPicPr>
          <p:cNvPr id="18" name="图片 17"/>
          <p:cNvPicPr>
            <a:picLocks noChangeAspect="1"/>
          </p:cNvPicPr>
          <p:nvPr/>
        </p:nvPicPr>
        <p:blipFill>
          <a:blip r:embed="rId2"/>
          <a:stretch>
            <a:fillRect/>
          </a:stretch>
        </p:blipFill>
        <p:spPr>
          <a:xfrm>
            <a:off x="273685" y="4175125"/>
            <a:ext cx="5518785" cy="2416810"/>
          </a:xfrm>
          <a:prstGeom prst="rect">
            <a:avLst/>
          </a:prstGeom>
        </p:spPr>
      </p:pic>
      <p:sp>
        <p:nvSpPr>
          <p:cNvPr id="32" name="文本框 31"/>
          <p:cNvSpPr txBox="1"/>
          <p:nvPr/>
        </p:nvSpPr>
        <p:spPr>
          <a:xfrm>
            <a:off x="210185" y="3844925"/>
            <a:ext cx="2297430" cy="368300"/>
          </a:xfrm>
          <a:prstGeom prst="rect">
            <a:avLst/>
          </a:prstGeom>
          <a:noFill/>
        </p:spPr>
        <p:txBody>
          <a:bodyPr wrap="none" rtlCol="0">
            <a:spAutoFit/>
          </a:bodyPr>
          <a:lstStyle/>
          <a:p>
            <a:pPr marL="285750" indent="-285750">
              <a:buFont typeface="Arial" panose="020B0604020202020204" pitchFamily="34" charset="0"/>
              <a:buChar char="•"/>
            </a:pPr>
            <a:r>
              <a:rPr lang="zh-CN" altLang="en-US"/>
              <a:t>分配不同用户密级</a:t>
            </a:r>
            <a:endParaRPr lang="zh-CN" altLang="en-US"/>
          </a:p>
        </p:txBody>
      </p:sp>
      <p:sp>
        <p:nvSpPr>
          <p:cNvPr id="45" name="文本框 44"/>
          <p:cNvSpPr txBox="1"/>
          <p:nvPr/>
        </p:nvSpPr>
        <p:spPr>
          <a:xfrm>
            <a:off x="6179185" y="3844925"/>
            <a:ext cx="3211830" cy="368300"/>
          </a:xfrm>
          <a:prstGeom prst="rect">
            <a:avLst/>
          </a:prstGeom>
          <a:noFill/>
        </p:spPr>
        <p:txBody>
          <a:bodyPr wrap="none" rtlCol="0">
            <a:spAutoFit/>
          </a:bodyPr>
          <a:lstStyle/>
          <a:p>
            <a:pPr marL="285750" indent="-285750">
              <a:buFont typeface="Arial" panose="020B0604020202020204" pitchFamily="34" charset="0"/>
              <a:buChar char="•"/>
            </a:pPr>
            <a:r>
              <a:rPr lang="zh-CN" altLang="en-US"/>
              <a:t>数据密级最小粒度可至字段</a:t>
            </a:r>
            <a:endParaRPr lang="zh-CN" altLang="en-US"/>
          </a:p>
        </p:txBody>
      </p:sp>
      <p:pic>
        <p:nvPicPr>
          <p:cNvPr id="49" name="图片 48"/>
          <p:cNvPicPr>
            <a:picLocks noChangeAspect="1"/>
          </p:cNvPicPr>
          <p:nvPr/>
        </p:nvPicPr>
        <p:blipFill>
          <a:blip r:embed="rId3"/>
          <a:srcRect b="21557"/>
          <a:stretch>
            <a:fillRect/>
          </a:stretch>
        </p:blipFill>
        <p:spPr>
          <a:xfrm>
            <a:off x="6179185" y="4276725"/>
            <a:ext cx="5454650" cy="2264410"/>
          </a:xfrm>
          <a:prstGeom prst="rect">
            <a:avLst/>
          </a:prstGeom>
        </p:spPr>
      </p:pic>
      <p:pic>
        <p:nvPicPr>
          <p:cNvPr id="50" name="图片 49"/>
          <p:cNvPicPr>
            <a:picLocks noChangeAspect="1"/>
          </p:cNvPicPr>
          <p:nvPr/>
        </p:nvPicPr>
        <p:blipFill>
          <a:blip r:embed="rId4"/>
          <a:stretch>
            <a:fillRect/>
          </a:stretch>
        </p:blipFill>
        <p:spPr>
          <a:xfrm>
            <a:off x="8225155" y="1730375"/>
            <a:ext cx="3388360" cy="1784985"/>
          </a:xfrm>
          <a:prstGeom prst="rect">
            <a:avLst/>
          </a:prstGeom>
        </p:spPr>
      </p:pic>
      <p:sp>
        <p:nvSpPr>
          <p:cNvPr id="5" name="形状"/>
          <p:cNvSpPr/>
          <p:nvPr>
            <p:custDataLst>
              <p:tags r:id="rId5"/>
            </p:custDataLst>
          </p:nvPr>
        </p:nvSpPr>
        <p:spPr>
          <a:xfrm>
            <a:off x="6686944"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注册入湖</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6" name="形状"/>
          <p:cNvSpPr/>
          <p:nvPr>
            <p:custDataLst>
              <p:tags r:id="rId6"/>
            </p:custDataLst>
          </p:nvPr>
        </p:nvSpPr>
        <p:spPr>
          <a:xfrm>
            <a:off x="7425142"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数据标准</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3" name="形状"/>
          <p:cNvSpPr/>
          <p:nvPr>
            <p:custDataLst>
              <p:tags r:id="rId7"/>
            </p:custDataLst>
          </p:nvPr>
        </p:nvSpPr>
        <p:spPr>
          <a:xfrm>
            <a:off x="8934217"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数据安全</a:t>
            </a:r>
            <a:endParaRPr lang="zh-CN" sz="1200" b="1"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7" name="形状"/>
          <p:cNvSpPr/>
          <p:nvPr>
            <p:custDataLst>
              <p:tags r:id="rId8"/>
            </p:custDataLst>
          </p:nvPr>
        </p:nvSpPr>
        <p:spPr>
          <a:xfrm>
            <a:off x="5949315" y="236387"/>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A6A6A6"/>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资产盘点</a:t>
            </a: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8" name="形状"/>
          <p:cNvSpPr/>
          <p:nvPr>
            <p:custDataLst>
              <p:tags r:id="rId9"/>
            </p:custDataLst>
          </p:nvPr>
        </p:nvSpPr>
        <p:spPr>
          <a:xfrm>
            <a:off x="8187770" y="236387"/>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B7B7B7"/>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数据质量</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1" name="形状"/>
          <p:cNvSpPr/>
          <p:nvPr>
            <p:custDataLst>
              <p:tags r:id="rId10"/>
            </p:custDataLst>
          </p:nvPr>
        </p:nvSpPr>
        <p:spPr>
          <a:xfrm>
            <a:off x="968415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数据资产</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2" name="形状"/>
          <p:cNvSpPr/>
          <p:nvPr>
            <p:custDataLst>
              <p:tags r:id="rId11"/>
            </p:custDataLst>
          </p:nvPr>
        </p:nvSpPr>
        <p:spPr>
          <a:xfrm>
            <a:off x="10411862"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数据共享</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
        <p:nvSpPr>
          <p:cNvPr id="13" name="形状"/>
          <p:cNvSpPr/>
          <p:nvPr>
            <p:custDataLst>
              <p:tags r:id="rId12"/>
            </p:custDataLst>
          </p:nvPr>
        </p:nvSpPr>
        <p:spPr>
          <a:xfrm>
            <a:off x="11140207" y="24972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p>
            <a:pPr defTabSz="412750">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  </a:t>
            </a:r>
            <a:r>
              <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保障机制</a:t>
            </a:r>
            <a:endParaRPr lang="zh-CN" sz="1200" kern="0">
              <a:solidFill>
                <a:srgbClr val="FFFFFF"/>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par>
                                <p:cTn id="32" presetID="22" presetClass="entr" presetSubtype="4"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0" grpId="0" bldLvl="0" animBg="1"/>
      <p:bldP spid="10" grpId="1" animBg="1"/>
      <p:bldP spid="32" grpId="0"/>
      <p:bldP spid="32" grpId="1"/>
      <p:bldP spid="45" grpId="0"/>
      <p:bldP spid="4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2.2.6</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数据资产</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235611"/>
            <a:ext cx="685800"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3</a:t>
            </a:r>
            <a:endParaRPr lang="en-US" altLang="zh-CN" dirty="0">
              <a:solidFill>
                <a:srgbClr val="2F5597"/>
              </a:solidFill>
              <a:cs typeface="+mn-ea"/>
              <a:sym typeface="+mn-lt"/>
            </a:endParaRPr>
          </a:p>
        </p:txBody>
      </p:sp>
      <p:sp>
        <p:nvSpPr>
          <p:cNvPr id="7" name="矩形 6"/>
          <p:cNvSpPr/>
          <p:nvPr/>
        </p:nvSpPr>
        <p:spPr>
          <a:xfrm>
            <a:off x="4797479" y="5235611"/>
            <a:ext cx="5223976"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2F5597"/>
                </a:solidFill>
                <a:cs typeface="+mn-ea"/>
                <a:sym typeface="+mn-lt"/>
              </a:rPr>
              <a:t>实施策略与演进路线</a:t>
            </a:r>
            <a:endParaRPr lang="zh-CN" altLang="en-US" dirty="0">
              <a:solidFill>
                <a:srgbClr val="2F5597"/>
              </a:solidFill>
              <a:cs typeface="+mn-ea"/>
              <a:sym typeface="+mn-lt"/>
            </a:endParaRPr>
          </a:p>
        </p:txBody>
      </p:sp>
      <p:sp>
        <p:nvSpPr>
          <p:cNvPr id="8" name="矩形 7"/>
          <p:cNvSpPr/>
          <p:nvPr/>
        </p:nvSpPr>
        <p:spPr>
          <a:xfrm>
            <a:off x="3835455" y="133648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1</a:t>
            </a:r>
            <a:endParaRPr lang="zh-CN" altLang="en-US" dirty="0">
              <a:solidFill>
                <a:schemeClr val="accent5">
                  <a:lumMod val="75000"/>
                </a:schemeClr>
              </a:solidFill>
              <a:cs typeface="+mn-ea"/>
              <a:sym typeface="+mn-lt"/>
            </a:endParaRPr>
          </a:p>
        </p:txBody>
      </p:sp>
      <p:sp>
        <p:nvSpPr>
          <p:cNvPr id="10" name="矩形 9"/>
          <p:cNvSpPr/>
          <p:nvPr/>
        </p:nvSpPr>
        <p:spPr>
          <a:xfrm>
            <a:off x="4797479" y="133648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项目背景</a:t>
            </a:r>
            <a:endParaRPr lang="zh-CN" altLang="en-US" dirty="0">
              <a:solidFill>
                <a:schemeClr val="accent5">
                  <a:lumMod val="75000"/>
                </a:schemeClr>
              </a:solidFill>
              <a:cs typeface="+mn-ea"/>
              <a:sym typeface="+mn-lt"/>
            </a:endParaRPr>
          </a:p>
        </p:txBody>
      </p:sp>
      <p:sp>
        <p:nvSpPr>
          <p:cNvPr id="11" name="矩形 10"/>
          <p:cNvSpPr/>
          <p:nvPr/>
        </p:nvSpPr>
        <p:spPr>
          <a:xfrm>
            <a:off x="3924935" y="2795905"/>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2.1</a:t>
            </a:r>
            <a:endParaRPr lang="en-US" altLang="zh-CN" dirty="0">
              <a:solidFill>
                <a:srgbClr val="2F5597"/>
              </a:solidFill>
              <a:cs typeface="+mn-ea"/>
              <a:sym typeface="+mn-lt"/>
            </a:endParaRPr>
          </a:p>
        </p:txBody>
      </p:sp>
      <p:sp>
        <p:nvSpPr>
          <p:cNvPr id="12" name="矩形 11"/>
          <p:cNvSpPr/>
          <p:nvPr/>
        </p:nvSpPr>
        <p:spPr>
          <a:xfrm>
            <a:off x="4797425" y="2795905"/>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97"/>
                </a:solidFill>
                <a:cs typeface="+mn-ea"/>
                <a:sym typeface="+mn-lt"/>
              </a:rPr>
              <a:t>数据</a:t>
            </a:r>
            <a:r>
              <a:rPr lang="zh-CN" altLang="en-US" dirty="0">
                <a:solidFill>
                  <a:srgbClr val="2F5597"/>
                </a:solidFill>
                <a:cs typeface="+mn-ea"/>
                <a:sym typeface="+mn-lt"/>
              </a:rPr>
              <a:t>底座</a:t>
            </a:r>
            <a:r>
              <a:rPr lang="zh-CN" altLang="en-US" dirty="0" smtClean="0">
                <a:solidFill>
                  <a:srgbClr val="2F5597"/>
                </a:solidFill>
                <a:cs typeface="+mn-ea"/>
                <a:sym typeface="+mn-lt"/>
              </a:rPr>
              <a:t>搭建</a:t>
            </a:r>
            <a:r>
              <a:rPr lang="zh-CN" altLang="en-US" dirty="0">
                <a:solidFill>
                  <a:srgbClr val="2F5597"/>
                </a:solidFill>
                <a:cs typeface="+mn-ea"/>
                <a:sym typeface="+mn-lt"/>
              </a:rPr>
              <a:t>方案</a:t>
            </a:r>
            <a:endParaRPr lang="zh-CN" altLang="en-US" dirty="0">
              <a:solidFill>
                <a:srgbClr val="2F5597"/>
              </a:solidFill>
              <a:cs typeface="+mn-ea"/>
              <a:sym typeface="+mn-lt"/>
            </a:endParaRPr>
          </a:p>
        </p:txBody>
      </p:sp>
      <p:sp>
        <p:nvSpPr>
          <p:cNvPr id="16" name="矩形 15"/>
          <p:cNvSpPr/>
          <p:nvPr/>
        </p:nvSpPr>
        <p:spPr>
          <a:xfrm>
            <a:off x="4797425" y="337820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cs typeface="+mn-ea"/>
                <a:sym typeface="+mn-lt"/>
              </a:rPr>
              <a:t>数据</a:t>
            </a:r>
            <a:r>
              <a:rPr lang="zh-CN" altLang="en-US" dirty="0">
                <a:solidFill>
                  <a:schemeClr val="accent5">
                    <a:lumMod val="75000"/>
                  </a:schemeClr>
                </a:solidFill>
                <a:cs typeface="+mn-ea"/>
                <a:sym typeface="+mn-lt"/>
              </a:rPr>
              <a:t>治理</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7820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2.2</a:t>
            </a:r>
            <a:endParaRPr lang="zh-CN" altLang="en-US" dirty="0">
              <a:solidFill>
                <a:schemeClr val="accent5">
                  <a:lumMod val="75000"/>
                </a:schemeClr>
              </a:solidFill>
              <a:cs typeface="+mn-ea"/>
              <a:sym typeface="+mn-lt"/>
            </a:endParaRPr>
          </a:p>
        </p:txBody>
      </p:sp>
      <p:sp>
        <p:nvSpPr>
          <p:cNvPr id="13" name="矩形 12"/>
          <p:cNvSpPr/>
          <p:nvPr/>
        </p:nvSpPr>
        <p:spPr>
          <a:xfrm>
            <a:off x="4797478" y="2100894"/>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b="1" dirty="0">
                <a:solidFill>
                  <a:schemeClr val="bg1"/>
                </a:solidFill>
                <a:cs typeface="+mn-ea"/>
                <a:sym typeface="+mn-lt"/>
              </a:rPr>
              <a:t>总体解决方案</a:t>
            </a:r>
            <a:endParaRPr lang="zh-CN" altLang="en-US" b="1" dirty="0">
              <a:solidFill>
                <a:schemeClr val="bg1"/>
              </a:solidFill>
              <a:cs typeface="+mn-ea"/>
              <a:sym typeface="+mn-lt"/>
            </a:endParaRPr>
          </a:p>
        </p:txBody>
      </p:sp>
      <p:sp>
        <p:nvSpPr>
          <p:cNvPr id="14" name="矩形 13"/>
          <p:cNvSpPr/>
          <p:nvPr/>
        </p:nvSpPr>
        <p:spPr>
          <a:xfrm>
            <a:off x="3835455" y="2100894"/>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a:t>
            </a:r>
            <a:endParaRPr lang="en-US" altLang="zh-CN" b="1" dirty="0">
              <a:solidFill>
                <a:schemeClr val="bg1"/>
              </a:solidFill>
              <a:cs typeface="+mn-ea"/>
              <a:sym typeface="+mn-lt"/>
            </a:endParaRPr>
          </a:p>
        </p:txBody>
      </p:sp>
      <p:sp>
        <p:nvSpPr>
          <p:cNvPr id="20" name="矩形 19"/>
          <p:cNvSpPr/>
          <p:nvPr/>
        </p:nvSpPr>
        <p:spPr>
          <a:xfrm>
            <a:off x="4797425" y="395986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数据应用</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sp>
        <p:nvSpPr>
          <p:cNvPr id="21" name="矩形 20"/>
          <p:cNvSpPr/>
          <p:nvPr/>
        </p:nvSpPr>
        <p:spPr>
          <a:xfrm>
            <a:off x="3924935" y="395986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2.3</a:t>
            </a:r>
            <a:endParaRPr lang="zh-CN" altLang="en-US" dirty="0">
              <a:solidFill>
                <a:schemeClr val="accent5">
                  <a:lumMod val="75000"/>
                </a:schemeClr>
              </a:solidFill>
              <a:cs typeface="+mn-ea"/>
              <a:sym typeface="+mn-lt"/>
            </a:endParaRPr>
          </a:p>
        </p:txBody>
      </p:sp>
      <p:sp>
        <p:nvSpPr>
          <p:cNvPr id="9" name="矩形 8"/>
          <p:cNvSpPr/>
          <p:nvPr>
            <p:custDataLst>
              <p:tags r:id="rId3"/>
            </p:custDataLst>
          </p:nvPr>
        </p:nvSpPr>
        <p:spPr>
          <a:xfrm>
            <a:off x="4797425" y="454152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dirty="0">
                <a:solidFill>
                  <a:schemeClr val="accent5">
                    <a:lumMod val="75000"/>
                  </a:schemeClr>
                </a:solidFill>
                <a:cs typeface="+mn-ea"/>
                <a:sym typeface="+mn-lt"/>
              </a:rPr>
              <a:t>专项</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22" name="矩形 21"/>
          <p:cNvSpPr/>
          <p:nvPr>
            <p:custDataLst>
              <p:tags r:id="rId4"/>
            </p:custDataLst>
          </p:nvPr>
        </p:nvSpPr>
        <p:spPr>
          <a:xfrm>
            <a:off x="3924935" y="454152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75000"/>
                  </a:schemeClr>
                </a:solidFill>
                <a:cs typeface="+mn-ea"/>
                <a:sym typeface="+mn-lt"/>
              </a:rPr>
              <a:t>2.4</a:t>
            </a: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smtClean="0"/>
              <a:t>2.2.6.1 </a:t>
            </a:r>
            <a:r>
              <a:rPr lang="zh-CN" altLang="en-US" b="1" dirty="0" smtClean="0"/>
              <a:t>数据资产</a:t>
            </a:r>
            <a:r>
              <a:rPr sz="1400" b="1" dirty="0" smtClean="0">
                <a:solidFill>
                  <a:srgbClr val="FF0000"/>
                </a:solidFill>
              </a:rPr>
              <a:t>-</a:t>
            </a:r>
            <a:r>
              <a:rPr lang="zh-CN" altLang="en-US" sz="1400" b="1" dirty="0" smtClean="0">
                <a:solidFill>
                  <a:srgbClr val="FF0000"/>
                </a:solidFill>
              </a:rPr>
              <a:t>实现</a:t>
            </a:r>
            <a:r>
              <a:rPr lang="zh-CN" altLang="en-US" sz="1400" b="1" dirty="0">
                <a:solidFill>
                  <a:srgbClr val="FF0000"/>
                </a:solidFill>
              </a:rPr>
              <a:t>数据</a:t>
            </a:r>
            <a:r>
              <a:rPr lang="zh-CN" altLang="en-US" sz="1400" b="1" dirty="0" smtClean="0">
                <a:solidFill>
                  <a:srgbClr val="FF0000"/>
                </a:solidFill>
              </a:rPr>
              <a:t>“可共享”</a:t>
            </a:r>
            <a:endParaRPr lang="zh-CN" altLang="en-US" sz="1400" b="1" dirty="0" smtClean="0">
              <a:solidFill>
                <a:srgbClr val="FF0000"/>
              </a:solidFill>
            </a:endParaRPr>
          </a:p>
        </p:txBody>
      </p:sp>
      <p:grpSp>
        <p:nvGrpSpPr>
          <p:cNvPr id="14" name="组合 13"/>
          <p:cNvGrpSpPr/>
          <p:nvPr/>
        </p:nvGrpSpPr>
        <p:grpSpPr>
          <a:xfrm>
            <a:off x="2662518" y="1038583"/>
            <a:ext cx="9376088" cy="5096668"/>
            <a:chOff x="1199537" y="862059"/>
            <a:chExt cx="10315129" cy="5096668"/>
          </a:xfrm>
        </p:grpSpPr>
        <p:sp>
          <p:nvSpPr>
            <p:cNvPr id="15" name="矩形 14"/>
            <p:cNvSpPr/>
            <p:nvPr/>
          </p:nvSpPr>
          <p:spPr>
            <a:xfrm>
              <a:off x="1199537" y="1593315"/>
              <a:ext cx="2564773"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97690" y="1619560"/>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资产目录</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1250311" y="1937692"/>
              <a:ext cx="1126359" cy="718621"/>
            </a:xfrm>
            <a:prstGeom prst="roundRect">
              <a:avLst/>
            </a:prstGeom>
            <a:solidFill>
              <a:schemeClr val="accent1">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数据资产</a:t>
              </a:r>
              <a:endParaRPr lang="zh-CN" altLang="en-US"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目录</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2473441" y="1937692"/>
              <a:ext cx="1062560" cy="718621"/>
            </a:xfrm>
            <a:prstGeom prst="roundRect">
              <a:avLst/>
            </a:prstGeom>
            <a:solidFill>
              <a:schemeClr val="accent1">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服务资产目录</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25" name="矩形 24"/>
            <p:cNvSpPr/>
            <p:nvPr/>
          </p:nvSpPr>
          <p:spPr>
            <a:xfrm>
              <a:off x="3902968" y="1584857"/>
              <a:ext cx="3485406"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962612" y="1619560"/>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资源检索</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4027222" y="1904687"/>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数据库表</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4852633" y="1904991"/>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资源名称</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5665082" y="1904991"/>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业务标签</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6485978" y="1904687"/>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其他</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36" name="矩形 35"/>
            <p:cNvSpPr/>
            <p:nvPr/>
          </p:nvSpPr>
          <p:spPr>
            <a:xfrm>
              <a:off x="7513834" y="1584857"/>
              <a:ext cx="3998390"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519775" y="1617056"/>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资源共享</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7652493" y="1938069"/>
              <a:ext cx="821431" cy="622735"/>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服务</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en-US" altLang="zh-CN" sz="1200" kern="0" dirty="0">
                  <a:solidFill>
                    <a:prstClr val="black"/>
                  </a:solidFill>
                  <a:latin typeface="微软雅黑" panose="020B0503020204020204" pitchFamily="34" charset="-122"/>
                  <a:ea typeface="微软雅黑" panose="020B0503020204020204" pitchFamily="34" charset="-122"/>
                </a:rPr>
                <a:t>API</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8599385" y="1915253"/>
              <a:ext cx="821431" cy="622735"/>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数据</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en-US" altLang="zh-CN" sz="1200" kern="0" dirty="0">
                  <a:solidFill>
                    <a:prstClr val="black"/>
                  </a:solidFill>
                  <a:latin typeface="微软雅黑" panose="020B0503020204020204" pitchFamily="34" charset="-122"/>
                  <a:ea typeface="微软雅黑" panose="020B0503020204020204" pitchFamily="34" charset="-122"/>
                </a:rPr>
                <a:t>API</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9572636" y="1915873"/>
              <a:ext cx="821431" cy="609258"/>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en-US" altLang="zh-CN" sz="1200" kern="0" dirty="0">
                  <a:solidFill>
                    <a:prstClr val="black"/>
                  </a:solidFill>
                  <a:latin typeface="微软雅黑" panose="020B0503020204020204" pitchFamily="34" charset="-122"/>
                  <a:ea typeface="微软雅黑" panose="020B0503020204020204" pitchFamily="34" charset="-122"/>
                </a:rPr>
                <a:t>Kafka</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消费</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10515744" y="1893159"/>
              <a:ext cx="821431" cy="609257"/>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资源</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下载</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2" name="矩形 41"/>
            <p:cNvSpPr/>
            <p:nvPr/>
          </p:nvSpPr>
          <p:spPr>
            <a:xfrm>
              <a:off x="1199537" y="2934468"/>
              <a:ext cx="4027400" cy="2085980"/>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035565" y="2970122"/>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应用看板</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1322636" y="327884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整体</a:t>
              </a:r>
              <a:endParaRPr lang="zh-CN" altLang="en-US"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情况</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2323208" y="3267461"/>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访问量排行</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3307137" y="325648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订阅量排行</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7" name="圆角矩形 46"/>
            <p:cNvSpPr/>
            <p:nvPr/>
          </p:nvSpPr>
          <p:spPr>
            <a:xfrm>
              <a:off x="4241051" y="3277531"/>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热门</a:t>
              </a:r>
              <a:endParaRPr lang="zh-CN" altLang="en-US"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排行</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8" name="矩形 47"/>
            <p:cNvSpPr/>
            <p:nvPr/>
          </p:nvSpPr>
          <p:spPr>
            <a:xfrm>
              <a:off x="5349526" y="2933153"/>
              <a:ext cx="2007661" cy="2087296"/>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338672" y="2959977"/>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资产门户</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5460153" y="3297117"/>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服务资产</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6462171" y="3273548"/>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数据资产</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5460152" y="4173290"/>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订阅服务</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6462171" y="4146998"/>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检索服务</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1322636" y="406612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关键词统计</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2316411" y="4066126"/>
              <a:ext cx="819821"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6" name="矩形 55"/>
            <p:cNvSpPr/>
            <p:nvPr/>
          </p:nvSpPr>
          <p:spPr>
            <a:xfrm>
              <a:off x="7464189" y="2934468"/>
              <a:ext cx="4048035" cy="2087296"/>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504204" y="2955589"/>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个人门户</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7694584" y="3289454"/>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代办</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事项</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8726059" y="3273548"/>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我的</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资源</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9671633" y="3273688"/>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到期</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提醒</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10541245" y="3277531"/>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热门</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排行</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7694585" y="4173291"/>
              <a:ext cx="798259"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资源</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检索</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8726059" y="4173291"/>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ctr" anchorCtr="1" compatLnSpc="1"/>
            <a:lstStyle/>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资源</a:t>
              </a:r>
              <a:endParaRPr lang="en-US" altLang="zh-CN" sz="12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20204" pitchFamily="34" charset="0"/>
                <a:buNone/>
              </a:pPr>
              <a:r>
                <a:rPr lang="zh-CN" altLang="en-US" sz="1200" kern="0" dirty="0">
                  <a:solidFill>
                    <a:prstClr val="black"/>
                  </a:solidFill>
                  <a:latin typeface="微软雅黑" panose="020B0503020204020204" pitchFamily="34" charset="-122"/>
                  <a:ea typeface="微软雅黑" panose="020B0503020204020204" pitchFamily="34" charset="-122"/>
                </a:rPr>
                <a:t>审批</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4" name="矩形 63"/>
            <p:cNvSpPr/>
            <p:nvPr/>
          </p:nvSpPr>
          <p:spPr>
            <a:xfrm>
              <a:off x="1208319" y="5077742"/>
              <a:ext cx="10306347" cy="407244"/>
            </a:xfrm>
            <a:prstGeom prst="rect">
              <a:avLst/>
            </a:prstGeom>
            <a:solidFill>
              <a:schemeClr val="accent6">
                <a:lumMod val="60000"/>
                <a:lumOff val="40000"/>
              </a:schemeClr>
            </a:solidFill>
            <a:ln w="28575">
              <a:solidFill>
                <a:srgbClr val="8FAADC"/>
              </a:solidFill>
              <a:prstDash val="sysDot"/>
            </a:ln>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5755847" y="5166329"/>
              <a:ext cx="1172426" cy="307777"/>
            </a:xfrm>
            <a:prstGeom prst="rect">
              <a:avLst/>
            </a:prstGeom>
            <a:noFill/>
          </p:spPr>
          <p:txBody>
            <a:bodyPr wrap="square" rtlCol="0">
              <a:spAutoFit/>
            </a:bodyP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权限管理</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66" name="矩形 65"/>
            <p:cNvSpPr/>
            <p:nvPr/>
          </p:nvSpPr>
          <p:spPr>
            <a:xfrm>
              <a:off x="1217279" y="5551483"/>
              <a:ext cx="10294945" cy="407244"/>
            </a:xfrm>
            <a:prstGeom prst="rect">
              <a:avLst/>
            </a:prstGeom>
            <a:solidFill>
              <a:schemeClr val="accent3">
                <a:alpha val="30000"/>
              </a:schemeClr>
            </a:solidFill>
            <a:ln w="28575">
              <a:solidFill>
                <a:srgbClr val="8FAADC"/>
              </a:solidFill>
              <a:prstDash val="sysDot"/>
            </a:ln>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5593114" y="5613351"/>
              <a:ext cx="1587621" cy="307777"/>
            </a:xfrm>
            <a:prstGeom prst="rect">
              <a:avLst/>
            </a:prstGeom>
            <a:noFill/>
          </p:spPr>
          <p:txBody>
            <a:bodyPr wrap="square" rtlCol="0">
              <a:spAutoFit/>
            </a:bodyP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元数据管理</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68" name="矩形 67"/>
            <p:cNvSpPr/>
            <p:nvPr/>
          </p:nvSpPr>
          <p:spPr>
            <a:xfrm>
              <a:off x="1199537" y="862059"/>
              <a:ext cx="10315129" cy="602558"/>
            </a:xfrm>
            <a:prstGeom prst="rect">
              <a:avLst/>
            </a:prstGeom>
            <a:solidFill>
              <a:srgbClr val="F3F1F2"/>
            </a:solidFill>
            <a:ln>
              <a:solidFill>
                <a:srgbClr val="7F95C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1199537" y="874497"/>
              <a:ext cx="944650" cy="584775"/>
            </a:xfrm>
            <a:prstGeom prst="rect">
              <a:avLst/>
            </a:prstGeom>
            <a:noFill/>
            <a:ln>
              <a:noFill/>
            </a:ln>
          </p:spPr>
          <p:txBody>
            <a:bodyPr wrap="square" rtlCol="0">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赋能</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ctr"/>
              <a:r>
                <a:rPr kumimoji="1" lang="zh-CN" altLang="en-US" sz="1600" dirty="0">
                  <a:solidFill>
                    <a:prstClr val="black"/>
                  </a:solidFill>
                  <a:latin typeface="微软雅黑" panose="020B0503020204020204" pitchFamily="34" charset="-122"/>
                  <a:ea typeface="微软雅黑" panose="020B0503020204020204" pitchFamily="34" charset="-122"/>
                </a:rPr>
                <a:t>业务</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2095073" y="983810"/>
              <a:ext cx="2744089" cy="306705"/>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全盘把握于科学分析数据资产</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5244269" y="982879"/>
              <a:ext cx="1766053" cy="306705"/>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快速检索数据资产</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7367543" y="994061"/>
              <a:ext cx="1766053" cy="306705"/>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高效管理数据资产</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9453320" y="982879"/>
              <a:ext cx="1766053" cy="306705"/>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准确评估数据资产</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74" name="Rectangle 3"/>
          <p:cNvSpPr txBox="1">
            <a:spLocks noChangeArrowheads="1"/>
          </p:cNvSpPr>
          <p:nvPr/>
        </p:nvSpPr>
        <p:spPr bwMode="auto">
          <a:xfrm>
            <a:off x="16071" y="990435"/>
            <a:ext cx="2510640" cy="206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把需要上架</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到“门店” 的</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数据发布到资产门户，进行数据资产的共享；</a:t>
            </a:r>
            <a:endPar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提供数据资产的检索、查询、建模、调用等不同的应用实现数据的共享。</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smtClean="0">
                <a:sym typeface="+mn-ea"/>
              </a:rPr>
              <a:t>2.2.6.2 </a:t>
            </a:r>
            <a:r>
              <a:rPr lang="zh-CN" altLang="en-US" b="1" dirty="0" smtClean="0"/>
              <a:t>数据资产实施</a:t>
            </a:r>
            <a:endParaRPr lang="zh-CN" altLang="en-US" b="1" dirty="0" smtClean="0"/>
          </a:p>
        </p:txBody>
      </p:sp>
      <p:sp>
        <p:nvSpPr>
          <p:cNvPr id="74" name="Rectangle 3"/>
          <p:cNvSpPr txBox="1">
            <a:spLocks noChangeArrowheads="1"/>
          </p:cNvSpPr>
          <p:nvPr/>
        </p:nvSpPr>
        <p:spPr bwMode="auto">
          <a:xfrm>
            <a:off x="1151255" y="3823970"/>
            <a:ext cx="447865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no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itchFamily="2" charset="-122"/>
                <a:cs typeface="宋体" pitchFamily="2" charset="-122"/>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资产门户</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把数据表、服务</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API</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、数据模型、算法模型、文件集等发布为资产，类似“淘宝”上的商品，把各个数据项作为商品挂载在资产超市上。 </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在资产超市首页类似“淘宝”，进行数据类“商品”的检索。</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对数据“商品”进行申请、评价、收藏等。</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实现数据的检索</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基于检索的数据进行数据的应用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41402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3.</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实现</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charset="0"/>
              </a:rPr>
              <a:t>数据的共享。</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4" name="图片 3"/>
          <p:cNvPicPr>
            <a:picLocks noChangeAspect="1"/>
          </p:cNvPicPr>
          <p:nvPr>
            <p:custDataLst>
              <p:tags r:id="rId1"/>
            </p:custDataLst>
          </p:nvPr>
        </p:nvPicPr>
        <p:blipFill>
          <a:blip r:embed="rId2"/>
          <a:stretch>
            <a:fillRect/>
          </a:stretch>
        </p:blipFill>
        <p:spPr>
          <a:xfrm>
            <a:off x="5643880" y="3823970"/>
            <a:ext cx="5557520" cy="2753360"/>
          </a:xfrm>
          <a:prstGeom prst="rect">
            <a:avLst/>
          </a:prstGeom>
          <a:ln>
            <a:solidFill>
              <a:srgbClr val="0070C0"/>
            </a:solidFill>
          </a:ln>
        </p:spPr>
      </p:pic>
      <p:pic>
        <p:nvPicPr>
          <p:cNvPr id="6" name="图片 5"/>
          <p:cNvPicPr>
            <a:picLocks noChangeAspect="1"/>
          </p:cNvPicPr>
          <p:nvPr>
            <p:custDataLst>
              <p:tags r:id="rId3"/>
            </p:custDataLst>
          </p:nvPr>
        </p:nvPicPr>
        <p:blipFill>
          <a:blip r:embed="rId4"/>
          <a:stretch>
            <a:fillRect/>
          </a:stretch>
        </p:blipFill>
        <p:spPr>
          <a:xfrm>
            <a:off x="1221105" y="736600"/>
            <a:ext cx="4882515" cy="2748280"/>
          </a:xfrm>
          <a:prstGeom prst="rect">
            <a:avLst/>
          </a:prstGeom>
          <a:noFill/>
          <a:ln w="9525">
            <a:solidFill>
              <a:srgbClr val="0070C0"/>
            </a:solidFill>
          </a:ln>
        </p:spPr>
      </p:pic>
      <p:pic>
        <p:nvPicPr>
          <p:cNvPr id="8" name="图片 7"/>
          <p:cNvPicPr>
            <a:picLocks noChangeAspect="1"/>
          </p:cNvPicPr>
          <p:nvPr>
            <p:custDataLst>
              <p:tags r:id="rId5"/>
            </p:custDataLst>
          </p:nvPr>
        </p:nvPicPr>
        <p:blipFill>
          <a:blip r:embed="rId6"/>
          <a:stretch>
            <a:fillRect/>
          </a:stretch>
        </p:blipFill>
        <p:spPr>
          <a:xfrm>
            <a:off x="6324600" y="736600"/>
            <a:ext cx="4876800" cy="2742565"/>
          </a:xfrm>
          <a:prstGeom prst="rect">
            <a:avLst/>
          </a:prstGeom>
          <a:noFill/>
          <a:ln w="9525">
            <a:solidFill>
              <a:srgbClr val="0070C0"/>
            </a:solidFill>
          </a:ln>
        </p:spPr>
      </p:pic>
      <p:sp>
        <p:nvSpPr>
          <p:cNvPr id="5" name="右箭头 30"/>
          <p:cNvSpPr/>
          <p:nvPr>
            <p:custDataLst>
              <p:tags r:id="rId7"/>
            </p:custDataLst>
          </p:nvPr>
        </p:nvSpPr>
        <p:spPr>
          <a:xfrm rot="5400000">
            <a:off x="6076315" y="3371850"/>
            <a:ext cx="259715" cy="565785"/>
          </a:xfrm>
          <a:prstGeom prst="rightArrow">
            <a:avLst>
              <a:gd name="adj1" fmla="val 50000"/>
              <a:gd name="adj2" fmla="val 43260"/>
            </a:avLst>
          </a:prstGeom>
          <a:solidFill>
            <a:srgbClr val="E1EDF7"/>
          </a:solidFill>
          <a:ln>
            <a:solidFill>
              <a:srgbClr val="E1ED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2.2.7</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数据共享</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2.2.8</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28808" y="1674987"/>
            <a:ext cx="8946985" cy="1473464"/>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63" name="矩形 62"/>
          <p:cNvSpPr/>
          <p:nvPr/>
        </p:nvSpPr>
        <p:spPr>
          <a:xfrm>
            <a:off x="4965223" y="1805245"/>
            <a:ext cx="1667937" cy="529969"/>
          </a:xfrm>
          <a:prstGeom prst="rect">
            <a:avLst/>
          </a:prstGeom>
          <a:solidFill>
            <a:schemeClr val="accent6">
              <a:lumMod val="7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资产共享中心</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7650" y="136998"/>
            <a:ext cx="10583186" cy="381635"/>
          </a:xfrm>
        </p:spPr>
        <p:txBody>
          <a:bodyPr/>
          <a:lstStyle/>
          <a:p>
            <a:r>
              <a:rPr lang="en-US" altLang="zh-CN" b="1" dirty="0">
                <a:cs typeface="+mn-ea"/>
                <a:sym typeface="+mn-lt"/>
              </a:rPr>
              <a:t>2.2.7.1 </a:t>
            </a:r>
            <a:r>
              <a:rPr lang="zh-CN" altLang="en-US" b="1" dirty="0">
                <a:cs typeface="+mn-ea"/>
                <a:sym typeface="+mn-lt"/>
              </a:rPr>
              <a:t>资产</a:t>
            </a:r>
            <a:r>
              <a:rPr lang="zh-CN" altLang="en-US" b="1" dirty="0" smtClean="0">
                <a:cs typeface="+mn-ea"/>
                <a:sym typeface="+mn-lt"/>
              </a:rPr>
              <a:t>共享中心建设方案</a:t>
            </a:r>
            <a:r>
              <a:rPr lang="en-US" altLang="zh-CN" sz="1600" b="1" dirty="0" smtClean="0">
                <a:cs typeface="+mn-ea"/>
                <a:sym typeface="+mn-lt"/>
              </a:rPr>
              <a:t>-</a:t>
            </a:r>
            <a:r>
              <a:rPr lang="zh-CN" altLang="en-US" sz="1600" b="1" dirty="0" smtClean="0">
                <a:cs typeface="+mn-ea"/>
                <a:sym typeface="+mn-lt"/>
              </a:rPr>
              <a:t>只针对数据表和数据模型两类资产</a:t>
            </a:r>
            <a:endParaRPr lang="zh-CN" altLang="en-US" sz="1600" b="1" dirty="0">
              <a:cs typeface="+mn-ea"/>
              <a:sym typeface="+mn-lt"/>
            </a:endParaRPr>
          </a:p>
        </p:txBody>
      </p:sp>
      <p:sp>
        <p:nvSpPr>
          <p:cNvPr id="93" name="矩形 92"/>
          <p:cNvSpPr/>
          <p:nvPr/>
        </p:nvSpPr>
        <p:spPr>
          <a:xfrm>
            <a:off x="9324630" y="1215799"/>
            <a:ext cx="2782270" cy="4662815"/>
          </a:xfrm>
          <a:prstGeom prst="rect">
            <a:avLst/>
          </a:prstGeom>
        </p:spPr>
        <p:txBody>
          <a:bodyPr wrap="square">
            <a:spAutoFit/>
          </a:bodyPr>
          <a:lstStyle/>
          <a:p>
            <a:pPr marL="285750" indent="-285750" defTabSz="685165">
              <a:lnSpc>
                <a:spcPct val="150000"/>
              </a:lnSpc>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cs typeface="Helvetica"/>
              </a:rPr>
              <a:t>在中央建立数据</a:t>
            </a:r>
            <a:r>
              <a:rPr lang="zh-CN" altLang="en-US" sz="1400" dirty="0">
                <a:latin typeface="微软雅黑" panose="020B0503020204020204" pitchFamily="34" charset="-122"/>
                <a:ea typeface="微软雅黑" panose="020B0503020204020204" pitchFamily="34" charset="-122"/>
                <a:cs typeface="Helvetica"/>
              </a:rPr>
              <a:t>资产</a:t>
            </a:r>
            <a:r>
              <a:rPr lang="zh-CN" altLang="en-US" sz="1400" dirty="0" smtClean="0">
                <a:latin typeface="微软雅黑" panose="020B0503020204020204" pitchFamily="34" charset="-122"/>
                <a:ea typeface="微软雅黑" panose="020B0503020204020204" pitchFamily="34" charset="-122"/>
                <a:cs typeface="Helvetica"/>
              </a:rPr>
              <a:t>共享平台，在基地进行资产本地化，转换为基地自由资产。</a:t>
            </a:r>
            <a:endParaRPr lang="en-US" altLang="zh-CN" sz="1400" dirty="0" smtClean="0">
              <a:latin typeface="微软雅黑" panose="020B0503020204020204" pitchFamily="34" charset="-122"/>
              <a:ea typeface="微软雅黑" panose="020B0503020204020204" pitchFamily="34" charset="-122"/>
              <a:cs typeface="Helvetica"/>
            </a:endParaRPr>
          </a:p>
          <a:p>
            <a:pPr marL="285750" indent="-285750" defTabSz="685165">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cs typeface="Helvetica"/>
              </a:rPr>
              <a:t>基地通过</a:t>
            </a:r>
            <a:r>
              <a:rPr lang="zh-CN" altLang="en-US" sz="1200" dirty="0">
                <a:latin typeface="微软雅黑" panose="020B0503020204020204" pitchFamily="34" charset="-122"/>
                <a:ea typeface="微软雅黑" panose="020B0503020204020204" pitchFamily="34" charset="-122"/>
                <a:cs typeface="Helvetica"/>
              </a:rPr>
              <a:t>资产</a:t>
            </a:r>
            <a:r>
              <a:rPr lang="zh-CN" altLang="en-US" sz="1200" dirty="0" smtClean="0">
                <a:latin typeface="微软雅黑" panose="020B0503020204020204" pitchFamily="34" charset="-122"/>
                <a:ea typeface="微软雅黑" panose="020B0503020204020204" pitchFamily="34" charset="-122"/>
                <a:cs typeface="Helvetica"/>
              </a:rPr>
              <a:t>管理平台补充完善资产对应的任务流、应用和开发脚本等信息，导出资产包，然后在中央的</a:t>
            </a:r>
            <a:r>
              <a:rPr lang="zh-CN" altLang="en-US" sz="1200" dirty="0">
                <a:latin typeface="微软雅黑" panose="020B0503020204020204" pitchFamily="34" charset="-122"/>
                <a:ea typeface="微软雅黑" panose="020B0503020204020204" pitchFamily="34" charset="-122"/>
                <a:cs typeface="Helvetica"/>
              </a:rPr>
              <a:t>资产</a:t>
            </a:r>
            <a:r>
              <a:rPr lang="zh-CN" altLang="en-US" sz="1200" dirty="0" smtClean="0">
                <a:latin typeface="微软雅黑" panose="020B0503020204020204" pitchFamily="34" charset="-122"/>
                <a:ea typeface="微软雅黑" panose="020B0503020204020204" pitchFamily="34" charset="-122"/>
                <a:cs typeface="Helvetica"/>
              </a:rPr>
              <a:t>共享管理上上传。</a:t>
            </a:r>
            <a:endParaRPr lang="en-US" altLang="zh-CN" sz="1200" dirty="0" smtClean="0">
              <a:latin typeface="微软雅黑" panose="020B0503020204020204" pitchFamily="34" charset="-122"/>
              <a:ea typeface="微软雅黑" panose="020B0503020204020204" pitchFamily="34" charset="-122"/>
              <a:cs typeface="Helvetica"/>
            </a:endParaRPr>
          </a:p>
          <a:p>
            <a:pPr marL="285750" indent="-285750" defTabSz="685165">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cs typeface="Helvetica"/>
              </a:rPr>
              <a:t>中央数据管理员审核</a:t>
            </a:r>
            <a:r>
              <a:rPr lang="zh-CN" altLang="en-US" sz="1200" dirty="0">
                <a:latin typeface="微软雅黑" panose="020B0503020204020204" pitchFamily="34" charset="-122"/>
                <a:ea typeface="微软雅黑" panose="020B0503020204020204" pitchFamily="34" charset="-122"/>
                <a:cs typeface="Helvetica"/>
              </a:rPr>
              <a:t>上</a:t>
            </a:r>
            <a:r>
              <a:rPr lang="zh-CN" altLang="en-US" sz="1200" dirty="0" smtClean="0">
                <a:latin typeface="微软雅黑" panose="020B0503020204020204" pitchFamily="34" charset="-122"/>
                <a:ea typeface="微软雅黑" panose="020B0503020204020204" pitchFamily="34" charset="-122"/>
                <a:cs typeface="Helvetica"/>
              </a:rPr>
              <a:t>传的数据资产并发布为虚拟资产。发布后</a:t>
            </a:r>
            <a:r>
              <a:rPr lang="zh-CN" altLang="en-US" sz="1200" dirty="0">
                <a:latin typeface="微软雅黑" panose="020B0503020204020204" pitchFamily="34" charset="-122"/>
                <a:ea typeface="微软雅黑" panose="020B0503020204020204" pitchFamily="34" charset="-122"/>
                <a:cs typeface="Helvetica"/>
              </a:rPr>
              <a:t>在</a:t>
            </a:r>
            <a:r>
              <a:rPr lang="zh-CN" altLang="en-US" sz="1200" dirty="0" smtClean="0">
                <a:latin typeface="微软雅黑" panose="020B0503020204020204" pitchFamily="34" charset="-122"/>
                <a:ea typeface="微软雅黑" panose="020B0503020204020204" pitchFamily="34" charset="-122"/>
                <a:cs typeface="Helvetica"/>
              </a:rPr>
              <a:t>中央资产共享中心可查阅资产情况和申请下载数据资产包。</a:t>
            </a:r>
            <a:endParaRPr lang="en-US" altLang="zh-CN" sz="1200" dirty="0" smtClean="0">
              <a:latin typeface="微软雅黑" panose="020B0503020204020204" pitchFamily="34" charset="-122"/>
              <a:ea typeface="微软雅黑" panose="020B0503020204020204" pitchFamily="34" charset="-122"/>
              <a:cs typeface="Helvetica"/>
            </a:endParaRPr>
          </a:p>
          <a:p>
            <a:pPr marL="285750" indent="-285750" defTabSz="685165">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cs typeface="Helvetica"/>
              </a:rPr>
              <a:t>其他基地数据员可从中央的资产共享中下载资产包，通过基地的资产共享管理平台进行导入，并在资产本地化功能中形成基地的可复用的</a:t>
            </a:r>
            <a:r>
              <a:rPr lang="zh-CN" altLang="en-US" sz="1200" dirty="0">
                <a:latin typeface="微软雅黑" panose="020B0503020204020204" pitchFamily="34" charset="-122"/>
                <a:ea typeface="微软雅黑" panose="020B0503020204020204" pitchFamily="34" charset="-122"/>
                <a:cs typeface="Helvetica"/>
              </a:rPr>
              <a:t>资产</a:t>
            </a:r>
            <a:r>
              <a:rPr lang="zh-CN" altLang="en-US" sz="1200" dirty="0" smtClean="0">
                <a:latin typeface="微软雅黑" panose="020B0503020204020204" pitchFamily="34" charset="-122"/>
                <a:ea typeface="微软雅黑" panose="020B0503020204020204" pitchFamily="34" charset="-122"/>
                <a:cs typeface="Helvetica"/>
              </a:rPr>
              <a:t>，减少重复建设。</a:t>
            </a:r>
            <a:endParaRPr lang="en-US" altLang="zh-CN" sz="1200" dirty="0">
              <a:latin typeface="微软雅黑" panose="020B0503020204020204" pitchFamily="34" charset="-122"/>
              <a:ea typeface="微软雅黑" panose="020B0503020204020204" pitchFamily="34" charset="-122"/>
              <a:cs typeface="Helvetica"/>
            </a:endParaRPr>
          </a:p>
        </p:txBody>
      </p:sp>
      <p:sp>
        <p:nvSpPr>
          <p:cNvPr id="16" name="矩形 15"/>
          <p:cNvSpPr/>
          <p:nvPr/>
        </p:nvSpPr>
        <p:spPr bwMode="auto">
          <a:xfrm>
            <a:off x="234472" y="4938486"/>
            <a:ext cx="8941321" cy="1210954"/>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213338" y="3537497"/>
            <a:ext cx="8962456" cy="1210954"/>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4" name="矩形 3"/>
          <p:cNvSpPr/>
          <p:nvPr/>
        </p:nvSpPr>
        <p:spPr>
          <a:xfrm>
            <a:off x="3273182" y="1805245"/>
            <a:ext cx="1667937" cy="529969"/>
          </a:xfrm>
          <a:prstGeom prst="rect">
            <a:avLst/>
          </a:prstGeom>
          <a:solidFill>
            <a:schemeClr val="accent6">
              <a:lumMod val="7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资产共享管理</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2219063" y="4161865"/>
            <a:ext cx="832844"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数据资产包导出</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1087907" y="4161866"/>
            <a:ext cx="787200"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数据</a:t>
            </a:r>
            <a:r>
              <a:rPr lang="zh-CN" altLang="en-US" sz="1200" kern="0" dirty="0">
                <a:solidFill>
                  <a:prstClr val="white"/>
                </a:solidFill>
                <a:latin typeface="微软雅黑" panose="020B0503020204020204" pitchFamily="34" charset="-122"/>
                <a:ea typeface="微软雅黑" panose="020B0503020204020204" pitchFamily="34" charset="-122"/>
              </a:rPr>
              <a:t>资产</a:t>
            </a:r>
            <a:r>
              <a:rPr lang="zh-CN" altLang="en-US" sz="1200" kern="0" dirty="0" smtClean="0">
                <a:solidFill>
                  <a:prstClr val="white"/>
                </a:solidFill>
                <a:latin typeface="微软雅黑" panose="020B0503020204020204" pitchFamily="34" charset="-122"/>
                <a:ea typeface="微软雅黑" panose="020B0503020204020204" pitchFamily="34" charset="-122"/>
              </a:rPr>
              <a:t>生成</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259618" y="2512723"/>
            <a:ext cx="848553"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数据资产包上传</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599581" y="2516334"/>
            <a:ext cx="725103"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虚拟资产发布</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819589" y="2542681"/>
            <a:ext cx="919414"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数据资产包下载</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006535" y="5486975"/>
            <a:ext cx="902319"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数据资产包上传</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8172999" y="5486543"/>
            <a:ext cx="843135" cy="392071"/>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复用生成基地资产</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13" name="Text Box 39"/>
          <p:cNvSpPr txBox="1">
            <a:spLocks noChangeArrowheads="1"/>
          </p:cNvSpPr>
          <p:nvPr/>
        </p:nvSpPr>
        <p:spPr bwMode="auto">
          <a:xfrm>
            <a:off x="213337" y="2244907"/>
            <a:ext cx="874570"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中央</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5" name="Text Box 39"/>
          <p:cNvSpPr txBox="1">
            <a:spLocks noChangeArrowheads="1"/>
          </p:cNvSpPr>
          <p:nvPr/>
        </p:nvSpPr>
        <p:spPr bwMode="auto">
          <a:xfrm>
            <a:off x="197866" y="4034847"/>
            <a:ext cx="874570" cy="297774"/>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基地</a:t>
            </a:r>
            <a:r>
              <a:rPr lang="en-US" altLang="zh-CN" sz="1335" dirty="0" smtClean="0">
                <a:solidFill>
                  <a:prstClr val="black"/>
                </a:solidFill>
                <a:latin typeface="微软雅黑" panose="020B0503020204020204" pitchFamily="34" charset="-122"/>
                <a:ea typeface="微软雅黑" panose="020B0503020204020204" pitchFamily="34" charset="-122"/>
              </a:rPr>
              <a:t>A</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7" name="Text Box 39"/>
          <p:cNvSpPr txBox="1">
            <a:spLocks noChangeArrowheads="1"/>
          </p:cNvSpPr>
          <p:nvPr/>
        </p:nvSpPr>
        <p:spPr bwMode="auto">
          <a:xfrm>
            <a:off x="219001" y="5435836"/>
            <a:ext cx="874570" cy="297774"/>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基地</a:t>
            </a:r>
            <a:r>
              <a:rPr lang="en-US" altLang="zh-CN" sz="1335" dirty="0">
                <a:solidFill>
                  <a:prstClr val="black"/>
                </a:solidFill>
                <a:latin typeface="微软雅黑" panose="020B0503020204020204" pitchFamily="34" charset="-122"/>
                <a:ea typeface="微软雅黑" panose="020B0503020204020204" pitchFamily="34" charset="-122"/>
              </a:rPr>
              <a:t>B</a:t>
            </a:r>
            <a:endParaRPr lang="en-US" altLang="zh-CN" sz="1335" dirty="0">
              <a:solidFill>
                <a:prstClr val="black"/>
              </a:solidFill>
              <a:latin typeface="微软雅黑" panose="020B0503020204020204" pitchFamily="34" charset="-122"/>
              <a:ea typeface="微软雅黑" panose="020B0503020204020204" pitchFamily="34" charset="-122"/>
            </a:endParaRPr>
          </a:p>
        </p:txBody>
      </p:sp>
      <p:cxnSp>
        <p:nvCxnSpPr>
          <p:cNvPr id="18" name="肘形连接符 17"/>
          <p:cNvCxnSpPr>
            <a:stCxn id="6" idx="3"/>
            <a:endCxn id="5" idx="1"/>
          </p:cNvCxnSpPr>
          <p:nvPr/>
        </p:nvCxnSpPr>
        <p:spPr>
          <a:xfrm flipV="1">
            <a:off x="1875107" y="4357901"/>
            <a:ext cx="343956" cy="1"/>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5" idx="3"/>
            <a:endCxn id="7" idx="1"/>
          </p:cNvCxnSpPr>
          <p:nvPr/>
        </p:nvCxnSpPr>
        <p:spPr>
          <a:xfrm flipV="1">
            <a:off x="3051907" y="2708759"/>
            <a:ext cx="207711" cy="1649142"/>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7" idx="3"/>
            <a:endCxn id="8" idx="1"/>
          </p:cNvCxnSpPr>
          <p:nvPr/>
        </p:nvCxnSpPr>
        <p:spPr>
          <a:xfrm>
            <a:off x="4108171" y="2708759"/>
            <a:ext cx="491410" cy="3611"/>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8" idx="3"/>
          </p:cNvCxnSpPr>
          <p:nvPr/>
        </p:nvCxnSpPr>
        <p:spPr>
          <a:xfrm flipV="1">
            <a:off x="5324684" y="2708759"/>
            <a:ext cx="494905" cy="3611"/>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9" idx="3"/>
            <a:endCxn id="10" idx="1"/>
          </p:cNvCxnSpPr>
          <p:nvPr/>
        </p:nvCxnSpPr>
        <p:spPr>
          <a:xfrm>
            <a:off x="6739003" y="2738717"/>
            <a:ext cx="267532" cy="2944294"/>
          </a:xfrm>
          <a:prstGeom prst="bentConnector3">
            <a:avLst>
              <a:gd name="adj1" fmla="val 50000"/>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10" idx="3"/>
            <a:endCxn id="11" idx="1"/>
          </p:cNvCxnSpPr>
          <p:nvPr/>
        </p:nvCxnSpPr>
        <p:spPr>
          <a:xfrm flipV="1">
            <a:off x="7908854" y="5682579"/>
            <a:ext cx="264145" cy="432"/>
          </a:xfrm>
          <a:prstGeom prst="bentConnector3">
            <a:avLst>
              <a:gd name="adj1" fmla="val 50000"/>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072435" y="3617332"/>
            <a:ext cx="1979471" cy="417515"/>
          </a:xfrm>
          <a:prstGeom prst="rect">
            <a:avLst/>
          </a:prstGeom>
          <a:solidFill>
            <a:schemeClr val="accent6">
              <a:lumMod val="7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资产管理</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nvSpPr>
        <p:spPr>
          <a:xfrm>
            <a:off x="6902254" y="5006959"/>
            <a:ext cx="1152402" cy="417515"/>
          </a:xfrm>
          <a:prstGeom prst="rect">
            <a:avLst/>
          </a:prstGeom>
          <a:solidFill>
            <a:schemeClr val="accent6">
              <a:lumMod val="7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资产共享管理</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42" name="椭圆 41"/>
          <p:cNvSpPr/>
          <p:nvPr/>
        </p:nvSpPr>
        <p:spPr>
          <a:xfrm>
            <a:off x="1947005" y="4163803"/>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rPr>
              <a:t>1</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43" name="椭圆 42"/>
          <p:cNvSpPr/>
          <p:nvPr/>
        </p:nvSpPr>
        <p:spPr>
          <a:xfrm>
            <a:off x="2888876" y="3186262"/>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rPr>
              <a:t>1</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46" name="椭圆 45"/>
          <p:cNvSpPr/>
          <p:nvPr/>
        </p:nvSpPr>
        <p:spPr>
          <a:xfrm>
            <a:off x="6895168" y="3985124"/>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noProof="0" dirty="0" smtClean="0">
                <a:solidFill>
                  <a:prstClr val="black"/>
                </a:solidFill>
                <a:latin typeface="Calibri" panose="020F0502020204030204"/>
                <a:ea typeface="微软雅黑" panose="020B0503020204020204" pitchFamily="34" charset="-122"/>
                <a:cs typeface="Times New Roman" panose="02020603050405020304" charset="0"/>
              </a:rPr>
              <a:t>3</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47" name="椭圆 46"/>
          <p:cNvSpPr/>
          <p:nvPr/>
        </p:nvSpPr>
        <p:spPr>
          <a:xfrm>
            <a:off x="7936640" y="5495354"/>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noProof="0" dirty="0" smtClean="0">
                <a:solidFill>
                  <a:prstClr val="black"/>
                </a:solidFill>
                <a:latin typeface="Calibri" panose="020F0502020204030204"/>
                <a:ea typeface="微软雅黑" panose="020B0503020204020204" pitchFamily="34" charset="-122"/>
                <a:cs typeface="Times New Roman" panose="02020603050405020304" charset="0"/>
              </a:rPr>
              <a:t>3</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48" name="矩形 47"/>
          <p:cNvSpPr/>
          <p:nvPr/>
        </p:nvSpPr>
        <p:spPr>
          <a:xfrm>
            <a:off x="955571" y="1399349"/>
            <a:ext cx="3243315" cy="4856307"/>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Text Box 39"/>
          <p:cNvSpPr txBox="1">
            <a:spLocks noChangeArrowheads="1"/>
          </p:cNvSpPr>
          <p:nvPr/>
        </p:nvSpPr>
        <p:spPr bwMode="auto">
          <a:xfrm>
            <a:off x="1898462" y="1405326"/>
            <a:ext cx="1371301" cy="297774"/>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基地</a:t>
            </a:r>
            <a:r>
              <a:rPr lang="en-US" altLang="zh-CN" sz="1335" dirty="0" smtClean="0">
                <a:solidFill>
                  <a:prstClr val="black"/>
                </a:solidFill>
                <a:latin typeface="微软雅黑" panose="020B0503020204020204" pitchFamily="34" charset="-122"/>
                <a:ea typeface="微软雅黑" panose="020B0503020204020204" pitchFamily="34" charset="-122"/>
              </a:rPr>
              <a:t>A-</a:t>
            </a:r>
            <a:r>
              <a:rPr lang="zh-CN" altLang="en-US" sz="1335" dirty="0" smtClean="0">
                <a:solidFill>
                  <a:prstClr val="black"/>
                </a:solidFill>
                <a:latin typeface="微软雅黑" panose="020B0503020204020204" pitchFamily="34" charset="-122"/>
                <a:ea typeface="微软雅黑" panose="020B0503020204020204" pitchFamily="34" charset="-122"/>
              </a:rPr>
              <a:t>数据员</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50" name="矩形 49"/>
          <p:cNvSpPr/>
          <p:nvPr/>
        </p:nvSpPr>
        <p:spPr>
          <a:xfrm>
            <a:off x="5659508" y="1399349"/>
            <a:ext cx="3427393" cy="4856307"/>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Text Box 39"/>
          <p:cNvSpPr txBox="1">
            <a:spLocks noChangeArrowheads="1"/>
          </p:cNvSpPr>
          <p:nvPr/>
        </p:nvSpPr>
        <p:spPr bwMode="auto">
          <a:xfrm>
            <a:off x="6567616" y="1405326"/>
            <a:ext cx="1502188" cy="297774"/>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基地</a:t>
            </a:r>
            <a:r>
              <a:rPr lang="en-US" altLang="zh-CN" sz="1335" dirty="0">
                <a:solidFill>
                  <a:prstClr val="black"/>
                </a:solidFill>
                <a:latin typeface="微软雅黑" panose="020B0503020204020204" pitchFamily="34" charset="-122"/>
                <a:ea typeface="微软雅黑" panose="020B0503020204020204" pitchFamily="34" charset="-122"/>
              </a:rPr>
              <a:t>B</a:t>
            </a:r>
            <a:r>
              <a:rPr lang="en-US" altLang="zh-CN" sz="1335" dirty="0" smtClean="0">
                <a:solidFill>
                  <a:prstClr val="black"/>
                </a:solidFill>
                <a:latin typeface="微软雅黑" panose="020B0503020204020204" pitchFamily="34" charset="-122"/>
                <a:ea typeface="微软雅黑" panose="020B0503020204020204" pitchFamily="34" charset="-122"/>
              </a:rPr>
              <a:t>-</a:t>
            </a:r>
            <a:r>
              <a:rPr lang="zh-CN" altLang="en-US" sz="1335" dirty="0" smtClean="0">
                <a:solidFill>
                  <a:prstClr val="black"/>
                </a:solidFill>
                <a:latin typeface="微软雅黑" panose="020B0503020204020204" pitchFamily="34" charset="-122"/>
                <a:ea typeface="微软雅黑" panose="020B0503020204020204" pitchFamily="34" charset="-122"/>
              </a:rPr>
              <a:t>数据员</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52" name="矩形 51"/>
          <p:cNvSpPr/>
          <p:nvPr/>
        </p:nvSpPr>
        <p:spPr>
          <a:xfrm>
            <a:off x="4327732" y="1397935"/>
            <a:ext cx="1218180" cy="4856307"/>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Text Box 39"/>
          <p:cNvSpPr txBox="1">
            <a:spLocks noChangeArrowheads="1"/>
          </p:cNvSpPr>
          <p:nvPr/>
        </p:nvSpPr>
        <p:spPr bwMode="auto">
          <a:xfrm>
            <a:off x="4372558" y="1397935"/>
            <a:ext cx="1371301"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中央</a:t>
            </a:r>
            <a:r>
              <a:rPr lang="en-US" altLang="zh-CN" sz="1335" dirty="0" smtClean="0">
                <a:solidFill>
                  <a:prstClr val="black"/>
                </a:solidFill>
                <a:latin typeface="微软雅黑" panose="020B0503020204020204" pitchFamily="34" charset="-122"/>
                <a:ea typeface="微软雅黑" panose="020B0503020204020204" pitchFamily="34" charset="-122"/>
              </a:rPr>
              <a:t>-</a:t>
            </a:r>
            <a:r>
              <a:rPr lang="zh-CN" altLang="en-US" sz="1335" dirty="0" smtClean="0">
                <a:solidFill>
                  <a:prstClr val="black"/>
                </a:solidFill>
                <a:latin typeface="微软雅黑" panose="020B0503020204020204" pitchFamily="34" charset="-122"/>
                <a:ea typeface="微软雅黑" panose="020B0503020204020204" pitchFamily="34" charset="-122"/>
              </a:rPr>
              <a:t>数据员</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55" name="矩形 54"/>
          <p:cNvSpPr/>
          <p:nvPr/>
        </p:nvSpPr>
        <p:spPr>
          <a:xfrm>
            <a:off x="197866" y="671902"/>
            <a:ext cx="7306020" cy="369332"/>
          </a:xfrm>
          <a:prstGeom prst="rect">
            <a:avLst/>
          </a:prstGeom>
        </p:spPr>
        <p:txBody>
          <a:bodyPr wrap="square">
            <a:spAutoFit/>
          </a:bodyPr>
          <a:lstStyle/>
          <a:p>
            <a:pPr defTabSz="685165"/>
            <a:r>
              <a:rPr lang="zh-CN" altLang="en-US" b="1" dirty="0" smtClean="0">
                <a:latin typeface="微软雅黑" panose="020B0503020204020204" pitchFamily="34" charset="-122"/>
                <a:ea typeface="微软雅黑" panose="020B0503020204020204" pitchFamily="34" charset="-122"/>
                <a:cs typeface="Helvetica"/>
              </a:rPr>
              <a:t>建立基地和中央数据</a:t>
            </a:r>
            <a:r>
              <a:rPr lang="zh-CN" altLang="en-US" b="1" dirty="0">
                <a:latin typeface="微软雅黑" panose="020B0503020204020204" pitchFamily="34" charset="-122"/>
                <a:ea typeface="微软雅黑" panose="020B0503020204020204" pitchFamily="34" charset="-122"/>
                <a:cs typeface="Helvetica"/>
              </a:rPr>
              <a:t>资产</a:t>
            </a:r>
            <a:r>
              <a:rPr lang="zh-CN" altLang="en-US" b="1" dirty="0" smtClean="0">
                <a:latin typeface="微软雅黑" panose="020B0503020204020204" pitchFamily="34" charset="-122"/>
                <a:ea typeface="微软雅黑" panose="020B0503020204020204" pitchFamily="34" charset="-122"/>
                <a:cs typeface="Helvetica"/>
              </a:rPr>
              <a:t>共享平台</a:t>
            </a:r>
            <a:endParaRPr lang="en-US" altLang="zh-CN" b="1" dirty="0">
              <a:latin typeface="微软雅黑" panose="020B0503020204020204" pitchFamily="34" charset="-122"/>
              <a:ea typeface="微软雅黑" panose="020B0503020204020204" pitchFamily="34" charset="-122"/>
              <a:cs typeface="Helvetica"/>
            </a:endParaRPr>
          </a:p>
        </p:txBody>
      </p:sp>
      <p:sp>
        <p:nvSpPr>
          <p:cNvPr id="56" name="椭圆 55"/>
          <p:cNvSpPr/>
          <p:nvPr/>
        </p:nvSpPr>
        <p:spPr>
          <a:xfrm>
            <a:off x="9386670" y="2294358"/>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rPr>
              <a:t>1</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57" name="椭圆 56"/>
          <p:cNvSpPr/>
          <p:nvPr/>
        </p:nvSpPr>
        <p:spPr>
          <a:xfrm>
            <a:off x="9386670" y="3378367"/>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dirty="0">
                <a:solidFill>
                  <a:prstClr val="black"/>
                </a:solidFill>
                <a:latin typeface="Calibri" panose="020F0502020204030204"/>
                <a:ea typeface="微软雅黑" panose="020B0503020204020204" pitchFamily="34" charset="-122"/>
                <a:cs typeface="Times New Roman" panose="02020603050405020304" charset="0"/>
              </a:rPr>
              <a:t>2</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58" name="椭圆 57"/>
          <p:cNvSpPr/>
          <p:nvPr/>
        </p:nvSpPr>
        <p:spPr>
          <a:xfrm>
            <a:off x="9386670" y="4484245"/>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noProof="0" dirty="0" smtClean="0">
                <a:solidFill>
                  <a:prstClr val="black"/>
                </a:solidFill>
                <a:latin typeface="Calibri" panose="020F0502020204030204"/>
                <a:ea typeface="微软雅黑" panose="020B0503020204020204" pitchFamily="34" charset="-122"/>
                <a:cs typeface="Times New Roman" panose="02020603050405020304" charset="0"/>
              </a:rPr>
              <a:t>3</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59" name="矩形 58"/>
          <p:cNvSpPr/>
          <p:nvPr/>
        </p:nvSpPr>
        <p:spPr>
          <a:xfrm>
            <a:off x="1218368" y="4774789"/>
            <a:ext cx="1360187" cy="660286"/>
          </a:xfrm>
          <a:prstGeom prst="rect">
            <a:avLst/>
          </a:prstGeom>
          <a:solidFill>
            <a:schemeClr val="accent2">
              <a:lumMod val="5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000" kern="0" dirty="0" smtClean="0">
                <a:solidFill>
                  <a:prstClr val="white"/>
                </a:solidFill>
                <a:latin typeface="微软雅黑" panose="020B0503020204020204" pitchFamily="34" charset="-122"/>
                <a:ea typeface="微软雅黑" panose="020B0503020204020204" pitchFamily="34" charset="-122"/>
              </a:rPr>
              <a:t>在原有的数据资产基础上补充资产对应的任务流、应用、脚本等信息</a:t>
            </a:r>
            <a:endParaRPr lang="en-US" altLang="zh-CN" sz="1000" kern="0" dirty="0" smtClean="0">
              <a:solidFill>
                <a:prstClr val="white"/>
              </a:solidFill>
              <a:latin typeface="微软雅黑" panose="020B0503020204020204" pitchFamily="34" charset="-122"/>
              <a:ea typeface="微软雅黑" panose="020B0503020204020204" pitchFamily="34" charset="-122"/>
            </a:endParaRPr>
          </a:p>
        </p:txBody>
      </p:sp>
      <p:cxnSp>
        <p:nvCxnSpPr>
          <p:cNvPr id="60" name="曲线连接符 59"/>
          <p:cNvCxnSpPr>
            <a:stCxn id="59" idx="0"/>
            <a:endCxn id="6" idx="2"/>
          </p:cNvCxnSpPr>
          <p:nvPr/>
        </p:nvCxnSpPr>
        <p:spPr>
          <a:xfrm rot="16200000" flipV="1">
            <a:off x="1579559" y="4455885"/>
            <a:ext cx="220852" cy="416955"/>
          </a:xfrm>
          <a:prstGeom prst="curvedConnector3">
            <a:avLst>
              <a:gd name="adj1" fmla="val 50000"/>
            </a:avLst>
          </a:prstGeom>
          <a:ln w="19050">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159885" y="2510533"/>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dirty="0">
                <a:solidFill>
                  <a:prstClr val="black"/>
                </a:solidFill>
                <a:latin typeface="Calibri" panose="020F0502020204030204"/>
                <a:ea typeface="微软雅黑" panose="020B0503020204020204" pitchFamily="34" charset="-122"/>
                <a:cs typeface="Times New Roman" panose="02020603050405020304" charset="0"/>
              </a:rPr>
              <a:t>2</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62" name="椭圆 61"/>
          <p:cNvSpPr/>
          <p:nvPr/>
        </p:nvSpPr>
        <p:spPr>
          <a:xfrm>
            <a:off x="5514593" y="2495509"/>
            <a:ext cx="222297" cy="178414"/>
          </a:xfrm>
          <a:prstGeom prst="ellipse">
            <a:avLst/>
          </a:prstGeom>
          <a:solidFill>
            <a:srgbClr val="FF00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000" b="1" kern="100" noProof="0" dirty="0" smtClean="0">
                <a:solidFill>
                  <a:prstClr val="black"/>
                </a:solidFill>
                <a:latin typeface="Calibri" panose="020F0502020204030204"/>
                <a:ea typeface="微软雅黑" panose="020B0503020204020204" pitchFamily="34" charset="-122"/>
                <a:cs typeface="Times New Roman" panose="02020603050405020304" charset="0"/>
              </a:rPr>
              <a:t>3</a:t>
            </a:r>
            <a:endParaRPr kumimoji="0" lang="zh-CN" altLang="en-US" sz="1000" b="1" i="0" u="none" strike="noStrike" kern="100" cap="none" spc="0" normalizeH="0" baseline="0" noProof="0" dirty="0" smtClean="0">
              <a:ln>
                <a:noFill/>
              </a:ln>
              <a:solidFill>
                <a:prstClr val="black"/>
              </a:solidFill>
              <a:effectLst/>
              <a:uLnTx/>
              <a:uFillTx/>
              <a:latin typeface="Calibri" panose="020F0502020204030204"/>
              <a:ea typeface="微软雅黑" panose="020B0503020204020204" pitchFamily="34" charset="-122"/>
              <a:cs typeface="Times New Roman" panose="02020603050405020304" charset="0"/>
            </a:endParaRPr>
          </a:p>
        </p:txBody>
      </p:sp>
      <p:sp>
        <p:nvSpPr>
          <p:cNvPr id="64" name="矩形 63"/>
          <p:cNvSpPr/>
          <p:nvPr/>
        </p:nvSpPr>
        <p:spPr>
          <a:xfrm>
            <a:off x="8089974" y="5006959"/>
            <a:ext cx="974134" cy="417515"/>
          </a:xfrm>
          <a:prstGeom prst="rect">
            <a:avLst/>
          </a:prstGeom>
          <a:solidFill>
            <a:schemeClr val="accent6">
              <a:lumMod val="7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资产本地化</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cs typeface="+mn-ea"/>
                <a:sym typeface="+mn-lt"/>
              </a:rPr>
              <a:t>2.2.7</a:t>
            </a:r>
            <a:r>
              <a:rPr lang="en-US" altLang="zh-CN" b="1" dirty="0" smtClean="0">
                <a:cs typeface="+mn-ea"/>
                <a:sym typeface="+mn-lt"/>
              </a:rPr>
              <a:t>.2 </a:t>
            </a:r>
            <a:r>
              <a:rPr lang="zh-CN" altLang="en-US" b="1" dirty="0" smtClean="0">
                <a:cs typeface="+mn-ea"/>
                <a:sym typeface="+mn-lt"/>
              </a:rPr>
              <a:t>基地</a:t>
            </a:r>
            <a:r>
              <a:rPr lang="zh-CN" altLang="en-US" b="1" dirty="0">
                <a:cs typeface="+mn-ea"/>
                <a:sym typeface="+mn-lt"/>
              </a:rPr>
              <a:t>资产</a:t>
            </a:r>
            <a:r>
              <a:rPr lang="zh-CN" altLang="en-US" b="1" dirty="0" smtClean="0">
                <a:cs typeface="+mn-ea"/>
                <a:sym typeface="+mn-lt"/>
              </a:rPr>
              <a:t>超市建设方案</a:t>
            </a:r>
            <a:r>
              <a:rPr lang="en-US" altLang="zh-CN" sz="1600" b="1" dirty="0">
                <a:cs typeface="+mn-ea"/>
                <a:sym typeface="+mn-lt"/>
              </a:rPr>
              <a:t>-</a:t>
            </a:r>
            <a:r>
              <a:rPr lang="zh-CN" altLang="en-US" sz="1600" b="1" dirty="0">
                <a:cs typeface="+mn-ea"/>
                <a:sym typeface="+mn-lt"/>
              </a:rPr>
              <a:t>只针对数据表和数据模型两类资产</a:t>
            </a:r>
            <a:endParaRPr lang="zh-CN" altLang="en-US" sz="1600" b="1" dirty="0">
              <a:cs typeface="+mn-ea"/>
              <a:sym typeface="+mn-lt"/>
            </a:endParaRPr>
          </a:p>
        </p:txBody>
      </p:sp>
      <p:sp>
        <p:nvSpPr>
          <p:cNvPr id="55" name="矩形 54"/>
          <p:cNvSpPr/>
          <p:nvPr/>
        </p:nvSpPr>
        <p:spPr>
          <a:xfrm>
            <a:off x="197864" y="671902"/>
            <a:ext cx="11764491" cy="1061829"/>
          </a:xfrm>
          <a:prstGeom prst="rect">
            <a:avLst/>
          </a:prstGeom>
        </p:spPr>
        <p:txBody>
          <a:bodyPr wrap="square">
            <a:spAutoFit/>
          </a:bodyPr>
          <a:lstStyle/>
          <a:p>
            <a:pPr marL="285750" indent="-285750" defTabSz="685165">
              <a:lnSpc>
                <a:spcPct val="150000"/>
              </a:lnSpc>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Helvetica"/>
              </a:rPr>
              <a:t>基地未在中央资产共享中心发布的</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，在中央建立基地资产超市，</a:t>
            </a:r>
            <a:r>
              <a:rPr lang="zh-CN" altLang="en-US" sz="1400" b="1" dirty="0">
                <a:latin typeface="微软雅黑" panose="020B0503020204020204" pitchFamily="34" charset="-122"/>
                <a:ea typeface="微软雅黑" panose="020B0503020204020204" pitchFamily="34" charset="-122"/>
                <a:cs typeface="Helvetica"/>
              </a:rPr>
              <a:t>方便</a:t>
            </a:r>
            <a:r>
              <a:rPr lang="zh-CN" altLang="en-US" sz="1400" b="1" dirty="0" smtClean="0">
                <a:latin typeface="微软雅黑" panose="020B0503020204020204" pitchFamily="34" charset="-122"/>
                <a:ea typeface="微软雅黑" panose="020B0503020204020204" pitchFamily="34" charset="-122"/>
                <a:cs typeface="Helvetica"/>
              </a:rPr>
              <a:t>基地资产互通有无。</a:t>
            </a:r>
            <a:endParaRPr lang="en-US" altLang="zh-CN" sz="1400" b="1" dirty="0" smtClean="0">
              <a:latin typeface="微软雅黑" panose="020B0503020204020204" pitchFamily="34" charset="-122"/>
              <a:ea typeface="微软雅黑" panose="020B0503020204020204" pitchFamily="34" charset="-122"/>
              <a:cs typeface="Helvetica"/>
            </a:endParaRPr>
          </a:p>
          <a:p>
            <a:pPr marL="285750" indent="-285750" defTabSz="685165">
              <a:lnSpc>
                <a:spcPct val="150000"/>
              </a:lnSpc>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Helvetica"/>
              </a:rPr>
              <a:t>中央同步各基地</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元数据，在中央基地</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超市发布基地资产</a:t>
            </a:r>
            <a:r>
              <a:rPr lang="en-US" altLang="zh-CN" sz="1400" b="1" dirty="0" smtClean="0">
                <a:latin typeface="微软雅黑" panose="020B0503020204020204" pitchFamily="34" charset="-122"/>
                <a:ea typeface="微软雅黑" panose="020B0503020204020204" pitchFamily="34" charset="-122"/>
                <a:cs typeface="Helvetica"/>
              </a:rPr>
              <a:t>(</a:t>
            </a:r>
            <a:r>
              <a:rPr lang="zh-CN" altLang="en-US" sz="1400" b="1" dirty="0" smtClean="0">
                <a:latin typeface="微软雅黑" panose="020B0503020204020204" pitchFamily="34" charset="-122"/>
                <a:ea typeface="微软雅黑" panose="020B0503020204020204" pitchFamily="34" charset="-122"/>
                <a:cs typeface="Helvetica"/>
              </a:rPr>
              <a:t>不含数据，只有</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信息</a:t>
            </a:r>
            <a:r>
              <a:rPr lang="en-US" altLang="zh-CN" sz="1400" b="1" dirty="0" smtClean="0">
                <a:latin typeface="微软雅黑" panose="020B0503020204020204" pitchFamily="34" charset="-122"/>
                <a:ea typeface="微软雅黑" panose="020B0503020204020204" pitchFamily="34" charset="-122"/>
                <a:cs typeface="Helvetica"/>
              </a:rPr>
              <a:t>)</a:t>
            </a:r>
            <a:r>
              <a:rPr lang="zh-CN" altLang="en-US" sz="1400" b="1" dirty="0" smtClean="0">
                <a:latin typeface="微软雅黑" panose="020B0503020204020204" pitchFamily="34" charset="-122"/>
                <a:ea typeface="微软雅黑" panose="020B0503020204020204" pitchFamily="34" charset="-122"/>
                <a:cs typeface="Helvetica"/>
              </a:rPr>
              <a:t>。</a:t>
            </a:r>
            <a:endParaRPr lang="en-US" altLang="zh-CN" sz="1400" b="1" dirty="0" smtClean="0">
              <a:latin typeface="微软雅黑" panose="020B0503020204020204" pitchFamily="34" charset="-122"/>
              <a:ea typeface="微软雅黑" panose="020B0503020204020204" pitchFamily="34" charset="-122"/>
              <a:cs typeface="Helvetica"/>
            </a:endParaRPr>
          </a:p>
          <a:p>
            <a:pPr marL="285750" indent="-285750" defTabSz="685165">
              <a:lnSpc>
                <a:spcPct val="150000"/>
              </a:lnSpc>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cs typeface="Helvetica"/>
              </a:rPr>
              <a:t>基地数据员在中央基地</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超市，看到其他基地的</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，可以沟通其他基地通过</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共享管理上传资产包，进行</a:t>
            </a:r>
            <a:r>
              <a:rPr lang="zh-CN" altLang="en-US" sz="1400" b="1" dirty="0">
                <a:latin typeface="微软雅黑" panose="020B0503020204020204" pitchFamily="34" charset="-122"/>
                <a:ea typeface="微软雅黑" panose="020B0503020204020204" pitchFamily="34" charset="-122"/>
                <a:cs typeface="Helvetica"/>
              </a:rPr>
              <a:t>资产</a:t>
            </a:r>
            <a:r>
              <a:rPr lang="zh-CN" altLang="en-US" sz="1400" b="1" dirty="0" smtClean="0">
                <a:latin typeface="微软雅黑" panose="020B0503020204020204" pitchFamily="34" charset="-122"/>
                <a:ea typeface="微软雅黑" panose="020B0503020204020204" pitchFamily="34" charset="-122"/>
                <a:cs typeface="Helvetica"/>
              </a:rPr>
              <a:t>的分享和获取。</a:t>
            </a:r>
            <a:endParaRPr lang="en-US" altLang="zh-CN" sz="1400" b="1" dirty="0">
              <a:latin typeface="微软雅黑" panose="020B0503020204020204" pitchFamily="34" charset="-122"/>
              <a:ea typeface="微软雅黑" panose="020B0503020204020204" pitchFamily="34" charset="-122"/>
              <a:cs typeface="Helvetica"/>
            </a:endParaRPr>
          </a:p>
        </p:txBody>
      </p:sp>
      <p:sp>
        <p:nvSpPr>
          <p:cNvPr id="59" name="矩形 58"/>
          <p:cNvSpPr/>
          <p:nvPr/>
        </p:nvSpPr>
        <p:spPr>
          <a:xfrm>
            <a:off x="1364568" y="2880428"/>
            <a:ext cx="1078594" cy="528462"/>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a:solidFill>
                  <a:prstClr val="white"/>
                </a:solidFill>
                <a:latin typeface="微软雅黑" panose="020B0503020204020204" pitchFamily="34" charset="-122"/>
                <a:ea typeface="微软雅黑" panose="020B0503020204020204" pitchFamily="34" charset="-122"/>
              </a:rPr>
              <a:t>立臻</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60" name="矩形 59"/>
          <p:cNvSpPr/>
          <p:nvPr/>
        </p:nvSpPr>
        <p:spPr>
          <a:xfrm>
            <a:off x="1364568" y="3698872"/>
            <a:ext cx="1078594" cy="528462"/>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嘉善</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61" name="矩形 60"/>
          <p:cNvSpPr/>
          <p:nvPr/>
        </p:nvSpPr>
        <p:spPr>
          <a:xfrm>
            <a:off x="1364568" y="4517316"/>
            <a:ext cx="1078594" cy="528462"/>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en-US" altLang="zh-CN" sz="1200" kern="0" dirty="0">
                <a:solidFill>
                  <a:prstClr val="white"/>
                </a:solidFill>
                <a:latin typeface="微软雅黑" panose="020B0503020204020204" pitchFamily="34" charset="-122"/>
                <a:ea typeface="微软雅黑" panose="020B0503020204020204" pitchFamily="34" charset="-122"/>
              </a:rPr>
              <a:t>CPBG</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62" name="矩形 61"/>
          <p:cNvSpPr/>
          <p:nvPr/>
        </p:nvSpPr>
        <p:spPr>
          <a:xfrm>
            <a:off x="1364568" y="5335759"/>
            <a:ext cx="1078594" cy="528462"/>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a:solidFill>
                  <a:prstClr val="white"/>
                </a:solidFill>
                <a:latin typeface="微软雅黑" panose="020B0503020204020204" pitchFamily="34" charset="-122"/>
                <a:ea typeface="微软雅黑" panose="020B0503020204020204" pitchFamily="34" charset="-122"/>
              </a:rPr>
              <a:t>华东</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63" name="矩形 62"/>
          <p:cNvSpPr/>
          <p:nvPr/>
        </p:nvSpPr>
        <p:spPr>
          <a:xfrm>
            <a:off x="886682" y="2085973"/>
            <a:ext cx="2113694" cy="4014789"/>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Text Box 39"/>
          <p:cNvSpPr txBox="1">
            <a:spLocks noChangeArrowheads="1"/>
          </p:cNvSpPr>
          <p:nvPr/>
        </p:nvSpPr>
        <p:spPr bwMode="auto">
          <a:xfrm>
            <a:off x="1364568" y="2138415"/>
            <a:ext cx="1371301" cy="400110"/>
          </a:xfrm>
          <a:prstGeom prst="rect">
            <a:avLst/>
          </a:prstGeom>
          <a:noFill/>
          <a:ln w="9525">
            <a:noFill/>
            <a:miter lim="800000"/>
          </a:ln>
          <a:effectLst/>
        </p:spPr>
        <p:txBody>
          <a:bodyPr wrap="square">
            <a:spAutoFit/>
          </a:bodyPr>
          <a:lstStyle/>
          <a:p>
            <a:r>
              <a:rPr lang="zh-CN" altLang="en-US" sz="2000" b="1" dirty="0" smtClean="0">
                <a:solidFill>
                  <a:prstClr val="black"/>
                </a:solidFill>
                <a:latin typeface="微软雅黑" panose="020B0503020204020204" pitchFamily="34" charset="-122"/>
                <a:ea typeface="微软雅黑" panose="020B0503020204020204" pitchFamily="34" charset="-122"/>
              </a:rPr>
              <a:t>基地</a:t>
            </a:r>
            <a:r>
              <a:rPr lang="zh-CN" altLang="en-US" sz="2000" b="1" dirty="0">
                <a:solidFill>
                  <a:prstClr val="black"/>
                </a:solidFill>
                <a:latin typeface="微软雅黑" panose="020B0503020204020204" pitchFamily="34" charset="-122"/>
                <a:ea typeface="微软雅黑" panose="020B0503020204020204" pitchFamily="34" charset="-122"/>
              </a:rPr>
              <a:t>资产</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65" name="矩形 64"/>
          <p:cNvSpPr/>
          <p:nvPr/>
        </p:nvSpPr>
        <p:spPr>
          <a:xfrm>
            <a:off x="5045980" y="2830109"/>
            <a:ext cx="1311957" cy="528462"/>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b="1" kern="0" dirty="0" smtClean="0">
                <a:solidFill>
                  <a:prstClr val="white"/>
                </a:solidFill>
                <a:latin typeface="微软雅黑" panose="020B0503020204020204" pitchFamily="34" charset="-122"/>
                <a:ea typeface="微软雅黑" panose="020B0503020204020204" pitchFamily="34" charset="-122"/>
              </a:rPr>
              <a:t>多种分类模式</a:t>
            </a:r>
            <a:endParaRPr lang="en-US" altLang="zh-CN" sz="1200" b="1" kern="0" dirty="0" smtClean="0">
              <a:solidFill>
                <a:prstClr val="white"/>
              </a:solidFill>
              <a:latin typeface="微软雅黑" panose="020B0503020204020204" pitchFamily="34" charset="-122"/>
              <a:ea typeface="微软雅黑" panose="020B0503020204020204" pitchFamily="34" charset="-122"/>
            </a:endParaRPr>
          </a:p>
          <a:p>
            <a:pPr algn="ctr" defTabSz="1219200"/>
            <a:r>
              <a:rPr lang="zh-CN" altLang="en-US" sz="1000" kern="0" dirty="0" smtClean="0">
                <a:solidFill>
                  <a:prstClr val="white"/>
                </a:solidFill>
                <a:latin typeface="微软雅黑" panose="020B0503020204020204" pitchFamily="34" charset="-122"/>
                <a:ea typeface="微软雅黑" panose="020B0503020204020204" pitchFamily="34" charset="-122"/>
              </a:rPr>
              <a:t>基地</a:t>
            </a:r>
            <a:r>
              <a:rPr lang="en-US" altLang="zh-CN" sz="1000" kern="0" dirty="0" smtClean="0">
                <a:solidFill>
                  <a:prstClr val="white"/>
                </a:solidFill>
                <a:latin typeface="微软雅黑" panose="020B0503020204020204" pitchFamily="34" charset="-122"/>
                <a:ea typeface="微软雅黑" panose="020B0503020204020204" pitchFamily="34" charset="-122"/>
              </a:rPr>
              <a:t>/</a:t>
            </a:r>
            <a:r>
              <a:rPr lang="zh-CN" altLang="en-US" sz="1000" kern="0" dirty="0" smtClean="0">
                <a:solidFill>
                  <a:prstClr val="white"/>
                </a:solidFill>
                <a:latin typeface="微软雅黑" panose="020B0503020204020204" pitchFamily="34" charset="-122"/>
                <a:ea typeface="微软雅黑" panose="020B0503020204020204" pitchFamily="34" charset="-122"/>
              </a:rPr>
              <a:t>主题域</a:t>
            </a:r>
            <a:r>
              <a:rPr lang="en-US" altLang="zh-CN" sz="1000" kern="0" dirty="0" smtClean="0">
                <a:solidFill>
                  <a:prstClr val="white"/>
                </a:solidFill>
                <a:latin typeface="微软雅黑" panose="020B0503020204020204" pitchFamily="34" charset="-122"/>
                <a:ea typeface="微软雅黑" panose="020B0503020204020204" pitchFamily="34" charset="-122"/>
              </a:rPr>
              <a:t>/..</a:t>
            </a:r>
            <a:endParaRPr lang="zh-CN" altLang="en-US" sz="1000" kern="0" dirty="0">
              <a:solidFill>
                <a:prstClr val="white"/>
              </a:solidFill>
              <a:latin typeface="微软雅黑" panose="020B0503020204020204" pitchFamily="34" charset="-122"/>
              <a:ea typeface="微软雅黑" panose="020B0503020204020204" pitchFamily="34" charset="-122"/>
            </a:endParaRPr>
          </a:p>
        </p:txBody>
      </p:sp>
      <p:sp>
        <p:nvSpPr>
          <p:cNvPr id="69" name="矩形 68"/>
          <p:cNvSpPr/>
          <p:nvPr/>
        </p:nvSpPr>
        <p:spPr>
          <a:xfrm>
            <a:off x="4568095" y="2035654"/>
            <a:ext cx="2113694" cy="4014789"/>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Text Box 39"/>
          <p:cNvSpPr txBox="1">
            <a:spLocks noChangeArrowheads="1"/>
          </p:cNvSpPr>
          <p:nvPr/>
        </p:nvSpPr>
        <p:spPr bwMode="auto">
          <a:xfrm>
            <a:off x="4568095" y="2125728"/>
            <a:ext cx="3104572" cy="400110"/>
          </a:xfrm>
          <a:prstGeom prst="rect">
            <a:avLst/>
          </a:prstGeom>
          <a:noFill/>
          <a:ln w="9525">
            <a:noFill/>
            <a:miter lim="800000"/>
          </a:ln>
          <a:effectLst/>
        </p:spPr>
        <p:txBody>
          <a:bodyPr wrap="square">
            <a:spAutoFit/>
          </a:bodyPr>
          <a:lstStyle/>
          <a:p>
            <a:r>
              <a:rPr lang="zh-CN" altLang="en-US" sz="2000" b="1" dirty="0" smtClean="0">
                <a:solidFill>
                  <a:prstClr val="black"/>
                </a:solidFill>
                <a:latin typeface="微软雅黑" panose="020B0503020204020204" pitchFamily="34" charset="-122"/>
                <a:ea typeface="微软雅黑" panose="020B0503020204020204" pitchFamily="34" charset="-122"/>
              </a:rPr>
              <a:t>中央基地</a:t>
            </a:r>
            <a:r>
              <a:rPr lang="zh-CN" altLang="en-US" sz="2000" b="1" dirty="0">
                <a:solidFill>
                  <a:prstClr val="black"/>
                </a:solidFill>
                <a:latin typeface="微软雅黑" panose="020B0503020204020204" pitchFamily="34" charset="-122"/>
                <a:ea typeface="微软雅黑" panose="020B0503020204020204" pitchFamily="34" charset="-122"/>
              </a:rPr>
              <a:t>资产</a:t>
            </a:r>
            <a:r>
              <a:rPr lang="zh-CN" altLang="en-US" sz="2000" b="1" dirty="0" smtClean="0">
                <a:solidFill>
                  <a:prstClr val="black"/>
                </a:solidFill>
                <a:latin typeface="微软雅黑" panose="020B0503020204020204" pitchFamily="34" charset="-122"/>
                <a:ea typeface="微软雅黑" panose="020B0503020204020204" pitchFamily="34" charset="-122"/>
              </a:rPr>
              <a:t>超市</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cxnSp>
        <p:nvCxnSpPr>
          <p:cNvPr id="71" name="肘形连接符 70"/>
          <p:cNvCxnSpPr>
            <a:stCxn id="63" idx="3"/>
            <a:endCxn id="69" idx="1"/>
          </p:cNvCxnSpPr>
          <p:nvPr/>
        </p:nvCxnSpPr>
        <p:spPr>
          <a:xfrm flipV="1">
            <a:off x="3000376" y="4043049"/>
            <a:ext cx="1567719" cy="50319"/>
          </a:xfrm>
          <a:prstGeom prst="bent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2" name="Text Box 39"/>
          <p:cNvSpPr txBox="1">
            <a:spLocks noChangeArrowheads="1"/>
          </p:cNvSpPr>
          <p:nvPr/>
        </p:nvSpPr>
        <p:spPr bwMode="auto">
          <a:xfrm>
            <a:off x="3045983" y="3062561"/>
            <a:ext cx="1597407" cy="914096"/>
          </a:xfrm>
          <a:prstGeom prst="rect">
            <a:avLst/>
          </a:prstGeom>
          <a:noFill/>
          <a:ln w="9525">
            <a:noFill/>
            <a:miter lim="800000"/>
          </a:ln>
          <a:effectLst/>
        </p:spPr>
        <p:txBody>
          <a:bodyPr wrap="square">
            <a:spAutoFit/>
          </a:bodyPr>
          <a:lstStyle/>
          <a:p>
            <a:r>
              <a:rPr lang="zh-CN" altLang="en-US" sz="1335" dirty="0" smtClean="0">
                <a:solidFill>
                  <a:prstClr val="black"/>
                </a:solidFill>
                <a:latin typeface="微软雅黑" panose="020B0503020204020204" pitchFamily="34" charset="-122"/>
                <a:ea typeface="微软雅黑" panose="020B0503020204020204" pitchFamily="34" charset="-122"/>
              </a:rPr>
              <a:t>中央通过调用基地埋点资产</a:t>
            </a:r>
            <a:r>
              <a:rPr lang="en-US" altLang="zh-CN" sz="1335" dirty="0" smtClean="0">
                <a:solidFill>
                  <a:prstClr val="black"/>
                </a:solidFill>
                <a:latin typeface="微软雅黑" panose="020B0503020204020204" pitchFamily="34" charset="-122"/>
                <a:ea typeface="微软雅黑" panose="020B0503020204020204" pitchFamily="34" charset="-122"/>
              </a:rPr>
              <a:t>API</a:t>
            </a:r>
            <a:r>
              <a:rPr lang="zh-CN" altLang="en-US" sz="1335" dirty="0" smtClean="0">
                <a:solidFill>
                  <a:prstClr val="black"/>
                </a:solidFill>
                <a:latin typeface="微软雅黑" panose="020B0503020204020204" pitchFamily="34" charset="-122"/>
                <a:ea typeface="微软雅黑" panose="020B0503020204020204" pitchFamily="34" charset="-122"/>
              </a:rPr>
              <a:t>，自动获取基地已发布的</a:t>
            </a:r>
            <a:r>
              <a:rPr lang="zh-CN" altLang="en-US" sz="1335" dirty="0">
                <a:solidFill>
                  <a:prstClr val="black"/>
                </a:solidFill>
                <a:latin typeface="微软雅黑" panose="020B0503020204020204" pitchFamily="34" charset="-122"/>
                <a:ea typeface="微软雅黑" panose="020B0503020204020204" pitchFamily="34" charset="-122"/>
              </a:rPr>
              <a:t>资产</a:t>
            </a:r>
            <a:r>
              <a:rPr lang="zh-CN" altLang="en-US" sz="1335" dirty="0" smtClean="0">
                <a:solidFill>
                  <a:prstClr val="black"/>
                </a:solidFill>
                <a:latin typeface="微软雅黑" panose="020B0503020204020204" pitchFamily="34" charset="-122"/>
                <a:ea typeface="微软雅黑" panose="020B0503020204020204" pitchFamily="34" charset="-122"/>
              </a:rPr>
              <a:t>元数据信息</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73" name="矩形 72"/>
          <p:cNvSpPr/>
          <p:nvPr/>
        </p:nvSpPr>
        <p:spPr>
          <a:xfrm>
            <a:off x="5045980" y="3610164"/>
            <a:ext cx="1311957" cy="528462"/>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b="1" kern="0" dirty="0" smtClean="0">
                <a:solidFill>
                  <a:prstClr val="white"/>
                </a:solidFill>
                <a:latin typeface="微软雅黑" panose="020B0503020204020204" pitchFamily="34" charset="-122"/>
                <a:ea typeface="微软雅黑" panose="020B0503020204020204" pitchFamily="34" charset="-122"/>
              </a:rPr>
              <a:t>已共享中央标记</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sp>
        <p:nvSpPr>
          <p:cNvPr id="74" name="矩形 73"/>
          <p:cNvSpPr/>
          <p:nvPr/>
        </p:nvSpPr>
        <p:spPr>
          <a:xfrm>
            <a:off x="5045979" y="4390219"/>
            <a:ext cx="1311957" cy="528462"/>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b="1" kern="0" dirty="0">
                <a:solidFill>
                  <a:prstClr val="white"/>
                </a:solidFill>
                <a:latin typeface="微软雅黑" panose="020B0503020204020204" pitchFamily="34" charset="-122"/>
                <a:ea typeface="微软雅黑" panose="020B0503020204020204" pitchFamily="34" charset="-122"/>
              </a:rPr>
              <a:t>资产</a:t>
            </a:r>
            <a:r>
              <a:rPr lang="zh-CN" altLang="en-US" sz="1200" b="1" kern="0" dirty="0" smtClean="0">
                <a:solidFill>
                  <a:prstClr val="white"/>
                </a:solidFill>
                <a:latin typeface="微软雅黑" panose="020B0503020204020204" pitchFamily="34" charset="-122"/>
                <a:ea typeface="微软雅黑" panose="020B0503020204020204" pitchFamily="34" charset="-122"/>
              </a:rPr>
              <a:t>检索</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sp>
        <p:nvSpPr>
          <p:cNvPr id="75" name="矩形 74"/>
          <p:cNvSpPr/>
          <p:nvPr/>
        </p:nvSpPr>
        <p:spPr>
          <a:xfrm>
            <a:off x="5045979" y="5170274"/>
            <a:ext cx="1311957" cy="528462"/>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b="1" kern="0" dirty="0" smtClean="0">
                <a:solidFill>
                  <a:prstClr val="white"/>
                </a:solidFill>
                <a:latin typeface="微软雅黑" panose="020B0503020204020204" pitchFamily="34" charset="-122"/>
                <a:ea typeface="微软雅黑" panose="020B0503020204020204" pitchFamily="34" charset="-122"/>
              </a:rPr>
              <a:t>资产分析</a:t>
            </a:r>
            <a:endParaRPr lang="en-US" altLang="zh-CN" sz="1200" b="1" kern="0" dirty="0" smtClean="0">
              <a:solidFill>
                <a:prstClr val="white"/>
              </a:solidFill>
              <a:latin typeface="微软雅黑" panose="020B0503020204020204" pitchFamily="34" charset="-122"/>
              <a:ea typeface="微软雅黑" panose="020B0503020204020204" pitchFamily="34" charset="-122"/>
            </a:endParaRPr>
          </a:p>
          <a:p>
            <a:pPr algn="ctr" defTabSz="1219200"/>
            <a:r>
              <a:rPr lang="zh-CN" altLang="en-US" sz="1000" kern="0" dirty="0" smtClean="0">
                <a:solidFill>
                  <a:prstClr val="white"/>
                </a:solidFill>
                <a:latin typeface="微软雅黑" panose="020B0503020204020204" pitchFamily="34" charset="-122"/>
                <a:ea typeface="微软雅黑" panose="020B0503020204020204" pitchFamily="34" charset="-122"/>
              </a:rPr>
              <a:t>基地占比</a:t>
            </a:r>
            <a:r>
              <a:rPr lang="en-US" altLang="zh-CN" sz="1000" kern="0" dirty="0" smtClean="0">
                <a:solidFill>
                  <a:prstClr val="white"/>
                </a:solidFill>
                <a:latin typeface="微软雅黑" panose="020B0503020204020204" pitchFamily="34" charset="-122"/>
                <a:ea typeface="微软雅黑" panose="020B0503020204020204" pitchFamily="34" charset="-122"/>
              </a:rPr>
              <a:t>/</a:t>
            </a:r>
            <a:r>
              <a:rPr lang="zh-CN" altLang="en-US" sz="1000" kern="0" dirty="0" smtClean="0">
                <a:solidFill>
                  <a:prstClr val="white"/>
                </a:solidFill>
                <a:latin typeface="微软雅黑" panose="020B0503020204020204" pitchFamily="34" charset="-122"/>
                <a:ea typeface="微软雅黑" panose="020B0503020204020204" pitchFamily="34" charset="-122"/>
              </a:rPr>
              <a:t>共享占比</a:t>
            </a:r>
            <a:r>
              <a:rPr lang="en-US" altLang="zh-CN" sz="1000" kern="0" dirty="0" smtClean="0">
                <a:solidFill>
                  <a:prstClr val="white"/>
                </a:solidFill>
                <a:latin typeface="微软雅黑" panose="020B0503020204020204" pitchFamily="34" charset="-122"/>
                <a:ea typeface="微软雅黑" panose="020B0503020204020204" pitchFamily="34" charset="-122"/>
              </a:rPr>
              <a:t>/…</a:t>
            </a:r>
            <a:endParaRPr lang="zh-CN" altLang="en-US" sz="1000" kern="0" dirty="0">
              <a:solidFill>
                <a:prstClr val="white"/>
              </a:solidFill>
              <a:latin typeface="微软雅黑" panose="020B0503020204020204" pitchFamily="34" charset="-122"/>
              <a:ea typeface="微软雅黑" panose="020B0503020204020204" pitchFamily="34" charset="-122"/>
            </a:endParaRPr>
          </a:p>
        </p:txBody>
      </p:sp>
      <p:sp>
        <p:nvSpPr>
          <p:cNvPr id="76" name="矩形 75"/>
          <p:cNvSpPr/>
          <p:nvPr/>
        </p:nvSpPr>
        <p:spPr>
          <a:xfrm>
            <a:off x="8489014" y="2660386"/>
            <a:ext cx="1311957" cy="528462"/>
          </a:xfrm>
          <a:prstGeom prst="rect">
            <a:avLst/>
          </a:prstGeom>
          <a:solidFill>
            <a:srgbClr val="92D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中央基地</a:t>
            </a:r>
            <a:r>
              <a:rPr lang="zh-CN" altLang="en-US" sz="1200" kern="0" dirty="0">
                <a:solidFill>
                  <a:prstClr val="white"/>
                </a:solidFill>
                <a:latin typeface="微软雅黑" panose="020B0503020204020204" pitchFamily="34" charset="-122"/>
                <a:ea typeface="微软雅黑" panose="020B0503020204020204" pitchFamily="34" charset="-122"/>
              </a:rPr>
              <a:t>资产</a:t>
            </a:r>
            <a:r>
              <a:rPr lang="zh-CN" altLang="en-US" sz="1200" kern="0" dirty="0" smtClean="0">
                <a:solidFill>
                  <a:prstClr val="white"/>
                </a:solidFill>
                <a:latin typeface="微软雅黑" panose="020B0503020204020204" pitchFamily="34" charset="-122"/>
                <a:ea typeface="微软雅黑" panose="020B0503020204020204" pitchFamily="34" charset="-122"/>
              </a:rPr>
              <a:t>超市检索</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77" name="矩形 76"/>
          <p:cNvSpPr/>
          <p:nvPr/>
        </p:nvSpPr>
        <p:spPr>
          <a:xfrm>
            <a:off x="8015715" y="2035654"/>
            <a:ext cx="2071260" cy="4014789"/>
          </a:xfrm>
          <a:prstGeom prst="rect">
            <a:avLst/>
          </a:prstGeom>
          <a:noFill/>
          <a:ln>
            <a:solidFill>
              <a:srgbClr val="44546A"/>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lvl="0" indent="0" defTabSz="457200" eaLnBrk="1" fontAlgn="base" latinLnBrk="0" hangingPunct="1">
              <a:lnSpc>
                <a:spcPct val="100000"/>
              </a:lnSpc>
              <a:spcBef>
                <a:spcPct val="0"/>
              </a:spcBef>
              <a:spcAft>
                <a:spcPct val="0"/>
              </a:spcAft>
              <a:buClr>
                <a:srgbClr val="CC9900"/>
              </a:buClr>
              <a:buSzTx/>
              <a:buFontTx/>
              <a:buNone/>
              <a:defRPr/>
            </a:pP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矩形 77"/>
          <p:cNvSpPr/>
          <p:nvPr/>
        </p:nvSpPr>
        <p:spPr>
          <a:xfrm>
            <a:off x="8489014" y="3575166"/>
            <a:ext cx="1311957" cy="528462"/>
          </a:xfrm>
          <a:prstGeom prst="rect">
            <a:avLst/>
          </a:prstGeom>
          <a:solidFill>
            <a:srgbClr val="92D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基地沟通申请</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79" name="矩形 78"/>
          <p:cNvSpPr/>
          <p:nvPr/>
        </p:nvSpPr>
        <p:spPr>
          <a:xfrm>
            <a:off x="8489014" y="4489946"/>
            <a:ext cx="1311957" cy="528462"/>
          </a:xfrm>
          <a:prstGeom prst="rect">
            <a:avLst/>
          </a:prstGeom>
          <a:solidFill>
            <a:srgbClr val="92D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基地上传资产包</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中央发布虚拟资产</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81" name="Text Box 39"/>
          <p:cNvSpPr txBox="1">
            <a:spLocks noChangeArrowheads="1"/>
          </p:cNvSpPr>
          <p:nvPr/>
        </p:nvSpPr>
        <p:spPr bwMode="auto">
          <a:xfrm>
            <a:off x="8383004" y="2104148"/>
            <a:ext cx="2089453" cy="400110"/>
          </a:xfrm>
          <a:prstGeom prst="rect">
            <a:avLst/>
          </a:prstGeom>
          <a:noFill/>
          <a:ln w="9525">
            <a:noFill/>
            <a:miter lim="800000"/>
          </a:ln>
          <a:effectLst/>
        </p:spPr>
        <p:txBody>
          <a:bodyPr wrap="square">
            <a:spAutoFit/>
          </a:bodyPr>
          <a:lstStyle/>
          <a:p>
            <a:r>
              <a:rPr lang="zh-CN" altLang="en-US" sz="2000" b="1" dirty="0" smtClean="0">
                <a:solidFill>
                  <a:prstClr val="black"/>
                </a:solidFill>
                <a:latin typeface="微软雅黑" panose="020B0503020204020204" pitchFamily="34" charset="-122"/>
                <a:ea typeface="微软雅黑" panose="020B0503020204020204" pitchFamily="34" charset="-122"/>
              </a:rPr>
              <a:t>基地数据人</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cxnSp>
        <p:nvCxnSpPr>
          <p:cNvPr id="82" name="肘形连接符 81"/>
          <p:cNvCxnSpPr>
            <a:stCxn id="69" idx="3"/>
            <a:endCxn id="77" idx="1"/>
          </p:cNvCxnSpPr>
          <p:nvPr/>
        </p:nvCxnSpPr>
        <p:spPr>
          <a:xfrm>
            <a:off x="6681789" y="4043049"/>
            <a:ext cx="1333926" cy="12700"/>
          </a:xfrm>
          <a:prstGeom prst="bent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肘形连接符 83"/>
          <p:cNvCxnSpPr>
            <a:stCxn id="76" idx="2"/>
            <a:endCxn id="78" idx="0"/>
          </p:cNvCxnSpPr>
          <p:nvPr/>
        </p:nvCxnSpPr>
        <p:spPr>
          <a:xfrm rot="5400000">
            <a:off x="8951834" y="3382007"/>
            <a:ext cx="386318" cy="12700"/>
          </a:xfrm>
          <a:prstGeom prst="bentConnector3">
            <a:avLst>
              <a:gd name="adj1" fmla="val 50000"/>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肘形连接符 84"/>
          <p:cNvCxnSpPr>
            <a:stCxn id="78" idx="2"/>
            <a:endCxn id="79" idx="0"/>
          </p:cNvCxnSpPr>
          <p:nvPr/>
        </p:nvCxnSpPr>
        <p:spPr>
          <a:xfrm rot="5400000">
            <a:off x="8951834" y="4296787"/>
            <a:ext cx="386318" cy="12700"/>
          </a:xfrm>
          <a:prstGeom prst="bentConnector3">
            <a:avLst>
              <a:gd name="adj1" fmla="val 50000"/>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700724" y="2880429"/>
            <a:ext cx="281419" cy="2983792"/>
          </a:xfrm>
          <a:prstGeom prst="rect">
            <a:avLst/>
          </a:prstGeom>
          <a:solidFill>
            <a:schemeClr val="accent1">
              <a:lumMod val="75000"/>
              <a:alpha val="9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埋点</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a:p>
            <a:pPr algn="ctr" defTabSz="1219200"/>
            <a:r>
              <a:rPr lang="zh-CN" altLang="en-US" sz="1200" kern="0" dirty="0">
                <a:solidFill>
                  <a:prstClr val="white"/>
                </a:solidFill>
                <a:latin typeface="微软雅黑" panose="020B0503020204020204" pitchFamily="34" charset="-122"/>
                <a:ea typeface="微软雅黑" panose="020B0503020204020204" pitchFamily="34" charset="-122"/>
              </a:rPr>
              <a:t>资产</a:t>
            </a:r>
            <a:r>
              <a:rPr lang="en-US" altLang="zh-CN" sz="1200" kern="0" dirty="0" smtClean="0">
                <a:solidFill>
                  <a:prstClr val="white"/>
                </a:solidFill>
                <a:latin typeface="微软雅黑" panose="020B0503020204020204" pitchFamily="34" charset="-122"/>
                <a:ea typeface="微软雅黑" panose="020B0503020204020204" pitchFamily="34" charset="-122"/>
              </a:rPr>
              <a:t>API</a:t>
            </a:r>
            <a:endParaRPr lang="en-US" altLang="zh-CN" sz="1200" kern="0" dirty="0" smtClean="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8489014" y="5404727"/>
            <a:ext cx="1311957" cy="528462"/>
          </a:xfrm>
          <a:prstGeom prst="rect">
            <a:avLst/>
          </a:prstGeom>
          <a:solidFill>
            <a:srgbClr val="92D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9200"/>
            <a:r>
              <a:rPr lang="zh-CN" altLang="en-US" sz="1200" kern="0" dirty="0" smtClean="0">
                <a:solidFill>
                  <a:prstClr val="white"/>
                </a:solidFill>
                <a:latin typeface="微软雅黑" panose="020B0503020204020204" pitchFamily="34" charset="-122"/>
                <a:ea typeface="微软雅黑" panose="020B0503020204020204" pitchFamily="34" charset="-122"/>
              </a:rPr>
              <a:t>中央资产共享中心获取资产包</a:t>
            </a: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cxnSp>
        <p:nvCxnSpPr>
          <p:cNvPr id="29" name="肘形连接符 28"/>
          <p:cNvCxnSpPr>
            <a:stCxn id="79" idx="2"/>
            <a:endCxn id="27" idx="0"/>
          </p:cNvCxnSpPr>
          <p:nvPr/>
        </p:nvCxnSpPr>
        <p:spPr>
          <a:xfrm rot="5400000">
            <a:off x="8951834" y="5211567"/>
            <a:ext cx="386319" cy="12700"/>
          </a:xfrm>
          <a:prstGeom prst="bentConnector3">
            <a:avLst>
              <a:gd name="adj1" fmla="val 50000"/>
            </a:avLst>
          </a:prstGeom>
          <a:ln w="1905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cs typeface="+mn-ea"/>
                <a:sym typeface="+mn-lt"/>
              </a:rPr>
              <a:t>2.2.7.3</a:t>
            </a:r>
            <a:r>
              <a:rPr lang="en-US" altLang="zh-CN" b="1" dirty="0" smtClean="0">
                <a:cs typeface="+mn-ea"/>
                <a:sym typeface="+mn-lt"/>
              </a:rPr>
              <a:t> </a:t>
            </a:r>
            <a:r>
              <a:rPr lang="zh-CN" altLang="en-US" b="1" dirty="0" smtClean="0">
                <a:cs typeface="+mn-ea"/>
                <a:sym typeface="+mn-lt"/>
              </a:rPr>
              <a:t>需求管理中心建设方案</a:t>
            </a:r>
            <a:endParaRPr lang="zh-CN" altLang="en-US" b="1" dirty="0">
              <a:cs typeface="+mn-ea"/>
              <a:sym typeface="+mn-lt"/>
            </a:endParaRPr>
          </a:p>
        </p:txBody>
      </p:sp>
      <p:sp>
        <p:nvSpPr>
          <p:cNvPr id="55" name="矩形 54"/>
          <p:cNvSpPr/>
          <p:nvPr/>
        </p:nvSpPr>
        <p:spPr>
          <a:xfrm>
            <a:off x="197865" y="671902"/>
            <a:ext cx="8627479" cy="369332"/>
          </a:xfrm>
          <a:prstGeom prst="rect">
            <a:avLst/>
          </a:prstGeom>
        </p:spPr>
        <p:txBody>
          <a:bodyPr wrap="square">
            <a:spAutoFit/>
          </a:bodyPr>
          <a:lstStyle/>
          <a:p>
            <a:pPr defTabSz="685165"/>
            <a:r>
              <a:rPr lang="zh-CN" altLang="en-US" b="1" dirty="0">
                <a:latin typeface="微软雅黑" panose="020B0503020204020204" pitchFamily="34" charset="-122"/>
                <a:ea typeface="微软雅黑" panose="020B0503020204020204" pitchFamily="34" charset="-122"/>
                <a:cs typeface="Helvetica"/>
              </a:rPr>
              <a:t>线</a:t>
            </a:r>
            <a:r>
              <a:rPr lang="zh-CN" altLang="en-US" b="1" dirty="0" smtClean="0">
                <a:latin typeface="微软雅黑" panose="020B0503020204020204" pitchFamily="34" charset="-122"/>
                <a:ea typeface="微软雅黑" panose="020B0503020204020204" pitchFamily="34" charset="-122"/>
                <a:cs typeface="Helvetica"/>
              </a:rPr>
              <a:t>上需求对接和基于数据资产共享，开发上线过程透明化。</a:t>
            </a:r>
            <a:endParaRPr lang="en-US" altLang="zh-CN" b="1" dirty="0">
              <a:latin typeface="微软雅黑" panose="020B0503020204020204" pitchFamily="34" charset="-122"/>
              <a:ea typeface="微软雅黑" panose="020B0503020204020204" pitchFamily="34" charset="-122"/>
              <a:cs typeface="Helvetica"/>
            </a:endParaRPr>
          </a:p>
        </p:txBody>
      </p:sp>
      <p:cxnSp>
        <p:nvCxnSpPr>
          <p:cNvPr id="54" name="曲线连接符 53"/>
          <p:cNvCxnSpPr>
            <a:stCxn id="59" idx="2"/>
            <a:endCxn id="79" idx="0"/>
          </p:cNvCxnSpPr>
          <p:nvPr/>
        </p:nvCxnSpPr>
        <p:spPr>
          <a:xfrm flipV="1">
            <a:off x="679698" y="3075580"/>
            <a:ext cx="5967764" cy="304842"/>
          </a:xfrm>
          <a:prstGeom prst="curvedConnector4">
            <a:avLst>
              <a:gd name="adj1" fmla="val 40804"/>
              <a:gd name="adj2" fmla="val 17499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iconfont-11255-5323801"/>
          <p:cNvSpPr>
            <a:spLocks noChangeAspect="1"/>
          </p:cNvSpPr>
          <p:nvPr/>
        </p:nvSpPr>
        <p:spPr>
          <a:xfrm>
            <a:off x="402893" y="3380422"/>
            <a:ext cx="553609" cy="609685"/>
          </a:xfrm>
          <a:custGeom>
            <a:avLst/>
            <a:gdLst>
              <a:gd name="T0" fmla="*/ 5080 w 10160"/>
              <a:gd name="T1" fmla="*/ 4877 h 11188"/>
              <a:gd name="T2" fmla="*/ 7518 w 10160"/>
              <a:gd name="T3" fmla="*/ 2439 h 11188"/>
              <a:gd name="T4" fmla="*/ 5080 w 10160"/>
              <a:gd name="T5" fmla="*/ 0 h 11188"/>
              <a:gd name="T6" fmla="*/ 2641 w 10160"/>
              <a:gd name="T7" fmla="*/ 2438 h 11188"/>
              <a:gd name="T8" fmla="*/ 2641 w 10160"/>
              <a:gd name="T9" fmla="*/ 2439 h 11188"/>
              <a:gd name="T10" fmla="*/ 5080 w 10160"/>
              <a:gd name="T11" fmla="*/ 4877 h 11188"/>
              <a:gd name="T12" fmla="*/ 968 w 10160"/>
              <a:gd name="T13" fmla="*/ 6518 h 11188"/>
              <a:gd name="T14" fmla="*/ 0 w 10160"/>
              <a:gd name="T15" fmla="*/ 11188 h 11188"/>
              <a:gd name="T16" fmla="*/ 4141 w 10160"/>
              <a:gd name="T17" fmla="*/ 11188 h 11188"/>
              <a:gd name="T18" fmla="*/ 2896 w 10160"/>
              <a:gd name="T19" fmla="*/ 5485 h 11188"/>
              <a:gd name="T20" fmla="*/ 968 w 10160"/>
              <a:gd name="T21" fmla="*/ 6518 h 11188"/>
              <a:gd name="T22" fmla="*/ 5080 w 10160"/>
              <a:gd name="T23" fmla="*/ 5485 h 11188"/>
              <a:gd name="T24" fmla="*/ 3905 w 10160"/>
              <a:gd name="T25" fmla="*/ 7127 h 11188"/>
              <a:gd name="T26" fmla="*/ 4830 w 10160"/>
              <a:gd name="T27" fmla="*/ 11188 h 11188"/>
              <a:gd name="T28" fmla="*/ 5330 w 10160"/>
              <a:gd name="T29" fmla="*/ 11188 h 11188"/>
              <a:gd name="T30" fmla="*/ 6255 w 10160"/>
              <a:gd name="T31" fmla="*/ 7127 h 11188"/>
              <a:gd name="T32" fmla="*/ 5080 w 10160"/>
              <a:gd name="T33" fmla="*/ 5485 h 11188"/>
              <a:gd name="T34" fmla="*/ 9193 w 10160"/>
              <a:gd name="T35" fmla="*/ 6518 h 11188"/>
              <a:gd name="T36" fmla="*/ 7264 w 10160"/>
              <a:gd name="T37" fmla="*/ 5485 h 11188"/>
              <a:gd name="T38" fmla="*/ 6019 w 10160"/>
              <a:gd name="T39" fmla="*/ 11188 h 11188"/>
              <a:gd name="T40" fmla="*/ 10160 w 10160"/>
              <a:gd name="T41" fmla="*/ 11188 h 11188"/>
              <a:gd name="T42" fmla="*/ 9193 w 10160"/>
              <a:gd name="T43" fmla="*/ 6518 h 11188"/>
              <a:gd name="T44" fmla="*/ 8794 w 10160"/>
              <a:gd name="T45" fmla="*/ 8626 h 11188"/>
              <a:gd name="T46" fmla="*/ 7341 w 10160"/>
              <a:gd name="T47" fmla="*/ 8626 h 11188"/>
              <a:gd name="T48" fmla="*/ 7341 w 10160"/>
              <a:gd name="T49" fmla="*/ 8303 h 11188"/>
              <a:gd name="T50" fmla="*/ 8794 w 10160"/>
              <a:gd name="T51" fmla="*/ 8303 h 11188"/>
              <a:gd name="T52" fmla="*/ 8794 w 10160"/>
              <a:gd name="T53" fmla="*/ 8626 h 1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0" h="11188">
                <a:moveTo>
                  <a:pt x="5080" y="4877"/>
                </a:moveTo>
                <a:cubicBezTo>
                  <a:pt x="6426" y="4877"/>
                  <a:pt x="7518" y="3785"/>
                  <a:pt x="7518" y="2439"/>
                </a:cubicBezTo>
                <a:cubicBezTo>
                  <a:pt x="7518" y="1093"/>
                  <a:pt x="6426" y="2"/>
                  <a:pt x="5080" y="0"/>
                </a:cubicBezTo>
                <a:cubicBezTo>
                  <a:pt x="3734" y="0"/>
                  <a:pt x="2643" y="1092"/>
                  <a:pt x="2641" y="2438"/>
                </a:cubicBezTo>
                <a:lnTo>
                  <a:pt x="2641" y="2439"/>
                </a:lnTo>
                <a:cubicBezTo>
                  <a:pt x="2643" y="3785"/>
                  <a:pt x="3734" y="4877"/>
                  <a:pt x="5080" y="4877"/>
                </a:cubicBezTo>
                <a:close/>
                <a:moveTo>
                  <a:pt x="968" y="6518"/>
                </a:moveTo>
                <a:cubicBezTo>
                  <a:pt x="486" y="7735"/>
                  <a:pt x="0" y="11188"/>
                  <a:pt x="0" y="11188"/>
                </a:cubicBezTo>
                <a:lnTo>
                  <a:pt x="4141" y="11188"/>
                </a:lnTo>
                <a:lnTo>
                  <a:pt x="2896" y="5485"/>
                </a:lnTo>
                <a:cubicBezTo>
                  <a:pt x="2146" y="5485"/>
                  <a:pt x="1449" y="5300"/>
                  <a:pt x="968" y="6518"/>
                </a:cubicBezTo>
                <a:close/>
                <a:moveTo>
                  <a:pt x="5080" y="5485"/>
                </a:moveTo>
                <a:lnTo>
                  <a:pt x="3905" y="7127"/>
                </a:lnTo>
                <a:lnTo>
                  <a:pt x="4830" y="11188"/>
                </a:lnTo>
                <a:lnTo>
                  <a:pt x="5330" y="11188"/>
                </a:lnTo>
                <a:lnTo>
                  <a:pt x="6255" y="7127"/>
                </a:lnTo>
                <a:lnTo>
                  <a:pt x="5080" y="5485"/>
                </a:lnTo>
                <a:close/>
                <a:moveTo>
                  <a:pt x="9193" y="6518"/>
                </a:moveTo>
                <a:cubicBezTo>
                  <a:pt x="8711" y="5300"/>
                  <a:pt x="8014" y="5485"/>
                  <a:pt x="7264" y="5485"/>
                </a:cubicBezTo>
                <a:lnTo>
                  <a:pt x="6019" y="11188"/>
                </a:lnTo>
                <a:lnTo>
                  <a:pt x="10160" y="11188"/>
                </a:lnTo>
                <a:cubicBezTo>
                  <a:pt x="10160" y="11188"/>
                  <a:pt x="9674" y="7735"/>
                  <a:pt x="9193" y="6518"/>
                </a:cubicBezTo>
                <a:close/>
                <a:moveTo>
                  <a:pt x="8794" y="8626"/>
                </a:moveTo>
                <a:lnTo>
                  <a:pt x="7341" y="8626"/>
                </a:lnTo>
                <a:lnTo>
                  <a:pt x="7341" y="8303"/>
                </a:lnTo>
                <a:lnTo>
                  <a:pt x="8794" y="8303"/>
                </a:lnTo>
                <a:lnTo>
                  <a:pt x="8794" y="862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0" name="iconfont-10047-4935754"/>
          <p:cNvSpPr>
            <a:spLocks noChangeAspect="1"/>
          </p:cNvSpPr>
          <p:nvPr/>
        </p:nvSpPr>
        <p:spPr>
          <a:xfrm>
            <a:off x="6393655" y="3228893"/>
            <a:ext cx="609685" cy="606530"/>
          </a:xfrm>
          <a:custGeom>
            <a:avLst/>
            <a:gdLst>
              <a:gd name="T0" fmla="*/ 7871 w 11273"/>
              <a:gd name="T1" fmla="*/ 5378 h 11213"/>
              <a:gd name="T2" fmla="*/ 8790 w 11273"/>
              <a:gd name="T3" fmla="*/ 3154 h 11213"/>
              <a:gd name="T4" fmla="*/ 5636 w 11273"/>
              <a:gd name="T5" fmla="*/ 0 h 11213"/>
              <a:gd name="T6" fmla="*/ 2483 w 11273"/>
              <a:gd name="T7" fmla="*/ 3153 h 11213"/>
              <a:gd name="T8" fmla="*/ 3401 w 11273"/>
              <a:gd name="T9" fmla="*/ 5377 h 11213"/>
              <a:gd name="T10" fmla="*/ 0 w 11273"/>
              <a:gd name="T11" fmla="*/ 10551 h 11213"/>
              <a:gd name="T12" fmla="*/ 40 w 11273"/>
              <a:gd name="T13" fmla="*/ 11212 h 11213"/>
              <a:gd name="T14" fmla="*/ 1530 w 11273"/>
              <a:gd name="T15" fmla="*/ 11212 h 11213"/>
              <a:gd name="T16" fmla="*/ 1478 w 11273"/>
              <a:gd name="T17" fmla="*/ 10551 h 11213"/>
              <a:gd name="T18" fmla="*/ 4648 w 11273"/>
              <a:gd name="T19" fmla="*/ 6511 h 11213"/>
              <a:gd name="T20" fmla="*/ 5169 w 11273"/>
              <a:gd name="T21" fmla="*/ 7414 h 11213"/>
              <a:gd name="T22" fmla="*/ 4511 w 11273"/>
              <a:gd name="T23" fmla="*/ 9867 h 11213"/>
              <a:gd name="T24" fmla="*/ 5670 w 11273"/>
              <a:gd name="T25" fmla="*/ 11208 h 11213"/>
              <a:gd name="T26" fmla="*/ 6816 w 11273"/>
              <a:gd name="T27" fmla="*/ 9867 h 11213"/>
              <a:gd name="T28" fmla="*/ 6159 w 11273"/>
              <a:gd name="T29" fmla="*/ 7414 h 11213"/>
              <a:gd name="T30" fmla="*/ 6674 w 11273"/>
              <a:gd name="T31" fmla="*/ 6522 h 11213"/>
              <a:gd name="T32" fmla="*/ 9796 w 11273"/>
              <a:gd name="T33" fmla="*/ 10552 h 11213"/>
              <a:gd name="T34" fmla="*/ 9744 w 11273"/>
              <a:gd name="T35" fmla="*/ 11213 h 11213"/>
              <a:gd name="T36" fmla="*/ 11233 w 11273"/>
              <a:gd name="T37" fmla="*/ 11213 h 11213"/>
              <a:gd name="T38" fmla="*/ 11273 w 11273"/>
              <a:gd name="T39" fmla="*/ 10552 h 11213"/>
              <a:gd name="T40" fmla="*/ 7871 w 11273"/>
              <a:gd name="T41" fmla="*/ 5378 h 11213"/>
              <a:gd name="T42" fmla="*/ 5636 w 11273"/>
              <a:gd name="T43" fmla="*/ 1477 h 11213"/>
              <a:gd name="T44" fmla="*/ 7314 w 11273"/>
              <a:gd name="T45" fmla="*/ 3154 h 11213"/>
              <a:gd name="T46" fmla="*/ 5636 w 11273"/>
              <a:gd name="T47" fmla="*/ 4832 h 11213"/>
              <a:gd name="T48" fmla="*/ 3959 w 11273"/>
              <a:gd name="T49" fmla="*/ 3154 h 11213"/>
              <a:gd name="T50" fmla="*/ 5636 w 11273"/>
              <a:gd name="T51" fmla="*/ 1477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73" h="11213">
                <a:moveTo>
                  <a:pt x="7871" y="5378"/>
                </a:moveTo>
                <a:cubicBezTo>
                  <a:pt x="8439" y="4808"/>
                  <a:pt x="8790" y="4022"/>
                  <a:pt x="8790" y="3154"/>
                </a:cubicBezTo>
                <a:cubicBezTo>
                  <a:pt x="8790" y="1413"/>
                  <a:pt x="7379" y="0"/>
                  <a:pt x="5636" y="0"/>
                </a:cubicBezTo>
                <a:cubicBezTo>
                  <a:pt x="3894" y="0"/>
                  <a:pt x="2483" y="1412"/>
                  <a:pt x="2483" y="3153"/>
                </a:cubicBezTo>
                <a:cubicBezTo>
                  <a:pt x="2483" y="4020"/>
                  <a:pt x="2834" y="4807"/>
                  <a:pt x="3401" y="5377"/>
                </a:cubicBezTo>
                <a:cubicBezTo>
                  <a:pt x="1401" y="6242"/>
                  <a:pt x="0" y="8233"/>
                  <a:pt x="0" y="10551"/>
                </a:cubicBezTo>
                <a:cubicBezTo>
                  <a:pt x="0" y="10774"/>
                  <a:pt x="15" y="10994"/>
                  <a:pt x="40" y="11212"/>
                </a:cubicBezTo>
                <a:lnTo>
                  <a:pt x="1530" y="11212"/>
                </a:lnTo>
                <a:cubicBezTo>
                  <a:pt x="1495" y="10997"/>
                  <a:pt x="1478" y="10776"/>
                  <a:pt x="1478" y="10551"/>
                </a:cubicBezTo>
                <a:cubicBezTo>
                  <a:pt x="1478" y="8598"/>
                  <a:pt x="2830" y="6956"/>
                  <a:pt x="4648" y="6511"/>
                </a:cubicBezTo>
                <a:lnTo>
                  <a:pt x="5169" y="7414"/>
                </a:lnTo>
                <a:lnTo>
                  <a:pt x="4511" y="9867"/>
                </a:lnTo>
                <a:lnTo>
                  <a:pt x="5670" y="11208"/>
                </a:lnTo>
                <a:lnTo>
                  <a:pt x="6816" y="9867"/>
                </a:lnTo>
                <a:lnTo>
                  <a:pt x="6159" y="7414"/>
                </a:lnTo>
                <a:lnTo>
                  <a:pt x="6674" y="6522"/>
                </a:lnTo>
                <a:cubicBezTo>
                  <a:pt x="8466" y="6986"/>
                  <a:pt x="9796" y="8617"/>
                  <a:pt x="9796" y="10552"/>
                </a:cubicBezTo>
                <a:cubicBezTo>
                  <a:pt x="9796" y="10777"/>
                  <a:pt x="9778" y="10998"/>
                  <a:pt x="9744" y="11213"/>
                </a:cubicBezTo>
                <a:lnTo>
                  <a:pt x="11233" y="11213"/>
                </a:lnTo>
                <a:cubicBezTo>
                  <a:pt x="11258" y="10996"/>
                  <a:pt x="11273" y="10776"/>
                  <a:pt x="11273" y="10552"/>
                </a:cubicBezTo>
                <a:cubicBezTo>
                  <a:pt x="11271" y="8234"/>
                  <a:pt x="9871" y="6243"/>
                  <a:pt x="7871" y="5378"/>
                </a:cubicBezTo>
                <a:close/>
                <a:moveTo>
                  <a:pt x="5636" y="1477"/>
                </a:moveTo>
                <a:cubicBezTo>
                  <a:pt x="6561" y="1477"/>
                  <a:pt x="7314" y="2229"/>
                  <a:pt x="7314" y="3154"/>
                </a:cubicBezTo>
                <a:cubicBezTo>
                  <a:pt x="7314" y="4079"/>
                  <a:pt x="6561" y="4832"/>
                  <a:pt x="5636" y="4832"/>
                </a:cubicBezTo>
                <a:cubicBezTo>
                  <a:pt x="4711" y="4832"/>
                  <a:pt x="3959" y="4079"/>
                  <a:pt x="3959" y="3154"/>
                </a:cubicBezTo>
                <a:cubicBezTo>
                  <a:pt x="3959" y="2229"/>
                  <a:pt x="4711" y="1477"/>
                  <a:pt x="5636" y="147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1" name="文本框 60"/>
          <p:cNvSpPr txBox="1"/>
          <p:nvPr/>
        </p:nvSpPr>
        <p:spPr>
          <a:xfrm>
            <a:off x="247650" y="3990107"/>
            <a:ext cx="954107" cy="276999"/>
          </a:xfrm>
          <a:prstGeom prst="rect">
            <a:avLst/>
          </a:prstGeom>
          <a:noFill/>
        </p:spPr>
        <p:txBody>
          <a:bodyPr wrap="none" rtlCol="0">
            <a:spAutoFit/>
          </a:bodyPr>
          <a:lstStyle/>
          <a:p>
            <a:r>
              <a:rPr kumimoji="1" lang="zh-CN" altLang="en-US" sz="1200" dirty="0" smtClean="0">
                <a:latin typeface="微软雅黑" panose="020B0503020204020204" pitchFamily="34" charset="-122"/>
                <a:ea typeface="微软雅黑" panose="020B0503020204020204" pitchFamily="34" charset="-122"/>
              </a:rPr>
              <a:t>数据</a:t>
            </a:r>
            <a:r>
              <a:rPr kumimoji="1" lang="zh-CN" altLang="en-US" sz="1200" dirty="0">
                <a:latin typeface="微软雅黑" panose="020B0503020204020204" pitchFamily="34" charset="-122"/>
                <a:ea typeface="微软雅黑" panose="020B0503020204020204" pitchFamily="34" charset="-122"/>
              </a:rPr>
              <a:t>需求方</a:t>
            </a:r>
            <a:endParaRPr kumimoji="1" lang="zh-CN" altLang="en-US" sz="120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6393655" y="3846465"/>
            <a:ext cx="646331" cy="276999"/>
          </a:xfrm>
          <a:prstGeom prst="rect">
            <a:avLst/>
          </a:prstGeom>
          <a:noFill/>
        </p:spPr>
        <p:txBody>
          <a:bodyPr wrap="none" rtlCol="0">
            <a:spAutoFit/>
          </a:bodyPr>
          <a:lstStyle/>
          <a:p>
            <a:r>
              <a:rPr kumimoji="1" lang="zh-CN" altLang="en-US" sz="1200" dirty="0">
                <a:latin typeface="微软雅黑" panose="020B0503020204020204" pitchFamily="34" charset="-122"/>
                <a:ea typeface="微软雅黑" panose="020B0503020204020204" pitchFamily="34" charset="-122"/>
              </a:rPr>
              <a:t>平台方</a:t>
            </a:r>
            <a:endParaRPr kumimoji="1" lang="zh-CN" altLang="en-US" sz="1200" dirty="0">
              <a:latin typeface="微软雅黑" panose="020B0503020204020204" pitchFamily="34" charset="-122"/>
              <a:ea typeface="微软雅黑" panose="020B0503020204020204" pitchFamily="34" charset="-122"/>
            </a:endParaRPr>
          </a:p>
        </p:txBody>
      </p:sp>
      <p:sp>
        <p:nvSpPr>
          <p:cNvPr id="63" name="圆角矩形 62"/>
          <p:cNvSpPr/>
          <p:nvPr/>
        </p:nvSpPr>
        <p:spPr>
          <a:xfrm>
            <a:off x="2448744" y="1582400"/>
            <a:ext cx="1795344" cy="2010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4" name="文本框 63"/>
          <p:cNvSpPr txBox="1"/>
          <p:nvPr/>
        </p:nvSpPr>
        <p:spPr>
          <a:xfrm>
            <a:off x="2448744" y="1771797"/>
            <a:ext cx="1731146" cy="1631216"/>
          </a:xfrm>
          <a:prstGeom prst="rect">
            <a:avLst/>
          </a:prstGeom>
          <a:noFill/>
        </p:spPr>
        <p:txBody>
          <a:bodyPr wrap="square" rtlCol="0">
            <a:spAutoFit/>
          </a:bodyPr>
          <a:lstStyle/>
          <a:p>
            <a:r>
              <a:rPr kumimoji="1" lang="zh-CN" altLang="en-US" sz="1000" dirty="0">
                <a:solidFill>
                  <a:schemeClr val="bg1"/>
                </a:solidFill>
                <a:latin typeface="微软雅黑" panose="020B0503020204020204" pitchFamily="34" charset="-122"/>
                <a:ea typeface="微软雅黑" panose="020B0503020204020204" pitchFamily="34" charset="-122"/>
              </a:rPr>
              <a:t>需求名称：</a:t>
            </a:r>
            <a:r>
              <a:rPr kumimoji="1" lang="en-US" altLang="zh-CN" sz="1000" dirty="0">
                <a:solidFill>
                  <a:schemeClr val="bg2"/>
                </a:solidFill>
                <a:latin typeface="微软雅黑" panose="020B0503020204020204" pitchFamily="34" charset="-122"/>
                <a:ea typeface="微软雅黑" panose="020B0503020204020204" pitchFamily="34" charset="-122"/>
              </a:rPr>
              <a:t>2022.03</a:t>
            </a:r>
            <a:r>
              <a:rPr kumimoji="1" lang="zh-CN" altLang="en-US" sz="1000" dirty="0">
                <a:solidFill>
                  <a:schemeClr val="bg2"/>
                </a:solidFill>
                <a:latin typeface="微软雅黑" panose="020B0503020204020204" pitchFamily="34" charset="-122"/>
                <a:ea typeface="微软雅黑" panose="020B0503020204020204" pitchFamily="34" charset="-122"/>
              </a:rPr>
              <a:t>工厂的产量情况</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需求类型：</a:t>
            </a:r>
            <a:r>
              <a:rPr kumimoji="1" lang="zh-CN" altLang="en-US" sz="1000" dirty="0">
                <a:solidFill>
                  <a:schemeClr val="bg2"/>
                </a:solidFill>
                <a:latin typeface="微软雅黑" panose="020B0503020204020204" pitchFamily="34" charset="-122"/>
                <a:ea typeface="微软雅黑" panose="020B0503020204020204" pitchFamily="34" charset="-122"/>
              </a:rPr>
              <a:t>新增需求</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需求描述：</a:t>
            </a:r>
            <a:r>
              <a:rPr kumimoji="1" lang="en-US" altLang="zh-CN" sz="1000" dirty="0">
                <a:solidFill>
                  <a:schemeClr val="bg2"/>
                </a:solidFill>
                <a:latin typeface="微软雅黑" panose="020B0503020204020204" pitchFamily="34" charset="-122"/>
                <a:ea typeface="微软雅黑" panose="020B0503020204020204" pitchFamily="34" charset="-122"/>
              </a:rPr>
              <a:t>3</a:t>
            </a:r>
            <a:r>
              <a:rPr kumimoji="1" lang="zh-CN" altLang="en-US" sz="1000" dirty="0">
                <a:solidFill>
                  <a:schemeClr val="bg2"/>
                </a:solidFill>
                <a:latin typeface="微软雅黑" panose="020B0503020204020204" pitchFamily="34" charset="-122"/>
                <a:ea typeface="微软雅黑" panose="020B0503020204020204" pitchFamily="34" charset="-122"/>
              </a:rPr>
              <a:t>月份</a:t>
            </a:r>
            <a:r>
              <a:rPr kumimoji="1" lang="en-US" altLang="zh-CN" sz="1000" dirty="0">
                <a:solidFill>
                  <a:schemeClr val="bg2"/>
                </a:solidFill>
                <a:latin typeface="微软雅黑" panose="020B0503020204020204" pitchFamily="34" charset="-122"/>
                <a:ea typeface="微软雅黑" panose="020B0503020204020204" pitchFamily="34" charset="-122"/>
              </a:rPr>
              <a:t>A</a:t>
            </a:r>
            <a:r>
              <a:rPr kumimoji="1" lang="zh-CN" altLang="en-US" sz="1000" dirty="0">
                <a:solidFill>
                  <a:schemeClr val="bg2"/>
                </a:solidFill>
                <a:latin typeface="微软雅黑" panose="020B0503020204020204" pitchFamily="34" charset="-122"/>
                <a:ea typeface="微软雅黑" panose="020B0503020204020204" pitchFamily="34" charset="-122"/>
              </a:rPr>
              <a:t>基地各自产线的产量情况汇总</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紧急程度：</a:t>
            </a:r>
            <a:r>
              <a:rPr kumimoji="1" lang="zh-CN" altLang="en-US" sz="1000" dirty="0">
                <a:solidFill>
                  <a:schemeClr val="bg2"/>
                </a:solidFill>
                <a:latin typeface="微软雅黑" panose="020B0503020204020204" pitchFamily="34" charset="-122"/>
                <a:ea typeface="微软雅黑" panose="020B0503020204020204" pitchFamily="34" charset="-122"/>
              </a:rPr>
              <a:t>紧急</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期望反馈时间：</a:t>
            </a:r>
            <a:r>
              <a:rPr kumimoji="1" lang="en-US" altLang="zh-CN" sz="1000" dirty="0">
                <a:solidFill>
                  <a:schemeClr val="bg2"/>
                </a:solidFill>
                <a:latin typeface="微软雅黑" panose="020B0503020204020204" pitchFamily="34" charset="-122"/>
                <a:ea typeface="微软雅黑" panose="020B0503020204020204" pitchFamily="34" charset="-122"/>
              </a:rPr>
              <a:t>2022.04.06</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数据使用方式：</a:t>
            </a:r>
            <a:r>
              <a:rPr kumimoji="1" lang="en-US" altLang="zh-CN" sz="1000" dirty="0">
                <a:solidFill>
                  <a:srgbClr val="FF0000"/>
                </a:solidFill>
                <a:latin typeface="微软雅黑" panose="020B0503020204020204" pitchFamily="34" charset="-122"/>
                <a:ea typeface="微软雅黑" panose="020B0503020204020204" pitchFamily="34" charset="-122"/>
              </a:rPr>
              <a:t>API</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是否需要反馈进度：</a:t>
            </a:r>
            <a:r>
              <a:rPr kumimoji="1" lang="zh-CN" altLang="en-US" sz="1000" dirty="0">
                <a:solidFill>
                  <a:schemeClr val="bg2"/>
                </a:solidFill>
                <a:latin typeface="微软雅黑" panose="020B0503020204020204" pitchFamily="34" charset="-122"/>
                <a:ea typeface="微软雅黑" panose="020B0503020204020204" pitchFamily="34" charset="-122"/>
              </a:rPr>
              <a:t>是</a:t>
            </a:r>
            <a:endParaRPr kumimoji="1" lang="en-US" altLang="zh-CN" sz="1000" dirty="0">
              <a:solidFill>
                <a:schemeClr val="bg2"/>
              </a:solidFill>
              <a:latin typeface="微软雅黑" panose="020B0503020204020204" pitchFamily="34" charset="-122"/>
              <a:ea typeface="微软雅黑" panose="020B0503020204020204" pitchFamily="34" charset="-122"/>
            </a:endParaRPr>
          </a:p>
          <a:p>
            <a:r>
              <a:rPr kumimoji="1" lang="zh-CN" altLang="en-US" sz="1000" dirty="0">
                <a:solidFill>
                  <a:schemeClr val="bg1"/>
                </a:solidFill>
                <a:latin typeface="微软雅黑" panose="020B0503020204020204" pitchFamily="34" charset="-122"/>
                <a:ea typeface="微软雅黑" panose="020B0503020204020204" pitchFamily="34" charset="-122"/>
              </a:rPr>
              <a:t>反馈频率：</a:t>
            </a:r>
            <a:r>
              <a:rPr kumimoji="1" lang="en-US" altLang="zh-CN" sz="1000" dirty="0">
                <a:solidFill>
                  <a:schemeClr val="bg2"/>
                </a:solidFill>
                <a:latin typeface="微软雅黑" panose="020B0503020204020204" pitchFamily="34" charset="-122"/>
                <a:ea typeface="微软雅黑" panose="020B0503020204020204" pitchFamily="34" charset="-122"/>
              </a:rPr>
              <a:t>1</a:t>
            </a:r>
            <a:r>
              <a:rPr kumimoji="1" lang="zh-CN" altLang="en-US" sz="1000" dirty="0">
                <a:solidFill>
                  <a:schemeClr val="bg2"/>
                </a:solidFill>
                <a:latin typeface="微软雅黑" panose="020B0503020204020204" pitchFamily="34" charset="-122"/>
                <a:ea typeface="微软雅黑" panose="020B0503020204020204" pitchFamily="34" charset="-122"/>
              </a:rPr>
              <a:t>天</a:t>
            </a:r>
            <a:r>
              <a:rPr kumimoji="1" lang="en-US" altLang="zh-CN" sz="1000" dirty="0">
                <a:solidFill>
                  <a:schemeClr val="bg2"/>
                </a:solidFill>
                <a:latin typeface="微软雅黑" panose="020B0503020204020204" pitchFamily="34" charset="-122"/>
                <a:ea typeface="微软雅黑" panose="020B0503020204020204" pitchFamily="34" charset="-122"/>
              </a:rPr>
              <a:t>/</a:t>
            </a:r>
            <a:r>
              <a:rPr kumimoji="1" lang="zh-CN" altLang="en-US" sz="1000" dirty="0">
                <a:solidFill>
                  <a:schemeClr val="bg2"/>
                </a:solidFill>
                <a:latin typeface="微软雅黑" panose="020B0503020204020204" pitchFamily="34" charset="-122"/>
                <a:ea typeface="微软雅黑" panose="020B0503020204020204" pitchFamily="34" charset="-122"/>
              </a:rPr>
              <a:t>次</a:t>
            </a:r>
            <a:endParaRPr kumimoji="1" lang="zh-CN" altLang="en-US" sz="1000" dirty="0">
              <a:solidFill>
                <a:schemeClr val="bg2"/>
              </a:solidFill>
              <a:latin typeface="微软雅黑" panose="020B0503020204020204" pitchFamily="34" charset="-122"/>
              <a:ea typeface="微软雅黑" panose="020B0503020204020204" pitchFamily="34" charset="-122"/>
            </a:endParaRPr>
          </a:p>
        </p:txBody>
      </p:sp>
      <p:sp>
        <p:nvSpPr>
          <p:cNvPr id="65" name="圆角矩形 64"/>
          <p:cNvSpPr/>
          <p:nvPr/>
        </p:nvSpPr>
        <p:spPr>
          <a:xfrm>
            <a:off x="2170883" y="1203174"/>
            <a:ext cx="2394146" cy="26205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微软雅黑" panose="020B0503020204020204" pitchFamily="34" charset="-122"/>
              <a:ea typeface="微软雅黑" panose="020B0503020204020204" pitchFamily="34" charset="-122"/>
            </a:endParaRPr>
          </a:p>
        </p:txBody>
      </p:sp>
      <p:sp>
        <p:nvSpPr>
          <p:cNvPr id="66" name="圆角矩形 65"/>
          <p:cNvSpPr/>
          <p:nvPr/>
        </p:nvSpPr>
        <p:spPr>
          <a:xfrm>
            <a:off x="2649157" y="4902102"/>
            <a:ext cx="1322773" cy="303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latin typeface="微软雅黑" panose="020B0503020204020204" pitchFamily="34" charset="-122"/>
                <a:ea typeface="微软雅黑" panose="020B0503020204020204" pitchFamily="34" charset="-122"/>
              </a:rPr>
              <a:t>反馈结果</a:t>
            </a:r>
            <a:endParaRPr kumimoji="1"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7" name="iconfont-1025-740897"/>
          <p:cNvSpPr>
            <a:spLocks noChangeAspect="1"/>
          </p:cNvSpPr>
          <p:nvPr/>
        </p:nvSpPr>
        <p:spPr>
          <a:xfrm>
            <a:off x="6023342" y="4404028"/>
            <a:ext cx="305153" cy="303265"/>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rgbClr val="55A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8" name="iconfont-11803-5653146"/>
          <p:cNvSpPr>
            <a:spLocks noChangeAspect="1"/>
          </p:cNvSpPr>
          <p:nvPr/>
        </p:nvSpPr>
        <p:spPr>
          <a:xfrm>
            <a:off x="7007126" y="4397387"/>
            <a:ext cx="303239" cy="275632"/>
          </a:xfrm>
          <a:custGeom>
            <a:avLst/>
            <a:gdLst>
              <a:gd name="T0" fmla="*/ 11469 w 11738"/>
              <a:gd name="T1" fmla="*/ 0 h 10669"/>
              <a:gd name="T2" fmla="*/ 11469 w 11738"/>
              <a:gd name="T3" fmla="*/ 537 h 10669"/>
              <a:gd name="T4" fmla="*/ 0 w 11738"/>
              <a:gd name="T5" fmla="*/ 269 h 10669"/>
              <a:gd name="T6" fmla="*/ 1600 w 11738"/>
              <a:gd name="T7" fmla="*/ 531 h 10669"/>
              <a:gd name="T8" fmla="*/ 2131 w 11738"/>
              <a:gd name="T9" fmla="*/ 7462 h 10669"/>
              <a:gd name="T10" fmla="*/ 10131 w 11738"/>
              <a:gd name="T11" fmla="*/ 6931 h 10669"/>
              <a:gd name="T12" fmla="*/ 1600 w 11738"/>
              <a:gd name="T13" fmla="*/ 531 h 10669"/>
              <a:gd name="T14" fmla="*/ 10669 w 11738"/>
              <a:gd name="T15" fmla="*/ 0 h 10669"/>
              <a:gd name="T16" fmla="*/ 9600 w 11738"/>
              <a:gd name="T17" fmla="*/ 8000 h 10669"/>
              <a:gd name="T18" fmla="*/ 1069 w 11738"/>
              <a:gd name="T19" fmla="*/ 6931 h 10669"/>
              <a:gd name="T20" fmla="*/ 1338 w 11738"/>
              <a:gd name="T21" fmla="*/ 10131 h 10669"/>
              <a:gd name="T22" fmla="*/ 10675 w 11738"/>
              <a:gd name="T23" fmla="*/ 10400 h 10669"/>
              <a:gd name="T24" fmla="*/ 1338 w 11738"/>
              <a:gd name="T25" fmla="*/ 10669 h 10669"/>
              <a:gd name="T26" fmla="*/ 1338 w 11738"/>
              <a:gd name="T27" fmla="*/ 10131 h 10669"/>
              <a:gd name="T28" fmla="*/ 4269 w 11738"/>
              <a:gd name="T29" fmla="*/ 7731 h 10669"/>
              <a:gd name="T30" fmla="*/ 4000 w 11738"/>
              <a:gd name="T31" fmla="*/ 10669 h 10669"/>
              <a:gd name="T32" fmla="*/ 3731 w 11738"/>
              <a:gd name="T33" fmla="*/ 7731 h 10669"/>
              <a:gd name="T34" fmla="*/ 7738 w 11738"/>
              <a:gd name="T35" fmla="*/ 7462 h 10669"/>
              <a:gd name="T36" fmla="*/ 8007 w 11738"/>
              <a:gd name="T37" fmla="*/ 10400 h 10669"/>
              <a:gd name="T38" fmla="*/ 7469 w 11738"/>
              <a:gd name="T39" fmla="*/ 10400 h 10669"/>
              <a:gd name="T40" fmla="*/ 7738 w 11738"/>
              <a:gd name="T41" fmla="*/ 7462 h 10669"/>
              <a:gd name="T42" fmla="*/ 8115 w 11738"/>
              <a:gd name="T43" fmla="*/ 1849 h 10669"/>
              <a:gd name="T44" fmla="*/ 7635 w 11738"/>
              <a:gd name="T45" fmla="*/ 1901 h 10669"/>
              <a:gd name="T46" fmla="*/ 4141 w 11738"/>
              <a:gd name="T47" fmla="*/ 3513 h 10669"/>
              <a:gd name="T48" fmla="*/ 3879 w 11738"/>
              <a:gd name="T49" fmla="*/ 3334 h 10669"/>
              <a:gd name="T50" fmla="*/ 3616 w 11738"/>
              <a:gd name="T51" fmla="*/ 3533 h 10669"/>
              <a:gd name="T52" fmla="*/ 2304 w 11738"/>
              <a:gd name="T53" fmla="*/ 6080 h 10669"/>
              <a:gd name="T54" fmla="*/ 3917 w 11738"/>
              <a:gd name="T55" fmla="*/ 4057 h 10669"/>
              <a:gd name="T56" fmla="*/ 5421 w 11738"/>
              <a:gd name="T57" fmla="*/ 5856 h 10669"/>
              <a:gd name="T58" fmla="*/ 5824 w 11738"/>
              <a:gd name="T59" fmla="*/ 5811 h 10669"/>
              <a:gd name="T60" fmla="*/ 7911 w 11738"/>
              <a:gd name="T61" fmla="*/ 2477 h 10669"/>
              <a:gd name="T62" fmla="*/ 9587 w 11738"/>
              <a:gd name="T63" fmla="*/ 4403 h 10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38" h="10669">
                <a:moveTo>
                  <a:pt x="269" y="0"/>
                </a:moveTo>
                <a:lnTo>
                  <a:pt x="11469" y="0"/>
                </a:lnTo>
                <a:cubicBezTo>
                  <a:pt x="11648" y="0"/>
                  <a:pt x="11738" y="89"/>
                  <a:pt x="11738" y="269"/>
                </a:cubicBezTo>
                <a:cubicBezTo>
                  <a:pt x="11738" y="448"/>
                  <a:pt x="11648" y="537"/>
                  <a:pt x="11469" y="537"/>
                </a:cubicBezTo>
                <a:lnTo>
                  <a:pt x="269" y="537"/>
                </a:lnTo>
                <a:cubicBezTo>
                  <a:pt x="90" y="537"/>
                  <a:pt x="0" y="448"/>
                  <a:pt x="0" y="269"/>
                </a:cubicBezTo>
                <a:cubicBezTo>
                  <a:pt x="0" y="89"/>
                  <a:pt x="90" y="0"/>
                  <a:pt x="269" y="0"/>
                </a:cubicBezTo>
                <a:close/>
                <a:moveTo>
                  <a:pt x="1600" y="531"/>
                </a:moveTo>
                <a:lnTo>
                  <a:pt x="1600" y="6931"/>
                </a:lnTo>
                <a:cubicBezTo>
                  <a:pt x="1600" y="7225"/>
                  <a:pt x="1837" y="7462"/>
                  <a:pt x="2131" y="7462"/>
                </a:cubicBezTo>
                <a:lnTo>
                  <a:pt x="9600" y="7462"/>
                </a:lnTo>
                <a:cubicBezTo>
                  <a:pt x="9895" y="7462"/>
                  <a:pt x="10131" y="7225"/>
                  <a:pt x="10131" y="6931"/>
                </a:cubicBezTo>
                <a:lnTo>
                  <a:pt x="10131" y="531"/>
                </a:lnTo>
                <a:lnTo>
                  <a:pt x="1600" y="531"/>
                </a:lnTo>
                <a:close/>
                <a:moveTo>
                  <a:pt x="1069" y="0"/>
                </a:moveTo>
                <a:lnTo>
                  <a:pt x="10669" y="0"/>
                </a:lnTo>
                <a:lnTo>
                  <a:pt x="10669" y="6931"/>
                </a:lnTo>
                <a:cubicBezTo>
                  <a:pt x="10669" y="7520"/>
                  <a:pt x="10189" y="8000"/>
                  <a:pt x="9600" y="8000"/>
                </a:cubicBezTo>
                <a:lnTo>
                  <a:pt x="2138" y="8000"/>
                </a:lnTo>
                <a:cubicBezTo>
                  <a:pt x="1549" y="8000"/>
                  <a:pt x="1069" y="7520"/>
                  <a:pt x="1069" y="6931"/>
                </a:cubicBezTo>
                <a:lnTo>
                  <a:pt x="1069" y="0"/>
                </a:lnTo>
                <a:close/>
                <a:moveTo>
                  <a:pt x="1338" y="10131"/>
                </a:moveTo>
                <a:lnTo>
                  <a:pt x="10407" y="10131"/>
                </a:lnTo>
                <a:cubicBezTo>
                  <a:pt x="10586" y="10131"/>
                  <a:pt x="10675" y="10221"/>
                  <a:pt x="10675" y="10400"/>
                </a:cubicBezTo>
                <a:cubicBezTo>
                  <a:pt x="10675" y="10579"/>
                  <a:pt x="10586" y="10669"/>
                  <a:pt x="10407" y="10669"/>
                </a:cubicBezTo>
                <a:lnTo>
                  <a:pt x="1338" y="10669"/>
                </a:lnTo>
                <a:cubicBezTo>
                  <a:pt x="1159" y="10669"/>
                  <a:pt x="1069" y="10579"/>
                  <a:pt x="1069" y="10400"/>
                </a:cubicBezTo>
                <a:cubicBezTo>
                  <a:pt x="1069" y="10221"/>
                  <a:pt x="1159" y="10131"/>
                  <a:pt x="1338" y="10131"/>
                </a:cubicBezTo>
                <a:close/>
                <a:moveTo>
                  <a:pt x="4000" y="7462"/>
                </a:moveTo>
                <a:cubicBezTo>
                  <a:pt x="4179" y="7462"/>
                  <a:pt x="4269" y="7552"/>
                  <a:pt x="4269" y="7731"/>
                </a:cubicBezTo>
                <a:lnTo>
                  <a:pt x="4269" y="10400"/>
                </a:lnTo>
                <a:cubicBezTo>
                  <a:pt x="4269" y="10579"/>
                  <a:pt x="4179" y="10669"/>
                  <a:pt x="4000" y="10669"/>
                </a:cubicBezTo>
                <a:cubicBezTo>
                  <a:pt x="3821" y="10669"/>
                  <a:pt x="3731" y="10579"/>
                  <a:pt x="3731" y="10400"/>
                </a:cubicBezTo>
                <a:lnTo>
                  <a:pt x="3731" y="7731"/>
                </a:lnTo>
                <a:cubicBezTo>
                  <a:pt x="3738" y="7552"/>
                  <a:pt x="3827" y="7462"/>
                  <a:pt x="4000" y="7462"/>
                </a:cubicBezTo>
                <a:close/>
                <a:moveTo>
                  <a:pt x="7738" y="7462"/>
                </a:moveTo>
                <a:cubicBezTo>
                  <a:pt x="7917" y="7462"/>
                  <a:pt x="8007" y="7552"/>
                  <a:pt x="8007" y="7731"/>
                </a:cubicBezTo>
                <a:lnTo>
                  <a:pt x="8007" y="10400"/>
                </a:lnTo>
                <a:cubicBezTo>
                  <a:pt x="8007" y="10579"/>
                  <a:pt x="7917" y="10669"/>
                  <a:pt x="7738" y="10669"/>
                </a:cubicBezTo>
                <a:cubicBezTo>
                  <a:pt x="7559" y="10669"/>
                  <a:pt x="7469" y="10579"/>
                  <a:pt x="7469" y="10400"/>
                </a:cubicBezTo>
                <a:lnTo>
                  <a:pt x="7469" y="7731"/>
                </a:lnTo>
                <a:cubicBezTo>
                  <a:pt x="7469" y="7552"/>
                  <a:pt x="7559" y="7462"/>
                  <a:pt x="7738" y="7462"/>
                </a:cubicBezTo>
                <a:close/>
                <a:moveTo>
                  <a:pt x="9645" y="4032"/>
                </a:moveTo>
                <a:lnTo>
                  <a:pt x="8115" y="1849"/>
                </a:lnTo>
                <a:cubicBezTo>
                  <a:pt x="8007" y="1677"/>
                  <a:pt x="7808" y="1696"/>
                  <a:pt x="7719" y="1792"/>
                </a:cubicBezTo>
                <a:cubicBezTo>
                  <a:pt x="7680" y="1830"/>
                  <a:pt x="7680" y="1837"/>
                  <a:pt x="7635" y="1901"/>
                </a:cubicBezTo>
                <a:lnTo>
                  <a:pt x="5568" y="5209"/>
                </a:lnTo>
                <a:lnTo>
                  <a:pt x="4141" y="3513"/>
                </a:lnTo>
                <a:cubicBezTo>
                  <a:pt x="4109" y="3475"/>
                  <a:pt x="4083" y="3449"/>
                  <a:pt x="4051" y="3411"/>
                </a:cubicBezTo>
                <a:cubicBezTo>
                  <a:pt x="3994" y="3353"/>
                  <a:pt x="3936" y="3328"/>
                  <a:pt x="3879" y="3334"/>
                </a:cubicBezTo>
                <a:cubicBezTo>
                  <a:pt x="3802" y="3328"/>
                  <a:pt x="3731" y="3366"/>
                  <a:pt x="3674" y="3443"/>
                </a:cubicBezTo>
                <a:cubicBezTo>
                  <a:pt x="3648" y="3475"/>
                  <a:pt x="3642" y="3488"/>
                  <a:pt x="3616" y="3533"/>
                </a:cubicBezTo>
                <a:lnTo>
                  <a:pt x="2221" y="5709"/>
                </a:lnTo>
                <a:cubicBezTo>
                  <a:pt x="2125" y="5856"/>
                  <a:pt x="2151" y="5984"/>
                  <a:pt x="2304" y="6080"/>
                </a:cubicBezTo>
                <a:cubicBezTo>
                  <a:pt x="2451" y="6176"/>
                  <a:pt x="2579" y="6150"/>
                  <a:pt x="2675" y="5997"/>
                </a:cubicBezTo>
                <a:lnTo>
                  <a:pt x="3917" y="4057"/>
                </a:lnTo>
                <a:lnTo>
                  <a:pt x="5344" y="5766"/>
                </a:lnTo>
                <a:cubicBezTo>
                  <a:pt x="5363" y="5798"/>
                  <a:pt x="5389" y="5830"/>
                  <a:pt x="5421" y="5856"/>
                </a:cubicBezTo>
                <a:cubicBezTo>
                  <a:pt x="5479" y="5913"/>
                  <a:pt x="5543" y="5939"/>
                  <a:pt x="5607" y="5939"/>
                </a:cubicBezTo>
                <a:cubicBezTo>
                  <a:pt x="5690" y="5945"/>
                  <a:pt x="5760" y="5901"/>
                  <a:pt x="5824" y="5811"/>
                </a:cubicBezTo>
                <a:cubicBezTo>
                  <a:pt x="5843" y="5792"/>
                  <a:pt x="5856" y="5773"/>
                  <a:pt x="5863" y="5753"/>
                </a:cubicBezTo>
                <a:lnTo>
                  <a:pt x="7911" y="2477"/>
                </a:lnTo>
                <a:lnTo>
                  <a:pt x="9216" y="4339"/>
                </a:lnTo>
                <a:cubicBezTo>
                  <a:pt x="9319" y="4486"/>
                  <a:pt x="9440" y="4505"/>
                  <a:pt x="9587" y="4403"/>
                </a:cubicBezTo>
                <a:cubicBezTo>
                  <a:pt x="9728" y="4307"/>
                  <a:pt x="9747" y="4179"/>
                  <a:pt x="9645" y="40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9" name="database_51319"/>
          <p:cNvSpPr>
            <a:spLocks noChangeAspect="1"/>
          </p:cNvSpPr>
          <p:nvPr/>
        </p:nvSpPr>
        <p:spPr>
          <a:xfrm>
            <a:off x="7092609" y="5233493"/>
            <a:ext cx="250242" cy="303265"/>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0" name="文本框 69"/>
          <p:cNvSpPr txBox="1"/>
          <p:nvPr/>
        </p:nvSpPr>
        <p:spPr>
          <a:xfrm rot="1175617">
            <a:off x="2292977" y="1474619"/>
            <a:ext cx="543739" cy="307777"/>
          </a:xfrm>
          <a:prstGeom prst="rect">
            <a:avLst/>
          </a:prstGeom>
          <a:noFill/>
        </p:spPr>
        <p:txBody>
          <a:bodyPr wrap="none" rtlCol="0">
            <a:spAutoFit/>
          </a:bodyPr>
          <a:lstStyle/>
          <a:p>
            <a:r>
              <a:rPr kumimoji="1" lang="zh-CN" altLang="en-US" sz="1400" dirty="0">
                <a:solidFill>
                  <a:srgbClr val="FF0000"/>
                </a:solidFill>
                <a:latin typeface="微软雅黑" panose="020B0503020204020204" pitchFamily="34" charset="-122"/>
                <a:ea typeface="微软雅黑" panose="020B0503020204020204" pitchFamily="34" charset="-122"/>
              </a:rPr>
              <a:t>示例</a:t>
            </a:r>
            <a:endParaRPr kumimoji="1"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71" name="iconfont-11655-2733951"/>
          <p:cNvSpPr>
            <a:spLocks noChangeAspect="1"/>
          </p:cNvSpPr>
          <p:nvPr/>
        </p:nvSpPr>
        <p:spPr>
          <a:xfrm>
            <a:off x="6023342" y="5252473"/>
            <a:ext cx="305154" cy="305154"/>
          </a:xfrm>
          <a:custGeom>
            <a:avLst/>
            <a:gdLst>
              <a:gd name="T0" fmla="*/ 6266 w 12532"/>
              <a:gd name="T1" fmla="*/ 0 h 12532"/>
              <a:gd name="T2" fmla="*/ 0 w 12532"/>
              <a:gd name="T3" fmla="*/ 3091 h 12532"/>
              <a:gd name="T4" fmla="*/ 0 w 12532"/>
              <a:gd name="T5" fmla="*/ 9357 h 12532"/>
              <a:gd name="T6" fmla="*/ 6266 w 12532"/>
              <a:gd name="T7" fmla="*/ 12532 h 12532"/>
              <a:gd name="T8" fmla="*/ 12532 w 12532"/>
              <a:gd name="T9" fmla="*/ 9357 h 12532"/>
              <a:gd name="T10" fmla="*/ 12532 w 12532"/>
              <a:gd name="T11" fmla="*/ 3091 h 12532"/>
              <a:gd name="T12" fmla="*/ 6266 w 12532"/>
              <a:gd name="T13" fmla="*/ 0 h 12532"/>
              <a:gd name="T14" fmla="*/ 6016 w 12532"/>
              <a:gd name="T15" fmla="*/ 11780 h 12532"/>
              <a:gd name="T16" fmla="*/ 584 w 12532"/>
              <a:gd name="T17" fmla="*/ 9023 h 12532"/>
              <a:gd name="T18" fmla="*/ 584 w 12532"/>
              <a:gd name="T19" fmla="*/ 3759 h 12532"/>
              <a:gd name="T20" fmla="*/ 6016 w 12532"/>
              <a:gd name="T21" fmla="*/ 6432 h 12532"/>
              <a:gd name="T22" fmla="*/ 6016 w 12532"/>
              <a:gd name="T23" fmla="*/ 11780 h 12532"/>
              <a:gd name="T24" fmla="*/ 6266 w 12532"/>
              <a:gd name="T25" fmla="*/ 5932 h 12532"/>
              <a:gd name="T26" fmla="*/ 835 w 12532"/>
              <a:gd name="T27" fmla="*/ 3341 h 12532"/>
              <a:gd name="T28" fmla="*/ 6266 w 12532"/>
              <a:gd name="T29" fmla="*/ 584 h 12532"/>
              <a:gd name="T30" fmla="*/ 11697 w 12532"/>
              <a:gd name="T31" fmla="*/ 3257 h 12532"/>
              <a:gd name="T32" fmla="*/ 6266 w 12532"/>
              <a:gd name="T33" fmla="*/ 5932 h 12532"/>
              <a:gd name="T34" fmla="*/ 11948 w 12532"/>
              <a:gd name="T35" fmla="*/ 9023 h 12532"/>
              <a:gd name="T36" fmla="*/ 6516 w 12532"/>
              <a:gd name="T37" fmla="*/ 11780 h 12532"/>
              <a:gd name="T38" fmla="*/ 6516 w 12532"/>
              <a:gd name="T39" fmla="*/ 6433 h 12532"/>
              <a:gd name="T40" fmla="*/ 11948 w 12532"/>
              <a:gd name="T41" fmla="*/ 3760 h 12532"/>
              <a:gd name="T42" fmla="*/ 11948 w 12532"/>
              <a:gd name="T43" fmla="*/ 9023 h 12532"/>
              <a:gd name="T44" fmla="*/ 1587 w 12532"/>
              <a:gd name="T45" fmla="*/ 6433 h 12532"/>
              <a:gd name="T46" fmla="*/ 4177 w 12532"/>
              <a:gd name="T47" fmla="*/ 7687 h 12532"/>
              <a:gd name="T48" fmla="*/ 4260 w 12532"/>
              <a:gd name="T49" fmla="*/ 7687 h 12532"/>
              <a:gd name="T50" fmla="*/ 4511 w 12532"/>
              <a:gd name="T51" fmla="*/ 7520 h 12532"/>
              <a:gd name="T52" fmla="*/ 4344 w 12532"/>
              <a:gd name="T53" fmla="*/ 7185 h 12532"/>
              <a:gd name="T54" fmla="*/ 1837 w 12532"/>
              <a:gd name="T55" fmla="*/ 5932 h 12532"/>
              <a:gd name="T56" fmla="*/ 1503 w 12532"/>
              <a:gd name="T57" fmla="*/ 6099 h 12532"/>
              <a:gd name="T58" fmla="*/ 1587 w 12532"/>
              <a:gd name="T59" fmla="*/ 6433 h 12532"/>
              <a:gd name="T60" fmla="*/ 8188 w 12532"/>
              <a:gd name="T61" fmla="*/ 7687 h 12532"/>
              <a:gd name="T62" fmla="*/ 8271 w 12532"/>
              <a:gd name="T63" fmla="*/ 7687 h 12532"/>
              <a:gd name="T64" fmla="*/ 10861 w 12532"/>
              <a:gd name="T65" fmla="*/ 6433 h 12532"/>
              <a:gd name="T66" fmla="*/ 11028 w 12532"/>
              <a:gd name="T67" fmla="*/ 6099 h 12532"/>
              <a:gd name="T68" fmla="*/ 10694 w 12532"/>
              <a:gd name="T69" fmla="*/ 5932 h 12532"/>
              <a:gd name="T70" fmla="*/ 8104 w 12532"/>
              <a:gd name="T71" fmla="*/ 7185 h 12532"/>
              <a:gd name="T72" fmla="*/ 7936 w 12532"/>
              <a:gd name="T73" fmla="*/ 7520 h 12532"/>
              <a:gd name="T74" fmla="*/ 8188 w 12532"/>
              <a:gd name="T75" fmla="*/ 7687 h 12532"/>
              <a:gd name="T76" fmla="*/ 8188 w 12532"/>
              <a:gd name="T77" fmla="*/ 7687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32" h="12532">
                <a:moveTo>
                  <a:pt x="6266" y="0"/>
                </a:moveTo>
                <a:lnTo>
                  <a:pt x="0" y="3091"/>
                </a:lnTo>
                <a:lnTo>
                  <a:pt x="0" y="9357"/>
                </a:lnTo>
                <a:lnTo>
                  <a:pt x="6266" y="12532"/>
                </a:lnTo>
                <a:lnTo>
                  <a:pt x="12532" y="9357"/>
                </a:lnTo>
                <a:lnTo>
                  <a:pt x="12532" y="3091"/>
                </a:lnTo>
                <a:lnTo>
                  <a:pt x="6266" y="0"/>
                </a:lnTo>
                <a:close/>
                <a:moveTo>
                  <a:pt x="6016" y="11780"/>
                </a:moveTo>
                <a:lnTo>
                  <a:pt x="584" y="9023"/>
                </a:lnTo>
                <a:lnTo>
                  <a:pt x="584" y="3759"/>
                </a:lnTo>
                <a:lnTo>
                  <a:pt x="6016" y="6432"/>
                </a:lnTo>
                <a:lnTo>
                  <a:pt x="6016" y="11780"/>
                </a:lnTo>
                <a:close/>
                <a:moveTo>
                  <a:pt x="6266" y="5932"/>
                </a:moveTo>
                <a:lnTo>
                  <a:pt x="835" y="3341"/>
                </a:lnTo>
                <a:lnTo>
                  <a:pt x="6266" y="584"/>
                </a:lnTo>
                <a:lnTo>
                  <a:pt x="11697" y="3257"/>
                </a:lnTo>
                <a:lnTo>
                  <a:pt x="6266" y="5932"/>
                </a:lnTo>
                <a:close/>
                <a:moveTo>
                  <a:pt x="11948" y="9023"/>
                </a:moveTo>
                <a:lnTo>
                  <a:pt x="6516" y="11780"/>
                </a:lnTo>
                <a:lnTo>
                  <a:pt x="6516" y="6433"/>
                </a:lnTo>
                <a:lnTo>
                  <a:pt x="11948" y="3760"/>
                </a:lnTo>
                <a:lnTo>
                  <a:pt x="11948" y="9023"/>
                </a:lnTo>
                <a:close/>
                <a:moveTo>
                  <a:pt x="1587" y="6433"/>
                </a:moveTo>
                <a:lnTo>
                  <a:pt x="4177" y="7687"/>
                </a:lnTo>
                <a:lnTo>
                  <a:pt x="4260" y="7687"/>
                </a:lnTo>
                <a:cubicBezTo>
                  <a:pt x="4344" y="7687"/>
                  <a:pt x="4428" y="7604"/>
                  <a:pt x="4511" y="7520"/>
                </a:cubicBezTo>
                <a:cubicBezTo>
                  <a:pt x="4594" y="7352"/>
                  <a:pt x="4511" y="7185"/>
                  <a:pt x="4344" y="7185"/>
                </a:cubicBezTo>
                <a:lnTo>
                  <a:pt x="1837" y="5932"/>
                </a:lnTo>
                <a:cubicBezTo>
                  <a:pt x="1670" y="5848"/>
                  <a:pt x="1503" y="5932"/>
                  <a:pt x="1503" y="6099"/>
                </a:cubicBezTo>
                <a:cubicBezTo>
                  <a:pt x="1420" y="6183"/>
                  <a:pt x="1420" y="6349"/>
                  <a:pt x="1587" y="6433"/>
                </a:cubicBezTo>
                <a:close/>
                <a:moveTo>
                  <a:pt x="8188" y="7687"/>
                </a:moveTo>
                <a:lnTo>
                  <a:pt x="8271" y="7687"/>
                </a:lnTo>
                <a:lnTo>
                  <a:pt x="10861" y="6433"/>
                </a:lnTo>
                <a:cubicBezTo>
                  <a:pt x="11028" y="6350"/>
                  <a:pt x="11028" y="6183"/>
                  <a:pt x="11028" y="6099"/>
                </a:cubicBezTo>
                <a:cubicBezTo>
                  <a:pt x="10945" y="5932"/>
                  <a:pt x="10778" y="5932"/>
                  <a:pt x="10694" y="5932"/>
                </a:cubicBezTo>
                <a:lnTo>
                  <a:pt x="8104" y="7185"/>
                </a:lnTo>
                <a:cubicBezTo>
                  <a:pt x="7936" y="7268"/>
                  <a:pt x="7853" y="7436"/>
                  <a:pt x="7936" y="7520"/>
                </a:cubicBezTo>
                <a:cubicBezTo>
                  <a:pt x="8020" y="7687"/>
                  <a:pt x="8104" y="7687"/>
                  <a:pt x="8188" y="7687"/>
                </a:cubicBezTo>
                <a:close/>
                <a:moveTo>
                  <a:pt x="8188" y="7687"/>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2" name="iconfont-11745-5853846"/>
          <p:cNvSpPr>
            <a:spLocks noChangeAspect="1"/>
          </p:cNvSpPr>
          <p:nvPr/>
        </p:nvSpPr>
        <p:spPr>
          <a:xfrm>
            <a:off x="6525754" y="6041688"/>
            <a:ext cx="242277" cy="242340"/>
          </a:xfrm>
          <a:custGeom>
            <a:avLst/>
            <a:gdLst>
              <a:gd name="T0" fmla="*/ 4000 w 8000"/>
              <a:gd name="T1" fmla="*/ 8000 h 8000"/>
              <a:gd name="T2" fmla="*/ 0 w 8000"/>
              <a:gd name="T3" fmla="*/ 4000 h 8000"/>
              <a:gd name="T4" fmla="*/ 4000 w 8000"/>
              <a:gd name="T5" fmla="*/ 0 h 8000"/>
              <a:gd name="T6" fmla="*/ 8000 w 8000"/>
              <a:gd name="T7" fmla="*/ 4000 h 8000"/>
              <a:gd name="T8" fmla="*/ 4000 w 8000"/>
              <a:gd name="T9" fmla="*/ 8000 h 8000"/>
              <a:gd name="T10" fmla="*/ 1867 w 8000"/>
              <a:gd name="T11" fmla="*/ 4800 h 8000"/>
              <a:gd name="T12" fmla="*/ 2667 w 8000"/>
              <a:gd name="T13" fmla="*/ 4000 h 8000"/>
              <a:gd name="T14" fmla="*/ 1867 w 8000"/>
              <a:gd name="T15" fmla="*/ 3200 h 8000"/>
              <a:gd name="T16" fmla="*/ 1067 w 8000"/>
              <a:gd name="T17" fmla="*/ 4000 h 8000"/>
              <a:gd name="T18" fmla="*/ 1867 w 8000"/>
              <a:gd name="T19" fmla="*/ 4800 h 8000"/>
              <a:gd name="T20" fmla="*/ 4000 w 8000"/>
              <a:gd name="T21" fmla="*/ 4800 h 8000"/>
              <a:gd name="T22" fmla="*/ 4800 w 8000"/>
              <a:gd name="T23" fmla="*/ 4000 h 8000"/>
              <a:gd name="T24" fmla="*/ 4000 w 8000"/>
              <a:gd name="T25" fmla="*/ 3200 h 8000"/>
              <a:gd name="T26" fmla="*/ 3200 w 8000"/>
              <a:gd name="T27" fmla="*/ 4000 h 8000"/>
              <a:gd name="T28" fmla="*/ 4000 w 8000"/>
              <a:gd name="T29" fmla="*/ 4800 h 8000"/>
              <a:gd name="T30" fmla="*/ 6133 w 8000"/>
              <a:gd name="T31" fmla="*/ 4800 h 8000"/>
              <a:gd name="T32" fmla="*/ 6933 w 8000"/>
              <a:gd name="T33" fmla="*/ 4000 h 8000"/>
              <a:gd name="T34" fmla="*/ 6133 w 8000"/>
              <a:gd name="T35" fmla="*/ 3200 h 8000"/>
              <a:gd name="T36" fmla="*/ 5333 w 8000"/>
              <a:gd name="T37" fmla="*/ 4000 h 8000"/>
              <a:gd name="T38" fmla="*/ 6133 w 8000"/>
              <a:gd name="T39" fmla="*/ 4800 h 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0" h="8000">
                <a:moveTo>
                  <a:pt x="4000" y="8000"/>
                </a:moveTo>
                <a:cubicBezTo>
                  <a:pt x="1791" y="8000"/>
                  <a:pt x="0" y="6209"/>
                  <a:pt x="0" y="4000"/>
                </a:cubicBezTo>
                <a:cubicBezTo>
                  <a:pt x="0" y="1791"/>
                  <a:pt x="1791" y="0"/>
                  <a:pt x="4000" y="0"/>
                </a:cubicBezTo>
                <a:cubicBezTo>
                  <a:pt x="6209" y="0"/>
                  <a:pt x="8000" y="1791"/>
                  <a:pt x="8000" y="4000"/>
                </a:cubicBezTo>
                <a:cubicBezTo>
                  <a:pt x="8000" y="6209"/>
                  <a:pt x="6209" y="8000"/>
                  <a:pt x="4000" y="8000"/>
                </a:cubicBezTo>
                <a:close/>
                <a:moveTo>
                  <a:pt x="1867" y="4800"/>
                </a:moveTo>
                <a:cubicBezTo>
                  <a:pt x="2308" y="4800"/>
                  <a:pt x="2667" y="4442"/>
                  <a:pt x="2667" y="4000"/>
                </a:cubicBezTo>
                <a:cubicBezTo>
                  <a:pt x="2667" y="3558"/>
                  <a:pt x="2308" y="3200"/>
                  <a:pt x="1867" y="3200"/>
                </a:cubicBezTo>
                <a:cubicBezTo>
                  <a:pt x="1425" y="3200"/>
                  <a:pt x="1067" y="3558"/>
                  <a:pt x="1067" y="4000"/>
                </a:cubicBezTo>
                <a:cubicBezTo>
                  <a:pt x="1067" y="4442"/>
                  <a:pt x="1425" y="4800"/>
                  <a:pt x="1867" y="4800"/>
                </a:cubicBezTo>
                <a:close/>
                <a:moveTo>
                  <a:pt x="4000" y="4800"/>
                </a:moveTo>
                <a:cubicBezTo>
                  <a:pt x="4442" y="4800"/>
                  <a:pt x="4800" y="4442"/>
                  <a:pt x="4800" y="4000"/>
                </a:cubicBezTo>
                <a:cubicBezTo>
                  <a:pt x="4800" y="3558"/>
                  <a:pt x="4442" y="3200"/>
                  <a:pt x="4000" y="3200"/>
                </a:cubicBezTo>
                <a:cubicBezTo>
                  <a:pt x="3558" y="3200"/>
                  <a:pt x="3200" y="3558"/>
                  <a:pt x="3200" y="4000"/>
                </a:cubicBezTo>
                <a:cubicBezTo>
                  <a:pt x="3200" y="4442"/>
                  <a:pt x="3558" y="4800"/>
                  <a:pt x="4000" y="4800"/>
                </a:cubicBezTo>
                <a:close/>
                <a:moveTo>
                  <a:pt x="6133" y="4800"/>
                </a:moveTo>
                <a:cubicBezTo>
                  <a:pt x="6575" y="4800"/>
                  <a:pt x="6933" y="4442"/>
                  <a:pt x="6933" y="4000"/>
                </a:cubicBezTo>
                <a:cubicBezTo>
                  <a:pt x="6933" y="3558"/>
                  <a:pt x="6575" y="3200"/>
                  <a:pt x="6133" y="3200"/>
                </a:cubicBezTo>
                <a:cubicBezTo>
                  <a:pt x="5692" y="3200"/>
                  <a:pt x="5333" y="3558"/>
                  <a:pt x="5333" y="4000"/>
                </a:cubicBezTo>
                <a:cubicBezTo>
                  <a:pt x="5333" y="4442"/>
                  <a:pt x="5692" y="4800"/>
                  <a:pt x="6133" y="48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3" name="文本框 72"/>
          <p:cNvSpPr txBox="1"/>
          <p:nvPr/>
        </p:nvSpPr>
        <p:spPr>
          <a:xfrm>
            <a:off x="2859139" y="1203174"/>
            <a:ext cx="902811" cy="307777"/>
          </a:xfrm>
          <a:prstGeom prst="rect">
            <a:avLst/>
          </a:prstGeom>
          <a:noFill/>
        </p:spPr>
        <p:txBody>
          <a:bodyPr wrap="none" rtlCol="0">
            <a:spAutoFit/>
          </a:bodyPr>
          <a:lstStyle/>
          <a:p>
            <a:r>
              <a:rPr kumimoji="1" lang="zh-CN" altLang="en-US" sz="1400" dirty="0">
                <a:latin typeface="微软雅黑" panose="020B0503020204020204" pitchFamily="34" charset="-122"/>
                <a:ea typeface="微软雅黑" panose="020B0503020204020204" pitchFamily="34" charset="-122"/>
              </a:rPr>
              <a:t>提出需求</a:t>
            </a:r>
            <a:endParaRPr kumimoji="1" lang="zh-CN" altLang="en-US" sz="14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5911864" y="4782364"/>
            <a:ext cx="697627" cy="246221"/>
          </a:xfrm>
          <a:prstGeom prst="rect">
            <a:avLst/>
          </a:prstGeom>
          <a:noFill/>
        </p:spPr>
        <p:txBody>
          <a:bodyPr wrap="none" rtlCol="0">
            <a:spAutoFit/>
          </a:bodyPr>
          <a:lstStyle/>
          <a:p>
            <a:r>
              <a:rPr kumimoji="1" lang="zh-CN" altLang="en-US" sz="1000" dirty="0" smtClean="0">
                <a:latin typeface="微软雅黑" panose="020B0503020204020204" pitchFamily="34" charset="-122"/>
                <a:ea typeface="微软雅黑" panose="020B0503020204020204" pitchFamily="34" charset="-122"/>
              </a:rPr>
              <a:t>需求对接</a:t>
            </a:r>
            <a:endParaRPr kumimoji="1" lang="zh-CN" altLang="en-US" sz="10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6823054" y="4778992"/>
            <a:ext cx="697627" cy="246221"/>
          </a:xfrm>
          <a:prstGeom prst="rect">
            <a:avLst/>
          </a:prstGeom>
          <a:noFill/>
        </p:spPr>
        <p:txBody>
          <a:bodyPr wrap="none" rtlCol="0">
            <a:spAutoFit/>
          </a:bodyPr>
          <a:lstStyle/>
          <a:p>
            <a:r>
              <a:rPr kumimoji="1" lang="zh-CN" altLang="en-US" sz="1000" dirty="0" smtClean="0">
                <a:latin typeface="微软雅黑" panose="020B0503020204020204" pitchFamily="34" charset="-122"/>
                <a:ea typeface="微软雅黑" panose="020B0503020204020204" pitchFamily="34" charset="-122"/>
              </a:rPr>
              <a:t>资产发布</a:t>
            </a:r>
            <a:endParaRPr kumimoji="1" lang="zh-CN" altLang="en-US" sz="10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5840297" y="5602464"/>
            <a:ext cx="697627" cy="246221"/>
          </a:xfrm>
          <a:prstGeom prst="rect">
            <a:avLst/>
          </a:prstGeom>
          <a:noFill/>
        </p:spPr>
        <p:txBody>
          <a:bodyPr wrap="none" rtlCol="0">
            <a:spAutoFit/>
          </a:bodyPr>
          <a:lstStyle/>
          <a:p>
            <a:r>
              <a:rPr kumimoji="1" lang="zh-CN" altLang="en-US" sz="1000" dirty="0" smtClean="0">
                <a:latin typeface="微软雅黑" panose="020B0503020204020204" pitchFamily="34" charset="-122"/>
                <a:ea typeface="微软雅黑" panose="020B0503020204020204" pitchFamily="34" charset="-122"/>
              </a:rPr>
              <a:t>需求匹配</a:t>
            </a:r>
            <a:endParaRPr kumimoji="1" lang="zh-CN" altLang="en-US" sz="1000"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6797567" y="5614437"/>
            <a:ext cx="697627" cy="246221"/>
          </a:xfrm>
          <a:prstGeom prst="rect">
            <a:avLst/>
          </a:prstGeom>
          <a:noFill/>
        </p:spPr>
        <p:txBody>
          <a:bodyPr wrap="none" rtlCol="0">
            <a:spAutoFit/>
          </a:bodyPr>
          <a:lstStyle/>
          <a:p>
            <a:r>
              <a:rPr kumimoji="1" lang="zh-CN" altLang="en-US" sz="1000" dirty="0" smtClean="0">
                <a:latin typeface="微软雅黑" panose="020B0503020204020204" pitchFamily="34" charset="-122"/>
                <a:ea typeface="微软雅黑" panose="020B0503020204020204" pitchFamily="34" charset="-122"/>
              </a:rPr>
              <a:t>数据共享</a:t>
            </a:r>
            <a:endParaRPr kumimoji="1" lang="zh-CN" altLang="en-US" sz="10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6023342" y="6307753"/>
            <a:ext cx="1596912" cy="246221"/>
          </a:xfrm>
          <a:prstGeom prst="rect">
            <a:avLst/>
          </a:prstGeom>
          <a:noFill/>
        </p:spPr>
        <p:txBody>
          <a:bodyPr wrap="none" rtlCol="0">
            <a:spAutoFit/>
          </a:bodyPr>
          <a:lstStyle/>
          <a:p>
            <a:r>
              <a:rPr kumimoji="1" lang="en-US" altLang="zh-CN" sz="1000" b="1" dirty="0" smtClean="0">
                <a:solidFill>
                  <a:srgbClr val="FF0000"/>
                </a:solidFill>
                <a:latin typeface="微软雅黑" panose="020B0503020204020204" pitchFamily="34" charset="-122"/>
                <a:ea typeface="微软雅黑" panose="020B0503020204020204" pitchFamily="34" charset="-122"/>
              </a:rPr>
              <a:t>API/</a:t>
            </a:r>
            <a:r>
              <a:rPr kumimoji="1" lang="zh-CN" altLang="en-US" sz="1000" b="1" dirty="0" smtClean="0">
                <a:solidFill>
                  <a:srgbClr val="FF0000"/>
                </a:solidFill>
                <a:latin typeface="微软雅黑" panose="020B0503020204020204" pitchFamily="34" charset="-122"/>
                <a:ea typeface="微软雅黑" panose="020B0503020204020204" pitchFamily="34" charset="-122"/>
              </a:rPr>
              <a:t>文件</a:t>
            </a:r>
            <a:r>
              <a:rPr kumimoji="1" lang="en-US" altLang="zh-CN" sz="1000" b="1" dirty="0" smtClean="0">
                <a:solidFill>
                  <a:srgbClr val="FF0000"/>
                </a:solidFill>
                <a:latin typeface="微软雅黑" panose="020B0503020204020204" pitchFamily="34" charset="-122"/>
                <a:ea typeface="微软雅黑" panose="020B0503020204020204" pitchFamily="34" charset="-122"/>
              </a:rPr>
              <a:t>/</a:t>
            </a:r>
            <a:r>
              <a:rPr kumimoji="1" lang="zh-CN" altLang="en-US" sz="1000" b="1" dirty="0" smtClean="0">
                <a:solidFill>
                  <a:srgbClr val="FF0000"/>
                </a:solidFill>
                <a:latin typeface="微软雅黑" panose="020B0503020204020204" pitchFamily="34" charset="-122"/>
                <a:ea typeface="微软雅黑" panose="020B0503020204020204" pitchFamily="34" charset="-122"/>
              </a:rPr>
              <a:t>库对库</a:t>
            </a:r>
            <a:r>
              <a:rPr kumimoji="1" lang="en-US" altLang="zh-CN" sz="1000" b="1" dirty="0" smtClean="0">
                <a:solidFill>
                  <a:srgbClr val="FF0000"/>
                </a:solidFill>
                <a:latin typeface="微软雅黑" panose="020B0503020204020204" pitchFamily="34" charset="-122"/>
                <a:ea typeface="微软雅黑" panose="020B0503020204020204" pitchFamily="34" charset="-122"/>
              </a:rPr>
              <a:t>/Kafka</a:t>
            </a:r>
            <a:endParaRPr kumimoji="1" lang="zh-CN" altLang="en-US" sz="1000" b="1" dirty="0">
              <a:solidFill>
                <a:srgbClr val="FF0000"/>
              </a:solidFill>
              <a:latin typeface="微软雅黑" panose="020B0503020204020204" pitchFamily="34" charset="-122"/>
              <a:ea typeface="微软雅黑" panose="020B0503020204020204" pitchFamily="34" charset="-122"/>
            </a:endParaRPr>
          </a:p>
        </p:txBody>
      </p:sp>
      <p:sp>
        <p:nvSpPr>
          <p:cNvPr id="79" name="圆角矩形 78"/>
          <p:cNvSpPr/>
          <p:nvPr/>
        </p:nvSpPr>
        <p:spPr>
          <a:xfrm>
            <a:off x="5534155" y="3075580"/>
            <a:ext cx="2226613" cy="3718645"/>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微软雅黑" panose="020B0503020204020204" pitchFamily="34" charset="-122"/>
              <a:ea typeface="微软雅黑" panose="020B0503020204020204" pitchFamily="34" charset="-122"/>
            </a:endParaRPr>
          </a:p>
        </p:txBody>
      </p:sp>
      <p:sp>
        <p:nvSpPr>
          <p:cNvPr id="80" name="矩形 79"/>
          <p:cNvSpPr/>
          <p:nvPr/>
        </p:nvSpPr>
        <p:spPr>
          <a:xfrm>
            <a:off x="5732883" y="4324751"/>
            <a:ext cx="915705" cy="765084"/>
          </a:xfrm>
          <a:prstGeom prst="rect">
            <a:avLst/>
          </a:prstGeom>
          <a:noFill/>
          <a:ln>
            <a:solidFill>
              <a:srgbClr val="55ADD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1" name="矩形 80"/>
          <p:cNvSpPr/>
          <p:nvPr/>
        </p:nvSpPr>
        <p:spPr>
          <a:xfrm>
            <a:off x="6734974" y="4329813"/>
            <a:ext cx="915705" cy="7650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2" name="矩形 81"/>
          <p:cNvSpPr/>
          <p:nvPr/>
        </p:nvSpPr>
        <p:spPr>
          <a:xfrm>
            <a:off x="5747991" y="5179509"/>
            <a:ext cx="915705" cy="7650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3" name="矩形 82"/>
          <p:cNvSpPr/>
          <p:nvPr/>
        </p:nvSpPr>
        <p:spPr>
          <a:xfrm>
            <a:off x="6743568" y="5171423"/>
            <a:ext cx="915705" cy="7650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4" name="矩形 83"/>
          <p:cNvSpPr/>
          <p:nvPr/>
        </p:nvSpPr>
        <p:spPr>
          <a:xfrm>
            <a:off x="5747991" y="6013350"/>
            <a:ext cx="1902687" cy="62601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cxnSp>
        <p:nvCxnSpPr>
          <p:cNvPr id="85" name="曲线连接符 84"/>
          <p:cNvCxnSpPr>
            <a:stCxn id="84" idx="1"/>
            <a:endCxn id="66" idx="3"/>
          </p:cNvCxnSpPr>
          <p:nvPr/>
        </p:nvCxnSpPr>
        <p:spPr>
          <a:xfrm rot="10800000">
            <a:off x="3971931" y="5053735"/>
            <a:ext cx="1776061" cy="127262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p:cNvCxnSpPr>
            <a:stCxn id="66" idx="1"/>
            <a:endCxn id="61" idx="2"/>
          </p:cNvCxnSpPr>
          <p:nvPr/>
        </p:nvCxnSpPr>
        <p:spPr>
          <a:xfrm rot="10800000">
            <a:off x="724705" y="4267107"/>
            <a:ext cx="1924453" cy="786629"/>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4498239" y="4786054"/>
            <a:ext cx="422823" cy="327227"/>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9" name="iconfont-1025-740897"/>
          <p:cNvSpPr>
            <a:spLocks noChangeAspect="1"/>
          </p:cNvSpPr>
          <p:nvPr/>
        </p:nvSpPr>
        <p:spPr>
          <a:xfrm>
            <a:off x="4616389" y="4823499"/>
            <a:ext cx="239812" cy="238328"/>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0" name="矩形 89"/>
          <p:cNvSpPr/>
          <p:nvPr/>
        </p:nvSpPr>
        <p:spPr>
          <a:xfrm>
            <a:off x="1406138" y="4716993"/>
            <a:ext cx="422823" cy="327227"/>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91" name="iconfont-1025-740897"/>
          <p:cNvSpPr>
            <a:spLocks noChangeAspect="1"/>
          </p:cNvSpPr>
          <p:nvPr/>
        </p:nvSpPr>
        <p:spPr>
          <a:xfrm>
            <a:off x="1524288" y="4754438"/>
            <a:ext cx="239812" cy="238328"/>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2" name="文本框 91"/>
          <p:cNvSpPr txBox="1"/>
          <p:nvPr/>
        </p:nvSpPr>
        <p:spPr>
          <a:xfrm rot="1784909">
            <a:off x="762629" y="4450711"/>
            <a:ext cx="595035" cy="215444"/>
          </a:xfrm>
          <a:prstGeom prst="rect">
            <a:avLst/>
          </a:prstGeom>
          <a:noFill/>
        </p:spPr>
        <p:txBody>
          <a:bodyPr wrap="none" rtlCol="0">
            <a:spAutoFit/>
          </a:bodyPr>
          <a:lstStyle/>
          <a:p>
            <a:r>
              <a:rPr kumimoji="1" lang="zh-CN" altLang="en-US" sz="800" dirty="0">
                <a:latin typeface="微软雅黑" panose="020B0503020204020204" pitchFamily="34" charset="-122"/>
                <a:ea typeface="微软雅黑" panose="020B0503020204020204" pitchFamily="34" charset="-122"/>
              </a:rPr>
              <a:t>直接使用</a:t>
            </a:r>
            <a:endParaRPr kumimoji="1" lang="zh-CN" altLang="en-US" sz="800" dirty="0">
              <a:latin typeface="微软雅黑" panose="020B0503020204020204" pitchFamily="34" charset="-122"/>
              <a:ea typeface="微软雅黑" panose="020B0503020204020204" pitchFamily="34" charset="-122"/>
            </a:endParaRPr>
          </a:p>
        </p:txBody>
      </p:sp>
      <p:sp>
        <p:nvSpPr>
          <p:cNvPr id="94" name="文本框 93"/>
          <p:cNvSpPr txBox="1"/>
          <p:nvPr/>
        </p:nvSpPr>
        <p:spPr>
          <a:xfrm>
            <a:off x="4842890" y="2639707"/>
            <a:ext cx="800219" cy="215444"/>
          </a:xfrm>
          <a:prstGeom prst="rect">
            <a:avLst/>
          </a:prstGeom>
          <a:noFill/>
        </p:spPr>
        <p:txBody>
          <a:bodyPr wrap="none" rtlCol="0">
            <a:spAutoFit/>
          </a:bodyPr>
          <a:lstStyle/>
          <a:p>
            <a:r>
              <a:rPr kumimoji="1" lang="zh-CN" altLang="en-US" sz="800" dirty="0">
                <a:latin typeface="微软雅黑" panose="020B0503020204020204" pitchFamily="34" charset="-122"/>
                <a:ea typeface="微软雅黑" panose="020B0503020204020204" pitchFamily="34" charset="-122"/>
              </a:rPr>
              <a:t>明确使用方式</a:t>
            </a:r>
            <a:endParaRPr kumimoji="1" lang="zh-CN" altLang="en-US" sz="800" dirty="0">
              <a:latin typeface="微软雅黑" panose="020B0503020204020204" pitchFamily="34" charset="-122"/>
              <a:ea typeface="微软雅黑" panose="020B0503020204020204" pitchFamily="34" charset="-122"/>
            </a:endParaRPr>
          </a:p>
        </p:txBody>
      </p:sp>
      <p:sp>
        <p:nvSpPr>
          <p:cNvPr id="95" name="文本框 94"/>
          <p:cNvSpPr txBox="1"/>
          <p:nvPr/>
        </p:nvSpPr>
        <p:spPr>
          <a:xfrm>
            <a:off x="8117164" y="1274787"/>
            <a:ext cx="3678951" cy="4801314"/>
          </a:xfrm>
          <a:prstGeom prst="rect">
            <a:avLst/>
          </a:prstGeom>
          <a:noFill/>
        </p:spPr>
        <p:txBody>
          <a:bodyPr wrap="square" rtlCol="0">
            <a:spAutoFit/>
          </a:bodyPr>
          <a:lstStyle/>
          <a:p>
            <a:r>
              <a:rPr kumimoji="1" lang="zh-CN" altLang="en-US" sz="1200" b="1" dirty="0" smtClean="0">
                <a:latin typeface="微软雅黑" panose="020B0503020204020204" pitchFamily="34" charset="-122"/>
                <a:ea typeface="微软雅黑" panose="020B0503020204020204" pitchFamily="34" charset="-122"/>
              </a:rPr>
              <a:t>基地：</a:t>
            </a:r>
            <a:endParaRPr kumimoji="1" lang="en-US" altLang="zh-CN" sz="1200" b="1"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kumimoji="1" lang="zh-CN" altLang="en-US" sz="1200" dirty="0">
                <a:solidFill>
                  <a:schemeClr val="accent5"/>
                </a:solidFill>
                <a:latin typeface="微软雅黑" panose="020B0503020204020204" pitchFamily="34" charset="-122"/>
                <a:ea typeface="微软雅黑" panose="020B0503020204020204" pitchFamily="34" charset="-122"/>
              </a:rPr>
              <a:t>需求</a:t>
            </a:r>
            <a:r>
              <a:rPr kumimoji="1" lang="zh-CN" altLang="en-US" sz="1200" dirty="0" smtClean="0">
                <a:solidFill>
                  <a:schemeClr val="accent5"/>
                </a:solidFill>
                <a:latin typeface="微软雅黑" panose="020B0503020204020204" pitchFamily="34" charset="-122"/>
                <a:ea typeface="微软雅黑" panose="020B0503020204020204" pitchFamily="34" charset="-122"/>
              </a:rPr>
              <a:t>方</a:t>
            </a:r>
            <a:r>
              <a:rPr kumimoji="1" lang="zh-CN" altLang="en-US" sz="1200" dirty="0" smtClean="0">
                <a:latin typeface="微软雅黑" panose="020B0503020204020204" pitchFamily="34" charset="-122"/>
                <a:ea typeface="微软雅黑" panose="020B0503020204020204" pitchFamily="34" charset="-122"/>
              </a:rPr>
              <a:t>梳理需求，需要的数据。</a:t>
            </a:r>
            <a:endParaRPr kumimoji="1" lang="en-US" altLang="zh-CN" sz="12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kumimoji="1" lang="zh-CN" altLang="en-US" sz="1200" dirty="0" smtClean="0">
                <a:latin typeface="微软雅黑" panose="020B0503020204020204" pitchFamily="34" charset="-122"/>
                <a:ea typeface="微软雅黑" panose="020B0503020204020204" pitchFamily="34" charset="-122"/>
              </a:rPr>
              <a:t>优先在中央数据资产门户查看对应的数据，如果直接有现成的，直接申请。</a:t>
            </a:r>
            <a:endParaRPr kumimoji="1" lang="en-US" altLang="zh-CN" sz="12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kumimoji="1" lang="zh-CN" altLang="en-US" sz="1200" dirty="0" smtClean="0">
                <a:latin typeface="微软雅黑" panose="020B0503020204020204" pitchFamily="34" charset="-122"/>
                <a:ea typeface="微软雅黑" panose="020B0503020204020204" pitchFamily="34" charset="-122"/>
              </a:rPr>
              <a:t>如果没有，走需求管理中心，在线提需求，包括</a:t>
            </a:r>
            <a:r>
              <a:rPr kumimoji="1" lang="zh-CN" altLang="en-US" sz="1200" dirty="0">
                <a:latin typeface="微软雅黑" panose="020B0503020204020204" pitchFamily="34" charset="-122"/>
                <a:ea typeface="微软雅黑" panose="020B0503020204020204" pitchFamily="34" charset="-122"/>
              </a:rPr>
              <a:t>紧急程度</a:t>
            </a:r>
            <a:r>
              <a:rPr kumimoji="1" lang="zh-CN" altLang="en-US" sz="1200" dirty="0" smtClean="0">
                <a:latin typeface="微软雅黑" panose="020B0503020204020204" pitchFamily="34" charset="-122"/>
                <a:ea typeface="微软雅黑" panose="020B0503020204020204" pitchFamily="34" charset="-122"/>
              </a:rPr>
              <a:t>、需求完成时间、数据</a:t>
            </a:r>
            <a:r>
              <a:rPr kumimoji="1" lang="zh-CN" altLang="en-US" sz="1200" dirty="0">
                <a:latin typeface="微软雅黑" panose="020B0503020204020204" pitchFamily="34" charset="-122"/>
                <a:ea typeface="微软雅黑" panose="020B0503020204020204" pitchFamily="34" charset="-122"/>
              </a:rPr>
              <a:t>使用方式</a:t>
            </a:r>
            <a:r>
              <a:rPr kumimoji="1" lang="zh-CN" altLang="en-US" sz="1200" dirty="0" smtClean="0">
                <a:latin typeface="微软雅黑" panose="020B0503020204020204" pitchFamily="34" charset="-122"/>
                <a:ea typeface="微软雅黑" panose="020B0503020204020204" pitchFamily="34" charset="-122"/>
              </a:rPr>
              <a:t>、接入频率</a:t>
            </a:r>
            <a:r>
              <a:rPr kumimoji="1" lang="zh-CN" altLang="en-US" sz="1200" dirty="0">
                <a:latin typeface="微软雅黑" panose="020B0503020204020204" pitchFamily="34" charset="-122"/>
                <a:ea typeface="微软雅黑" panose="020B0503020204020204" pitchFamily="34" charset="-122"/>
              </a:rPr>
              <a:t>等</a:t>
            </a:r>
            <a:endParaRPr kumimoji="1"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kumimoji="1" lang="zh-CN" altLang="en-US" sz="1200" dirty="0" smtClean="0">
                <a:solidFill>
                  <a:schemeClr val="accent5"/>
                </a:solidFill>
                <a:latin typeface="微软雅黑" panose="020B0503020204020204" pitchFamily="34" charset="-122"/>
                <a:ea typeface="微软雅黑" panose="020B0503020204020204" pitchFamily="34" charset="-122"/>
              </a:rPr>
              <a:t>系统</a:t>
            </a:r>
            <a:r>
              <a:rPr kumimoji="1" lang="zh-CN" altLang="en-US" sz="1200" dirty="0" smtClean="0">
                <a:latin typeface="微软雅黑" panose="020B0503020204020204" pitchFamily="34" charset="-122"/>
                <a:ea typeface="微软雅黑" panose="020B0503020204020204" pitchFamily="34" charset="-122"/>
              </a:rPr>
              <a:t>自动生成流程，并持续反馈状态和进度</a:t>
            </a:r>
            <a:endParaRPr kumimoji="1" lang="en-US" altLang="zh-CN" sz="1200" dirty="0" smtClean="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kumimoji="1" lang="zh-CN" altLang="en-US" sz="1200" dirty="0" smtClean="0">
                <a:solidFill>
                  <a:schemeClr val="accent5"/>
                </a:solidFill>
                <a:latin typeface="微软雅黑" panose="020B0503020204020204" pitchFamily="34" charset="-122"/>
                <a:ea typeface="微软雅黑" panose="020B0503020204020204" pitchFamily="34" charset="-122"/>
              </a:rPr>
              <a:t>平台方</a:t>
            </a:r>
            <a:r>
              <a:rPr kumimoji="1" lang="zh-CN" altLang="en-US" sz="1200" dirty="0" smtClean="0">
                <a:latin typeface="微软雅黑" panose="020B0503020204020204" pitchFamily="34" charset="-122"/>
                <a:ea typeface="微软雅黑" panose="020B0503020204020204" pitchFamily="34" charset="-122"/>
              </a:rPr>
              <a:t>实现需求后，发布为资产后，基于资产按照需求的数据对接模式，进行数据的对接。</a:t>
            </a:r>
            <a:endParaRPr kumimoji="1" lang="en-US" altLang="zh-CN" sz="1200" dirty="0">
              <a:latin typeface="微软雅黑" panose="020B0503020204020204" pitchFamily="34" charset="-122"/>
              <a:ea typeface="微软雅黑" panose="020B0503020204020204" pitchFamily="34" charset="-122"/>
            </a:endParaRPr>
          </a:p>
          <a:p>
            <a:endParaRPr kumimoji="1" lang="en-US" altLang="zh-CN" sz="1200" dirty="0">
              <a:latin typeface="微软雅黑" panose="020B0503020204020204" pitchFamily="34" charset="-122"/>
              <a:ea typeface="微软雅黑" panose="020B0503020204020204" pitchFamily="34" charset="-122"/>
            </a:endParaRPr>
          </a:p>
          <a:p>
            <a:r>
              <a:rPr kumimoji="1" lang="zh-CN" altLang="en-US" sz="1200" b="1" dirty="0" smtClean="0">
                <a:latin typeface="微软雅黑" panose="020B0503020204020204" pitchFamily="34" charset="-122"/>
                <a:ea typeface="微软雅黑" panose="020B0503020204020204" pitchFamily="34" charset="-122"/>
              </a:rPr>
              <a:t>中央：：</a:t>
            </a:r>
            <a:endParaRPr kumimoji="1" lang="en-US" altLang="zh-CN" sz="1200" b="1" dirty="0">
              <a:latin typeface="微软雅黑" panose="020B0503020204020204" pitchFamily="34" charset="-122"/>
              <a:ea typeface="微软雅黑" panose="020B0503020204020204" pitchFamily="34" charset="-122"/>
            </a:endParaRPr>
          </a:p>
          <a:p>
            <a:pPr marL="228600" indent="-228600">
              <a:lnSpc>
                <a:spcPct val="150000"/>
              </a:lnSpc>
              <a:buAutoNum type="arabicPeriod"/>
            </a:pPr>
            <a:r>
              <a:rPr kumimoji="1" lang="zh-CN" altLang="en-US" sz="1200" dirty="0" smtClean="0">
                <a:latin typeface="微软雅黑" panose="020B0503020204020204" pitchFamily="34" charset="-122"/>
                <a:ea typeface="微软雅黑" panose="020B0503020204020204" pitchFamily="34" charset="-122"/>
              </a:rPr>
              <a:t>中央接到新需求，先判断是否已经满足，如果满足直接讲已有的资产进行对接</a:t>
            </a:r>
            <a:endParaRPr kumimoji="1" lang="en-US" altLang="zh-CN" sz="1200" dirty="0">
              <a:solidFill>
                <a:schemeClr val="accent5"/>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kumimoji="1" lang="zh-CN" altLang="en-US" sz="1200" dirty="0" smtClean="0">
                <a:latin typeface="微软雅黑" panose="020B0503020204020204" pitchFamily="34" charset="-122"/>
                <a:ea typeface="微软雅黑" panose="020B0503020204020204" pitchFamily="34" charset="-122"/>
              </a:rPr>
              <a:t>如果不满足，则进行调研和排期，并反馈各个阶段的状态变化</a:t>
            </a:r>
            <a:endParaRPr kumimoji="1" lang="en-US" altLang="zh-CN" sz="1200" dirty="0" smtClean="0">
              <a:latin typeface="微软雅黑" panose="020B0503020204020204" pitchFamily="34" charset="-122"/>
              <a:ea typeface="微软雅黑" panose="020B0503020204020204" pitchFamily="34" charset="-122"/>
            </a:endParaRPr>
          </a:p>
          <a:p>
            <a:pPr marL="228600" indent="-228600">
              <a:lnSpc>
                <a:spcPct val="150000"/>
              </a:lnSpc>
              <a:buAutoNum type="arabicPeriod"/>
            </a:pPr>
            <a:r>
              <a:rPr kumimoji="1" lang="zh-CN" altLang="en-US" sz="1200" dirty="0">
                <a:latin typeface="微软雅黑" panose="020B0503020204020204" pitchFamily="34" charset="-122"/>
                <a:ea typeface="微软雅黑" panose="020B0503020204020204" pitchFamily="34" charset="-122"/>
              </a:rPr>
              <a:t>开完</a:t>
            </a:r>
            <a:r>
              <a:rPr kumimoji="1" lang="zh-CN" altLang="en-US" sz="1200" dirty="0" smtClean="0">
                <a:latin typeface="微软雅黑" panose="020B0503020204020204" pitchFamily="34" charset="-122"/>
                <a:ea typeface="微软雅黑" panose="020B0503020204020204" pitchFamily="34" charset="-122"/>
              </a:rPr>
              <a:t>测试完毕，上线后发布为资产</a:t>
            </a:r>
            <a:endParaRPr kumimoji="1" lang="en-US" altLang="zh-CN" sz="1200" dirty="0">
              <a:solidFill>
                <a:schemeClr val="accent5"/>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kumimoji="1" lang="zh-CN" altLang="en-US" sz="1200" dirty="0" smtClean="0">
                <a:latin typeface="微软雅黑" panose="020B0503020204020204" pitchFamily="34" charset="-122"/>
                <a:ea typeface="微软雅黑" panose="020B0503020204020204" pitchFamily="34" charset="-122"/>
              </a:rPr>
              <a:t>按照需求方要求通过不同的方式共享数据给基地</a:t>
            </a:r>
            <a:endParaRPr kumimoji="1" lang="en-US" altLang="zh-CN" sz="1200"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4097338" y="5163430"/>
            <a:ext cx="1444626" cy="215444"/>
          </a:xfrm>
          <a:prstGeom prst="rect">
            <a:avLst/>
          </a:prstGeom>
          <a:noFill/>
        </p:spPr>
        <p:txBody>
          <a:bodyPr wrap="none" rtlCol="0">
            <a:spAutoFit/>
          </a:bodyPr>
          <a:lstStyle/>
          <a:p>
            <a:r>
              <a:rPr kumimoji="1" lang="en-US" altLang="zh-CN" sz="800" dirty="0">
                <a:latin typeface="微软雅黑" panose="020B0503020204020204" pitchFamily="34" charset="-122"/>
                <a:ea typeface="微软雅黑" panose="020B0503020204020204" pitchFamily="34" charset="-122"/>
              </a:rPr>
              <a:t>2022.03</a:t>
            </a:r>
            <a:r>
              <a:rPr kumimoji="1" lang="zh-CN" altLang="en-US" sz="800" dirty="0">
                <a:latin typeface="微软雅黑" panose="020B0503020204020204" pitchFamily="34" charset="-122"/>
                <a:ea typeface="微软雅黑" panose="020B0503020204020204" pitchFamily="34" charset="-122"/>
              </a:rPr>
              <a:t>工厂的产量情况</a:t>
            </a:r>
            <a:r>
              <a:rPr kumimoji="1" lang="en-US" altLang="zh-CN" sz="800" dirty="0">
                <a:latin typeface="微软雅黑" panose="020B0503020204020204" pitchFamily="34" charset="-122"/>
                <a:ea typeface="微软雅黑" panose="020B0503020204020204" pitchFamily="34" charset="-122"/>
              </a:rPr>
              <a:t>API</a:t>
            </a:r>
            <a:endParaRPr kumimoji="1" lang="en-US" altLang="zh-CN" sz="800" dirty="0">
              <a:latin typeface="微软雅黑" panose="020B0503020204020204" pitchFamily="34" charset="-122"/>
              <a:ea typeface="微软雅黑" panose="020B0503020204020204" pitchFamily="34" charset="-122"/>
            </a:endParaRPr>
          </a:p>
        </p:txBody>
      </p:sp>
      <p:sp>
        <p:nvSpPr>
          <p:cNvPr id="97" name="文本框 96"/>
          <p:cNvSpPr txBox="1"/>
          <p:nvPr/>
        </p:nvSpPr>
        <p:spPr>
          <a:xfrm>
            <a:off x="964618" y="5095231"/>
            <a:ext cx="1444626" cy="215444"/>
          </a:xfrm>
          <a:prstGeom prst="rect">
            <a:avLst/>
          </a:prstGeom>
          <a:noFill/>
        </p:spPr>
        <p:txBody>
          <a:bodyPr wrap="none" rtlCol="0">
            <a:spAutoFit/>
          </a:bodyPr>
          <a:lstStyle/>
          <a:p>
            <a:r>
              <a:rPr kumimoji="1" lang="en-US" altLang="zh-CN" sz="800" dirty="0">
                <a:latin typeface="微软雅黑" panose="020B0503020204020204" pitchFamily="34" charset="-122"/>
                <a:ea typeface="微软雅黑" panose="020B0503020204020204" pitchFamily="34" charset="-122"/>
              </a:rPr>
              <a:t>2022.03</a:t>
            </a:r>
            <a:r>
              <a:rPr kumimoji="1" lang="zh-CN" altLang="en-US" sz="800" dirty="0">
                <a:latin typeface="微软雅黑" panose="020B0503020204020204" pitchFamily="34" charset="-122"/>
                <a:ea typeface="微软雅黑" panose="020B0503020204020204" pitchFamily="34" charset="-122"/>
              </a:rPr>
              <a:t>工厂的产量情况</a:t>
            </a:r>
            <a:r>
              <a:rPr kumimoji="1" lang="en-US" altLang="zh-CN" sz="800" dirty="0">
                <a:latin typeface="微软雅黑" panose="020B0503020204020204" pitchFamily="34" charset="-122"/>
                <a:ea typeface="微软雅黑" panose="020B0503020204020204" pitchFamily="34" charset="-122"/>
              </a:rPr>
              <a:t>API</a:t>
            </a:r>
            <a:endParaRPr kumimoji="1" lang="en-US" altLang="zh-CN" sz="800" dirty="0">
              <a:latin typeface="微软雅黑" panose="020B0503020204020204" pitchFamily="34" charset="-122"/>
              <a:ea typeface="微软雅黑" panose="020B0503020204020204" pitchFamily="34" charset="-122"/>
            </a:endParaRPr>
          </a:p>
        </p:txBody>
      </p:sp>
      <p:sp>
        <p:nvSpPr>
          <p:cNvPr id="98" name="角丸四角形 16"/>
          <p:cNvSpPr>
            <a:spLocks noChangeArrowheads="1"/>
          </p:cNvSpPr>
          <p:nvPr/>
        </p:nvSpPr>
        <p:spPr bwMode="auto">
          <a:xfrm>
            <a:off x="966274" y="3735956"/>
            <a:ext cx="422647" cy="277000"/>
          </a:xfrm>
          <a:prstGeom prst="roundRect">
            <a:avLst>
              <a:gd name="adj" fmla="val 4017"/>
            </a:avLst>
          </a:prstGeom>
          <a:solidFill>
            <a:srgbClr val="48C253">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200" b="1" kern="0" dirty="0">
                <a:solidFill>
                  <a:prstClr val="white"/>
                </a:solidFill>
                <a:latin typeface="微软雅黑" panose="020B0503020204020204" pitchFamily="34" charset="-122"/>
                <a:ea typeface="微软雅黑" panose="020B0503020204020204" pitchFamily="34" charset="-122"/>
              </a:rPr>
              <a:t>基地</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sp>
        <p:nvSpPr>
          <p:cNvPr id="99" name="角丸四角形 16"/>
          <p:cNvSpPr>
            <a:spLocks noChangeArrowheads="1"/>
          </p:cNvSpPr>
          <p:nvPr/>
        </p:nvSpPr>
        <p:spPr bwMode="auto">
          <a:xfrm>
            <a:off x="7039986" y="3630749"/>
            <a:ext cx="422647" cy="277000"/>
          </a:xfrm>
          <a:prstGeom prst="roundRect">
            <a:avLst>
              <a:gd name="adj" fmla="val 4017"/>
            </a:avLst>
          </a:prstGeom>
          <a:solidFill>
            <a:srgbClr val="FF0000">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200" b="1" kern="0" dirty="0">
                <a:solidFill>
                  <a:prstClr val="white"/>
                </a:solidFill>
                <a:latin typeface="微软雅黑" panose="020B0503020204020204" pitchFamily="34" charset="-122"/>
                <a:ea typeface="微软雅黑" panose="020B0503020204020204" pitchFamily="34" charset="-122"/>
              </a:rPr>
              <a:t>中央</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162014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2.2</a:t>
            </a:r>
            <a:endParaRPr lang="en-US" altLang="zh-CN" b="1" dirty="0">
              <a:solidFill>
                <a:schemeClr val="bg1"/>
              </a:solidFill>
              <a:cs typeface="+mn-ea"/>
              <a:sym typeface="+mn-lt"/>
            </a:endParaRPr>
          </a:p>
        </p:txBody>
      </p:sp>
      <p:sp>
        <p:nvSpPr>
          <p:cNvPr id="12" name="矩形 11"/>
          <p:cNvSpPr/>
          <p:nvPr/>
        </p:nvSpPr>
        <p:spPr>
          <a:xfrm>
            <a:off x="4797479" y="162014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数据治理体系建设方案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272859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2728372"/>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注册入湖</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43655" y="225996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2.2.1</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805733" y="2259783"/>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资产盘点</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315341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2.2.3</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315318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数据标准</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custDataLst>
              <p:tags r:id="rId9"/>
            </p:custDataLst>
          </p:nvPr>
        </p:nvSpPr>
        <p:spPr>
          <a:xfrm>
            <a:off x="3843655" y="357822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2.2.4</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custDataLst>
              <p:tags r:id="rId10"/>
            </p:custDataLst>
          </p:nvPr>
        </p:nvSpPr>
        <p:spPr>
          <a:xfrm>
            <a:off x="4805733" y="357800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数据质量</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custDataLst>
              <p:tags r:id="rId11"/>
            </p:custDataLst>
          </p:nvPr>
        </p:nvSpPr>
        <p:spPr>
          <a:xfrm>
            <a:off x="3843655" y="400304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2.2.5</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custDataLst>
              <p:tags r:id="rId12"/>
            </p:custDataLst>
          </p:nvPr>
        </p:nvSpPr>
        <p:spPr>
          <a:xfrm>
            <a:off x="4805733" y="400281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数据安全</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custDataLst>
              <p:tags r:id="rId13"/>
            </p:custDataLst>
          </p:nvPr>
        </p:nvSpPr>
        <p:spPr>
          <a:xfrm>
            <a:off x="3835400" y="442785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2.2.6</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custDataLst>
              <p:tags r:id="rId14"/>
            </p:custDataLst>
          </p:nvPr>
        </p:nvSpPr>
        <p:spPr>
          <a:xfrm>
            <a:off x="4797478" y="442763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数据资产</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custDataLst>
              <p:tags r:id="rId15"/>
            </p:custDataLst>
          </p:nvPr>
        </p:nvSpPr>
        <p:spPr>
          <a:xfrm>
            <a:off x="3851910" y="485267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A0"/>
                </a:solidFill>
                <a:latin typeface="微软雅黑" panose="020B0503020204020204" pitchFamily="34" charset="-122"/>
                <a:ea typeface="微软雅黑" panose="020B0503020204020204" pitchFamily="34" charset="-122"/>
                <a:cs typeface="+mn-ea"/>
                <a:sym typeface="+mn-lt"/>
              </a:rPr>
              <a:t>2.2.7</a:t>
            </a:r>
            <a:endParaRPr lang="en-US" altLang="zh-CN"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custDataLst>
              <p:tags r:id="rId16"/>
            </p:custDataLst>
          </p:nvPr>
        </p:nvSpPr>
        <p:spPr>
          <a:xfrm>
            <a:off x="4813988" y="4852446"/>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A0"/>
                </a:solidFill>
                <a:latin typeface="微软雅黑" panose="020B0503020204020204" pitchFamily="34" charset="-122"/>
                <a:ea typeface="微软雅黑" panose="020B0503020204020204" pitchFamily="34" charset="-122"/>
                <a:cs typeface="+mn-ea"/>
                <a:sym typeface="+mn-lt"/>
              </a:rPr>
              <a:t>数据共享</a:t>
            </a:r>
            <a:endParaRPr lang="zh-CN" altLang="en-US" sz="1600" dirty="0">
              <a:solidFill>
                <a:srgbClr val="2F55A0"/>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custDataLst>
              <p:tags r:id="rId17"/>
            </p:custDataLst>
          </p:nvPr>
        </p:nvSpPr>
        <p:spPr>
          <a:xfrm>
            <a:off x="3843655" y="5277485"/>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2.2.8</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custDataLst>
              <p:tags r:id="rId18"/>
            </p:custDataLst>
          </p:nvPr>
        </p:nvSpPr>
        <p:spPr>
          <a:xfrm>
            <a:off x="4805733" y="5277261"/>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数据治理保障机制</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dirty="0"/>
              <a:t>2.2.8.1 </a:t>
            </a:r>
            <a:r>
              <a:rPr lang="zh-CN" altLang="en-US" b="1" dirty="0"/>
              <a:t>数据标准保障机制</a:t>
            </a:r>
            <a:r>
              <a:rPr lang="en-US" altLang="zh-CN" b="1" dirty="0"/>
              <a:t>-</a:t>
            </a:r>
            <a:r>
              <a:rPr lang="zh-CN" altLang="en-US" b="1" dirty="0"/>
              <a:t>组织</a:t>
            </a:r>
            <a:endParaRPr lang="zh-CN" altLang="en-US" b="1" dirty="0"/>
          </a:p>
        </p:txBody>
      </p:sp>
      <p:sp>
        <p:nvSpPr>
          <p:cNvPr id="58" name="文本框 158"/>
          <p:cNvSpPr txBox="1"/>
          <p:nvPr/>
        </p:nvSpPr>
        <p:spPr>
          <a:xfrm>
            <a:off x="3749744" y="1229551"/>
            <a:ext cx="1690537" cy="355755"/>
          </a:xfrm>
          <a:prstGeom prst="rect">
            <a:avLst/>
          </a:prstGeom>
          <a:solidFill>
            <a:srgbClr val="1368B3"/>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r>
              <a:rPr kumimoji="1" lang="zh-CN" altLang="en-US" sz="1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数据治理委员会</a:t>
            </a:r>
            <a:endParaRPr kumimoji="1" lang="zh-CN" altLang="en-US" sz="1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9" name="直接连接符 58"/>
          <p:cNvCxnSpPr>
            <a:stCxn id="58" idx="2"/>
            <a:endCxn id="69" idx="0"/>
          </p:cNvCxnSpPr>
          <p:nvPr/>
        </p:nvCxnSpPr>
        <p:spPr>
          <a:xfrm>
            <a:off x="4595013" y="1585306"/>
            <a:ext cx="0" cy="214630"/>
          </a:xfrm>
          <a:prstGeom prst="line">
            <a:avLst/>
          </a:prstGeom>
          <a:noFill/>
          <a:ln w="28575" cap="flat" cmpd="sng" algn="ctr">
            <a:solidFill>
              <a:srgbClr val="1368B3"/>
            </a:solidFill>
            <a:prstDash val="solid"/>
            <a:miter lim="800000"/>
          </a:ln>
          <a:effectLst/>
        </p:spPr>
      </p:cxnSp>
      <p:sp>
        <p:nvSpPr>
          <p:cNvPr id="60" name="Rectangle 70"/>
          <p:cNvSpPr/>
          <p:nvPr/>
        </p:nvSpPr>
        <p:spPr>
          <a:xfrm>
            <a:off x="2683771" y="3660332"/>
            <a:ext cx="1727384" cy="373325"/>
          </a:xfrm>
          <a:prstGeom prst="rect">
            <a:avLst/>
          </a:prstGeom>
          <a:solidFill>
            <a:srgbClr val="1368B3"/>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r>
              <a:rPr kumimoji="1" lang="zh-CN" altLang="en-US" sz="1200" b="1" dirty="0">
                <a:solidFill>
                  <a:prstClr val="white"/>
                </a:solidFill>
                <a:latin typeface="微软雅黑" panose="020B0503020204020204" pitchFamily="34" charset="-122"/>
                <a:ea typeface="微软雅黑" panose="020B0503020204020204" pitchFamily="34" charset="-122"/>
              </a:rPr>
              <a:t>板块数据治理委员会</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61" name="文本框 158"/>
          <p:cNvSpPr txBox="1"/>
          <p:nvPr/>
        </p:nvSpPr>
        <p:spPr>
          <a:xfrm>
            <a:off x="2683753" y="4205695"/>
            <a:ext cx="3822517" cy="2220515"/>
          </a:xfrm>
          <a:prstGeom prst="rect">
            <a:avLst/>
          </a:prstGeom>
          <a:solidFill>
            <a:sysClr val="window" lastClr="FFFFFF">
              <a:lumMod val="95000"/>
            </a:sysClr>
          </a:solidFill>
          <a:ln w="12700">
            <a:noFill/>
            <a:prstDash val="lgDash"/>
          </a:ln>
          <a:effectLst>
            <a:outerShdw blurRad="50800" dist="38100" dir="2700000" algn="tl" rotWithShape="0">
              <a:prstClr val="black">
                <a:alpha val="40000"/>
              </a:prstClr>
            </a:outerShdw>
          </a:effectLst>
        </p:spPr>
        <p:txBody>
          <a:bodyPr wrap="square" rtlCol="0" anchor="ctr">
            <a:noAutofit/>
          </a:bodyPr>
          <a:lstStyle>
            <a:defPPr>
              <a:defRPr lang="zh-CN"/>
            </a:defPPr>
            <a:lvl1pPr algn="ctr">
              <a:defRPr kumimoji="1" sz="1400">
                <a:latin typeface="楷体" panose="02010609060101010101" pitchFamily="49" charset="-122"/>
                <a:ea typeface="楷体" panose="02010609060101010101" pitchFamily="49" charset="-122"/>
              </a:defRPr>
            </a:lvl1pPr>
          </a:lstStyle>
          <a:p>
            <a:pPr eaLnBrk="0" fontAlgn="base" hangingPunct="0">
              <a:spcBef>
                <a:spcPct val="0"/>
              </a:spcBef>
              <a:spcAft>
                <a:spcPct val="0"/>
              </a:spcAft>
              <a:defRPr/>
            </a:pPr>
            <a:endParaRPr lang="zh-CN" altLang="en-US" kern="0" dirty="0">
              <a:solidFill>
                <a:prstClr val="black"/>
              </a:solidFill>
              <a:latin typeface="微软雅黑" panose="020B0503020204020204" pitchFamily="34" charset="-122"/>
              <a:ea typeface="微软雅黑" panose="020B0503020204020204" pitchFamily="34" charset="-122"/>
            </a:endParaRPr>
          </a:p>
        </p:txBody>
      </p:sp>
      <p:sp>
        <p:nvSpPr>
          <p:cNvPr id="62" name="Rectangle 70"/>
          <p:cNvSpPr/>
          <p:nvPr/>
        </p:nvSpPr>
        <p:spPr>
          <a:xfrm>
            <a:off x="3714962" y="4211600"/>
            <a:ext cx="1800493" cy="307777"/>
          </a:xfrm>
          <a:prstGeom prst="rect">
            <a:avLst/>
          </a:prstGeom>
        </p:spPr>
        <p:txBody>
          <a:bodyPr wrap="none">
            <a:spAutoFit/>
          </a:bodyPr>
          <a:lstStyle/>
          <a:p>
            <a:pPr eaLnBrk="0" fontAlgn="base" hangingPunct="0">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板块数据治理执行组</a:t>
            </a:r>
            <a:endPar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3" name="文本框 158"/>
          <p:cNvSpPr txBox="1"/>
          <p:nvPr/>
        </p:nvSpPr>
        <p:spPr>
          <a:xfrm>
            <a:off x="4978502" y="3356328"/>
            <a:ext cx="1489492" cy="671763"/>
          </a:xfrm>
          <a:prstGeom prst="rect">
            <a:avLst/>
          </a:prstGeom>
          <a:solidFill>
            <a:sysClr val="window" lastClr="FFFFFF">
              <a:lumMod val="85000"/>
            </a:sysClr>
          </a:solidFill>
          <a:ln w="12700">
            <a:noFill/>
            <a:prstDash val="lgDash"/>
          </a:ln>
          <a:effectLst>
            <a:outerShdw blurRad="50800" dist="38100" dir="2700000" algn="tl" rotWithShape="0">
              <a:prstClr val="black">
                <a:alpha val="40000"/>
              </a:prstClr>
            </a:outerShdw>
          </a:effectLst>
        </p:spPr>
        <p:txBody>
          <a:bodyPr wrap="square" rtlCol="0" anchor="ctr">
            <a:noAutofit/>
          </a:bodyPr>
          <a:lstStyle>
            <a:defPPr>
              <a:defRPr lang="zh-CN"/>
            </a:defPPr>
            <a:lvl1pPr algn="ctr">
              <a:defRPr kumimoji="1" sz="1400">
                <a:latin typeface="楷体" panose="02010609060101010101" pitchFamily="49" charset="-122"/>
                <a:ea typeface="楷体" panose="02010609060101010101" pitchFamily="49" charset="-122"/>
              </a:defRPr>
            </a:lvl1pPr>
          </a:lstStyle>
          <a:p>
            <a:pPr eaLnBrk="0" fontAlgn="base" hangingPunct="0">
              <a:spcBef>
                <a:spcPct val="0"/>
              </a:spcBef>
              <a:spcAft>
                <a:spcPct val="0"/>
              </a:spcAft>
              <a:defRPr/>
            </a:pPr>
            <a:endParaRPr lang="zh-CN" altLang="en-US" kern="0" dirty="0">
              <a:solidFill>
                <a:prstClr val="black"/>
              </a:solidFill>
              <a:latin typeface="微软雅黑" panose="020B0503020204020204" pitchFamily="34" charset="-122"/>
              <a:ea typeface="微软雅黑" panose="020B0503020204020204" pitchFamily="34" charset="-122"/>
            </a:endParaRPr>
          </a:p>
        </p:txBody>
      </p:sp>
      <p:sp>
        <p:nvSpPr>
          <p:cNvPr id="64" name="Rectangle 70"/>
          <p:cNvSpPr/>
          <p:nvPr/>
        </p:nvSpPr>
        <p:spPr>
          <a:xfrm>
            <a:off x="5450953" y="3347653"/>
            <a:ext cx="555067" cy="312658"/>
          </a:xfrm>
          <a:prstGeom prst="rect">
            <a:avLst/>
          </a:prstGeom>
        </p:spPr>
        <p:txBody>
          <a:bodyPr wrap="square">
            <a:spAutoFit/>
          </a:bodyPr>
          <a:lstStyle/>
          <a:p>
            <a:pPr algn="ctr" eaLnBrk="0" fontAlgn="base" hangingPunct="0">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公司</a:t>
            </a:r>
            <a:endPar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5" name="Rectangle 66"/>
          <p:cNvSpPr/>
          <p:nvPr/>
        </p:nvSpPr>
        <p:spPr>
          <a:xfrm>
            <a:off x="5761948" y="3658787"/>
            <a:ext cx="640517" cy="284342"/>
          </a:xfrm>
          <a:prstGeom prst="rect">
            <a:avLst/>
          </a:prstGeom>
          <a:solidFill>
            <a:srgbClr val="FFFFFF"/>
          </a:solidFill>
          <a:ln>
            <a:noFill/>
          </a:ln>
        </p:spPr>
        <p:txBody>
          <a:bodyPr wrap="square">
            <a:spAutoFit/>
          </a:bodyPr>
          <a:lstStyle/>
          <a:p>
            <a:pPr algn="ctr" eaLnBrk="0" fontAlgn="base" hangingPunct="0">
              <a:spcBef>
                <a:spcPct val="0"/>
              </a:spcBef>
              <a:spcAft>
                <a:spcPct val="0"/>
              </a:spcAft>
            </a:pPr>
            <a:r>
              <a:rPr lang="en-US" altLang="zh-CN" sz="12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IT</a:t>
            </a:r>
            <a:endParaRPr lang="en-US" altLang="zh-CN" sz="12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66" name="Rectangle 66"/>
          <p:cNvSpPr/>
          <p:nvPr/>
        </p:nvSpPr>
        <p:spPr>
          <a:xfrm>
            <a:off x="5082308" y="3658788"/>
            <a:ext cx="640516" cy="284342"/>
          </a:xfrm>
          <a:prstGeom prst="rect">
            <a:avLst/>
          </a:prstGeom>
          <a:solidFill>
            <a:srgbClr val="FFFFFF"/>
          </a:solidFill>
          <a:ln>
            <a:noFill/>
          </a:ln>
        </p:spPr>
        <p:txBody>
          <a:bodyPr wrap="square">
            <a:spAutoFit/>
          </a:bodyPr>
          <a:lstStyle/>
          <a:p>
            <a:pPr algn="ctr" eaLnBrk="0" fontAlgn="base" hangingPunct="0">
              <a:spcBef>
                <a:spcPct val="0"/>
              </a:spcBef>
              <a:spcAft>
                <a:spcPct val="0"/>
              </a:spcAft>
            </a:pPr>
            <a:r>
              <a:rPr lang="zh-CN" altLang="en-US" sz="12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业务</a:t>
            </a:r>
            <a:endParaRPr lang="zh-CN" altLang="en-US" sz="12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cxnSp>
        <p:nvCxnSpPr>
          <p:cNvPr id="67" name="连接符: 肘形 47"/>
          <p:cNvCxnSpPr>
            <a:stCxn id="69" idx="2"/>
            <a:endCxn id="61" idx="0"/>
          </p:cNvCxnSpPr>
          <p:nvPr/>
        </p:nvCxnSpPr>
        <p:spPr>
          <a:xfrm rot="5400000">
            <a:off x="4052253" y="3663279"/>
            <a:ext cx="1085215" cy="3175"/>
          </a:xfrm>
          <a:prstGeom prst="bentConnector2">
            <a:avLst/>
          </a:prstGeom>
          <a:noFill/>
          <a:ln w="28575" cap="flat" cmpd="sng" algn="ctr">
            <a:solidFill>
              <a:srgbClr val="1368B3"/>
            </a:solidFill>
            <a:prstDash val="solid"/>
            <a:miter lim="800000"/>
          </a:ln>
          <a:effectLst/>
        </p:spPr>
      </p:cxnSp>
      <p:sp>
        <p:nvSpPr>
          <p:cNvPr id="68" name="Rectangle 131"/>
          <p:cNvSpPr>
            <a:spLocks noChangeArrowheads="1"/>
          </p:cNvSpPr>
          <p:nvPr/>
        </p:nvSpPr>
        <p:spPr bwMode="auto">
          <a:xfrm>
            <a:off x="3500000" y="4519377"/>
            <a:ext cx="2293515" cy="327898"/>
          </a:xfrm>
          <a:prstGeom prst="roundRect">
            <a:avLst/>
          </a:prstGeom>
          <a:solidFill>
            <a:srgbClr val="00B0F0"/>
          </a:solidFill>
          <a:ln w="19050">
            <a:solidFill>
              <a:sysClr val="window" lastClr="FFFFFF"/>
            </a:solidFill>
            <a:miter lim="800000"/>
          </a:ln>
          <a:effectLst>
            <a:outerShdw blurRad="50800" dist="38100" dir="2700000" algn="tl" rotWithShape="0">
              <a:prstClr val="black">
                <a:alpha val="40000"/>
              </a:prstClr>
            </a:outerShdw>
          </a:effectLst>
        </p:spPr>
        <p:txBody>
          <a:bodyPr lIns="0" rIns="0" anchor="ctr"/>
          <a:lstStyle/>
          <a:p>
            <a:pPr algn="ctr" eaLnBrk="0" fontAlgn="base" hangingPunct="0">
              <a:spcBef>
                <a:spcPct val="0"/>
              </a:spcBef>
              <a:spcAft>
                <a:spcPct val="0"/>
              </a:spcAft>
              <a:defRPr/>
            </a:pPr>
            <a:r>
              <a:rPr lang="zh-CN" altLang="en-US" sz="1400" b="1" kern="0" dirty="0">
                <a:solidFill>
                  <a:prstClr val="white"/>
                </a:solidFill>
                <a:latin typeface="微软雅黑" panose="020B0503020204020204" pitchFamily="34" charset="-122"/>
                <a:ea typeface="微软雅黑" panose="020B0503020204020204" pitchFamily="34" charset="-122"/>
              </a:rPr>
              <a:t>板块数据治理管理部门</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69" name="Rectangle 120"/>
          <p:cNvSpPr>
            <a:spLocks noChangeArrowheads="1"/>
          </p:cNvSpPr>
          <p:nvPr/>
        </p:nvSpPr>
        <p:spPr bwMode="auto">
          <a:xfrm>
            <a:off x="2683755" y="1800149"/>
            <a:ext cx="3822516" cy="1320712"/>
          </a:xfrm>
          <a:prstGeom prst="rect">
            <a:avLst/>
          </a:prstGeom>
          <a:solidFill>
            <a:srgbClr val="5AACEC"/>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endParaRPr kumimoji="1" lang="zh-CN" altLang="en-GB" sz="1400" dirty="0">
              <a:solidFill>
                <a:prstClr val="black"/>
              </a:solidFill>
              <a:latin typeface="微软雅黑" panose="020B0503020204020204" pitchFamily="34" charset="-122"/>
              <a:ea typeface="微软雅黑" panose="020B0503020204020204" pitchFamily="34" charset="-122"/>
            </a:endParaRPr>
          </a:p>
        </p:txBody>
      </p:sp>
      <p:sp>
        <p:nvSpPr>
          <p:cNvPr id="70" name="Rectangle 69"/>
          <p:cNvSpPr/>
          <p:nvPr/>
        </p:nvSpPr>
        <p:spPr>
          <a:xfrm>
            <a:off x="3837579" y="1880115"/>
            <a:ext cx="1441420" cy="214980"/>
          </a:xfrm>
          <a:prstGeom prst="rect">
            <a:avLst/>
          </a:prstGeom>
        </p:spPr>
        <p:txBody>
          <a:bodyPr wrap="none">
            <a:spAutoFit/>
          </a:bodyPr>
          <a:lstStyle/>
          <a:p>
            <a:pPr eaLnBrk="0" fontAlgn="base" hangingPunct="0">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数据管理办公室</a:t>
            </a:r>
            <a:endPar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1" name="Rectangle 131"/>
          <p:cNvSpPr>
            <a:spLocks noChangeArrowheads="1"/>
          </p:cNvSpPr>
          <p:nvPr/>
        </p:nvSpPr>
        <p:spPr bwMode="auto">
          <a:xfrm>
            <a:off x="5895488" y="2175060"/>
            <a:ext cx="538158" cy="812231"/>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质量安全组</a:t>
            </a:r>
            <a:endPar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2" name="Rectangle 131"/>
          <p:cNvSpPr>
            <a:spLocks noChangeArrowheads="1"/>
          </p:cNvSpPr>
          <p:nvPr/>
        </p:nvSpPr>
        <p:spPr bwMode="auto">
          <a:xfrm>
            <a:off x="4638357" y="2176866"/>
            <a:ext cx="562331" cy="804918"/>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分析服务组</a:t>
            </a:r>
            <a:endPar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3" name="Rectangle 131"/>
          <p:cNvSpPr>
            <a:spLocks noChangeArrowheads="1"/>
          </p:cNvSpPr>
          <p:nvPr/>
        </p:nvSpPr>
        <p:spPr bwMode="auto">
          <a:xfrm>
            <a:off x="3802556" y="2603505"/>
            <a:ext cx="338312" cy="378280"/>
          </a:xfrm>
          <a:prstGeom prst="rect">
            <a:avLst/>
          </a:prstGeom>
          <a:solidFill>
            <a:sysClr val="window" lastClr="FFFFFF"/>
          </a:solidFill>
          <a:ln w="9525">
            <a:noFill/>
            <a:miter lim="800000"/>
          </a:ln>
        </p:spPr>
        <p:txBody>
          <a:bodyPr lIns="0" rIns="0" anchor="ctr"/>
          <a:lstStyle/>
          <a:p>
            <a:pPr algn="ctr" eaLnBrk="0" fontAlgn="base" hangingPunct="0">
              <a:spcBef>
                <a:spcPct val="0"/>
              </a:spcBef>
              <a:spcAft>
                <a:spcPct val="0"/>
              </a:spcAft>
              <a:defRPr/>
            </a:pPr>
            <a:r>
              <a:rPr lang="zh-CN" altLang="en-US" sz="1000" kern="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业务</a:t>
            </a:r>
            <a:endParaRPr lang="zh-CN" altLang="en-US" sz="1000" kern="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4" name="Rectangle 131"/>
          <p:cNvSpPr>
            <a:spLocks noChangeArrowheads="1"/>
          </p:cNvSpPr>
          <p:nvPr/>
        </p:nvSpPr>
        <p:spPr bwMode="auto">
          <a:xfrm>
            <a:off x="4185896" y="2603505"/>
            <a:ext cx="373323" cy="378280"/>
          </a:xfrm>
          <a:prstGeom prst="rect">
            <a:avLst/>
          </a:prstGeom>
          <a:solidFill>
            <a:sysClr val="window" lastClr="FFFFFF"/>
          </a:solidFill>
          <a:ln w="9525">
            <a:noFill/>
            <a:miter lim="800000"/>
          </a:ln>
        </p:spPr>
        <p:txBody>
          <a:bodyPr lIns="0" rIns="0" anchor="ctr"/>
          <a:lstStyle/>
          <a:p>
            <a:pPr algn="ctr" eaLnBrk="0" fontAlgn="base" hangingPunct="0">
              <a:spcBef>
                <a:spcPct val="0"/>
              </a:spcBef>
              <a:spcAft>
                <a:spcPct val="0"/>
              </a:spcAft>
              <a:defRPr/>
            </a:pPr>
            <a:r>
              <a:rPr lang="en-US" altLang="zh-CN" sz="1000" kern="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IT</a:t>
            </a:r>
            <a:endParaRPr lang="en-US" altLang="zh-CN" sz="1000" kern="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5" name="Rectangle 131"/>
          <p:cNvSpPr>
            <a:spLocks noChangeArrowheads="1"/>
          </p:cNvSpPr>
          <p:nvPr/>
        </p:nvSpPr>
        <p:spPr bwMode="auto">
          <a:xfrm>
            <a:off x="5271717" y="2175060"/>
            <a:ext cx="538158" cy="812231"/>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数据运营组</a:t>
            </a:r>
            <a:endParaRPr lang="zh-CN" altLang="en-US" sz="11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6" name="Rectangle 131"/>
          <p:cNvSpPr>
            <a:spLocks noChangeArrowheads="1"/>
          </p:cNvSpPr>
          <p:nvPr/>
        </p:nvSpPr>
        <p:spPr bwMode="auto">
          <a:xfrm>
            <a:off x="2827054" y="2175060"/>
            <a:ext cx="1640154" cy="297995"/>
          </a:xfrm>
          <a:prstGeom prst="roundRect">
            <a:avLst/>
          </a:prstGeom>
          <a:solidFill>
            <a:srgbClr val="00B0F0"/>
          </a:solidFill>
          <a:ln w="19050">
            <a:solidFill>
              <a:sysClr val="window" lastClr="FFFFFF"/>
            </a:solidFill>
            <a:miter lim="800000"/>
          </a:ln>
          <a:effectLst>
            <a:outerShdw blurRad="50800" dist="38100" dir="2700000" algn="tl" rotWithShape="0">
              <a:prstClr val="black">
                <a:alpha val="40000"/>
              </a:prstClr>
            </a:outerShdw>
          </a:effectLst>
        </p:spPr>
        <p:txBody>
          <a:bodyPr lIns="0" rIns="0" anchor="ctr"/>
          <a:lstStyle/>
          <a:p>
            <a:pPr algn="ctr" eaLnBrk="0" fontAlgn="base" hangingPunct="0">
              <a:spcBef>
                <a:spcPct val="0"/>
              </a:spcBef>
              <a:spcAft>
                <a:spcPct val="0"/>
              </a:spcAft>
              <a:defRPr/>
            </a:pPr>
            <a:r>
              <a:rPr lang="zh-CN" altLang="en-US" sz="1400" b="1" kern="0" dirty="0">
                <a:solidFill>
                  <a:prstClr val="white"/>
                </a:solidFill>
                <a:latin typeface="微软雅黑" panose="020B0503020204020204" pitchFamily="34" charset="-122"/>
                <a:ea typeface="微软雅黑" panose="020B0503020204020204" pitchFamily="34" charset="-122"/>
                <a:cs typeface="Arial Unicode MS" panose="020B0604020202020204" charset="-122"/>
              </a:rPr>
              <a:t>架构标准组</a:t>
            </a:r>
            <a:endParaRPr lang="zh-CN" altLang="en-US" sz="1400" b="1" kern="0" dirty="0">
              <a:solidFill>
                <a:prstClr val="white"/>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77" name="Rectangle 131"/>
          <p:cNvSpPr>
            <a:spLocks noChangeArrowheads="1"/>
          </p:cNvSpPr>
          <p:nvPr/>
        </p:nvSpPr>
        <p:spPr bwMode="auto">
          <a:xfrm>
            <a:off x="2827054" y="2540697"/>
            <a:ext cx="885224" cy="478065"/>
          </a:xfrm>
          <a:prstGeom prst="roundRect">
            <a:avLst/>
          </a:prstGeom>
          <a:solidFill>
            <a:srgbClr val="79D1F1"/>
          </a:solidFill>
          <a:ln w="19050">
            <a:solidFill>
              <a:sysClr val="window" lastClr="FFFFFF"/>
            </a:solidFill>
            <a:miter lim="800000"/>
          </a:ln>
          <a:effectLst>
            <a:outerShdw blurRad="50800" dist="38100" dir="2700000" algn="tl" rotWithShape="0">
              <a:prstClr val="black">
                <a:alpha val="40000"/>
              </a:prstClr>
            </a:outerShdw>
          </a:effectLst>
        </p:spPr>
        <p:txBody>
          <a:bodyPr lIns="252000" rIns="36000" anchor="ctr"/>
          <a:lstStyle/>
          <a:p>
            <a:pPr algn="ctr" eaLnBrk="0" fontAlgn="base" hangingPunct="0">
              <a:spcBef>
                <a:spcPct val="0"/>
              </a:spcBef>
              <a:spcAft>
                <a:spcPct val="0"/>
              </a:spcAft>
              <a:defRPr/>
            </a:pPr>
            <a:r>
              <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架构标准专员</a:t>
            </a:r>
            <a:endPar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78" name="Picture 4" descr="相关图片"/>
          <p:cNvPicPr>
            <a:picLocks noChangeAspect="1" noChangeArrowheads="1"/>
          </p:cNvPicPr>
          <p:nvPr/>
        </p:nvPicPr>
        <p:blipFill>
          <a:blip r:embed="rId1" cstate="email"/>
          <a:srcRect/>
          <a:stretch>
            <a:fillRect/>
          </a:stretch>
        </p:blipFill>
        <p:spPr bwMode="auto">
          <a:xfrm>
            <a:off x="2887860" y="2690123"/>
            <a:ext cx="216406" cy="17225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131"/>
          <p:cNvSpPr>
            <a:spLocks noChangeArrowheads="1"/>
          </p:cNvSpPr>
          <p:nvPr/>
        </p:nvSpPr>
        <p:spPr bwMode="auto">
          <a:xfrm>
            <a:off x="3666490" y="4918356"/>
            <a:ext cx="1943735" cy="356870"/>
          </a:xfrm>
          <a:prstGeom prst="roundRect">
            <a:avLst/>
          </a:prstGeom>
          <a:solidFill>
            <a:sysClr val="window" lastClr="FFFFFF"/>
          </a:solidFill>
          <a:ln w="19050">
            <a:noFill/>
            <a:miter lim="800000"/>
          </a:ln>
          <a:effectLst/>
        </p:spPr>
        <p:txBody>
          <a:bodyPr lIns="252000" rIns="36000" anchor="ctr"/>
          <a:lstStyle/>
          <a:p>
            <a:pPr algn="ctr" eaLnBrk="0" fontAlgn="base" hangingPunct="0">
              <a:spcBef>
                <a:spcPct val="0"/>
              </a:spcBef>
              <a:spcAft>
                <a:spcPct val="0"/>
              </a:spcAft>
              <a:defRPr/>
            </a:pPr>
            <a:r>
              <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板块数据标准责任人</a:t>
            </a:r>
            <a:endPar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80" name="Picture 4" descr="相关图片"/>
          <p:cNvPicPr>
            <a:picLocks noChangeAspect="1" noChangeArrowheads="1"/>
          </p:cNvPicPr>
          <p:nvPr/>
        </p:nvPicPr>
        <p:blipFill>
          <a:blip r:embed="rId1" cstate="email"/>
          <a:srcRect/>
          <a:stretch>
            <a:fillRect/>
          </a:stretch>
        </p:blipFill>
        <p:spPr bwMode="auto">
          <a:xfrm>
            <a:off x="3730438" y="4997531"/>
            <a:ext cx="216406" cy="19513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组合 80"/>
          <p:cNvGrpSpPr/>
          <p:nvPr/>
        </p:nvGrpSpPr>
        <p:grpSpPr>
          <a:xfrm>
            <a:off x="2963736" y="5325519"/>
            <a:ext cx="3284251" cy="1019477"/>
            <a:chOff x="2246630" y="5838523"/>
            <a:chExt cx="3284251" cy="1140894"/>
          </a:xfrm>
        </p:grpSpPr>
        <p:sp>
          <p:nvSpPr>
            <p:cNvPr id="82" name="Rectangle 131"/>
            <p:cNvSpPr>
              <a:spLocks noChangeArrowheads="1"/>
            </p:cNvSpPr>
            <p:nvPr/>
          </p:nvSpPr>
          <p:spPr bwMode="auto">
            <a:xfrm>
              <a:off x="2246630" y="5838523"/>
              <a:ext cx="1521443" cy="1140894"/>
            </a:xfrm>
            <a:prstGeom prst="rect">
              <a:avLst/>
            </a:prstGeom>
            <a:solidFill>
              <a:srgbClr val="FFFFFF"/>
            </a:solidFill>
            <a:ln w="9525">
              <a:noFill/>
              <a:miter lim="800000"/>
            </a:ln>
          </p:spPr>
          <p:txBody>
            <a:bodyPr lIns="0" rIns="0" anchor="t"/>
            <a:lstStyle/>
            <a:p>
              <a:pPr algn="ctr" eaLnBrk="0" fontAlgn="base" hangingPunct="0">
                <a:spcBef>
                  <a:spcPct val="0"/>
                </a:spcBef>
                <a:spcAft>
                  <a:spcPct val="0"/>
                </a:spcAft>
              </a:pPr>
              <a:r>
                <a:rPr lang="zh-CN" altLang="en-US" sz="11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数据标准业务执行人</a:t>
              </a:r>
              <a:endParaRPr lang="zh-CN" altLang="en-US" sz="11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83" name="Rectangle 131"/>
            <p:cNvSpPr>
              <a:spLocks noChangeArrowheads="1"/>
            </p:cNvSpPr>
            <p:nvPr/>
          </p:nvSpPr>
          <p:spPr bwMode="auto">
            <a:xfrm>
              <a:off x="4009438" y="5838523"/>
              <a:ext cx="1521443" cy="1140894"/>
            </a:xfrm>
            <a:prstGeom prst="rect">
              <a:avLst/>
            </a:prstGeom>
            <a:solidFill>
              <a:srgbClr val="FFFFFF"/>
            </a:solidFill>
            <a:ln w="9525">
              <a:noFill/>
              <a:miter lim="800000"/>
            </a:ln>
          </p:spPr>
          <p:txBody>
            <a:bodyPr lIns="0" rIns="0" anchor="t"/>
            <a:lstStyle/>
            <a:p>
              <a:pPr algn="ctr" eaLnBrk="0" fontAlgn="base" hangingPunct="0">
                <a:spcBef>
                  <a:spcPct val="0"/>
                </a:spcBef>
                <a:spcAft>
                  <a:spcPct val="0"/>
                </a:spcAft>
              </a:pPr>
              <a:r>
                <a:rPr lang="zh-CN" altLang="en-US" sz="11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数据标准技术执行人</a:t>
              </a:r>
              <a:endParaRPr lang="zh-CN" altLang="en-US" sz="1100" b="1"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84" name="Picture 4" descr="相关图片"/>
            <p:cNvPicPr>
              <a:picLocks noChangeAspect="1" noChangeArrowheads="1"/>
            </p:cNvPicPr>
            <p:nvPr/>
          </p:nvPicPr>
          <p:blipFill>
            <a:blip r:embed="rId1" cstate="email"/>
            <a:srcRect/>
            <a:stretch>
              <a:fillRect/>
            </a:stretch>
          </p:blipFill>
          <p:spPr bwMode="auto">
            <a:xfrm>
              <a:off x="2486360" y="61290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84"/>
            <p:cNvSpPr/>
            <p:nvPr/>
          </p:nvSpPr>
          <p:spPr>
            <a:xfrm>
              <a:off x="2711303" y="6080469"/>
              <a:ext cx="8813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数据录入方</a:t>
              </a:r>
              <a:endPar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86" name="Picture 4" descr="相关图片"/>
            <p:cNvPicPr>
              <a:picLocks noChangeAspect="1" noChangeArrowheads="1"/>
            </p:cNvPicPr>
            <p:nvPr/>
          </p:nvPicPr>
          <p:blipFill>
            <a:blip r:embed="rId1" cstate="email"/>
            <a:srcRect/>
            <a:stretch>
              <a:fillRect/>
            </a:stretch>
          </p:blipFill>
          <p:spPr bwMode="auto">
            <a:xfrm>
              <a:off x="2486360" y="64044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7" name="矩形 86"/>
            <p:cNvSpPr/>
            <p:nvPr/>
          </p:nvSpPr>
          <p:spPr>
            <a:xfrm>
              <a:off x="2711305" y="6355869"/>
              <a:ext cx="8813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数据使用方</a:t>
              </a:r>
              <a:endPar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88" name="Picture 4" descr="相关图片"/>
            <p:cNvPicPr>
              <a:picLocks noChangeAspect="1" noChangeArrowheads="1"/>
            </p:cNvPicPr>
            <p:nvPr/>
          </p:nvPicPr>
          <p:blipFill>
            <a:blip r:embed="rId1" cstate="email"/>
            <a:srcRect/>
            <a:stretch>
              <a:fillRect/>
            </a:stretch>
          </p:blipFill>
          <p:spPr bwMode="auto">
            <a:xfrm>
              <a:off x="4103555" y="61290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9" name="矩形 88"/>
            <p:cNvSpPr/>
            <p:nvPr/>
          </p:nvSpPr>
          <p:spPr>
            <a:xfrm>
              <a:off x="4348162" y="6080469"/>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流程应用负责人</a:t>
              </a:r>
              <a:endPar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90" name="Picture 4" descr="相关图片"/>
            <p:cNvPicPr>
              <a:picLocks noChangeAspect="1" noChangeArrowheads="1"/>
            </p:cNvPicPr>
            <p:nvPr/>
          </p:nvPicPr>
          <p:blipFill>
            <a:blip r:embed="rId1" cstate="email"/>
            <a:srcRect/>
            <a:stretch>
              <a:fillRect/>
            </a:stretch>
          </p:blipFill>
          <p:spPr bwMode="auto">
            <a:xfrm>
              <a:off x="4103555" y="64044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91" name="矩形 90"/>
            <p:cNvSpPr/>
            <p:nvPr/>
          </p:nvSpPr>
          <p:spPr>
            <a:xfrm>
              <a:off x="4345752" y="6355869"/>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sym typeface="+mn-ea"/>
                </a:rPr>
                <a:t>流程应用</a:t>
              </a: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开发人</a:t>
              </a:r>
              <a:endPar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pic>
          <p:nvPicPr>
            <p:cNvPr id="92" name="Picture 4" descr="相关图片"/>
            <p:cNvPicPr>
              <a:picLocks noChangeAspect="1" noChangeArrowheads="1"/>
            </p:cNvPicPr>
            <p:nvPr/>
          </p:nvPicPr>
          <p:blipFill>
            <a:blip r:embed="rId1" cstate="email"/>
            <a:srcRect/>
            <a:stretch>
              <a:fillRect/>
            </a:stretch>
          </p:blipFill>
          <p:spPr bwMode="auto">
            <a:xfrm>
              <a:off x="4103555" y="6670282"/>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p:cNvSpPr/>
            <p:nvPr/>
          </p:nvSpPr>
          <p:spPr>
            <a:xfrm>
              <a:off x="4345752" y="6621665"/>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sym typeface="+mn-ea"/>
                </a:rPr>
                <a:t>流程应用</a:t>
              </a:r>
              <a:r>
                <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维护人</a:t>
              </a:r>
              <a:endParaRPr lang="zh-CN" altLang="en-US" sz="110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grpSp>
      <p:cxnSp>
        <p:nvCxnSpPr>
          <p:cNvPr id="94" name="连接符: 肘形 96"/>
          <p:cNvCxnSpPr>
            <a:stCxn id="69" idx="2"/>
            <a:endCxn id="63" idx="0"/>
          </p:cNvCxnSpPr>
          <p:nvPr/>
        </p:nvCxnSpPr>
        <p:spPr>
          <a:xfrm rot="5400000" flipV="1">
            <a:off x="5041265" y="2674266"/>
            <a:ext cx="235585" cy="1128395"/>
          </a:xfrm>
          <a:prstGeom prst="bentConnector3">
            <a:avLst>
              <a:gd name="adj1" fmla="val 50135"/>
            </a:avLst>
          </a:prstGeom>
          <a:noFill/>
          <a:ln w="28575" cap="flat" cmpd="sng" algn="ctr">
            <a:solidFill>
              <a:srgbClr val="1368B3"/>
            </a:solidFill>
            <a:prstDash val="solid"/>
            <a:miter lim="800000"/>
          </a:ln>
          <a:effectLst/>
        </p:spPr>
      </p:cxnSp>
      <p:sp>
        <p:nvSpPr>
          <p:cNvPr id="95" name="矩形 4"/>
          <p:cNvSpPr>
            <a:spLocks noChangeArrowheads="1"/>
          </p:cNvSpPr>
          <p:nvPr/>
        </p:nvSpPr>
        <p:spPr bwMode="auto">
          <a:xfrm>
            <a:off x="7024687" y="1229490"/>
            <a:ext cx="4602151"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fontAlgn="base">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确定数据标准管理方向和目标</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推动数据标准执行</a:t>
            </a:r>
            <a:endParaRPr lang="en-US"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指挥数据标准管理工作</a:t>
            </a:r>
            <a:endPar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cxnSp>
        <p:nvCxnSpPr>
          <p:cNvPr id="96" name="直接连接符 95"/>
          <p:cNvCxnSpPr/>
          <p:nvPr/>
        </p:nvCxnSpPr>
        <p:spPr bwMode="auto">
          <a:xfrm flipV="1">
            <a:off x="7024053" y="2068822"/>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97" name="矩形 12"/>
          <p:cNvSpPr>
            <a:spLocks noChangeArrowheads="1"/>
          </p:cNvSpPr>
          <p:nvPr/>
        </p:nvSpPr>
        <p:spPr bwMode="auto">
          <a:xfrm>
            <a:off x="7024053" y="2187950"/>
            <a:ext cx="45720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fontAlgn="base">
              <a:spcBef>
                <a:spcPct val="0"/>
              </a:spcBef>
              <a:spcAft>
                <a:spcPct val="0"/>
              </a:spcAft>
              <a:buFont typeface="Arial" panose="020B0604020202020204" pitchFamily="34" charset="0"/>
              <a:buChar char="•"/>
            </a:pPr>
            <a:r>
              <a:rPr lang="zh-CN" altLang="en-US" sz="1400">
                <a:solidFill>
                  <a:srgbClr val="000000"/>
                </a:solidFill>
                <a:latin typeface="微软雅黑" panose="020B0503020204020204" pitchFamily="34" charset="-122"/>
                <a:ea typeface="微软雅黑" panose="020B0503020204020204" pitchFamily="34" charset="-122"/>
                <a:cs typeface="Arial Unicode MS" panose="020B0604020202020204" charset="-122"/>
                <a:sym typeface="+mn-ea"/>
              </a:rPr>
              <a:t>推进数据标准管理和实施，协调数据标准评估工作</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制定数据标准年度工作计划</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收集、汇总数据质量检查规则，牵头解决数据质量问题，协调各部门制定数据质量工作方案</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cxnSp>
        <p:nvCxnSpPr>
          <p:cNvPr id="98" name="直接连接符 97"/>
          <p:cNvCxnSpPr/>
          <p:nvPr/>
        </p:nvCxnSpPr>
        <p:spPr bwMode="auto">
          <a:xfrm flipV="1">
            <a:off x="7024053" y="3278077"/>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99" name="矩形 14"/>
          <p:cNvSpPr>
            <a:spLocks noChangeArrowheads="1"/>
          </p:cNvSpPr>
          <p:nvPr/>
        </p:nvSpPr>
        <p:spPr bwMode="auto">
          <a:xfrm>
            <a:off x="7024053" y="4165356"/>
            <a:ext cx="4572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fontAlgn="base">
              <a:spcBef>
                <a:spcPct val="0"/>
              </a:spcBef>
              <a:spcAft>
                <a:spcPct val="0"/>
              </a:spcAft>
              <a:buFont typeface="Arial" panose="020B0604020202020204" pitchFamily="34" charset="0"/>
              <a:buChar char="•"/>
            </a:pPr>
            <a:r>
              <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传达数据标准工作安排与要求，协调本部门数据标准执行人参与数据标准工作，包括数据标准制定、征求意见、评审等</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endPar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监督、管理与汇报本</a:t>
            </a: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单位</a:t>
            </a:r>
            <a:r>
              <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数据标准工作开展情况</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endPar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参与数据标准征求意见和评审工作</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cxnSp>
        <p:nvCxnSpPr>
          <p:cNvPr id="100" name="直接连接符 99"/>
          <p:cNvCxnSpPr/>
          <p:nvPr/>
        </p:nvCxnSpPr>
        <p:spPr bwMode="auto">
          <a:xfrm flipV="1">
            <a:off x="7024053" y="5471539"/>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101" name="矩形 14"/>
          <p:cNvSpPr>
            <a:spLocks noChangeArrowheads="1"/>
          </p:cNvSpPr>
          <p:nvPr/>
        </p:nvSpPr>
        <p:spPr bwMode="auto">
          <a:xfrm>
            <a:off x="7024053" y="5662662"/>
            <a:ext cx="457200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fontAlgn="base">
              <a:spcBef>
                <a:spcPct val="0"/>
              </a:spcBef>
              <a:spcAft>
                <a:spcPct val="0"/>
              </a:spcAft>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业务执行员工</a:t>
            </a: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按照数据标准规范执行具体录入、维护</a:t>
            </a:r>
            <a:endParaRPr lang="en-US" altLang="zh-CN"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a:p>
            <a:pPr algn="just" fontAlgn="base">
              <a:spcBef>
                <a:spcPct val="0"/>
              </a:spcBef>
              <a:spcAft>
                <a:spcPct val="0"/>
              </a:spcAft>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技术执行员工</a:t>
            </a:r>
            <a:r>
              <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rPr>
              <a:t>负责信息系统建设运维中数据标准落地工作</a:t>
            </a:r>
            <a:endParaRPr lang="zh-CN" altLang="en-US" sz="1400" dirty="0">
              <a:solidFill>
                <a:srgbClr val="000000"/>
              </a:solidFill>
              <a:latin typeface="微软雅黑" panose="020B0503020204020204" pitchFamily="34" charset="-122"/>
              <a:ea typeface="微软雅黑" panose="020B0503020204020204" pitchFamily="34" charset="-122"/>
              <a:cs typeface="Arial Unicode MS" panose="020B0604020202020204" charset="-122"/>
            </a:endParaRPr>
          </a:p>
        </p:txBody>
      </p:sp>
      <p:grpSp>
        <p:nvGrpSpPr>
          <p:cNvPr id="102" name="组合 101"/>
          <p:cNvGrpSpPr/>
          <p:nvPr/>
        </p:nvGrpSpPr>
        <p:grpSpPr>
          <a:xfrm>
            <a:off x="638175" y="1195351"/>
            <a:ext cx="1702435" cy="5231765"/>
            <a:chOff x="8183" y="2088"/>
            <a:chExt cx="2975" cy="8239"/>
          </a:xfrm>
        </p:grpSpPr>
        <p:sp>
          <p:nvSpPr>
            <p:cNvPr id="103" name="object 53"/>
            <p:cNvSpPr/>
            <p:nvPr/>
          </p:nvSpPr>
          <p:spPr>
            <a:xfrm>
              <a:off x="8218" y="6832"/>
              <a:ext cx="2940" cy="3495"/>
            </a:xfrm>
            <a:custGeom>
              <a:avLst/>
              <a:gdLst/>
              <a:ahLst/>
              <a:cxnLst/>
              <a:rect l="l" t="t" r="r" b="b"/>
              <a:pathLst>
                <a:path w="3045460" h="1484629">
                  <a:moveTo>
                    <a:pt x="0" y="1484376"/>
                  </a:moveTo>
                  <a:lnTo>
                    <a:pt x="3044951" y="1484376"/>
                  </a:lnTo>
                  <a:lnTo>
                    <a:pt x="3044951" y="0"/>
                  </a:lnTo>
                  <a:lnTo>
                    <a:pt x="0" y="0"/>
                  </a:lnTo>
                  <a:lnTo>
                    <a:pt x="0" y="1484376"/>
                  </a:lnTo>
                  <a:close/>
                </a:path>
              </a:pathLst>
            </a:custGeom>
            <a:solidFill>
              <a:srgbClr val="5B9BD5">
                <a:lumMod val="20000"/>
                <a:lumOff val="80000"/>
              </a:srgbClr>
            </a:solidFill>
          </p:spPr>
          <p:txBody>
            <a:bodyPr wrap="square" lIns="0" tIns="0" rIns="0" bIns="0" rtlCol="0"/>
            <a:lstStyle/>
            <a:p>
              <a:pPr eaLnBrk="0" fontAlgn="base" hangingPunct="0">
                <a:spcBef>
                  <a:spcPct val="0"/>
                </a:spcBef>
                <a:spcAft>
                  <a:spcPct val="0"/>
                </a:spcAft>
                <a:defRPr/>
              </a:pPr>
              <a:endParaRPr sz="1600"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4" name="object 50"/>
            <p:cNvSpPr/>
            <p:nvPr/>
          </p:nvSpPr>
          <p:spPr>
            <a:xfrm>
              <a:off x="8183" y="3040"/>
              <a:ext cx="2969" cy="2082"/>
            </a:xfrm>
            <a:custGeom>
              <a:avLst/>
              <a:gdLst/>
              <a:ahLst/>
              <a:cxnLst/>
              <a:rect l="l" t="t" r="r" b="b"/>
              <a:pathLst>
                <a:path w="3045460" h="1472564">
                  <a:moveTo>
                    <a:pt x="0" y="1472184"/>
                  </a:moveTo>
                  <a:lnTo>
                    <a:pt x="3044951" y="1472184"/>
                  </a:lnTo>
                  <a:lnTo>
                    <a:pt x="3044951" y="0"/>
                  </a:lnTo>
                  <a:lnTo>
                    <a:pt x="0" y="0"/>
                  </a:lnTo>
                  <a:lnTo>
                    <a:pt x="0" y="1472184"/>
                  </a:lnTo>
                  <a:close/>
                </a:path>
              </a:pathLst>
            </a:custGeom>
            <a:solidFill>
              <a:srgbClr val="5B9BD5">
                <a:lumMod val="40000"/>
                <a:lumOff val="60000"/>
              </a:srgbClr>
            </a:solidFill>
          </p:spPr>
          <p:txBody>
            <a:bodyPr wrap="square" lIns="0" tIns="0" rIns="0" bIns="0" rtlCol="0"/>
            <a:lstStyle/>
            <a:p>
              <a:pPr eaLnBrk="0" fontAlgn="base" hangingPunct="0">
                <a:spcBef>
                  <a:spcPct val="0"/>
                </a:spcBef>
                <a:spcAft>
                  <a:spcPct val="0"/>
                </a:spcAft>
                <a:defRPr/>
              </a:pPr>
              <a:endParaRPr sz="1600"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5" name="object 47"/>
            <p:cNvSpPr/>
            <p:nvPr/>
          </p:nvSpPr>
          <p:spPr>
            <a:xfrm>
              <a:off x="8183" y="2088"/>
              <a:ext cx="2969" cy="852"/>
            </a:xfrm>
            <a:custGeom>
              <a:avLst/>
              <a:gdLst/>
              <a:ahLst/>
              <a:cxnLst/>
              <a:rect l="l" t="t" r="r" b="b"/>
              <a:pathLst>
                <a:path w="3045460" h="1408429">
                  <a:moveTo>
                    <a:pt x="0" y="1408176"/>
                  </a:moveTo>
                  <a:lnTo>
                    <a:pt x="3044951" y="1408176"/>
                  </a:lnTo>
                  <a:lnTo>
                    <a:pt x="3044951" y="0"/>
                  </a:lnTo>
                  <a:lnTo>
                    <a:pt x="0" y="0"/>
                  </a:lnTo>
                  <a:lnTo>
                    <a:pt x="0" y="1408176"/>
                  </a:lnTo>
                  <a:close/>
                </a:path>
              </a:pathLst>
            </a:custGeom>
            <a:solidFill>
              <a:srgbClr val="5B9BD5">
                <a:lumMod val="75000"/>
              </a:srgbClr>
            </a:solidFill>
          </p:spPr>
          <p:txBody>
            <a:bodyPr wrap="square" lIns="0" tIns="0" rIns="0" bIns="0" rtlCol="0"/>
            <a:lstStyle/>
            <a:p>
              <a:pPr eaLnBrk="0" fontAlgn="base" hangingPunct="0">
                <a:spcBef>
                  <a:spcPct val="0"/>
                </a:spcBef>
                <a:spcAft>
                  <a:spcPct val="0"/>
                </a:spcAft>
                <a:defRPr/>
              </a:pPr>
              <a:endParaRPr sz="1600"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6" name="object 33"/>
            <p:cNvSpPr txBox="1"/>
            <p:nvPr/>
          </p:nvSpPr>
          <p:spPr>
            <a:xfrm>
              <a:off x="8642" y="2341"/>
              <a:ext cx="2091"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p>
              <a:pPr marL="12700" eaLnBrk="0" fontAlgn="base" hangingPunct="0">
                <a:spcBef>
                  <a:spcPts val="105"/>
                </a:spcBef>
                <a:spcAft>
                  <a:spcPct val="0"/>
                </a:spcAft>
                <a:defRPr/>
              </a:pPr>
              <a:r>
                <a:rPr lang="zh-CN" altLang="en-US" sz="1400" kern="0" spc="25" dirty="0">
                  <a:solidFill>
                    <a:prstClr val="black"/>
                  </a:solidFill>
                  <a:latin typeface="微软雅黑" panose="020B0503020204020204" pitchFamily="34" charset="-122"/>
                  <a:ea typeface="微软雅黑" panose="020B0503020204020204" pitchFamily="34" charset="-122"/>
                  <a:cs typeface="+mn-ea"/>
                  <a:sym typeface="+mn-lt"/>
                </a:rPr>
                <a:t>公司决策层</a:t>
              </a:r>
              <a:endParaRPr sz="14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7" name="object 34"/>
            <p:cNvSpPr txBox="1"/>
            <p:nvPr/>
          </p:nvSpPr>
          <p:spPr>
            <a:xfrm>
              <a:off x="8642" y="3847"/>
              <a:ext cx="2091"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defPPr>
                <a:defRPr lang="zh-CN"/>
              </a:defPPr>
              <a:lvl1pPr marL="12700">
                <a:lnSpc>
                  <a:spcPct val="100000"/>
                </a:lnSpc>
                <a:spcBef>
                  <a:spcPts val="105"/>
                </a:spcBef>
                <a:defRPr sz="1400" spc="25">
                  <a:latin typeface="Noto Sans Mono CJK JP Regular"/>
                  <a:cs typeface="Noto Sans Mono CJK JP Regular"/>
                </a:defRPr>
              </a:lvl1pPr>
            </a:lstStyle>
            <a:p>
              <a:pPr eaLnBrk="0" fontAlgn="base" hangingPunct="0">
                <a:spcAft>
                  <a:spcPct val="0"/>
                </a:spcAft>
                <a:defRPr/>
              </a:pPr>
              <a:r>
                <a:rPr lang="zh-CN" altLang="en-US" kern="0" dirty="0" err="1">
                  <a:solidFill>
                    <a:prstClr val="black"/>
                  </a:solidFill>
                  <a:latin typeface="微软雅黑" panose="020B0503020204020204" pitchFamily="34" charset="-122"/>
                  <a:ea typeface="微软雅黑" panose="020B0503020204020204" pitchFamily="34" charset="-122"/>
                  <a:cs typeface="+mn-ea"/>
                  <a:sym typeface="+mn-lt"/>
                </a:rPr>
                <a:t>营运</a:t>
              </a:r>
              <a:r>
                <a:rPr kern="0" dirty="0" err="1">
                  <a:solidFill>
                    <a:prstClr val="black"/>
                  </a:solidFill>
                  <a:latin typeface="微软雅黑" panose="020B0503020204020204" pitchFamily="34" charset="-122"/>
                  <a:ea typeface="微软雅黑" panose="020B0503020204020204" pitchFamily="34" charset="-122"/>
                  <a:cs typeface="+mn-ea"/>
                  <a:sym typeface="+mn-lt"/>
                </a:rPr>
                <a:t>管理层</a:t>
              </a:r>
              <a:endParaRPr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8" name="object 35"/>
            <p:cNvSpPr txBox="1"/>
            <p:nvPr/>
          </p:nvSpPr>
          <p:spPr>
            <a:xfrm>
              <a:off x="9123" y="8229"/>
              <a:ext cx="1507"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p>
              <a:pPr marL="12700" eaLnBrk="0" fontAlgn="base" hangingPunct="0">
                <a:spcBef>
                  <a:spcPts val="105"/>
                </a:spcBef>
                <a:spcAft>
                  <a:spcPct val="0"/>
                </a:spcAft>
                <a:defRPr/>
              </a:pPr>
              <a:r>
                <a:rPr sz="1400" kern="0" spc="25" dirty="0" err="1">
                  <a:solidFill>
                    <a:prstClr val="black"/>
                  </a:solidFill>
                  <a:latin typeface="微软雅黑" panose="020B0503020204020204" pitchFamily="34" charset="-122"/>
                  <a:ea typeface="微软雅黑" panose="020B0503020204020204" pitchFamily="34" charset="-122"/>
                  <a:cs typeface="+mn-ea"/>
                  <a:sym typeface="+mn-lt"/>
                </a:rPr>
                <a:t>执行层</a:t>
              </a:r>
              <a:endParaRPr sz="1400" kern="0" dirty="0">
                <a:solidFill>
                  <a:prstClr val="black"/>
                </a:solidFill>
                <a:latin typeface="微软雅黑" panose="020B0503020204020204" pitchFamily="34" charset="-122"/>
                <a:ea typeface="微软雅黑" panose="020B0503020204020204" pitchFamily="34" charset="-122"/>
                <a:cs typeface="+mn-ea"/>
                <a:sym typeface="+mn-lt"/>
              </a:endParaRPr>
            </a:p>
          </p:txBody>
        </p:sp>
      </p:grpSp>
      <p:sp>
        <p:nvSpPr>
          <p:cNvPr id="110" name="Arrow: Pentagon 85"/>
          <p:cNvSpPr/>
          <p:nvPr/>
        </p:nvSpPr>
        <p:spPr bwMode="auto">
          <a:xfrm>
            <a:off x="2439670" y="780696"/>
            <a:ext cx="4584065"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组织和角色</a:t>
            </a:r>
            <a:endParaRPr lang="zh-CN" altLang="en-US" sz="12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1" name="Arrow: Pentagon 85"/>
          <p:cNvSpPr/>
          <p:nvPr/>
        </p:nvSpPr>
        <p:spPr bwMode="auto">
          <a:xfrm>
            <a:off x="7023735" y="780696"/>
            <a:ext cx="4679950"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职责</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2" name="Arrow: Pentagon 85"/>
          <p:cNvSpPr/>
          <p:nvPr/>
        </p:nvSpPr>
        <p:spPr bwMode="auto">
          <a:xfrm>
            <a:off x="638175" y="780696"/>
            <a:ext cx="1801495"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分析层级</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a:sym typeface="+mn-ea"/>
              </a:rPr>
              <a:t>2.2.8.2 </a:t>
            </a:r>
            <a:r>
              <a:rPr lang="zh-CN" altLang="en-US" b="1" dirty="0"/>
              <a:t>数据标准保障机制</a:t>
            </a:r>
            <a:r>
              <a:rPr lang="en-US" altLang="zh-CN" b="1" dirty="0"/>
              <a:t>-</a:t>
            </a:r>
            <a:r>
              <a:rPr lang="zh-CN" altLang="en-US" b="1" dirty="0"/>
              <a:t>政策</a:t>
            </a:r>
            <a:endParaRPr lang="zh-CN" altLang="en-US" b="1" dirty="0"/>
          </a:p>
        </p:txBody>
      </p:sp>
      <p:sp>
        <p:nvSpPr>
          <p:cNvPr id="146" name="矩形 145"/>
          <p:cNvSpPr/>
          <p:nvPr/>
        </p:nvSpPr>
        <p:spPr bwMode="auto">
          <a:xfrm>
            <a:off x="8961120" y="2841617"/>
            <a:ext cx="2736215" cy="1036955"/>
          </a:xfrm>
          <a:prstGeom prst="rect">
            <a:avLst/>
          </a:prstGeom>
          <a:solidFill>
            <a:sysClr val="window" lastClr="FFFFFF">
              <a:lumMod val="95000"/>
            </a:sysClr>
          </a:solidFill>
          <a:ln>
            <a:noFill/>
          </a:ln>
          <a:effectLst/>
        </p:spPr>
        <p:txBody>
          <a:bodyPr lIns="56007" tIns="56007" rIns="74676" bIns="84011" spcCol="1270"/>
          <a:lstStyle/>
          <a:p>
            <a:pPr marL="0" lvl="1" algn="ctr" defTabSz="466725" eaLnBrk="0" fontAlgn="base" hangingPunct="0">
              <a:spcBef>
                <a:spcPct val="0"/>
              </a:spcBef>
              <a:spcAft>
                <a:spcPts val="300"/>
              </a:spcAft>
              <a:defRPr/>
            </a:pP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47" name="矩形 146"/>
          <p:cNvSpPr/>
          <p:nvPr/>
        </p:nvSpPr>
        <p:spPr bwMode="auto">
          <a:xfrm>
            <a:off x="6054725" y="2841617"/>
            <a:ext cx="2724785" cy="1024890"/>
          </a:xfrm>
          <a:prstGeom prst="rect">
            <a:avLst/>
          </a:prstGeom>
          <a:solidFill>
            <a:sysClr val="window" lastClr="FFFFFF">
              <a:lumMod val="95000"/>
            </a:sysClr>
          </a:solidFill>
          <a:ln>
            <a:noFill/>
          </a:ln>
          <a:effectLst/>
        </p:spPr>
        <p:txBody>
          <a:bodyPr lIns="56007" tIns="56007" rIns="74676" bIns="84011" spcCol="1270"/>
          <a:lstStyle/>
          <a:p>
            <a:pPr marL="0" lvl="1" defTabSz="466725" eaLnBrk="0" fontAlgn="base" hangingPunct="0">
              <a:spcBef>
                <a:spcPct val="0"/>
              </a:spcBef>
              <a:spcAft>
                <a:spcPts val="300"/>
              </a:spcAft>
              <a:defRPr/>
            </a:pP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矩形 147"/>
          <p:cNvSpPr/>
          <p:nvPr/>
        </p:nvSpPr>
        <p:spPr bwMode="auto">
          <a:xfrm>
            <a:off x="3150076" y="2273093"/>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white"/>
                </a:solidFill>
                <a:latin typeface="微软雅黑" panose="020B0503020204020204" pitchFamily="34" charset="-122"/>
                <a:ea typeface="微软雅黑" panose="020B0503020204020204" pitchFamily="34" charset="-122"/>
              </a:rPr>
              <a:t>办法</a:t>
            </a:r>
            <a:endParaRPr lang="zh-CN" altLang="en-US" sz="1600" b="1" kern="0" spc="600" dirty="0">
              <a:solidFill>
                <a:prstClr val="white"/>
              </a:solidFill>
              <a:latin typeface="微软雅黑" panose="020B0503020204020204" pitchFamily="34" charset="-122"/>
              <a:ea typeface="微软雅黑" panose="020B0503020204020204" pitchFamily="34" charset="-122"/>
            </a:endParaRPr>
          </a:p>
        </p:txBody>
      </p:sp>
      <p:sp>
        <p:nvSpPr>
          <p:cNvPr id="149" name="矩形 148"/>
          <p:cNvSpPr/>
          <p:nvPr/>
        </p:nvSpPr>
        <p:spPr bwMode="auto">
          <a:xfrm>
            <a:off x="3150075" y="3947620"/>
            <a:ext cx="2735998" cy="1882558"/>
          </a:xfrm>
          <a:prstGeom prst="rect">
            <a:avLst/>
          </a:prstGeom>
          <a:noFill/>
          <a:ln>
            <a:solidFill>
              <a:sysClr val="window" lastClr="FFFFFF">
                <a:lumMod val="75000"/>
              </a:sysClr>
            </a:solidFill>
          </a:ln>
          <a:effectLst/>
        </p:spPr>
        <p:txBody>
          <a:bodyPr lIns="56007" tIns="56007" rIns="74676" bIns="84011" spcCol="1270"/>
          <a:lstStyle/>
          <a:p>
            <a:pPr marL="179705" lvl="1" indent="-85725" defTabSz="466725" eaLnBrk="0" fontAlgn="base" hangingPunct="0">
              <a:spcBef>
                <a:spcPts val="600"/>
              </a:spcBef>
              <a:spcAft>
                <a:spcPts val="300"/>
              </a:spcAft>
              <a:buFontTx/>
              <a:buChar char="•"/>
              <a:defRPr/>
            </a:pPr>
            <a:r>
              <a:rPr lang="zh-CN" altLang="en-US" sz="1200" kern="0" dirty="0" smtClean="0">
                <a:solidFill>
                  <a:srgbClr val="000000">
                    <a:hueOff val="0"/>
                    <a:satOff val="0"/>
                    <a:lumOff val="0"/>
                    <a:alphaOff val="0"/>
                  </a:srgbClr>
                </a:solidFill>
                <a:latin typeface="微软雅黑" panose="020B0503020204020204" pitchFamily="34" charset="-122"/>
                <a:ea typeface="微软雅黑" panose="020B0503020204020204" pitchFamily="34" charset="-122"/>
              </a:rPr>
              <a:t>定义企业的</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数据标准管理体系</a:t>
            </a:r>
            <a:endPar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179705" lvl="1" indent="-85725" defTabSz="466725" eaLnBrk="0" fontAlgn="base" hangingPunct="0">
              <a:spcBef>
                <a:spcPts val="600"/>
              </a:spcBef>
              <a:spcAft>
                <a:spcPts val="300"/>
              </a:spcAft>
              <a:buFontTx/>
              <a:buChar char="•"/>
              <a:defRPr/>
            </a:pP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数据标准管理组织架构和各方职责</a:t>
            </a:r>
            <a:endPar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179705" lvl="1" indent="-85725" defTabSz="466725" eaLnBrk="0" fontAlgn="base" hangingPunct="0">
              <a:spcBef>
                <a:spcPts val="600"/>
              </a:spcBef>
              <a:spcAft>
                <a:spcPts val="300"/>
              </a:spcAft>
              <a:buFontTx/>
              <a:buChar char="•"/>
              <a:defRPr/>
            </a:pP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数据标准管理的主要流程、工作内容和工作要求</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179705" lvl="1" indent="-85725" defTabSz="466725" eaLnBrk="0" fontAlgn="base" hangingPunct="0">
              <a:spcBef>
                <a:spcPts val="600"/>
              </a:spcBef>
              <a:spcAft>
                <a:spcPts val="300"/>
              </a:spcAft>
              <a:buFontTx/>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信息系统建设、运营过程中与数据标准</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相关的工作要求</a:t>
            </a:r>
            <a:endParaRPr lang="en-US" altLang="zh-CN" sz="1200" kern="0" dirty="0">
              <a:solidFill>
                <a:srgbClr val="000000"/>
              </a:solidFill>
              <a:latin typeface="微软雅黑" panose="020B0503020204020204" pitchFamily="34" charset="-122"/>
              <a:ea typeface="微软雅黑" panose="020B0503020204020204" pitchFamily="34" charset="-122"/>
            </a:endParaRPr>
          </a:p>
        </p:txBody>
      </p:sp>
      <p:sp>
        <p:nvSpPr>
          <p:cNvPr id="150" name="矩形 149"/>
          <p:cNvSpPr/>
          <p:nvPr/>
        </p:nvSpPr>
        <p:spPr bwMode="auto">
          <a:xfrm>
            <a:off x="6052820" y="2273091"/>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black"/>
                </a:solidFill>
                <a:latin typeface="微软雅黑" panose="020B0503020204020204" pitchFamily="34" charset="-122"/>
                <a:ea typeface="微软雅黑" panose="020B0503020204020204" pitchFamily="34" charset="-122"/>
              </a:rPr>
              <a:t>细则</a:t>
            </a:r>
            <a:endParaRPr lang="zh-CN" altLang="en-US" sz="1600" b="1" kern="0" spc="600" dirty="0">
              <a:solidFill>
                <a:prstClr val="black"/>
              </a:solidFill>
              <a:latin typeface="微软雅黑" panose="020B0503020204020204" pitchFamily="34" charset="-122"/>
              <a:ea typeface="微软雅黑" panose="020B0503020204020204" pitchFamily="34" charset="-122"/>
            </a:endParaRPr>
          </a:p>
        </p:txBody>
      </p:sp>
      <p:sp>
        <p:nvSpPr>
          <p:cNvPr id="151" name="矩形 13"/>
          <p:cNvSpPr>
            <a:spLocks noChangeArrowheads="1"/>
          </p:cNvSpPr>
          <p:nvPr/>
        </p:nvSpPr>
        <p:spPr bwMode="auto">
          <a:xfrm>
            <a:off x="6050616" y="3947620"/>
            <a:ext cx="2735999" cy="1882558"/>
          </a:xfrm>
          <a:prstGeom prst="rect">
            <a:avLst/>
          </a:prstGeom>
          <a:noFill/>
          <a:ln>
            <a:solidFill>
              <a:sysClr val="window" lastClr="FFFFFF">
                <a:lumMod val="75000"/>
              </a:sysClr>
            </a:solidFill>
          </a:ln>
        </p:spPr>
        <p:txBody>
          <a:bodyPr lIns="56007" tIns="56007" rIns="74676" bIns="84011"/>
          <a:lstStyle>
            <a:lvl1pPr marL="342900" indent="-342900" defTabSz="466725">
              <a:defRPr sz="1400">
                <a:solidFill>
                  <a:schemeClr val="tx1"/>
                </a:solidFill>
                <a:latin typeface="Arial" panose="020B0604020202020204" pitchFamily="34" charset="0"/>
                <a:ea typeface="微软雅黑" panose="020B0503020204020204" pitchFamily="34" charset="-122"/>
              </a:defRPr>
            </a:lvl1pPr>
            <a:lvl2pPr marL="85725" indent="-85725" defTabSz="466725">
              <a:defRPr sz="1400">
                <a:solidFill>
                  <a:schemeClr val="tx1"/>
                </a:solidFill>
                <a:latin typeface="Arial" panose="020B0604020202020204" pitchFamily="34" charset="0"/>
                <a:ea typeface="微软雅黑" panose="020B0503020204020204" pitchFamily="34" charset="-122"/>
              </a:defRPr>
            </a:lvl2pPr>
            <a:lvl3pPr marL="257175" indent="-128905" defTabSz="466725">
              <a:defRPr sz="1400">
                <a:solidFill>
                  <a:schemeClr val="tx1"/>
                </a:solidFill>
                <a:latin typeface="Arial" panose="020B0604020202020204" pitchFamily="34" charset="0"/>
                <a:ea typeface="微软雅黑" panose="020B0503020204020204" pitchFamily="34" charset="-122"/>
              </a:defRPr>
            </a:lvl3pPr>
            <a:lvl4pPr marL="1600200" indent="-228600" defTabSz="466725">
              <a:defRPr sz="1400">
                <a:solidFill>
                  <a:schemeClr val="tx1"/>
                </a:solidFill>
                <a:latin typeface="Arial" panose="020B0604020202020204" pitchFamily="34" charset="0"/>
                <a:ea typeface="微软雅黑" panose="020B0503020204020204" pitchFamily="34" charset="-122"/>
              </a:defRPr>
            </a:lvl4pPr>
            <a:lvl5pPr marL="2057400" indent="-228600" defTabSz="466725">
              <a:defRPr sz="1400">
                <a:solidFill>
                  <a:schemeClr val="tx1"/>
                </a:solidFill>
                <a:latin typeface="Arial" panose="020B0604020202020204" pitchFamily="34" charset="0"/>
                <a:ea typeface="微软雅黑" panose="020B0503020204020204" pitchFamily="34" charset="-122"/>
              </a:defRPr>
            </a:lvl5pPr>
            <a:lvl6pPr marL="25146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lvl="2" eaLnBrk="0" fontAlgn="base" hangingPunct="0">
              <a:spcBef>
                <a:spcPct val="0"/>
              </a:spcBef>
              <a:spcAft>
                <a:spcPts val="300"/>
              </a:spcAft>
              <a:buFontTx/>
              <a:buChar char="•"/>
              <a:defRPr/>
            </a:pPr>
            <a:r>
              <a:rPr lang="en-US" altLang="zh-CN" sz="1200" kern="0" dirty="0">
                <a:solidFill>
                  <a:srgbClr val="000000"/>
                </a:solidFill>
                <a:latin typeface="微软雅黑" panose="020B0503020204020204" pitchFamily="34" charset="-122"/>
                <a:cs typeface="微软雅黑" panose="020B0503020204020204" pitchFamily="34" charset="-122"/>
              </a:rPr>
              <a:t>1</a:t>
            </a:r>
            <a:r>
              <a:rPr lang="zh-CN" altLang="en-US" sz="1200" kern="0" dirty="0">
                <a:solidFill>
                  <a:srgbClr val="000000"/>
                </a:solidFill>
                <a:latin typeface="微软雅黑" panose="020B0503020204020204" pitchFamily="34" charset="-122"/>
                <a:cs typeface="微软雅黑" panose="020B0503020204020204" pitchFamily="34" charset="-122"/>
              </a:rPr>
              <a:t>、数据标准制定方法论</a:t>
            </a:r>
            <a:endParaRPr lang="en-US" altLang="zh-CN" sz="1200" kern="0" dirty="0">
              <a:solidFill>
                <a:srgbClr val="000000"/>
              </a:solidFill>
              <a:latin typeface="微软雅黑" panose="020B0503020204020204" pitchFamily="34" charset="-122"/>
              <a:cs typeface="微软雅黑" panose="020B0503020204020204" pitchFamily="34" charset="-122"/>
            </a:endParaRPr>
          </a:p>
          <a:p>
            <a:pPr marL="128270" lvl="2" indent="0" eaLnBrk="0" fontAlgn="base" hangingPunct="0">
              <a:spcBef>
                <a:spcPct val="0"/>
              </a:spcBef>
              <a:spcAft>
                <a:spcPts val="300"/>
              </a:spcAft>
              <a:defRPr/>
            </a:pPr>
            <a:r>
              <a:rPr lang="en-US" altLang="zh-CN" sz="1200" kern="0" dirty="0">
                <a:solidFill>
                  <a:srgbClr val="000000"/>
                </a:solidFill>
                <a:latin typeface="微软雅黑" panose="020B0503020204020204" pitchFamily="34" charset="-122"/>
                <a:cs typeface="微软雅黑" panose="020B0503020204020204" pitchFamily="34" charset="-122"/>
              </a:rPr>
              <a:t>	</a:t>
            </a:r>
            <a:r>
              <a:rPr lang="zh-CN" altLang="en-US" sz="1200" kern="0" dirty="0">
                <a:solidFill>
                  <a:srgbClr val="000000"/>
                </a:solidFill>
                <a:latin typeface="微软雅黑" panose="020B0503020204020204" pitchFamily="34" charset="-122"/>
                <a:cs typeface="微软雅黑" panose="020B0503020204020204" pitchFamily="34" charset="-122"/>
              </a:rPr>
              <a:t>数据标准发布流程</a:t>
            </a:r>
            <a:endParaRPr lang="en-US" altLang="zh-CN" sz="1200" kern="0" dirty="0">
              <a:solidFill>
                <a:srgbClr val="000000"/>
              </a:solidFill>
              <a:latin typeface="微软雅黑" panose="020B0503020204020204" pitchFamily="34" charset="-122"/>
              <a:cs typeface="微软雅黑" panose="020B0503020204020204" pitchFamily="34" charset="-122"/>
            </a:endParaRPr>
          </a:p>
          <a:p>
            <a:pPr lvl="2" eaLnBrk="0" fontAlgn="base" hangingPunct="0">
              <a:spcBef>
                <a:spcPct val="0"/>
              </a:spcBef>
              <a:spcAft>
                <a:spcPts val="300"/>
              </a:spcAft>
              <a:buFontTx/>
              <a:buChar char="•"/>
              <a:defRPr/>
            </a:pPr>
            <a:r>
              <a:rPr lang="en-US" altLang="zh-CN" sz="1200" kern="0" dirty="0">
                <a:solidFill>
                  <a:srgbClr val="000000"/>
                </a:solidFill>
                <a:latin typeface="微软雅黑" panose="020B0503020204020204" pitchFamily="34" charset="-122"/>
                <a:cs typeface="微软雅黑" panose="020B0503020204020204" pitchFamily="34" charset="-122"/>
              </a:rPr>
              <a:t>2</a:t>
            </a:r>
            <a:r>
              <a:rPr lang="zh-CN" altLang="en-US" sz="1200" kern="0" dirty="0">
                <a:solidFill>
                  <a:srgbClr val="000000"/>
                </a:solidFill>
                <a:latin typeface="微软雅黑" panose="020B0503020204020204" pitchFamily="34" charset="-122"/>
                <a:cs typeface="微软雅黑" panose="020B0503020204020204" pitchFamily="34" charset="-122"/>
              </a:rPr>
              <a:t>、数据标准管理的具体流程</a:t>
            </a:r>
            <a:endParaRPr lang="zh-CN" altLang="en-US" sz="1200" kern="0" dirty="0">
              <a:solidFill>
                <a:srgbClr val="000000"/>
              </a:solidFill>
              <a:latin typeface="微软雅黑" panose="020B0503020204020204" pitchFamily="34" charset="-122"/>
              <a:cs typeface="微软雅黑" panose="020B0503020204020204" pitchFamily="34" charset="-122"/>
            </a:endParaRPr>
          </a:p>
          <a:p>
            <a:pPr marL="128270" lvl="2" indent="0" eaLnBrk="0" fontAlgn="base" hangingPunct="0">
              <a:spcBef>
                <a:spcPct val="0"/>
              </a:spcBef>
              <a:spcAft>
                <a:spcPts val="300"/>
              </a:spcAft>
              <a:defRPr/>
            </a:pPr>
            <a:r>
              <a:rPr lang="en-US" altLang="zh-CN" sz="1200" kern="0" dirty="0">
                <a:solidFill>
                  <a:srgbClr val="000000"/>
                </a:solidFill>
                <a:latin typeface="微软雅黑" panose="020B0503020204020204" pitchFamily="34" charset="-122"/>
                <a:cs typeface="微软雅黑" panose="020B0503020204020204" pitchFamily="34" charset="-122"/>
              </a:rPr>
              <a:t>	</a:t>
            </a:r>
            <a:r>
              <a:rPr lang="zh-CN" altLang="en-US" sz="1200" kern="0" dirty="0">
                <a:solidFill>
                  <a:srgbClr val="000000"/>
                </a:solidFill>
                <a:latin typeface="微软雅黑" panose="020B0503020204020204" pitchFamily="34" charset="-122"/>
                <a:cs typeface="微软雅黑" panose="020B0503020204020204" pitchFamily="34" charset="-122"/>
              </a:rPr>
              <a:t>数据标准管理流程中的重要活动和职责分工</a:t>
            </a:r>
            <a:endParaRPr lang="en-US" altLang="zh-CN" sz="1200" kern="0" dirty="0">
              <a:solidFill>
                <a:srgbClr val="000000"/>
              </a:solidFill>
              <a:latin typeface="微软雅黑" panose="020B0503020204020204" pitchFamily="34" charset="-122"/>
              <a:cs typeface="微软雅黑" panose="020B0503020204020204" pitchFamily="34" charset="-122"/>
            </a:endParaRPr>
          </a:p>
          <a:p>
            <a:pPr lvl="2" eaLnBrk="0" fontAlgn="base" hangingPunct="0">
              <a:spcBef>
                <a:spcPct val="0"/>
              </a:spcBef>
              <a:spcAft>
                <a:spcPts val="300"/>
              </a:spcAft>
              <a:buFontTx/>
              <a:buChar char="•"/>
              <a:defRPr/>
            </a:pPr>
            <a:r>
              <a:rPr lang="en-US" altLang="zh-CN" sz="1200" kern="0" dirty="0">
                <a:solidFill>
                  <a:srgbClr val="000000"/>
                </a:solidFill>
                <a:latin typeface="微软雅黑" panose="020B0503020204020204" pitchFamily="34" charset="-122"/>
                <a:cs typeface="微软雅黑" panose="020B0503020204020204" pitchFamily="34" charset="-122"/>
              </a:rPr>
              <a:t>3</a:t>
            </a:r>
            <a:r>
              <a:rPr lang="zh-CN" altLang="en-US" sz="1200" kern="0" dirty="0">
                <a:solidFill>
                  <a:srgbClr val="000000"/>
                </a:solidFill>
                <a:latin typeface="微软雅黑" panose="020B0503020204020204" pitchFamily="34" charset="-122"/>
                <a:cs typeface="微软雅黑" panose="020B0503020204020204" pitchFamily="34" charset="-122"/>
              </a:rPr>
              <a:t>、规范信息系统建设、运营过程中与数据标准相关的工作流程</a:t>
            </a:r>
            <a:endParaRPr lang="en-US" altLang="zh-CN" sz="1200" kern="0" dirty="0">
              <a:solidFill>
                <a:srgbClr val="000000"/>
              </a:solidFill>
              <a:latin typeface="微软雅黑" panose="020B0503020204020204" pitchFamily="34" charset="-122"/>
              <a:cs typeface="微软雅黑" panose="020B0503020204020204" pitchFamily="34" charset="-122"/>
            </a:endParaRPr>
          </a:p>
          <a:p>
            <a:pPr lvl="2" eaLnBrk="0" fontAlgn="base" hangingPunct="0">
              <a:spcBef>
                <a:spcPct val="0"/>
              </a:spcBef>
              <a:spcAft>
                <a:spcPts val="300"/>
              </a:spcAft>
              <a:buFontTx/>
              <a:buChar char="•"/>
              <a:defRPr/>
            </a:pPr>
            <a:endParaRPr lang="zh-CN" altLang="en-US" sz="1200" kern="0" dirty="0">
              <a:solidFill>
                <a:srgbClr val="000000"/>
              </a:solidFill>
              <a:latin typeface="微软雅黑" panose="020B0503020204020204" pitchFamily="34" charset="-122"/>
              <a:cs typeface="微软雅黑" panose="020B0503020204020204" pitchFamily="34" charset="-122"/>
            </a:endParaRPr>
          </a:p>
        </p:txBody>
      </p:sp>
      <p:sp>
        <p:nvSpPr>
          <p:cNvPr id="152" name="矩形 151"/>
          <p:cNvSpPr/>
          <p:nvPr/>
        </p:nvSpPr>
        <p:spPr bwMode="auto">
          <a:xfrm>
            <a:off x="8955563" y="2273092"/>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规范</a:t>
            </a:r>
            <a:r>
              <a:rPr lang="en-US" altLang="zh-CN" sz="1600" b="1" kern="0" spc="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kern="0" spc="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标准</a:t>
            </a:r>
            <a:endParaRPr lang="zh-CN" altLang="en-US" sz="1600" b="1" kern="0" spc="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矩形 152"/>
          <p:cNvSpPr/>
          <p:nvPr/>
        </p:nvSpPr>
        <p:spPr bwMode="auto">
          <a:xfrm>
            <a:off x="6315075" y="1037582"/>
            <a:ext cx="2419350" cy="375920"/>
          </a:xfrm>
          <a:prstGeom prst="rect">
            <a:avLst/>
          </a:prstGeom>
          <a:solidFill>
            <a:srgbClr val="0070C0"/>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white"/>
                </a:solidFill>
                <a:latin typeface="微软雅黑" panose="020B0503020204020204" pitchFamily="34" charset="-122"/>
                <a:ea typeface="微软雅黑" panose="020B0503020204020204" pitchFamily="34" charset="-122"/>
              </a:rPr>
              <a:t>制度</a:t>
            </a:r>
            <a:endParaRPr lang="zh-CN" altLang="en-US" sz="1600" b="1" kern="0" spc="600" dirty="0">
              <a:solidFill>
                <a:prstClr val="white"/>
              </a:solidFill>
              <a:latin typeface="微软雅黑" panose="020B0503020204020204" pitchFamily="34" charset="-122"/>
              <a:ea typeface="微软雅黑" panose="020B0503020204020204" pitchFamily="34" charset="-122"/>
            </a:endParaRPr>
          </a:p>
        </p:txBody>
      </p:sp>
      <p:sp>
        <p:nvSpPr>
          <p:cNvPr id="154" name="矩形 153"/>
          <p:cNvSpPr/>
          <p:nvPr/>
        </p:nvSpPr>
        <p:spPr bwMode="auto">
          <a:xfrm>
            <a:off x="6315075" y="1413502"/>
            <a:ext cx="2419350" cy="346075"/>
          </a:xfrm>
          <a:prstGeom prst="rect">
            <a:avLst/>
          </a:prstGeom>
          <a:solidFill>
            <a:sysClr val="window" lastClr="FFFFFF">
              <a:lumMod val="95000"/>
            </a:sysClr>
          </a:solidFill>
          <a:ln>
            <a:noFill/>
          </a:ln>
          <a:effectLst/>
        </p:spPr>
        <p:txBody>
          <a:bodyPr lIns="56007" tIns="56007" rIns="74676" bIns="84011" spcCol="1270"/>
          <a:lstStyle/>
          <a:p>
            <a:pPr marL="0" lvl="1" algn="ctr" defTabSz="466725">
              <a:spcAft>
                <a:spcPts val="300"/>
              </a:spcAft>
              <a:defRPr/>
            </a:pPr>
            <a:r>
              <a:rPr lang="en-US" altLang="zh-CN" sz="1200" b="1" kern="0" dirty="0" smtClean="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kern="0" dirty="0" smtClean="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企业数据管理办法（试行）</a:t>
            </a:r>
            <a:r>
              <a:rPr lang="en-US" altLang="zh-CN" sz="1200" b="1" kern="0" dirty="0" smtClean="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br>
            <a:endPar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矩形 154"/>
          <p:cNvSpPr/>
          <p:nvPr/>
        </p:nvSpPr>
        <p:spPr bwMode="auto">
          <a:xfrm>
            <a:off x="3150235" y="2841617"/>
            <a:ext cx="2735580" cy="1036955"/>
          </a:xfrm>
          <a:prstGeom prst="rect">
            <a:avLst/>
          </a:prstGeom>
          <a:solidFill>
            <a:sysClr val="window" lastClr="FFFFFF">
              <a:lumMod val="95000"/>
            </a:sysClr>
          </a:solidFill>
          <a:ln>
            <a:noFill/>
          </a:ln>
          <a:effectLst/>
        </p:spPr>
        <p:txBody>
          <a:bodyPr lIns="56007" tIns="56007" rIns="74676" bIns="84011" spcCol="1270"/>
          <a:lstStyle/>
          <a:p>
            <a:pPr marL="0" lvl="1" algn="ctr"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数据标准管理办法</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0" lvl="1" algn="ctr"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56" name="矩形 155"/>
          <p:cNvSpPr/>
          <p:nvPr/>
        </p:nvSpPr>
        <p:spPr bwMode="auto">
          <a:xfrm>
            <a:off x="6461760" y="2831457"/>
            <a:ext cx="2324735" cy="1036955"/>
          </a:xfrm>
          <a:prstGeom prst="rect">
            <a:avLst/>
          </a:prstGeom>
          <a:solidFill>
            <a:sysClr val="window" lastClr="FFFFFF">
              <a:lumMod val="95000"/>
            </a:sysClr>
          </a:solidFill>
          <a:ln>
            <a:noFill/>
          </a:ln>
          <a:effectLst/>
        </p:spPr>
        <p:txBody>
          <a:bodyPr lIns="56007" tIns="56007" rIns="74676" bIns="84011" spcCol="1270"/>
          <a:lstStyle/>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数据标准制定工作细则</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数据标准管理工作细则</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信息系统标准管理工作细则</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矩形 156"/>
          <p:cNvSpPr/>
          <p:nvPr/>
        </p:nvSpPr>
        <p:spPr bwMode="auto">
          <a:xfrm>
            <a:off x="9362440" y="2841617"/>
            <a:ext cx="2329180" cy="1036955"/>
          </a:xfrm>
          <a:prstGeom prst="rect">
            <a:avLst/>
          </a:prstGeom>
          <a:solidFill>
            <a:sysClr val="window" lastClr="FFFFFF">
              <a:lumMod val="95000"/>
            </a:sysClr>
          </a:solidFill>
          <a:ln>
            <a:noFill/>
          </a:ln>
          <a:effectLst/>
        </p:spPr>
        <p:txBody>
          <a:bodyPr lIns="56007" tIns="56007" rIns="74676" bIns="84011" spcCol="1270"/>
          <a:lstStyle/>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业务数据标准</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sym typeface="+mn-ea"/>
              </a:rPr>
              <a:t>标准规范</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主数据数据标准规范</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0" lvl="1" defTabSz="466725" eaLnBrk="0" fontAlgn="base" hangingPunct="0">
              <a:spcBef>
                <a:spcPct val="0"/>
              </a:spcBef>
              <a:spcAft>
                <a:spcPts val="300"/>
              </a:spcAft>
              <a:defRPr/>
            </a:pP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r>
              <a:rPr lang="zh-CN" altLang="en-US"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指标数据数据标准规范</a:t>
            </a:r>
            <a:r>
              <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a:t>
            </a: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a:p>
            <a:pPr marL="0" lvl="1" defTabSz="466725" eaLnBrk="0" fontAlgn="base" hangingPunct="0">
              <a:spcBef>
                <a:spcPct val="0"/>
              </a:spcBef>
              <a:spcAft>
                <a:spcPts val="300"/>
              </a:spcAft>
              <a:defRPr/>
            </a:pPr>
            <a:endParaRPr lang="en-US" altLang="zh-CN" sz="1200"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58" name="矩形 157"/>
          <p:cNvSpPr/>
          <p:nvPr/>
        </p:nvSpPr>
        <p:spPr>
          <a:xfrm>
            <a:off x="3139919"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待拟定</a:t>
            </a:r>
            <a:endPar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59" name="矩形 158"/>
          <p:cNvSpPr/>
          <p:nvPr/>
        </p:nvSpPr>
        <p:spPr>
          <a:xfrm>
            <a:off x="6050616"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sym typeface="+mn-ea"/>
              </a:rPr>
              <a:t>待拟定</a:t>
            </a:r>
            <a:endPar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8951155"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sym typeface="+mn-ea"/>
              </a:rPr>
              <a:t>待拟定</a:t>
            </a:r>
            <a:endParaRPr lang="zh-CN" altLang="en-US" sz="12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sp>
        <p:nvSpPr>
          <p:cNvPr id="161" name="等腰三角形 160"/>
          <p:cNvSpPr/>
          <p:nvPr/>
        </p:nvSpPr>
        <p:spPr>
          <a:xfrm rot="5400000">
            <a:off x="5721754" y="2514084"/>
            <a:ext cx="495388" cy="108455"/>
          </a:xfrm>
          <a:prstGeom prst="triangle">
            <a:avLst/>
          </a:prstGeom>
          <a:solidFill>
            <a:srgbClr val="BFBFBF"/>
          </a:solidFill>
          <a:ln w="6350" cap="flat" cmpd="sng" algn="ctr">
            <a:noFill/>
            <a:prstDash val="solid"/>
            <a:miter lim="800000"/>
          </a:ln>
          <a:effectLst/>
        </p:spPr>
        <p:txBody>
          <a:bodyPr wrap="square" rtlCol="0" anchor="ctr">
            <a:noAutofit/>
          </a:bodyPr>
          <a:lstStyle/>
          <a:p>
            <a:pPr eaLnBrk="0" fontAlgn="base" hangingPunct="0">
              <a:spcBef>
                <a:spcPct val="0"/>
              </a:spcBef>
              <a:spcAft>
                <a:spcPct val="0"/>
              </a:spcAft>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162" name="等腰三角形 161"/>
          <p:cNvSpPr/>
          <p:nvPr/>
        </p:nvSpPr>
        <p:spPr>
          <a:xfrm rot="5400000">
            <a:off x="8624498" y="2514085"/>
            <a:ext cx="495388" cy="108455"/>
          </a:xfrm>
          <a:prstGeom prst="triangle">
            <a:avLst/>
          </a:prstGeom>
          <a:solidFill>
            <a:srgbClr val="BFBFBF"/>
          </a:solidFill>
          <a:ln w="6350" cap="flat" cmpd="sng" algn="ctr">
            <a:noFill/>
            <a:prstDash val="solid"/>
            <a:miter lim="800000"/>
          </a:ln>
          <a:effectLst/>
        </p:spPr>
        <p:txBody>
          <a:bodyPr wrap="square" rtlCol="0" anchor="ctr">
            <a:noAutofit/>
          </a:bodyPr>
          <a:lstStyle/>
          <a:p>
            <a:pPr eaLnBrk="0" fontAlgn="base" hangingPunct="0">
              <a:spcBef>
                <a:spcPct val="0"/>
              </a:spcBef>
              <a:spcAft>
                <a:spcPct val="0"/>
              </a:spcAft>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163" name="矩形 13"/>
          <p:cNvSpPr>
            <a:spLocks noChangeArrowheads="1"/>
          </p:cNvSpPr>
          <p:nvPr/>
        </p:nvSpPr>
        <p:spPr bwMode="auto">
          <a:xfrm>
            <a:off x="8951155" y="3947620"/>
            <a:ext cx="2735999" cy="1882558"/>
          </a:xfrm>
          <a:prstGeom prst="rect">
            <a:avLst/>
          </a:prstGeom>
          <a:noFill/>
          <a:ln>
            <a:solidFill>
              <a:sysClr val="window" lastClr="FFFFFF">
                <a:lumMod val="75000"/>
              </a:sysClr>
            </a:solidFill>
          </a:ln>
        </p:spPr>
        <p:txBody>
          <a:bodyPr lIns="56007" tIns="56007" rIns="74676" bIns="84011"/>
          <a:lstStyle>
            <a:lvl1pPr marL="342900" indent="-342900" defTabSz="466725">
              <a:defRPr sz="1400">
                <a:solidFill>
                  <a:schemeClr val="tx1"/>
                </a:solidFill>
                <a:latin typeface="Arial" panose="020B0604020202020204" pitchFamily="34" charset="0"/>
                <a:ea typeface="微软雅黑" panose="020B0503020204020204" pitchFamily="34" charset="-122"/>
              </a:defRPr>
            </a:lvl1pPr>
            <a:lvl2pPr marL="85725" indent="-85725" defTabSz="466725">
              <a:defRPr sz="1400">
                <a:solidFill>
                  <a:schemeClr val="tx1"/>
                </a:solidFill>
                <a:latin typeface="Arial" panose="020B0604020202020204" pitchFamily="34" charset="0"/>
                <a:ea typeface="微软雅黑" panose="020B0503020204020204" pitchFamily="34" charset="-122"/>
              </a:defRPr>
            </a:lvl2pPr>
            <a:lvl3pPr marL="257175" indent="-128905" defTabSz="466725">
              <a:defRPr sz="1400">
                <a:solidFill>
                  <a:schemeClr val="tx1"/>
                </a:solidFill>
                <a:latin typeface="Arial" panose="020B0604020202020204" pitchFamily="34" charset="0"/>
                <a:ea typeface="微软雅黑" panose="020B0503020204020204" pitchFamily="34" charset="-122"/>
              </a:defRPr>
            </a:lvl3pPr>
            <a:lvl4pPr marL="1600200" indent="-228600" defTabSz="466725">
              <a:defRPr sz="1400">
                <a:solidFill>
                  <a:schemeClr val="tx1"/>
                </a:solidFill>
                <a:latin typeface="Arial" panose="020B0604020202020204" pitchFamily="34" charset="0"/>
                <a:ea typeface="微软雅黑" panose="020B0503020204020204" pitchFamily="34" charset="-122"/>
              </a:defRPr>
            </a:lvl4pPr>
            <a:lvl5pPr marL="2057400" indent="-228600" defTabSz="466725">
              <a:defRPr sz="1400">
                <a:solidFill>
                  <a:schemeClr val="tx1"/>
                </a:solidFill>
                <a:latin typeface="Arial" panose="020B0604020202020204" pitchFamily="34" charset="0"/>
                <a:ea typeface="微软雅黑" panose="020B0503020204020204" pitchFamily="34" charset="-122"/>
              </a:defRPr>
            </a:lvl5pPr>
            <a:lvl6pPr marL="25146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defTabSz="466725"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lvl="2" eaLnBrk="0" fontAlgn="base" hangingPunct="0">
              <a:spcBef>
                <a:spcPct val="0"/>
              </a:spcBef>
              <a:spcAft>
                <a:spcPts val="300"/>
              </a:spcAft>
              <a:buFontTx/>
              <a:buChar char="•"/>
              <a:defRPr/>
            </a:pPr>
            <a:r>
              <a:rPr lang="zh-CN" altLang="en-US" sz="1200" kern="0" dirty="0">
                <a:solidFill>
                  <a:srgbClr val="000000"/>
                </a:solidFill>
                <a:latin typeface="微软雅黑" panose="020B0503020204020204" pitchFamily="34" charset="-122"/>
                <a:cs typeface="微软雅黑" panose="020B0503020204020204" pitchFamily="34" charset="-122"/>
              </a:rPr>
              <a:t>主数据的数据标准规范</a:t>
            </a:r>
            <a:endParaRPr lang="zh-CN" altLang="en-US" sz="1200" kern="0" dirty="0">
              <a:solidFill>
                <a:srgbClr val="000000"/>
              </a:solidFill>
              <a:latin typeface="微软雅黑" panose="020B0503020204020204" pitchFamily="34" charset="-122"/>
              <a:cs typeface="微软雅黑" panose="020B0503020204020204" pitchFamily="34" charset="-122"/>
            </a:endParaRPr>
          </a:p>
          <a:p>
            <a:pPr lvl="2" eaLnBrk="0" fontAlgn="base" hangingPunct="0">
              <a:spcBef>
                <a:spcPct val="0"/>
              </a:spcBef>
              <a:spcAft>
                <a:spcPts val="300"/>
              </a:spcAft>
              <a:buFontTx/>
              <a:buChar char="•"/>
              <a:defRPr/>
            </a:pPr>
            <a:r>
              <a:rPr lang="zh-CN" altLang="en-US" sz="1200" kern="0" dirty="0">
                <a:solidFill>
                  <a:srgbClr val="000000"/>
                </a:solidFill>
                <a:latin typeface="微软雅黑" panose="020B0503020204020204" pitchFamily="34" charset="-122"/>
                <a:cs typeface="微软雅黑" panose="020B0503020204020204" pitchFamily="34" charset="-122"/>
                <a:sym typeface="+mn-ea"/>
              </a:rPr>
              <a:t>指标的数据标准规范</a:t>
            </a:r>
            <a:endParaRPr lang="zh-CN" altLang="en-US" sz="1200" kern="0" dirty="0">
              <a:solidFill>
                <a:srgbClr val="000000"/>
              </a:solidFill>
              <a:latin typeface="微软雅黑" panose="020B0503020204020204" pitchFamily="34" charset="-122"/>
              <a:cs typeface="微软雅黑" panose="020B0503020204020204" pitchFamily="34" charset="-122"/>
              <a:sym typeface="+mn-ea"/>
            </a:endParaRPr>
          </a:p>
          <a:p>
            <a:pPr lvl="2" eaLnBrk="0" fontAlgn="base" hangingPunct="0">
              <a:spcBef>
                <a:spcPct val="0"/>
              </a:spcBef>
              <a:spcAft>
                <a:spcPts val="300"/>
              </a:spcAft>
              <a:buFontTx/>
              <a:buChar char="•"/>
              <a:defRPr/>
            </a:pPr>
            <a:r>
              <a:rPr lang="zh-CN" altLang="en-US" sz="1200" kern="0" dirty="0">
                <a:solidFill>
                  <a:srgbClr val="000000"/>
                </a:solidFill>
                <a:latin typeface="微软雅黑" panose="020B0503020204020204" pitchFamily="34" charset="-122"/>
                <a:cs typeface="微软雅黑" panose="020B0503020204020204" pitchFamily="34" charset="-122"/>
                <a:sym typeface="+mn-ea"/>
              </a:rPr>
              <a:t>业务数据的数据标准规范</a:t>
            </a:r>
            <a:endParaRPr lang="en-US" altLang="zh-CN" sz="1200" kern="0" dirty="0">
              <a:solidFill>
                <a:srgbClr val="000000"/>
              </a:solidFill>
              <a:latin typeface="微软雅黑" panose="020B0503020204020204" pitchFamily="34" charset="-122"/>
              <a:cs typeface="微软雅黑" panose="020B0503020204020204" pitchFamily="34" charset="-122"/>
            </a:endParaRPr>
          </a:p>
          <a:p>
            <a:pPr lvl="2" eaLnBrk="0" fontAlgn="base" hangingPunct="0">
              <a:spcBef>
                <a:spcPct val="0"/>
              </a:spcBef>
              <a:spcAft>
                <a:spcPts val="300"/>
              </a:spcAft>
              <a:buFontTx/>
              <a:buChar char="•"/>
              <a:defRPr/>
            </a:pPr>
            <a:r>
              <a:rPr lang="zh-CN" altLang="en-US" sz="1200" kern="0" dirty="0">
                <a:solidFill>
                  <a:srgbClr val="000000"/>
                </a:solidFill>
                <a:latin typeface="微软雅黑" panose="020B0503020204020204" pitchFamily="34" charset="-122"/>
                <a:cs typeface="微软雅黑" panose="020B0503020204020204" pitchFamily="34" charset="-122"/>
              </a:rPr>
              <a:t>重点推动主数据（科目、组织、银行代码、成本中心、利润中心、客户、供应商等）</a:t>
            </a:r>
            <a:endParaRPr lang="zh-CN" altLang="en-US" sz="1200" kern="0" dirty="0">
              <a:solidFill>
                <a:srgbClr val="000000"/>
              </a:solidFill>
              <a:latin typeface="微软雅黑" panose="020B0503020204020204" pitchFamily="34" charset="-122"/>
              <a:cs typeface="微软雅黑" panose="020B0503020204020204" pitchFamily="34" charset="-122"/>
            </a:endParaRPr>
          </a:p>
        </p:txBody>
      </p:sp>
      <p:sp>
        <p:nvSpPr>
          <p:cNvPr id="164" name="箭头: 右 54"/>
          <p:cNvSpPr/>
          <p:nvPr/>
        </p:nvSpPr>
        <p:spPr>
          <a:xfrm>
            <a:off x="2661832" y="3278237"/>
            <a:ext cx="319294" cy="1180326"/>
          </a:xfrm>
          <a:prstGeom prst="rightArrow">
            <a:avLst>
              <a:gd name="adj1" fmla="val 62126"/>
              <a:gd name="adj2" fmla="val 50000"/>
            </a:avLst>
          </a:prstGeom>
          <a:solidFill>
            <a:sysClr val="window" lastClr="FFFFFF">
              <a:lumMod val="85000"/>
            </a:sysClr>
          </a:solidFill>
          <a:ln w="12700" cap="flat" cmpd="sng" algn="ctr">
            <a:noFill/>
            <a:prstDash val="solid"/>
            <a:miter lim="800000"/>
          </a:ln>
          <a:effectLst/>
        </p:spPr>
        <p:txBody>
          <a:bodyPr wrap="square" rtlCol="0" anchor="ctr">
            <a:noAutofit/>
          </a:bodyPr>
          <a:lstStyle/>
          <a:p>
            <a:pPr eaLnBrk="0" fontAlgn="base" hangingPunct="0">
              <a:spcBef>
                <a:spcPct val="0"/>
              </a:spcBef>
              <a:spcAft>
                <a:spcPct val="0"/>
              </a:spcAft>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grpSp>
        <p:nvGrpSpPr>
          <p:cNvPr id="165" name="组合 164"/>
          <p:cNvGrpSpPr/>
          <p:nvPr/>
        </p:nvGrpSpPr>
        <p:grpSpPr>
          <a:xfrm>
            <a:off x="403696" y="2946627"/>
            <a:ext cx="1996440" cy="1769745"/>
            <a:chOff x="7929285" y="4161072"/>
            <a:chExt cx="2375724" cy="1604044"/>
          </a:xfrm>
        </p:grpSpPr>
        <p:sp>
          <p:nvSpPr>
            <p:cNvPr id="166" name="AutoShape 7"/>
            <p:cNvSpPr>
              <a:spLocks noChangeArrowheads="1"/>
            </p:cNvSpPr>
            <p:nvPr/>
          </p:nvSpPr>
          <p:spPr bwMode="auto">
            <a:xfrm>
              <a:off x="8539840" y="4165101"/>
              <a:ext cx="543303" cy="1600015"/>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政策</a:t>
              </a:r>
              <a:endParaRPr lang="zh-CN" altLang="en-US" sz="1100" b="1" kern="0" dirty="0">
                <a:solidFill>
                  <a:srgbClr val="FF0000"/>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167" name="AutoShape 5"/>
            <p:cNvSpPr>
              <a:spLocks noChangeArrowheads="1"/>
            </p:cNvSpPr>
            <p:nvPr/>
          </p:nvSpPr>
          <p:spPr bwMode="auto">
            <a:xfrm>
              <a:off x="9760194" y="4161072"/>
              <a:ext cx="544815" cy="1600016"/>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技术</a:t>
              </a:r>
              <a:endPar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168" name="AutoShape 6"/>
            <p:cNvSpPr>
              <a:spLocks noChangeArrowheads="1"/>
            </p:cNvSpPr>
            <p:nvPr/>
          </p:nvSpPr>
          <p:spPr bwMode="auto">
            <a:xfrm>
              <a:off x="9151906" y="4162799"/>
              <a:ext cx="544815" cy="1601166"/>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rPr>
                <a:t>流程</a:t>
              </a:r>
              <a:endParaRPr lang="zh-CN" altLang="en-US" sz="1100" b="1" kern="0" dirty="0">
                <a:solidFill>
                  <a:prstClr val="black"/>
                </a:solidFill>
                <a:latin typeface="微软雅黑" panose="020B0503020204020204" pitchFamily="34" charset="-122"/>
                <a:ea typeface="微软雅黑" panose="020B0503020204020204" pitchFamily="34" charset="-122"/>
                <a:cs typeface="Arial Unicode MS" panose="020B0604020202020204" charset="-122"/>
              </a:endParaRPr>
            </a:p>
          </p:txBody>
        </p:sp>
        <p:sp>
          <p:nvSpPr>
            <p:cNvPr id="169" name="AutoShape 7"/>
            <p:cNvSpPr>
              <a:spLocks noChangeArrowheads="1"/>
            </p:cNvSpPr>
            <p:nvPr/>
          </p:nvSpPr>
          <p:spPr bwMode="auto">
            <a:xfrm>
              <a:off x="7929285" y="4165101"/>
              <a:ext cx="544815" cy="1600015"/>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buFont typeface="Marlett" pitchFamily="2" charset="2"/>
                <a:buNone/>
                <a:defRPr/>
              </a:pPr>
              <a:r>
                <a:rPr lang="zh-CN" altLang="en-US" sz="1100" b="1" kern="0" dirty="0">
                  <a:solidFill>
                    <a:prstClr val="black"/>
                  </a:solidFill>
                  <a:latin typeface="微软雅黑" panose="020B0503020204020204" pitchFamily="34" charset="-122"/>
                  <a:cs typeface="Arial Unicode MS" panose="020B0604020202020204" charset="-122"/>
                </a:rPr>
                <a:t>组织</a:t>
              </a:r>
              <a:endParaRPr lang="zh-CN" altLang="en-US" sz="1100" b="1" kern="0" dirty="0">
                <a:solidFill>
                  <a:prstClr val="black"/>
                </a:solidFill>
                <a:latin typeface="微软雅黑" panose="020B0503020204020204" pitchFamily="34" charset="-122"/>
                <a:cs typeface="Arial Unicode MS" panose="020B0604020202020204" charset="-122"/>
              </a:endParaRPr>
            </a:p>
          </p:txBody>
        </p:sp>
        <p:sp>
          <p:nvSpPr>
            <p:cNvPr id="170" name="AutoShape 12"/>
            <p:cNvSpPr>
              <a:spLocks noChangeArrowheads="1"/>
            </p:cNvSpPr>
            <p:nvPr/>
          </p:nvSpPr>
          <p:spPr bwMode="auto">
            <a:xfrm>
              <a:off x="7984925" y="4864707"/>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sz="1100" kern="0" dirty="0">
                  <a:solidFill>
                    <a:prstClr val="black"/>
                  </a:solidFill>
                  <a:latin typeface="微软雅黑" panose="020B0503020204020204" pitchFamily="34" charset="-122"/>
                </a:rPr>
                <a:t>数据质量管理</a:t>
              </a:r>
              <a:endParaRPr lang="zh-CN" altLang="en-US" sz="1100" kern="0" dirty="0">
                <a:solidFill>
                  <a:prstClr val="black"/>
                </a:solidFill>
                <a:latin typeface="微软雅黑" panose="020B0503020204020204" pitchFamily="34" charset="-122"/>
              </a:endParaRPr>
            </a:p>
          </p:txBody>
        </p:sp>
        <p:sp>
          <p:nvSpPr>
            <p:cNvPr id="171" name="AutoShape 11"/>
            <p:cNvSpPr>
              <a:spLocks noChangeArrowheads="1"/>
            </p:cNvSpPr>
            <p:nvPr/>
          </p:nvSpPr>
          <p:spPr bwMode="auto">
            <a:xfrm>
              <a:off x="7984925" y="5068344"/>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sz="1100" kern="0" dirty="0">
                  <a:solidFill>
                    <a:prstClr val="black"/>
                  </a:solidFill>
                  <a:latin typeface="微软雅黑" panose="020B0503020204020204" pitchFamily="34" charset="-122"/>
                </a:rPr>
                <a:t>数据治理</a:t>
              </a:r>
              <a:endParaRPr lang="zh-CN" altLang="en-US" sz="1100" kern="0" dirty="0">
                <a:solidFill>
                  <a:prstClr val="black"/>
                </a:solidFill>
                <a:latin typeface="微软雅黑" panose="020B0503020204020204" pitchFamily="34" charset="-122"/>
              </a:endParaRPr>
            </a:p>
          </p:txBody>
        </p:sp>
        <p:sp>
          <p:nvSpPr>
            <p:cNvPr id="172" name="AutoShape 11"/>
            <p:cNvSpPr>
              <a:spLocks noChangeArrowheads="1"/>
            </p:cNvSpPr>
            <p:nvPr/>
          </p:nvSpPr>
          <p:spPr bwMode="auto">
            <a:xfrm>
              <a:off x="7984925" y="4663008"/>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a:buSzPct val="80000"/>
                <a:defRPr/>
              </a:pPr>
              <a:r>
                <a:rPr lang="zh-CN" altLang="en-US" sz="1100" kern="0" dirty="0">
                  <a:solidFill>
                    <a:prstClr val="black"/>
                  </a:solidFill>
                  <a:latin typeface="微软雅黑" panose="020B0503020204020204" pitchFamily="34" charset="-122"/>
                  <a:ea typeface="微软雅黑" panose="020B0503020204020204" pitchFamily="34" charset="-122"/>
                </a:rPr>
                <a:t>数据标准管理</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
          <p:nvSpPr>
            <p:cNvPr id="173" name="AutoShape 11"/>
            <p:cNvSpPr>
              <a:spLocks noChangeArrowheads="1"/>
            </p:cNvSpPr>
            <p:nvPr/>
          </p:nvSpPr>
          <p:spPr bwMode="auto">
            <a:xfrm>
              <a:off x="7984925" y="5279004"/>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a:buSzPct val="80000"/>
                <a:defRPr/>
              </a:pPr>
              <a:r>
                <a:rPr lang="zh-CN" altLang="en-US" sz="1100" kern="0" dirty="0">
                  <a:solidFill>
                    <a:prstClr val="black"/>
                  </a:solidFill>
                  <a:latin typeface="微软雅黑" panose="020B0503020204020204" pitchFamily="34" charset="-122"/>
                  <a:ea typeface="微软雅黑" panose="020B0503020204020204" pitchFamily="34" charset="-122"/>
                </a:rPr>
                <a:t>数据安全管理</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
          <p:nvSpPr>
            <p:cNvPr id="174" name="AutoShape 11"/>
            <p:cNvSpPr>
              <a:spLocks noChangeArrowheads="1"/>
            </p:cNvSpPr>
            <p:nvPr/>
          </p:nvSpPr>
          <p:spPr bwMode="auto">
            <a:xfrm>
              <a:off x="7984925" y="5482642"/>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a:buSzPct val="80000"/>
                <a:defRPr/>
              </a:pPr>
              <a:r>
                <a:rPr lang="zh-CN" altLang="en-US" sz="1100" kern="0" dirty="0">
                  <a:solidFill>
                    <a:prstClr val="black"/>
                  </a:solidFill>
                  <a:latin typeface="微软雅黑" panose="020B0503020204020204" pitchFamily="34" charset="-122"/>
                  <a:ea typeface="微软雅黑" panose="020B0503020204020204" pitchFamily="34" charset="-122"/>
                </a:rPr>
                <a:t>主数据管理</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sp>
          <p:nvSpPr>
            <p:cNvPr id="175" name="AutoShape 9"/>
            <p:cNvSpPr>
              <a:spLocks noChangeArrowheads="1"/>
            </p:cNvSpPr>
            <p:nvPr/>
          </p:nvSpPr>
          <p:spPr bwMode="auto">
            <a:xfrm>
              <a:off x="7984925" y="4449715"/>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a:buSzPct val="80000"/>
                <a:defRPr/>
              </a:pPr>
              <a:r>
                <a:rPr lang="zh-CN" altLang="en-US" sz="1100" kern="0" dirty="0">
                  <a:solidFill>
                    <a:prstClr val="black"/>
                  </a:solidFill>
                  <a:latin typeface="微软雅黑" panose="020B0503020204020204" pitchFamily="34" charset="-122"/>
                  <a:ea typeface="微软雅黑" panose="020B0503020204020204" pitchFamily="34" charset="-122"/>
                </a:rPr>
                <a:t>数据资产管理</a:t>
              </a:r>
              <a:endParaRPr lang="zh-CN" altLang="en-US" sz="1100" kern="0" dirty="0">
                <a:solidFill>
                  <a:prstClr val="black"/>
                </a:solidFill>
                <a:latin typeface="微软雅黑" panose="020B0503020204020204" pitchFamily="34" charset="-122"/>
                <a:ea typeface="微软雅黑" panose="020B0503020204020204" pitchFamily="34" charset="-122"/>
              </a:endParaRPr>
            </a:p>
          </p:txBody>
        </p:sp>
      </p:grpSp>
      <p:sp>
        <p:nvSpPr>
          <p:cNvPr id="177" name="Arrow: Pentagon 85"/>
          <p:cNvSpPr/>
          <p:nvPr/>
        </p:nvSpPr>
        <p:spPr bwMode="auto">
          <a:xfrm>
            <a:off x="3706495" y="1250942"/>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制定管理制度与实施方法</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78" name="箭头: 下 61"/>
          <p:cNvSpPr/>
          <p:nvPr/>
        </p:nvSpPr>
        <p:spPr bwMode="auto">
          <a:xfrm>
            <a:off x="7180580" y="1904357"/>
            <a:ext cx="476250" cy="283845"/>
          </a:xfrm>
          <a:prstGeom prst="downArrow">
            <a:avLst/>
          </a:prstGeom>
          <a:solidFill>
            <a:srgbClr val="00B0F0"/>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900" dirty="0">
              <a:solidFill>
                <a:srgbClr val="D34817"/>
              </a:solidFill>
              <a:latin typeface="微软雅黑" panose="020B0503020204020204" pitchFamily="34" charset="-122"/>
              <a:ea typeface="微软雅黑" panose="020B0503020204020204" pitchFamily="34" charset="-122"/>
            </a:endParaRPr>
          </a:p>
        </p:txBody>
      </p:sp>
      <p:sp>
        <p:nvSpPr>
          <p:cNvPr id="35" name="Rectangle 118"/>
          <p:cNvSpPr/>
          <p:nvPr/>
        </p:nvSpPr>
        <p:spPr>
          <a:xfrm>
            <a:off x="413651" y="3510111"/>
            <a:ext cx="1986485" cy="187828"/>
          </a:xfrm>
          <a:prstGeom prst="rect">
            <a:avLst/>
          </a:prstGeom>
          <a:noFill/>
          <a:ln w="22225" cap="flat" cmpd="sng" algn="ctr">
            <a:solidFill>
              <a:srgbClr val="C00000"/>
            </a:solidFill>
            <a:prstDash val="sysDash"/>
          </a:ln>
          <a:effectLst/>
        </p:spPr>
        <p:txBody>
          <a:bodyPr rtlCol="0" anchor="ctr" anchorCtr="0"/>
          <a:lstStyle/>
          <a:p>
            <a:pPr algn="ctr">
              <a:defRPr/>
            </a:pPr>
            <a:endParaRPr lang="en-US" sz="1400" kern="0" dirty="0" err="1">
              <a:solidFill>
                <a:srgbClr val="00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a:sym typeface="+mn-ea"/>
              </a:rPr>
              <a:t>2.2.8.3 </a:t>
            </a:r>
            <a:r>
              <a:rPr lang="zh-CN" altLang="en-US" b="1" dirty="0"/>
              <a:t>数据标准保障机制</a:t>
            </a:r>
            <a:r>
              <a:rPr lang="en-US" altLang="zh-CN" b="1" dirty="0"/>
              <a:t>-</a:t>
            </a:r>
            <a:r>
              <a:rPr lang="zh-CN" altLang="en-US" b="1" dirty="0"/>
              <a:t>流程</a:t>
            </a:r>
            <a:endParaRPr lang="zh-CN" altLang="en-US" b="1" dirty="0"/>
          </a:p>
        </p:txBody>
      </p:sp>
      <p:sp>
        <p:nvSpPr>
          <p:cNvPr id="90" name="Arrow: Pentagon 85"/>
          <p:cNvSpPr/>
          <p:nvPr/>
        </p:nvSpPr>
        <p:spPr bwMode="auto">
          <a:xfrm>
            <a:off x="60007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数据标准建立</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1" name="Arrow: Pentagon 85"/>
          <p:cNvSpPr/>
          <p:nvPr/>
        </p:nvSpPr>
        <p:spPr bwMode="auto">
          <a:xfrm>
            <a:off x="294449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数据标准</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ea"/>
              </a:rPr>
              <a:t>变更</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2" name="Arrow: Pentagon 85"/>
          <p:cNvSpPr/>
          <p:nvPr/>
        </p:nvSpPr>
        <p:spPr bwMode="auto">
          <a:xfrm>
            <a:off x="5276850"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数据标准</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ea"/>
              </a:rPr>
              <a:t>评审</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ea"/>
            </a:endParaRPr>
          </a:p>
        </p:txBody>
      </p:sp>
      <p:sp>
        <p:nvSpPr>
          <p:cNvPr id="93" name="Arrow: Pentagon 85"/>
          <p:cNvSpPr/>
          <p:nvPr/>
        </p:nvSpPr>
        <p:spPr bwMode="auto">
          <a:xfrm>
            <a:off x="759396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数据标准</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ea"/>
              </a:rPr>
              <a:t>执行</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ea"/>
            </a:endParaRPr>
          </a:p>
        </p:txBody>
      </p:sp>
      <p:sp>
        <p:nvSpPr>
          <p:cNvPr id="94" name="Arrow: Pentagon 85"/>
          <p:cNvSpPr/>
          <p:nvPr/>
        </p:nvSpPr>
        <p:spPr bwMode="auto">
          <a:xfrm>
            <a:off x="9938385" y="1261745"/>
            <a:ext cx="1816100" cy="346710"/>
          </a:xfrm>
          <a:prstGeom prst="homePlate">
            <a:avLst>
              <a:gd name="adj" fmla="val 41575"/>
            </a:avLst>
          </a:prstGeom>
          <a:solidFill>
            <a:srgbClr val="F4B18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数据标准</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ea"/>
              </a:rPr>
              <a:t>宣传推广考核</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ea"/>
            </a:endParaRPr>
          </a:p>
        </p:txBody>
      </p:sp>
      <p:sp>
        <p:nvSpPr>
          <p:cNvPr id="95" name="空心弧 94"/>
          <p:cNvSpPr/>
          <p:nvPr>
            <p:custDataLst>
              <p:tags r:id="rId1"/>
            </p:custDataLst>
          </p:nvPr>
        </p:nvSpPr>
        <p:spPr>
          <a:xfrm rot="11679236">
            <a:off x="2592549" y="2655137"/>
            <a:ext cx="3226528" cy="3226528"/>
          </a:xfrm>
          <a:prstGeom prst="blockArc">
            <a:avLst>
              <a:gd name="adj1" fmla="val 0"/>
              <a:gd name="adj2" fmla="val 4320000"/>
              <a:gd name="adj3" fmla="val 20000"/>
            </a:avLst>
          </a:prstGeom>
          <a:solidFill>
            <a:srgbClr val="1F74A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lnSpc>
                <a:spcPct val="120000"/>
              </a:lnSpc>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6" name="箭头: 右 54"/>
          <p:cNvSpPr/>
          <p:nvPr/>
        </p:nvSpPr>
        <p:spPr>
          <a:xfrm>
            <a:off x="6307367" y="3417310"/>
            <a:ext cx="319294" cy="1180326"/>
          </a:xfrm>
          <a:prstGeom prst="rightArrow">
            <a:avLst>
              <a:gd name="adj1" fmla="val 62126"/>
              <a:gd name="adj2" fmla="val 50000"/>
            </a:avLst>
          </a:prstGeom>
          <a:solidFill>
            <a:sysClr val="window" lastClr="FFFFFF">
              <a:lumMod val="85000"/>
            </a:sysClr>
          </a:solidFill>
          <a:ln w="12700" cap="flat" cmpd="sng" algn="ctr">
            <a:noFill/>
            <a:prstDash val="solid"/>
            <a:miter lim="800000"/>
          </a:ln>
          <a:effectLst/>
        </p:spPr>
        <p:txBody>
          <a:bodyPr wrap="square" rtlCol="0" anchor="ctr">
            <a:noAutofit/>
          </a:bodyPr>
          <a:lstStyle/>
          <a:p>
            <a:pPr eaLnBrk="0" fontAlgn="base" hangingPunct="0">
              <a:spcBef>
                <a:spcPct val="0"/>
              </a:spcBef>
              <a:spcAft>
                <a:spcPct val="0"/>
              </a:spcAft>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97" name="Rounded Rectangle 197"/>
          <p:cNvSpPr>
            <a:spLocks noChangeArrowheads="1"/>
          </p:cNvSpPr>
          <p:nvPr/>
        </p:nvSpPr>
        <p:spPr bwMode="auto">
          <a:xfrm>
            <a:off x="7746867" y="2325874"/>
            <a:ext cx="2018403" cy="3298010"/>
          </a:xfrm>
          <a:prstGeom prst="roundRect">
            <a:avLst>
              <a:gd name="adj" fmla="val 7907"/>
            </a:avLst>
          </a:prstGeom>
          <a:solidFill>
            <a:srgbClr val="A5A5A5">
              <a:lumMod val="20000"/>
              <a:lumOff val="80000"/>
            </a:srgbClr>
          </a:solidFill>
          <a:ln w="9525">
            <a:noFill/>
            <a:round/>
          </a:ln>
        </p:spPr>
        <p:txBody>
          <a:bodyPr lIns="36000" tIns="36000" rIns="36000" bIns="36000"/>
          <a:lstStyle/>
          <a:p>
            <a:pPr algn="ctr" defTabSz="457200" eaLnBrk="0" fontAlgn="base" hangingPunct="0">
              <a:spcBef>
                <a:spcPct val="0"/>
              </a:spcBef>
              <a:spcAft>
                <a:spcPct val="0"/>
              </a:spcAft>
              <a:defRPr/>
            </a:pPr>
            <a:r>
              <a:rPr lang="zh-CN" altLang="en-US" sz="1400" b="1" kern="0">
                <a:solidFill>
                  <a:prstClr val="black"/>
                </a:solidFill>
                <a:latin typeface="微软雅黑" panose="020B0503020204020204" pitchFamily="34" charset="-122"/>
                <a:ea typeface="微软雅黑" panose="020B0503020204020204" pitchFamily="34" charset="-122"/>
                <a:cs typeface="+mn-ea"/>
                <a:sym typeface="+mn-lt"/>
              </a:rPr>
              <a:t>制定流程保障</a:t>
            </a:r>
            <a:endParaRPr lang="zh-CN" altLang="en-US" sz="1400" b="1"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98" name="TextBox 123"/>
          <p:cNvSpPr txBox="1"/>
          <p:nvPr/>
        </p:nvSpPr>
        <p:spPr>
          <a:xfrm>
            <a:off x="8032115" y="3324225"/>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标准制定流程</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99" name="TextBox 123"/>
          <p:cNvSpPr txBox="1"/>
          <p:nvPr/>
        </p:nvSpPr>
        <p:spPr>
          <a:xfrm>
            <a:off x="8032115" y="389509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标准评审流程</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100" name="TextBox 123"/>
          <p:cNvSpPr txBox="1"/>
          <p:nvPr/>
        </p:nvSpPr>
        <p:spPr>
          <a:xfrm>
            <a:off x="8032115" y="4465955"/>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标准发布流程</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101" name="TextBox 123"/>
          <p:cNvSpPr txBox="1"/>
          <p:nvPr/>
        </p:nvSpPr>
        <p:spPr>
          <a:xfrm>
            <a:off x="8032115" y="275336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数据标准新需求</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分析流程</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102" name="TextBox 123"/>
          <p:cNvSpPr txBox="1"/>
          <p:nvPr/>
        </p:nvSpPr>
        <p:spPr>
          <a:xfrm>
            <a:off x="8032115" y="503682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eaLnBrk="0" hangingPunct="0">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标准变更流程</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103" name="MH_Text_1"/>
          <p:cNvSpPr txBox="1">
            <a:spLocks noChangeArrowheads="1"/>
          </p:cNvSpPr>
          <p:nvPr>
            <p:custDataLst>
              <p:tags r:id="rId2"/>
            </p:custDataLst>
          </p:nvPr>
        </p:nvSpPr>
        <p:spPr bwMode="auto">
          <a:xfrm>
            <a:off x="600171" y="1771538"/>
            <a:ext cx="2187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Calibri" panose="020F0502020204030204" charset="0"/>
                <a:ea typeface="宋体" pitchFamily="2" charset="-122"/>
              </a:defRPr>
            </a:lvl1pPr>
            <a:lvl2pPr marL="742950" indent="-285750" eaLnBrk="0" hangingPunct="0">
              <a:defRPr>
                <a:solidFill>
                  <a:schemeClr val="tx1"/>
                </a:solidFill>
                <a:latin typeface="Calibri" panose="020F0502020204030204" charset="0"/>
                <a:ea typeface="宋体" pitchFamily="2" charset="-122"/>
              </a:defRPr>
            </a:lvl2pPr>
            <a:lvl3pPr marL="1143000" indent="-228600" eaLnBrk="0" hangingPunct="0">
              <a:defRPr>
                <a:solidFill>
                  <a:schemeClr val="tx1"/>
                </a:solidFill>
                <a:latin typeface="Calibri" panose="020F0502020204030204" charset="0"/>
                <a:ea typeface="宋体" pitchFamily="2" charset="-122"/>
              </a:defRPr>
            </a:lvl3pPr>
            <a:lvl4pPr marL="1600200" indent="-228600" eaLnBrk="0" hangingPunct="0">
              <a:defRPr>
                <a:solidFill>
                  <a:schemeClr val="tx1"/>
                </a:solidFill>
                <a:latin typeface="Calibri" panose="020F0502020204030204" charset="0"/>
                <a:ea typeface="宋体" pitchFamily="2" charset="-122"/>
              </a:defRPr>
            </a:lvl4pPr>
            <a:lvl5pPr marL="2057400" indent="-228600" eaLnBrk="0" hangingPunct="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eaLnBrk="1" fontAlgn="base" hangingPunct="1">
              <a:lnSpc>
                <a:spcPct val="130000"/>
              </a:lnSpc>
              <a:spcBef>
                <a:spcPct val="0"/>
              </a:spcBef>
              <a:spcAft>
                <a:spcPct val="0"/>
              </a:spcAft>
            </a:pPr>
            <a:r>
              <a:rPr lang="zh-CN" altLang="en-US" sz="1600">
                <a:solidFill>
                  <a:prstClr val="black"/>
                </a:solidFill>
                <a:latin typeface="微软雅黑" panose="020B0503020204020204" pitchFamily="34" charset="-122"/>
                <a:ea typeface="微软雅黑" panose="020B0503020204020204" pitchFamily="34" charset="-122"/>
              </a:rPr>
              <a:t>数据标准闭环管理流程</a:t>
            </a:r>
            <a:endParaRPr lang="en-US" altLang="zh-CN" sz="1600">
              <a:solidFill>
                <a:prstClr val="black"/>
              </a:solidFill>
              <a:latin typeface="微软雅黑" panose="020B0503020204020204" pitchFamily="34" charset="-122"/>
              <a:ea typeface="微软雅黑" panose="020B0503020204020204" pitchFamily="34" charset="-122"/>
            </a:endParaRPr>
          </a:p>
        </p:txBody>
      </p:sp>
      <p:sp>
        <p:nvSpPr>
          <p:cNvPr id="104" name="梯形 103"/>
          <p:cNvSpPr/>
          <p:nvPr/>
        </p:nvSpPr>
        <p:spPr>
          <a:xfrm rot="16200000">
            <a:off x="5338227" y="3735992"/>
            <a:ext cx="4102233" cy="477489"/>
          </a:xfrm>
          <a:prstGeom prst="trapezoid">
            <a:avLst>
              <a:gd name="adj" fmla="val 217677"/>
            </a:avLst>
          </a:prstGeom>
          <a:gradFill flip="none" rotWithShape="1">
            <a:gsLst>
              <a:gs pos="0">
                <a:sysClr val="window" lastClr="FFFFFF">
                  <a:lumMod val="85000"/>
                </a:sysClr>
              </a:gs>
              <a:gs pos="50000">
                <a:sysClr val="window" lastClr="FFFFFF">
                  <a:lumMod val="95000"/>
                </a:sysClr>
              </a:gs>
              <a:gs pos="100000">
                <a:sysClr val="window" lastClr="FFFFFF"/>
              </a:gs>
            </a:gsLst>
            <a:lin ang="5400000" scaled="1"/>
            <a:tileRect/>
          </a:gradFill>
        </p:spPr>
        <p:txBody>
          <a:bodyPr wrap="square" rtlCol="0" anchor="ctr">
            <a:noAutofit/>
          </a:bodyPr>
          <a:lstStyle/>
          <a:p>
            <a:pPr eaLnBrk="0" fontAlgn="base" hangingPunct="0">
              <a:spcBef>
                <a:spcPct val="0"/>
              </a:spcBef>
              <a:spcAft>
                <a:spcPct val="0"/>
              </a:spcAft>
              <a:defRPr/>
            </a:pPr>
            <a:endParaRPr lang="zh-CN" altLang="en-US" sz="1400" kern="0" dirty="0">
              <a:solidFill>
                <a:prstClr val="black"/>
              </a:solidFill>
              <a:latin typeface="微软雅黑" panose="020B0503020204020204" pitchFamily="34" charset="-122"/>
              <a:ea typeface="微软雅黑" panose="020B0503020204020204" pitchFamily="34" charset="-122"/>
            </a:endParaRPr>
          </a:p>
        </p:txBody>
      </p:sp>
      <p:sp>
        <p:nvSpPr>
          <p:cNvPr id="105" name="空心弧 104"/>
          <p:cNvSpPr/>
          <p:nvPr>
            <p:custDataLst>
              <p:tags r:id="rId3"/>
            </p:custDataLst>
          </p:nvPr>
        </p:nvSpPr>
        <p:spPr>
          <a:xfrm rot="2969854">
            <a:off x="2518750" y="2604314"/>
            <a:ext cx="3226528" cy="3226528"/>
          </a:xfrm>
          <a:prstGeom prst="blockArc">
            <a:avLst>
              <a:gd name="adj1" fmla="val 0"/>
              <a:gd name="adj2" fmla="val 4320000"/>
              <a:gd name="adj3" fmla="val 20000"/>
            </a:avLst>
          </a:prstGeom>
          <a:solidFill>
            <a:srgbClr val="69A35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lnSpc>
                <a:spcPct val="120000"/>
              </a:lnSpc>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6" name="等腰三角形 105"/>
          <p:cNvSpPr/>
          <p:nvPr>
            <p:custDataLst>
              <p:tags r:id="rId4"/>
            </p:custDataLst>
          </p:nvPr>
        </p:nvSpPr>
        <p:spPr>
          <a:xfrm rot="13829286">
            <a:off x="4194420" y="5077935"/>
            <a:ext cx="1046806" cy="730302"/>
          </a:xfrm>
          <a:prstGeom prst="triangle">
            <a:avLst/>
          </a:prstGeom>
          <a:solidFill>
            <a:srgbClr val="1AA3AA"/>
          </a:solidFill>
          <a:ln w="12700" cap="flat" cmpd="sng" algn="ctr">
            <a:noFill/>
            <a:prstDash val="solid"/>
            <a:miter lim="800000"/>
          </a:ln>
          <a:effectLst/>
        </p:spPr>
        <p:txBody>
          <a:bodyPr rtlCol="0" anchor="ctr"/>
          <a:lstStyle/>
          <a:p>
            <a:pPr algn="ctr" eaLnBrk="0" fontAlgn="base" hangingPunct="0">
              <a:lnSpc>
                <a:spcPct val="120000"/>
              </a:lnSpc>
              <a:spcBef>
                <a:spcPct val="0"/>
              </a:spcBef>
              <a:spcAft>
                <a:spcPct val="0"/>
              </a:spcAft>
              <a:defRPr/>
            </a:pPr>
            <a:endParaRPr lang="zh-CN" altLang="en-US" kern="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07" name="组合 106"/>
          <p:cNvGrpSpPr/>
          <p:nvPr/>
        </p:nvGrpSpPr>
        <p:grpSpPr>
          <a:xfrm>
            <a:off x="2524336" y="2471257"/>
            <a:ext cx="3516718" cy="3411586"/>
            <a:chOff x="2524336" y="2471257"/>
            <a:chExt cx="3516718" cy="3411586"/>
          </a:xfrm>
        </p:grpSpPr>
        <p:sp>
          <p:nvSpPr>
            <p:cNvPr id="108" name="矩形 107"/>
            <p:cNvSpPr/>
            <p:nvPr>
              <p:custDataLst>
                <p:tags r:id="rId5"/>
              </p:custDataLst>
            </p:nvPr>
          </p:nvSpPr>
          <p:spPr>
            <a:xfrm>
              <a:off x="3382645" y="3768090"/>
              <a:ext cx="1393190" cy="600710"/>
            </a:xfrm>
            <a:prstGeom prst="rect">
              <a:avLst/>
            </a:prstGeom>
          </p:spPr>
          <p:txBody>
            <a:bodyPr wrap="square" lIns="90000" tIns="46800" rIns="90000" bIns="46800" anchor="ctr">
              <a:normAutofit fontScale="75000" lnSpcReduction="20000"/>
            </a:bodyPr>
            <a:lstStyle/>
            <a:p>
              <a:pPr algn="ctr" eaLnBrk="0" fontAlgn="base" hangingPunct="0">
                <a:lnSpc>
                  <a:spcPct val="120000"/>
                </a:lnSpc>
                <a:spcBef>
                  <a:spcPct val="0"/>
                </a:spcBef>
                <a:spcAft>
                  <a:spcPct val="0"/>
                </a:spcAft>
                <a:defRPr/>
              </a:pPr>
              <a:r>
                <a:rPr lang="zh-CN" altLang="en-US" sz="2000" b="1" kern="0" spc="300" dirty="0">
                  <a:solidFill>
                    <a:srgbClr val="000000">
                      <a:lumMod val="85000"/>
                      <a:lumOff val="15000"/>
                    </a:srgbClr>
                  </a:solidFill>
                  <a:latin typeface="微软雅黑" panose="020B0503020204020204" pitchFamily="34" charset="-122"/>
                  <a:ea typeface="微软雅黑" panose="020B0503020204020204" pitchFamily="34" charset="-122"/>
                  <a:cs typeface="+mn-ea"/>
                  <a:sym typeface="Arial" panose="020B0604020202020204" pitchFamily="34" charset="0"/>
                </a:rPr>
                <a:t>闭环</a:t>
              </a:r>
              <a:endParaRPr lang="zh-CN" altLang="en-US" sz="2000" b="1" kern="0" spc="300" dirty="0">
                <a:solidFill>
                  <a:srgbClr val="000000">
                    <a:lumMod val="85000"/>
                    <a:lumOff val="15000"/>
                  </a:srgbClr>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ctr" eaLnBrk="0" fontAlgn="base" hangingPunct="0">
                <a:lnSpc>
                  <a:spcPct val="120000"/>
                </a:lnSpc>
                <a:spcBef>
                  <a:spcPct val="0"/>
                </a:spcBef>
                <a:spcAft>
                  <a:spcPct val="0"/>
                </a:spcAft>
                <a:defRPr/>
              </a:pPr>
              <a:r>
                <a:rPr lang="zh-CN" altLang="en-US" sz="2000" b="1" kern="0" spc="300" dirty="0">
                  <a:solidFill>
                    <a:srgbClr val="000000">
                      <a:lumMod val="85000"/>
                      <a:lumOff val="15000"/>
                    </a:srgbClr>
                  </a:solidFill>
                  <a:latin typeface="微软雅黑" panose="020B0503020204020204" pitchFamily="34" charset="-122"/>
                  <a:ea typeface="微软雅黑" panose="020B0503020204020204" pitchFamily="34" charset="-122"/>
                  <a:cs typeface="+mn-ea"/>
                  <a:sym typeface="Arial" panose="020B0604020202020204" pitchFamily="34" charset="0"/>
                </a:rPr>
                <a:t>流程</a:t>
              </a:r>
              <a:endParaRPr lang="zh-CN" altLang="en-US" sz="2000" b="1" kern="0" spc="300" dirty="0">
                <a:solidFill>
                  <a:srgbClr val="000000">
                    <a:lumMod val="85000"/>
                    <a:lumOff val="15000"/>
                  </a:srgb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9" name="空心弧 108"/>
            <p:cNvSpPr/>
            <p:nvPr>
              <p:custDataLst>
                <p:tags r:id="rId6"/>
              </p:custDataLst>
            </p:nvPr>
          </p:nvSpPr>
          <p:spPr>
            <a:xfrm rot="15999236">
              <a:off x="2587011" y="2656315"/>
              <a:ext cx="3226528" cy="3226528"/>
            </a:xfrm>
            <a:prstGeom prst="blockArc">
              <a:avLst>
                <a:gd name="adj1" fmla="val 0"/>
                <a:gd name="adj2" fmla="val 4320000"/>
                <a:gd name="adj3" fmla="val 20000"/>
              </a:avLst>
            </a:prstGeom>
            <a:solidFill>
              <a:srgbClr val="3498D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lnSpc>
                  <a:spcPct val="120000"/>
                </a:lnSpc>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空心弧 109"/>
            <p:cNvSpPr/>
            <p:nvPr>
              <p:custDataLst>
                <p:tags r:id="rId7"/>
              </p:custDataLst>
            </p:nvPr>
          </p:nvSpPr>
          <p:spPr>
            <a:xfrm rot="20319236">
              <a:off x="2540109" y="2609413"/>
              <a:ext cx="3226528" cy="3226528"/>
            </a:xfrm>
            <a:prstGeom prst="blockArc">
              <a:avLst>
                <a:gd name="adj1" fmla="val 0"/>
                <a:gd name="adj2" fmla="val 4320000"/>
                <a:gd name="adj3" fmla="val 20000"/>
              </a:avLst>
            </a:prstGeom>
            <a:solidFill>
              <a:srgbClr val="1AA3A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lnSpc>
                  <a:spcPct val="120000"/>
                </a:lnSpc>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1" name="空心弧 110"/>
            <p:cNvSpPr/>
            <p:nvPr>
              <p:custDataLst>
                <p:tags r:id="rId8"/>
              </p:custDataLst>
            </p:nvPr>
          </p:nvSpPr>
          <p:spPr>
            <a:xfrm rot="7359236">
              <a:off x="2592549" y="2604314"/>
              <a:ext cx="3226528" cy="3226528"/>
            </a:xfrm>
            <a:prstGeom prst="blockArc">
              <a:avLst>
                <a:gd name="adj1" fmla="val 0"/>
                <a:gd name="adj2" fmla="val 4320000"/>
                <a:gd name="adj3" fmla="val 20000"/>
              </a:avLst>
            </a:prstGeom>
            <a:solidFill>
              <a:srgbClr val="9BBB59"/>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0" fontAlgn="base" hangingPunct="0">
                <a:lnSpc>
                  <a:spcPct val="120000"/>
                </a:lnSpc>
                <a:spcBef>
                  <a:spcPct val="0"/>
                </a:spcBef>
                <a:spcAft>
                  <a:spcPct val="0"/>
                </a:spcAft>
                <a:defRPr/>
              </a:pPr>
              <a:endParaRPr lang="zh-CN" altLang="en-US" ker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2" name="等腰三角形 111"/>
            <p:cNvSpPr/>
            <p:nvPr>
              <p:custDataLst>
                <p:tags r:id="rId9"/>
              </p:custDataLst>
            </p:nvPr>
          </p:nvSpPr>
          <p:spPr>
            <a:xfrm rot="5199236">
              <a:off x="3965907" y="2629509"/>
              <a:ext cx="1046806" cy="730302"/>
            </a:xfrm>
            <a:prstGeom prst="triangle">
              <a:avLst/>
            </a:prstGeom>
            <a:solidFill>
              <a:srgbClr val="1F74AD"/>
            </a:solidFill>
            <a:ln w="12700" cap="flat" cmpd="sng" algn="ctr">
              <a:noFill/>
              <a:prstDash val="solid"/>
              <a:miter lim="800000"/>
            </a:ln>
            <a:effectLst/>
          </p:spPr>
          <p:txBody>
            <a:bodyPr rtlCol="0" anchor="ctr"/>
            <a:lstStyle/>
            <a:p>
              <a:pPr algn="ctr" eaLnBrk="0" fontAlgn="base" hangingPunct="0">
                <a:lnSpc>
                  <a:spcPct val="120000"/>
                </a:lnSpc>
                <a:spcBef>
                  <a:spcPct val="0"/>
                </a:spcBef>
                <a:spcAft>
                  <a:spcPct val="0"/>
                </a:spcAft>
                <a:defRPr/>
              </a:pPr>
              <a:endParaRPr lang="zh-CN" altLang="en-US" kern="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3" name="等腰三角形 112"/>
            <p:cNvSpPr/>
            <p:nvPr>
              <p:custDataLst>
                <p:tags r:id="rId10"/>
              </p:custDataLst>
            </p:nvPr>
          </p:nvSpPr>
          <p:spPr>
            <a:xfrm rot="9513355">
              <a:off x="4994248" y="3713702"/>
              <a:ext cx="1046806" cy="730302"/>
            </a:xfrm>
            <a:prstGeom prst="triangle">
              <a:avLst/>
            </a:prstGeom>
            <a:solidFill>
              <a:srgbClr val="3498DB"/>
            </a:solidFill>
            <a:ln w="12700" cap="flat" cmpd="sng" algn="ctr">
              <a:noFill/>
              <a:prstDash val="solid"/>
              <a:miter lim="800000"/>
            </a:ln>
            <a:effectLst/>
          </p:spPr>
          <p:txBody>
            <a:bodyPr rtlCol="0" anchor="ctr"/>
            <a:lstStyle/>
            <a:p>
              <a:pPr algn="ctr" eaLnBrk="0" fontAlgn="base" hangingPunct="0">
                <a:lnSpc>
                  <a:spcPct val="120000"/>
                </a:lnSpc>
                <a:spcBef>
                  <a:spcPct val="0"/>
                </a:spcBef>
                <a:spcAft>
                  <a:spcPct val="0"/>
                </a:spcAft>
                <a:defRPr/>
              </a:pPr>
              <a:endParaRPr lang="zh-CN" altLang="en-US" kern="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4" name="等腰三角形 113"/>
            <p:cNvSpPr/>
            <p:nvPr>
              <p:custDataLst>
                <p:tags r:id="rId11"/>
              </p:custDataLst>
            </p:nvPr>
          </p:nvSpPr>
          <p:spPr>
            <a:xfrm rot="18225243">
              <a:off x="2706988" y="4782894"/>
              <a:ext cx="1046806" cy="730302"/>
            </a:xfrm>
            <a:prstGeom prst="triangle">
              <a:avLst/>
            </a:prstGeom>
            <a:solidFill>
              <a:srgbClr val="69A35B"/>
            </a:solidFill>
            <a:ln w="12700" cap="flat" cmpd="sng" algn="ctr">
              <a:noFill/>
              <a:prstDash val="solid"/>
              <a:miter lim="800000"/>
            </a:ln>
            <a:effectLst/>
          </p:spPr>
          <p:txBody>
            <a:bodyPr rtlCol="0" anchor="ctr"/>
            <a:lstStyle/>
            <a:p>
              <a:pPr algn="ctr" eaLnBrk="0" fontAlgn="base" hangingPunct="0">
                <a:lnSpc>
                  <a:spcPct val="120000"/>
                </a:lnSpc>
                <a:spcBef>
                  <a:spcPct val="0"/>
                </a:spcBef>
                <a:spcAft>
                  <a:spcPct val="0"/>
                </a:spcAft>
                <a:defRPr/>
              </a:pPr>
              <a:endParaRPr lang="zh-CN" altLang="en-US" kern="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5" name="等腰三角形 114"/>
            <p:cNvSpPr/>
            <p:nvPr>
              <p:custDataLst>
                <p:tags r:id="rId12"/>
              </p:custDataLst>
            </p:nvPr>
          </p:nvSpPr>
          <p:spPr>
            <a:xfrm rot="897488">
              <a:off x="2524336" y="3240051"/>
              <a:ext cx="1046806" cy="730302"/>
            </a:xfrm>
            <a:prstGeom prst="triangle">
              <a:avLst/>
            </a:prstGeom>
            <a:solidFill>
              <a:srgbClr val="9BBB59"/>
            </a:solidFill>
            <a:ln w="12700" cap="flat" cmpd="sng" algn="ctr">
              <a:noFill/>
              <a:prstDash val="solid"/>
              <a:miter lim="800000"/>
            </a:ln>
            <a:effectLst/>
          </p:spPr>
          <p:txBody>
            <a:bodyPr rtlCol="0" anchor="ctr"/>
            <a:lstStyle/>
            <a:p>
              <a:pPr algn="ctr" eaLnBrk="0" fontAlgn="base" hangingPunct="0">
                <a:lnSpc>
                  <a:spcPct val="120000"/>
                </a:lnSpc>
                <a:spcBef>
                  <a:spcPct val="0"/>
                </a:spcBef>
                <a:spcAft>
                  <a:spcPct val="0"/>
                </a:spcAft>
                <a:defRPr/>
              </a:pPr>
              <a:endParaRPr lang="zh-CN" altLang="en-US" kern="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6" name="文本框 115"/>
            <p:cNvSpPr txBox="1"/>
            <p:nvPr>
              <p:custDataLst>
                <p:tags r:id="rId13"/>
              </p:custDataLst>
            </p:nvPr>
          </p:nvSpPr>
          <p:spPr>
            <a:xfrm>
              <a:off x="3414733" y="2809950"/>
              <a:ext cx="1554439" cy="434975"/>
            </a:xfrm>
            <a:prstGeom prst="rect">
              <a:avLst/>
            </a:prstGeom>
            <a:noFill/>
            <a:effectLst/>
          </p:spPr>
          <p:txBody>
            <a:bodyPr vert="horz" wrap="square" tIns="46800" bIns="46800">
              <a:normAutofit fontScale="95000"/>
            </a:bodyPr>
            <a:lstStyle/>
            <a:p>
              <a:pPr eaLnBrk="0" fontAlgn="base" hangingPunct="0">
                <a:lnSpc>
                  <a:spcPct val="120000"/>
                </a:lnSpc>
                <a:spcBef>
                  <a:spcPct val="0"/>
                </a:spcBef>
                <a:spcAft>
                  <a:spcPct val="0"/>
                </a:spcAft>
                <a:defRPr/>
              </a:pPr>
              <a:r>
                <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制定标准</a:t>
              </a:r>
              <a:endPar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文本框 116"/>
            <p:cNvSpPr txBox="1"/>
            <p:nvPr>
              <p:custDataLst>
                <p:tags r:id="rId14"/>
              </p:custDataLst>
            </p:nvPr>
          </p:nvSpPr>
          <p:spPr>
            <a:xfrm rot="20319235">
              <a:off x="5100272" y="2979304"/>
              <a:ext cx="400050" cy="1210945"/>
            </a:xfrm>
            <a:prstGeom prst="rect">
              <a:avLst/>
            </a:prstGeom>
            <a:noFill/>
            <a:effectLst/>
          </p:spPr>
          <p:txBody>
            <a:bodyPr vert="horz" wrap="square" tIns="46800" bIns="46800"/>
            <a:lstStyle/>
            <a:p>
              <a:pPr eaLnBrk="0" fontAlgn="base" hangingPunct="0">
                <a:lnSpc>
                  <a:spcPct val="120000"/>
                </a:lnSpc>
                <a:spcBef>
                  <a:spcPct val="0"/>
                </a:spcBef>
                <a:spcAft>
                  <a:spcPct val="0"/>
                </a:spcAft>
                <a:defRPr/>
              </a:pPr>
              <a:r>
                <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发布标准</a:t>
              </a:r>
              <a:endPar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文本框 117"/>
            <p:cNvSpPr txBox="1"/>
            <p:nvPr>
              <p:custDataLst>
                <p:tags r:id="rId15"/>
              </p:custDataLst>
            </p:nvPr>
          </p:nvSpPr>
          <p:spPr>
            <a:xfrm>
              <a:off x="2838430" y="3377235"/>
              <a:ext cx="400685" cy="1143635"/>
            </a:xfrm>
            <a:prstGeom prst="rect">
              <a:avLst/>
            </a:prstGeom>
            <a:noFill/>
            <a:effectLst/>
          </p:spPr>
          <p:txBody>
            <a:bodyPr vert="horz" wrap="square" tIns="46800" bIns="46800">
              <a:noAutofit/>
            </a:bodyPr>
            <a:lstStyle/>
            <a:p>
              <a:pPr eaLnBrk="0" fontAlgn="base" hangingPunct="0">
                <a:lnSpc>
                  <a:spcPct val="120000"/>
                </a:lnSpc>
                <a:spcBef>
                  <a:spcPct val="0"/>
                </a:spcBef>
                <a:spcAft>
                  <a:spcPct val="0"/>
                </a:spcAft>
                <a:defRPr/>
              </a:pPr>
              <a:r>
                <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变更维护</a:t>
              </a:r>
              <a:endPar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9" name="文本框 118"/>
            <p:cNvSpPr txBox="1"/>
            <p:nvPr>
              <p:custDataLst>
                <p:tags r:id="rId16"/>
              </p:custDataLst>
            </p:nvPr>
          </p:nvSpPr>
          <p:spPr>
            <a:xfrm rot="1779235">
              <a:off x="3008793" y="5208698"/>
              <a:ext cx="1311281" cy="434975"/>
            </a:xfrm>
            <a:prstGeom prst="rect">
              <a:avLst/>
            </a:prstGeom>
            <a:noFill/>
            <a:effectLst/>
          </p:spPr>
          <p:txBody>
            <a:bodyPr vert="horz" wrap="square" tIns="46800" bIns="46800">
              <a:noAutofit/>
            </a:bodyPr>
            <a:lstStyle/>
            <a:p>
              <a:pPr eaLnBrk="0" fontAlgn="base" hangingPunct="0">
                <a:lnSpc>
                  <a:spcPct val="120000"/>
                </a:lnSpc>
                <a:spcBef>
                  <a:spcPct val="0"/>
                </a:spcBef>
                <a:spcAft>
                  <a:spcPct val="0"/>
                </a:spcAft>
                <a:defRPr/>
              </a:pPr>
              <a:r>
                <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标准评审</a:t>
              </a:r>
              <a:endPar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0" name="文本框 119"/>
            <p:cNvSpPr txBox="1"/>
            <p:nvPr>
              <p:custDataLst>
                <p:tags r:id="rId17"/>
              </p:custDataLst>
            </p:nvPr>
          </p:nvSpPr>
          <p:spPr>
            <a:xfrm rot="18519235">
              <a:off x="4270038" y="4943476"/>
              <a:ext cx="1398270" cy="397510"/>
            </a:xfrm>
            <a:prstGeom prst="rect">
              <a:avLst/>
            </a:prstGeom>
            <a:noFill/>
            <a:effectLst/>
          </p:spPr>
          <p:txBody>
            <a:bodyPr vert="horz" wrap="square" tIns="46800" bIns="46800">
              <a:noAutofit/>
            </a:bodyPr>
            <a:lstStyle/>
            <a:p>
              <a:pPr eaLnBrk="0" fontAlgn="base" hangingPunct="0">
                <a:lnSpc>
                  <a:spcPct val="120000"/>
                </a:lnSpc>
                <a:spcBef>
                  <a:spcPct val="0"/>
                </a:spcBef>
                <a:spcAft>
                  <a:spcPct val="0"/>
                </a:spcAft>
                <a:defRPr/>
              </a:pPr>
              <a:r>
                <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监控标准执行</a:t>
              </a:r>
              <a:endParaRPr lang="zh-CN" altLang="en-US" sz="1600" kern="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矩形 138"/>
          <p:cNvSpPr/>
          <p:nvPr/>
        </p:nvSpPr>
        <p:spPr bwMode="auto">
          <a:xfrm>
            <a:off x="247650" y="2057400"/>
            <a:ext cx="11821795" cy="3836670"/>
          </a:xfrm>
          <a:prstGeom prst="rect">
            <a:avLst/>
          </a:prstGeom>
          <a:solidFill>
            <a:srgbClr val="44546A">
              <a:lumMod val="40000"/>
              <a:lumOff val="6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22" name="矩形 21"/>
          <p:cNvSpPr/>
          <p:nvPr/>
        </p:nvSpPr>
        <p:spPr bwMode="auto">
          <a:xfrm>
            <a:off x="1269365" y="5378450"/>
            <a:ext cx="9563735" cy="476250"/>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sp>
        <p:nvSpPr>
          <p:cNvPr id="20" name="矩形 19"/>
          <p:cNvSpPr/>
          <p:nvPr/>
        </p:nvSpPr>
        <p:spPr bwMode="auto">
          <a:xfrm>
            <a:off x="4690745" y="4523105"/>
            <a:ext cx="6160135" cy="751205"/>
          </a:xfrm>
          <a:prstGeom prst="rect">
            <a:avLst/>
          </a:prstGeom>
          <a:solidFill>
            <a:srgbClr val="44546A">
              <a:lumMod val="20000"/>
              <a:lumOff val="8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bwMode="auto">
          <a:xfrm>
            <a:off x="1268730" y="4523105"/>
            <a:ext cx="3294380" cy="749935"/>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sp>
        <p:nvSpPr>
          <p:cNvPr id="18" name="矩形 17"/>
          <p:cNvSpPr/>
          <p:nvPr/>
        </p:nvSpPr>
        <p:spPr bwMode="auto">
          <a:xfrm>
            <a:off x="1221740" y="3987165"/>
            <a:ext cx="9624695" cy="427355"/>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cxnSp>
        <p:nvCxnSpPr>
          <p:cNvPr id="251" name="肘形连接符 250"/>
          <p:cNvCxnSpPr/>
          <p:nvPr/>
        </p:nvCxnSpPr>
        <p:spPr>
          <a:xfrm rot="16200000" flipV="1">
            <a:off x="2912110" y="4761865"/>
            <a:ext cx="1326515" cy="1320165"/>
          </a:xfrm>
          <a:prstGeom prst="bentConnector3">
            <a:avLst>
              <a:gd name="adj1" fmla="val 63858"/>
            </a:avLst>
          </a:prstGeom>
          <a:noFill/>
          <a:ln w="19050" cap="flat" cmpd="sng" algn="ctr">
            <a:solidFill>
              <a:srgbClr val="00B050"/>
            </a:solidFill>
            <a:prstDash val="solid"/>
            <a:miter lim="800000"/>
            <a:tailEnd type="triangle"/>
          </a:ln>
          <a:effectLst/>
        </p:spPr>
      </p:cxnSp>
      <p:sp>
        <p:nvSpPr>
          <p:cNvPr id="2" name="标题 1"/>
          <p:cNvSpPr>
            <a:spLocks noGrp="1"/>
          </p:cNvSpPr>
          <p:nvPr>
            <p:ph type="title"/>
          </p:nvPr>
        </p:nvSpPr>
        <p:spPr>
          <a:xfrm>
            <a:off x="247650" y="136998"/>
            <a:ext cx="10583186" cy="381635"/>
          </a:xfrm>
        </p:spPr>
        <p:txBody>
          <a:bodyPr/>
          <a:lstStyle/>
          <a:p>
            <a:r>
              <a:rPr lang="en-US" altLang="zh-CN" b="1" dirty="0"/>
              <a:t>2. </a:t>
            </a:r>
            <a:r>
              <a:rPr b="1" dirty="0"/>
              <a:t>构建立讯统一的</a:t>
            </a:r>
            <a:r>
              <a:rPr lang="zh-CN" altLang="en-US" b="1" dirty="0"/>
              <a:t>数据出口：数据汇聚、联结、</a:t>
            </a:r>
            <a:r>
              <a:rPr b="1">
                <a:cs typeface="微软雅黑" panose="020B0503020204020204" pitchFamily="34" charset="-122"/>
                <a:sym typeface="+mn-ea"/>
              </a:rPr>
              <a:t>加强数据共享及创新应用</a:t>
            </a:r>
            <a:endParaRPr lang="zh-CN" altLang="en-US" b="1" dirty="0"/>
          </a:p>
        </p:txBody>
      </p:sp>
      <p:sp>
        <p:nvSpPr>
          <p:cNvPr id="140" name="矩形 139"/>
          <p:cNvSpPr/>
          <p:nvPr/>
        </p:nvSpPr>
        <p:spPr bwMode="auto">
          <a:xfrm>
            <a:off x="248285" y="5967730"/>
            <a:ext cx="11820525" cy="788670"/>
          </a:xfrm>
          <a:prstGeom prst="rect">
            <a:avLst/>
          </a:prstGeom>
          <a:solidFill>
            <a:srgbClr val="4472C4">
              <a:lumMod val="60000"/>
              <a:lumOff val="40000"/>
              <a:alpha val="5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grpSp>
        <p:nvGrpSpPr>
          <p:cNvPr id="142" name="组合 141"/>
          <p:cNvGrpSpPr/>
          <p:nvPr/>
        </p:nvGrpSpPr>
        <p:grpSpPr>
          <a:xfrm>
            <a:off x="7774940" y="6068060"/>
            <a:ext cx="1397635" cy="603250"/>
            <a:chOff x="4234832" y="5296032"/>
            <a:chExt cx="1295076" cy="828899"/>
          </a:xfrm>
        </p:grpSpPr>
        <p:sp>
          <p:nvSpPr>
            <p:cNvPr id="143" name="Rounded Rectangle 177"/>
            <p:cNvSpPr/>
            <p:nvPr/>
          </p:nvSpPr>
          <p:spPr>
            <a:xfrm>
              <a:off x="4255778" y="5296032"/>
              <a:ext cx="1274130"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44" name="Text Box 39"/>
            <p:cNvSpPr txBox="1">
              <a:spLocks noChangeArrowheads="1"/>
            </p:cNvSpPr>
            <p:nvPr/>
          </p:nvSpPr>
          <p:spPr bwMode="auto">
            <a:xfrm>
              <a:off x="4234832" y="5495282"/>
              <a:ext cx="626625" cy="408342"/>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145" name="矩形 144"/>
            <p:cNvSpPr/>
            <p:nvPr/>
          </p:nvSpPr>
          <p:spPr>
            <a:xfrm>
              <a:off x="4717911" y="5386083"/>
              <a:ext cx="736681" cy="648087"/>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b="1" kern="0" dirty="0" smtClean="0">
                  <a:solidFill>
                    <a:prstClr val="white"/>
                  </a:solidFill>
                  <a:latin typeface="微软雅黑" panose="020B0503020204020204" pitchFamily="34" charset="-122"/>
                  <a:ea typeface="微软雅黑" panose="020B0503020204020204" pitchFamily="34" charset="-122"/>
                  <a:sym typeface="+mn-ea"/>
                </a:rPr>
                <a:t>生产数据</a:t>
              </a:r>
              <a:endParaRPr lang="zh-CN" altLang="en-US" sz="1200" b="1" kern="0" dirty="0" smtClean="0">
                <a:solidFill>
                  <a:prstClr val="white"/>
                </a:solidFill>
                <a:latin typeface="微软雅黑" panose="020B0503020204020204" pitchFamily="34" charset="-122"/>
                <a:ea typeface="微软雅黑" panose="020B0503020204020204" pitchFamily="34" charset="-122"/>
              </a:endParaRPr>
            </a:p>
            <a:p>
              <a:pPr algn="ctr" defTabSz="1218565"/>
              <a:r>
                <a:rPr lang="en-US" altLang="zh-CN" sz="800" kern="0" dirty="0">
                  <a:solidFill>
                    <a:prstClr val="white"/>
                  </a:solidFill>
                  <a:latin typeface="微软雅黑" panose="020B0503020204020204" pitchFamily="34" charset="-122"/>
                  <a:ea typeface="微软雅黑" panose="020B0503020204020204" pitchFamily="34" charset="-122"/>
                </a:rPr>
                <a:t>MES …</a:t>
              </a:r>
              <a:endParaRPr lang="en-US" altLang="zh-CN" sz="800" kern="0" dirty="0">
                <a:solidFill>
                  <a:prstClr val="white"/>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9277350" y="6071870"/>
            <a:ext cx="1400175" cy="603250"/>
            <a:chOff x="5726195" y="5191744"/>
            <a:chExt cx="1433508" cy="828899"/>
          </a:xfrm>
        </p:grpSpPr>
        <p:sp>
          <p:nvSpPr>
            <p:cNvPr id="147" name="Rounded Rectangle 177"/>
            <p:cNvSpPr/>
            <p:nvPr/>
          </p:nvSpPr>
          <p:spPr>
            <a:xfrm>
              <a:off x="5745607" y="5191744"/>
              <a:ext cx="141409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48" name="Text Box 39"/>
            <p:cNvSpPr txBox="1">
              <a:spLocks noChangeArrowheads="1"/>
            </p:cNvSpPr>
            <p:nvPr/>
          </p:nvSpPr>
          <p:spPr bwMode="auto">
            <a:xfrm>
              <a:off x="5726195" y="5409317"/>
              <a:ext cx="626625" cy="408342"/>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立臻</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149" name="矩形 148"/>
            <p:cNvSpPr/>
            <p:nvPr/>
          </p:nvSpPr>
          <p:spPr>
            <a:xfrm>
              <a:off x="6280745" y="5277541"/>
              <a:ext cx="779490" cy="648796"/>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b="1" kern="0" dirty="0" smtClean="0">
                  <a:solidFill>
                    <a:prstClr val="white"/>
                  </a:solidFill>
                  <a:latin typeface="微软雅黑" panose="020B0503020204020204" pitchFamily="34" charset="-122"/>
                  <a:ea typeface="微软雅黑" panose="020B0503020204020204" pitchFamily="34" charset="-122"/>
                  <a:sym typeface="+mn-ea"/>
                </a:rPr>
                <a:t>生产数据</a:t>
              </a:r>
              <a:r>
                <a:rPr lang="en-US" altLang="zh-CN" sz="800" kern="0" dirty="0">
                  <a:solidFill>
                    <a:prstClr val="white"/>
                  </a:solidFill>
                  <a:latin typeface="微软雅黑" panose="020B0503020204020204" pitchFamily="34" charset="-122"/>
                  <a:ea typeface="微软雅黑" panose="020B0503020204020204" pitchFamily="34" charset="-122"/>
                  <a:sym typeface="+mn-ea"/>
                </a:rPr>
                <a:t>MES …</a:t>
              </a:r>
              <a:endParaRPr lang="en-US" altLang="zh-CN" sz="800" b="1" kern="0" dirty="0">
                <a:solidFill>
                  <a:prstClr val="white"/>
                </a:solidFill>
                <a:latin typeface="微软雅黑" panose="020B0503020204020204" pitchFamily="34" charset="-122"/>
                <a:ea typeface="微软雅黑" panose="020B0503020204020204" pitchFamily="34" charset="-122"/>
                <a:sym typeface="+mn-ea"/>
              </a:endParaRPr>
            </a:p>
          </p:txBody>
        </p:sp>
      </p:grpSp>
      <p:grpSp>
        <p:nvGrpSpPr>
          <p:cNvPr id="150" name="组合 149"/>
          <p:cNvGrpSpPr/>
          <p:nvPr/>
        </p:nvGrpSpPr>
        <p:grpSpPr>
          <a:xfrm>
            <a:off x="6216650" y="6069965"/>
            <a:ext cx="1438910" cy="603250"/>
            <a:chOff x="7289127" y="5191744"/>
            <a:chExt cx="1523770" cy="828899"/>
          </a:xfrm>
        </p:grpSpPr>
        <p:sp>
          <p:nvSpPr>
            <p:cNvPr id="151" name="Rounded Rectangle 177"/>
            <p:cNvSpPr/>
            <p:nvPr/>
          </p:nvSpPr>
          <p:spPr>
            <a:xfrm>
              <a:off x="7348151"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52" name="Text Box 39"/>
            <p:cNvSpPr txBox="1">
              <a:spLocks noChangeArrowheads="1"/>
            </p:cNvSpPr>
            <p:nvPr/>
          </p:nvSpPr>
          <p:spPr bwMode="auto">
            <a:xfrm>
              <a:off x="7289127" y="5398847"/>
              <a:ext cx="813737" cy="408342"/>
            </a:xfrm>
            <a:prstGeom prst="rect">
              <a:avLst/>
            </a:prstGeom>
            <a:noFill/>
            <a:ln w="9525">
              <a:noFill/>
              <a:miter lim="800000"/>
            </a:ln>
            <a:effectLst/>
          </p:spPr>
          <p:txBody>
            <a:bodyPr wrap="square">
              <a:spAutoFit/>
            </a:bodyPr>
            <a:lstStyle/>
            <a:p>
              <a:r>
                <a:rPr lang="en-US" altLang="zh-CN" sz="1335" dirty="0" smtClean="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53" name="矩形 152"/>
            <p:cNvSpPr/>
            <p:nvPr/>
          </p:nvSpPr>
          <p:spPr>
            <a:xfrm>
              <a:off x="7896349" y="5279668"/>
              <a:ext cx="784076" cy="648796"/>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b="1" kern="0" dirty="0" smtClean="0">
                  <a:solidFill>
                    <a:prstClr val="white"/>
                  </a:solidFill>
                  <a:latin typeface="微软雅黑" panose="020B0503020204020204" pitchFamily="34" charset="-122"/>
                  <a:ea typeface="微软雅黑" panose="020B0503020204020204" pitchFamily="34" charset="-122"/>
                  <a:sym typeface="+mn-ea"/>
                </a:rPr>
                <a:t>生产数据</a:t>
              </a:r>
              <a:endParaRPr lang="zh-CN" altLang="en-US" sz="1000" b="1" kern="0" dirty="0" smtClean="0">
                <a:solidFill>
                  <a:prstClr val="white"/>
                </a:solidFill>
                <a:latin typeface="微软雅黑" panose="020B0503020204020204" pitchFamily="34" charset="-122"/>
                <a:ea typeface="微软雅黑" panose="020B0503020204020204" pitchFamily="34" charset="-122"/>
                <a:sym typeface="+mn-ea"/>
              </a:endParaRPr>
            </a:p>
            <a:p>
              <a:pPr algn="ctr" defTabSz="1218565"/>
              <a:r>
                <a:rPr lang="en-US" altLang="zh-CN" sz="800" kern="0" dirty="0">
                  <a:solidFill>
                    <a:prstClr val="white"/>
                  </a:solidFill>
                  <a:latin typeface="微软雅黑" panose="020B0503020204020204" pitchFamily="34" charset="-122"/>
                  <a:ea typeface="微软雅黑" panose="020B0503020204020204" pitchFamily="34" charset="-122"/>
                  <a:sym typeface="+mn-ea"/>
                </a:rPr>
                <a:t>MES …</a:t>
              </a:r>
              <a:endParaRPr lang="zh-CN" altLang="en-US" sz="800" b="1" kern="0" dirty="0">
                <a:solidFill>
                  <a:prstClr val="white"/>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4767437" y="6076950"/>
            <a:ext cx="1383173" cy="603250"/>
            <a:chOff x="9007755" y="5191744"/>
            <a:chExt cx="1464746" cy="828899"/>
          </a:xfrm>
        </p:grpSpPr>
        <p:sp>
          <p:nvSpPr>
            <p:cNvPr id="155" name="Rounded Rectangle 177"/>
            <p:cNvSpPr/>
            <p:nvPr/>
          </p:nvSpPr>
          <p:spPr>
            <a:xfrm>
              <a:off x="9007755"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latin typeface="Calibri" panose="020F0502020204030204"/>
              </a:endParaRPr>
            </a:p>
          </p:txBody>
        </p:sp>
        <p:sp>
          <p:nvSpPr>
            <p:cNvPr id="156" name="Text Box 39"/>
            <p:cNvSpPr txBox="1">
              <a:spLocks noChangeArrowheads="1"/>
            </p:cNvSpPr>
            <p:nvPr/>
          </p:nvSpPr>
          <p:spPr bwMode="auto">
            <a:xfrm>
              <a:off x="9048253" y="5397974"/>
              <a:ext cx="813737" cy="408342"/>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57" name="矩形 156"/>
            <p:cNvSpPr/>
            <p:nvPr/>
          </p:nvSpPr>
          <p:spPr>
            <a:xfrm>
              <a:off x="9547211" y="5271159"/>
              <a:ext cx="816353" cy="649505"/>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b="1" kern="0" dirty="0" smtClean="0">
                  <a:solidFill>
                    <a:prstClr val="white"/>
                  </a:solidFill>
                  <a:latin typeface="微软雅黑" panose="020B0503020204020204" pitchFamily="34" charset="-122"/>
                  <a:ea typeface="微软雅黑" panose="020B0503020204020204" pitchFamily="34" charset="-122"/>
                </a:rPr>
                <a:t>生产数据</a:t>
              </a:r>
              <a:endParaRPr lang="zh-CN" altLang="en-US" sz="1000" b="1" kern="0" dirty="0" smtClean="0">
                <a:solidFill>
                  <a:prstClr val="white"/>
                </a:solidFill>
                <a:latin typeface="微软雅黑" panose="020B0503020204020204" pitchFamily="34" charset="-122"/>
                <a:ea typeface="微软雅黑" panose="020B0503020204020204" pitchFamily="34" charset="-122"/>
              </a:endParaRPr>
            </a:p>
            <a:p>
              <a:pPr algn="ctr" defTabSz="1218565"/>
              <a:r>
                <a:rPr lang="en-US" altLang="zh-CN" sz="800" kern="0" dirty="0">
                  <a:solidFill>
                    <a:prstClr val="white"/>
                  </a:solidFill>
                  <a:latin typeface="微软雅黑" panose="020B0503020204020204" pitchFamily="34" charset="-122"/>
                  <a:ea typeface="微软雅黑" panose="020B0503020204020204" pitchFamily="34" charset="-122"/>
                  <a:sym typeface="+mn-ea"/>
                </a:rPr>
                <a:t>MES …</a:t>
              </a:r>
              <a:endParaRPr lang="zh-CN" altLang="en-US" sz="800" b="1" kern="0" dirty="0">
                <a:solidFill>
                  <a:prstClr val="white"/>
                </a:solidFill>
                <a:latin typeface="微软雅黑" panose="020B0503020204020204" pitchFamily="34" charset="-122"/>
                <a:ea typeface="微软雅黑" panose="020B0503020204020204" pitchFamily="34" charset="-122"/>
              </a:endParaRPr>
            </a:p>
          </p:txBody>
        </p:sp>
      </p:grpSp>
      <p:sp>
        <p:nvSpPr>
          <p:cNvPr id="158" name="矩形 157"/>
          <p:cNvSpPr/>
          <p:nvPr/>
        </p:nvSpPr>
        <p:spPr bwMode="auto">
          <a:xfrm>
            <a:off x="1268730" y="2625725"/>
            <a:ext cx="3294380" cy="1254125"/>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sp>
        <p:nvSpPr>
          <p:cNvPr id="159" name="矩形 158"/>
          <p:cNvSpPr/>
          <p:nvPr/>
        </p:nvSpPr>
        <p:spPr>
          <a:xfrm>
            <a:off x="1908175" y="3401060"/>
            <a:ext cx="1859280" cy="334010"/>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 Doris</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矩形 159"/>
          <p:cNvSpPr/>
          <p:nvPr/>
        </p:nvSpPr>
        <p:spPr>
          <a:xfrm>
            <a:off x="1908175" y="4616450"/>
            <a:ext cx="1856105" cy="544830"/>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Text Box 39"/>
          <p:cNvSpPr txBox="1">
            <a:spLocks noChangeArrowheads="1"/>
          </p:cNvSpPr>
          <p:nvPr/>
        </p:nvSpPr>
        <p:spPr bwMode="auto">
          <a:xfrm>
            <a:off x="248285" y="2056765"/>
            <a:ext cx="356235" cy="3837305"/>
          </a:xfrm>
          <a:prstGeom prst="rect">
            <a:avLst/>
          </a:prstGeom>
          <a:solidFill>
            <a:srgbClr val="002060">
              <a:alpha val="62000"/>
            </a:srgbClr>
          </a:solidFill>
          <a:ln w="9525">
            <a:noFill/>
            <a:miter lim="800000"/>
          </a:ln>
          <a:effectLst/>
        </p:spPr>
        <p:txBody>
          <a:bodyPr wrap="square">
            <a:noAutofit/>
          </a:bodyPr>
          <a:lstStyle/>
          <a:p>
            <a:pPr algn="ctr"/>
            <a:endParaRPr lang="zh-CN" altLang="en-US" sz="1400" b="1" dirty="0" smtClean="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smtClean="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bg1"/>
                </a:solidFill>
                <a:latin typeface="微软雅黑" panose="020B0503020204020204" pitchFamily="34" charset="-122"/>
                <a:ea typeface="微软雅黑" panose="020B0503020204020204" pitchFamily="34" charset="-122"/>
              </a:rPr>
              <a:t>数据底座</a:t>
            </a:r>
            <a:r>
              <a:rPr lang="en-US" altLang="zh-CN" sz="1400" b="1" dirty="0" smtClean="0">
                <a:solidFill>
                  <a:schemeClr val="bg1"/>
                </a:solidFill>
                <a:latin typeface="微软雅黑" panose="020B0503020204020204" pitchFamily="34" charset="-122"/>
                <a:ea typeface="微软雅黑" panose="020B0503020204020204" pitchFamily="34" charset="-122"/>
              </a:rPr>
              <a:t>|</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sz="1400" b="1" dirty="0" smtClean="0">
                <a:solidFill>
                  <a:schemeClr val="bg1"/>
                </a:solidFill>
                <a:latin typeface="微软雅黑" panose="020B0503020204020204" pitchFamily="34" charset="-122"/>
                <a:ea typeface="微软雅黑" panose="020B0503020204020204" pitchFamily="34" charset="-122"/>
              </a:rPr>
              <a:t>|</a:t>
            </a:r>
            <a:r>
              <a:rPr lang="zh-CN" altLang="en-US" sz="1400" b="1" dirty="0" smtClean="0">
                <a:solidFill>
                  <a:schemeClr val="bg1"/>
                </a:solidFill>
                <a:latin typeface="微软雅黑" panose="020B0503020204020204" pitchFamily="34" charset="-122"/>
                <a:ea typeface="微软雅黑" panose="020B0503020204020204" pitchFamily="34" charset="-122"/>
              </a:rPr>
              <a:t>汇聚</a:t>
            </a:r>
            <a:endParaRPr lang="zh-CN" altLang="en-US" sz="1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bg1"/>
                </a:solidFill>
                <a:latin typeface="微软雅黑" panose="020B0503020204020204" pitchFamily="34" charset="-122"/>
                <a:ea typeface="微软雅黑" panose="020B0503020204020204" pitchFamily="34" charset="-122"/>
              </a:rPr>
              <a:t>、</a:t>
            </a:r>
            <a:r>
              <a:rPr lang="zh-CN" altLang="en-US" sz="1400" b="1" dirty="0" smtClean="0">
                <a:solidFill>
                  <a:schemeClr val="bg1"/>
                </a:solidFill>
                <a:latin typeface="微软雅黑" panose="020B0503020204020204" pitchFamily="34" charset="-122"/>
                <a:ea typeface="微软雅黑" panose="020B0503020204020204" pitchFamily="34" charset="-122"/>
              </a:rPr>
              <a:t>联结</a:t>
            </a:r>
            <a:endParaRPr lang="zh-CN" altLang="en-US" sz="1400" b="1" dirty="0" smtClean="0">
              <a:solidFill>
                <a:schemeClr val="bg1"/>
              </a:solidFill>
              <a:latin typeface="微软雅黑" panose="020B0503020204020204" pitchFamily="34" charset="-122"/>
              <a:ea typeface="微软雅黑" panose="020B0503020204020204" pitchFamily="34" charset="-122"/>
            </a:endParaRPr>
          </a:p>
        </p:txBody>
      </p:sp>
      <p:cxnSp>
        <p:nvCxnSpPr>
          <p:cNvPr id="162" name="肘形连接符 161"/>
          <p:cNvCxnSpPr>
            <a:stCxn id="160" idx="0"/>
            <a:endCxn id="159" idx="2"/>
          </p:cNvCxnSpPr>
          <p:nvPr/>
        </p:nvCxnSpPr>
        <p:spPr>
          <a:xfrm rot="16200000">
            <a:off x="2396490" y="4175125"/>
            <a:ext cx="881380" cy="1270"/>
          </a:xfrm>
          <a:prstGeom prst="bentConnector3">
            <a:avLst>
              <a:gd name="adj1" fmla="val 50000"/>
            </a:avLst>
          </a:prstGeom>
          <a:noFill/>
          <a:ln w="19050" cap="flat" cmpd="sng" algn="ctr">
            <a:solidFill>
              <a:srgbClr val="00B050"/>
            </a:solidFill>
            <a:prstDash val="solid"/>
            <a:miter lim="800000"/>
            <a:tailEnd type="triangle"/>
          </a:ln>
          <a:effectLst/>
        </p:spPr>
      </p:cxnSp>
      <p:cxnSp>
        <p:nvCxnSpPr>
          <p:cNvPr id="163" name="肘形连接符 162"/>
          <p:cNvCxnSpPr>
            <a:stCxn id="159" idx="0"/>
            <a:endCxn id="254" idx="2"/>
          </p:cNvCxnSpPr>
          <p:nvPr/>
        </p:nvCxnSpPr>
        <p:spPr>
          <a:xfrm rot="16200000" flipV="1">
            <a:off x="2135505" y="2698750"/>
            <a:ext cx="189865" cy="1214755"/>
          </a:xfrm>
          <a:prstGeom prst="bentConnector3">
            <a:avLst>
              <a:gd name="adj1" fmla="val 49833"/>
            </a:avLst>
          </a:prstGeom>
          <a:noFill/>
          <a:ln w="19050" cap="flat" cmpd="sng" algn="ctr">
            <a:solidFill>
              <a:srgbClr val="00B050"/>
            </a:solidFill>
            <a:prstDash val="solid"/>
            <a:miter lim="800000"/>
            <a:tailEnd type="triangle"/>
          </a:ln>
          <a:effectLst/>
        </p:spPr>
      </p:cxnSp>
      <p:sp>
        <p:nvSpPr>
          <p:cNvPr id="164" name="矩形 163"/>
          <p:cNvSpPr/>
          <p:nvPr/>
        </p:nvSpPr>
        <p:spPr bwMode="auto">
          <a:xfrm>
            <a:off x="4690745" y="2626360"/>
            <a:ext cx="6160770" cy="1254125"/>
          </a:xfrm>
          <a:prstGeom prst="rect">
            <a:avLst/>
          </a:prstGeom>
          <a:solidFill>
            <a:srgbClr val="44546A">
              <a:lumMod val="20000"/>
              <a:lumOff val="8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165" name="Text Box 39"/>
          <p:cNvSpPr txBox="1">
            <a:spLocks noChangeArrowheads="1"/>
          </p:cNvSpPr>
          <p:nvPr/>
        </p:nvSpPr>
        <p:spPr bwMode="auto">
          <a:xfrm>
            <a:off x="6811010" y="2625725"/>
            <a:ext cx="2903855" cy="297180"/>
          </a:xfrm>
          <a:prstGeom prst="rect">
            <a:avLst/>
          </a:prstGeom>
          <a:noFill/>
          <a:ln w="9525">
            <a:noFill/>
            <a:miter lim="800000"/>
          </a:ln>
          <a:effectLst/>
        </p:spPr>
        <p:txBody>
          <a:bodyPr wrap="square">
            <a:spAutoFit/>
          </a:bodyPr>
          <a:lstStyle/>
          <a:p>
            <a:pPr algn="ctr"/>
            <a:r>
              <a:rPr lang="zh-CN" altLang="en-US" sz="1335" b="1" dirty="0" smtClean="0">
                <a:solidFill>
                  <a:srgbClr val="0000FF"/>
                </a:solidFill>
                <a:latin typeface="微软雅黑" panose="020B0503020204020204" pitchFamily="34" charset="-122"/>
                <a:ea typeface="微软雅黑" panose="020B0503020204020204" pitchFamily="34" charset="-122"/>
              </a:rPr>
              <a:t>“四基地”：各基地数仓</a:t>
            </a:r>
            <a:r>
              <a:rPr lang="en-US" altLang="zh-CN" sz="1335" b="1" dirty="0" smtClean="0">
                <a:solidFill>
                  <a:srgbClr val="0000FF"/>
                </a:solidFill>
                <a:latin typeface="微软雅黑" panose="020B0503020204020204" pitchFamily="34" charset="-122"/>
                <a:ea typeface="微软雅黑" panose="020B0503020204020204" pitchFamily="34" charset="-122"/>
              </a:rPr>
              <a:t>/</a:t>
            </a:r>
            <a:r>
              <a:rPr lang="zh-CN" altLang="en-US" sz="1335" b="1" dirty="0" smtClean="0">
                <a:solidFill>
                  <a:srgbClr val="0000FF"/>
                </a:solidFill>
                <a:latin typeface="微软雅黑" panose="020B0503020204020204" pitchFamily="34" charset="-122"/>
                <a:ea typeface="微软雅黑" panose="020B0503020204020204" pitchFamily="34" charset="-122"/>
              </a:rPr>
              <a:t>数据集市</a:t>
            </a:r>
            <a:endParaRPr lang="zh-CN" altLang="en-US" sz="1335" b="1" dirty="0" smtClean="0">
              <a:solidFill>
                <a:srgbClr val="0000FF"/>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a:off x="7770547" y="4637819"/>
            <a:ext cx="1422786" cy="504000"/>
            <a:chOff x="5482550" y="2618462"/>
            <a:chExt cx="1614099" cy="584269"/>
          </a:xfrm>
          <a:solidFill>
            <a:schemeClr val="accent6">
              <a:lumMod val="60000"/>
              <a:lumOff val="40000"/>
            </a:schemeClr>
          </a:solidFill>
        </p:grpSpPr>
        <p:sp>
          <p:nvSpPr>
            <p:cNvPr id="167"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68" name="Text Box 39"/>
            <p:cNvSpPr txBox="1">
              <a:spLocks noChangeArrowheads="1"/>
            </p:cNvSpPr>
            <p:nvPr/>
          </p:nvSpPr>
          <p:spPr bwMode="auto">
            <a:xfrm>
              <a:off x="5507910" y="2770988"/>
              <a:ext cx="626625" cy="284147"/>
            </a:xfrm>
            <a:prstGeom prst="rect">
              <a:avLst/>
            </a:prstGeom>
            <a:grp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嘉善</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矩形 168"/>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70" name="组合 169"/>
          <p:cNvGrpSpPr/>
          <p:nvPr/>
        </p:nvGrpSpPr>
        <p:grpSpPr>
          <a:xfrm>
            <a:off x="9231173" y="4632104"/>
            <a:ext cx="1476000" cy="504000"/>
            <a:chOff x="5422181" y="2618462"/>
            <a:chExt cx="1674468" cy="584269"/>
          </a:xfrm>
        </p:grpSpPr>
        <p:sp>
          <p:nvSpPr>
            <p:cNvPr id="171"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172" name="Text Box 39"/>
            <p:cNvSpPr txBox="1">
              <a:spLocks noChangeArrowheads="1"/>
            </p:cNvSpPr>
            <p:nvPr/>
          </p:nvSpPr>
          <p:spPr bwMode="auto">
            <a:xfrm>
              <a:off x="5422181" y="2770988"/>
              <a:ext cx="626625" cy="319482"/>
            </a:xfrm>
            <a:prstGeom prst="rect">
              <a:avLst/>
            </a:prstGeom>
            <a:noFill/>
            <a:ln w="9525">
              <a:noFill/>
              <a:miter lim="800000"/>
            </a:ln>
            <a:effectLst/>
          </p:spPr>
          <p:txBody>
            <a:bodyPr wrap="square">
              <a:spAutoFit/>
            </a:bodyPr>
            <a:lstStyle/>
            <a:p>
              <a:r>
                <a:rPr lang="zh-CN" altLang="en-US" sz="1200" b="1" dirty="0">
                  <a:solidFill>
                    <a:prstClr val="black"/>
                  </a:solidFill>
                  <a:latin typeface="微软雅黑" panose="020B0503020204020204" pitchFamily="34" charset="-122"/>
                  <a:ea typeface="微软雅黑" panose="020B0503020204020204" pitchFamily="34" charset="-122"/>
                </a:rPr>
                <a:t>立臻</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sp>
          <p:nvSpPr>
            <p:cNvPr id="173" name="矩形 172"/>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kern="0" dirty="0" smtClean="0">
                  <a:solidFill>
                    <a:prstClr val="black"/>
                  </a:solidFill>
                  <a:latin typeface="微软雅黑" panose="020B0503020204020204" pitchFamily="34" charset="-122"/>
                  <a:ea typeface="微软雅黑" panose="020B0503020204020204" pitchFamily="34" charset="-122"/>
                </a:rPr>
                <a:t>数据仓库</a:t>
              </a:r>
              <a:endParaRPr lang="en-US" altLang="zh-CN" sz="1200" kern="0" dirty="0" smtClean="0">
                <a:solidFill>
                  <a:prstClr val="black"/>
                </a:solidFill>
                <a:latin typeface="微软雅黑" panose="020B0503020204020204" pitchFamily="34" charset="-122"/>
                <a:ea typeface="微软雅黑" panose="020B0503020204020204" pitchFamily="34" charset="-122"/>
              </a:endParaRPr>
            </a:p>
            <a:p>
              <a:pPr algn="ctr" defTabSz="1218565"/>
              <a:r>
                <a:rPr lang="en-US" altLang="zh-CN" sz="1200" kern="0" dirty="0">
                  <a:solidFill>
                    <a:prstClr val="black"/>
                  </a:solidFill>
                  <a:latin typeface="微软雅黑" panose="020B0503020204020204" pitchFamily="34" charset="-122"/>
                  <a:ea typeface="微软雅黑" panose="020B0503020204020204" pitchFamily="34" charset="-122"/>
                </a:rPr>
                <a:t>Hadoop</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6253532" y="4629564"/>
            <a:ext cx="1422786" cy="504000"/>
            <a:chOff x="5482550" y="2618462"/>
            <a:chExt cx="1614099" cy="584269"/>
          </a:xfrm>
          <a:solidFill>
            <a:schemeClr val="accent6">
              <a:lumMod val="60000"/>
              <a:lumOff val="40000"/>
            </a:schemeClr>
          </a:solidFill>
        </p:grpSpPr>
        <p:sp>
          <p:nvSpPr>
            <p:cNvPr id="175"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76" name="Text Box 39"/>
            <p:cNvSpPr txBox="1">
              <a:spLocks noChangeArrowheads="1"/>
            </p:cNvSpPr>
            <p:nvPr/>
          </p:nvSpPr>
          <p:spPr bwMode="auto">
            <a:xfrm>
              <a:off x="5495663" y="2770862"/>
              <a:ext cx="802184" cy="284147"/>
            </a:xfrm>
            <a:prstGeom prst="rect">
              <a:avLst/>
            </a:prstGeom>
            <a:grp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CPBG</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矩形 176"/>
            <p:cNvSpPr/>
            <p:nvPr/>
          </p:nvSpPr>
          <p:spPr>
            <a:xfrm>
              <a:off x="6091493"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78" name="组合 177"/>
          <p:cNvGrpSpPr/>
          <p:nvPr/>
        </p:nvGrpSpPr>
        <p:grpSpPr>
          <a:xfrm>
            <a:off x="4777792" y="4635914"/>
            <a:ext cx="1422786" cy="504000"/>
            <a:chOff x="5482550" y="2618462"/>
            <a:chExt cx="1614099" cy="584269"/>
          </a:xfrm>
          <a:solidFill>
            <a:schemeClr val="accent6">
              <a:lumMod val="60000"/>
              <a:lumOff val="40000"/>
            </a:schemeClr>
          </a:solidFill>
        </p:grpSpPr>
        <p:sp>
          <p:nvSpPr>
            <p:cNvPr id="179"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80" name="Text Box 39"/>
            <p:cNvSpPr txBox="1">
              <a:spLocks noChangeArrowheads="1"/>
            </p:cNvSpPr>
            <p:nvPr/>
          </p:nvSpPr>
          <p:spPr bwMode="auto">
            <a:xfrm>
              <a:off x="5507910" y="2770988"/>
              <a:ext cx="626625" cy="284147"/>
            </a:xfrm>
            <a:prstGeom prst="rect">
              <a:avLst/>
            </a:prstGeom>
            <a:grp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华东</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矩形 180"/>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数据仓库</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Hadoop</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2" name="组合 181"/>
          <p:cNvGrpSpPr/>
          <p:nvPr/>
        </p:nvGrpSpPr>
        <p:grpSpPr>
          <a:xfrm>
            <a:off x="7774940" y="3400425"/>
            <a:ext cx="1423035" cy="324000"/>
            <a:chOff x="5482550" y="2618462"/>
            <a:chExt cx="1614099" cy="584269"/>
          </a:xfrm>
          <a:solidFill>
            <a:srgbClr val="A9D18E"/>
          </a:solidFill>
        </p:grpSpPr>
        <p:sp>
          <p:nvSpPr>
            <p:cNvPr id="183"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84" name="Text Box 39"/>
            <p:cNvSpPr txBox="1">
              <a:spLocks noChangeArrowheads="1"/>
            </p:cNvSpPr>
            <p:nvPr/>
          </p:nvSpPr>
          <p:spPr bwMode="auto">
            <a:xfrm>
              <a:off x="5513529" y="2659109"/>
              <a:ext cx="603682" cy="442007"/>
            </a:xfrm>
            <a:prstGeom prst="rect">
              <a:avLst/>
            </a:prstGeom>
            <a:grpFill/>
            <a:ln w="9525">
              <a:noFill/>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嘉善</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矩形 184"/>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grpSp>
      <p:grpSp>
        <p:nvGrpSpPr>
          <p:cNvPr id="186" name="组合 185"/>
          <p:cNvGrpSpPr/>
          <p:nvPr/>
        </p:nvGrpSpPr>
        <p:grpSpPr>
          <a:xfrm>
            <a:off x="9272270" y="3404235"/>
            <a:ext cx="1457325" cy="324000"/>
            <a:chOff x="5482550" y="2618462"/>
            <a:chExt cx="1614099" cy="584269"/>
          </a:xfrm>
        </p:grpSpPr>
        <p:sp>
          <p:nvSpPr>
            <p:cNvPr id="187"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latin typeface="Calibri" panose="020F0502020204030204"/>
              </a:endParaRPr>
            </a:p>
          </p:txBody>
        </p:sp>
        <p:sp>
          <p:nvSpPr>
            <p:cNvPr id="188" name="Text Box 39"/>
            <p:cNvSpPr txBox="1">
              <a:spLocks noChangeArrowheads="1"/>
            </p:cNvSpPr>
            <p:nvPr/>
          </p:nvSpPr>
          <p:spPr bwMode="auto">
            <a:xfrm>
              <a:off x="5496020" y="2659109"/>
              <a:ext cx="552741" cy="442007"/>
            </a:xfrm>
            <a:prstGeom prst="rect">
              <a:avLst/>
            </a:prstGeom>
            <a:noFill/>
            <a:ln w="9525">
              <a:noFill/>
              <a:miter lim="800000"/>
            </a:ln>
            <a:effectLst/>
          </p:spPr>
          <p:txBody>
            <a:bodyPr wrap="square">
              <a:spAutoFit/>
            </a:bodyPr>
            <a:lstStyle/>
            <a:p>
              <a:pPr algn="ctr"/>
              <a:r>
                <a:rPr lang="zh-CN" altLang="en-US" sz="1000" b="1" dirty="0">
                  <a:solidFill>
                    <a:prstClr val="black"/>
                  </a:solidFill>
                  <a:latin typeface="微软雅黑" panose="020B0503020204020204" pitchFamily="34" charset="-122"/>
                  <a:ea typeface="微软雅黑" panose="020B0503020204020204" pitchFamily="34" charset="-122"/>
                </a:rPr>
                <a:t>立臻</a:t>
              </a:r>
              <a:endParaRPr lang="zh-CN" altLang="en-US" sz="1000" b="1" dirty="0">
                <a:solidFill>
                  <a:prstClr val="black"/>
                </a:solidFill>
                <a:latin typeface="微软雅黑" panose="020B0503020204020204" pitchFamily="34" charset="-122"/>
                <a:ea typeface="微软雅黑" panose="020B0503020204020204" pitchFamily="34" charset="-122"/>
              </a:endParaRPr>
            </a:p>
          </p:txBody>
        </p:sp>
        <p:sp>
          <p:nvSpPr>
            <p:cNvPr id="189" name="矩形 188"/>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kern="0" dirty="0" smtClean="0">
                  <a:solidFill>
                    <a:prstClr val="black"/>
                  </a:solidFill>
                  <a:latin typeface="微软雅黑" panose="020B0503020204020204" pitchFamily="34" charset="-122"/>
                  <a:ea typeface="微软雅黑" panose="020B0503020204020204" pitchFamily="34" charset="-122"/>
                </a:rPr>
                <a:t>数据集市</a:t>
              </a:r>
              <a:endParaRPr lang="en-US" altLang="zh-CN" sz="12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190" name="组合 189"/>
          <p:cNvGrpSpPr/>
          <p:nvPr/>
        </p:nvGrpSpPr>
        <p:grpSpPr>
          <a:xfrm>
            <a:off x="6257925" y="3392170"/>
            <a:ext cx="1423035" cy="324000"/>
            <a:chOff x="5482550" y="2618462"/>
            <a:chExt cx="1614099" cy="584269"/>
          </a:xfrm>
          <a:solidFill>
            <a:srgbClr val="A9D18E"/>
          </a:solidFill>
        </p:grpSpPr>
        <p:sp>
          <p:nvSpPr>
            <p:cNvPr id="191"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92" name="Text Box 39"/>
            <p:cNvSpPr txBox="1">
              <a:spLocks noChangeArrowheads="1"/>
            </p:cNvSpPr>
            <p:nvPr/>
          </p:nvSpPr>
          <p:spPr bwMode="auto">
            <a:xfrm>
              <a:off x="5498398" y="2659109"/>
              <a:ext cx="747038" cy="442007"/>
            </a:xfrm>
            <a:prstGeom prst="rect">
              <a:avLst/>
            </a:prstGeom>
            <a:grpFill/>
            <a:ln w="9525">
              <a:noFill/>
              <a:miter lim="800000"/>
            </a:ln>
            <a:effec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CPBG</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3" name="矩形 192"/>
            <p:cNvSpPr/>
            <p:nvPr/>
          </p:nvSpPr>
          <p:spPr>
            <a:xfrm>
              <a:off x="6091493"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94" name="组合 193"/>
          <p:cNvGrpSpPr/>
          <p:nvPr/>
        </p:nvGrpSpPr>
        <p:grpSpPr>
          <a:xfrm>
            <a:off x="4782185" y="3409315"/>
            <a:ext cx="1423035" cy="324000"/>
            <a:chOff x="5482550" y="2618462"/>
            <a:chExt cx="1614099" cy="584269"/>
          </a:xfrm>
          <a:solidFill>
            <a:srgbClr val="A9D18E"/>
          </a:solidFill>
        </p:grpSpPr>
        <p:sp>
          <p:nvSpPr>
            <p:cNvPr id="195" name="Rounded Rectangle 177"/>
            <p:cNvSpPr/>
            <p:nvPr/>
          </p:nvSpPr>
          <p:spPr>
            <a:xfrm>
              <a:off x="5482550" y="2618462"/>
              <a:ext cx="1614099" cy="584269"/>
            </a:xfrm>
            <a:prstGeom prst="roundRect">
              <a:avLst>
                <a:gd name="adj" fmla="val 1908"/>
              </a:avLst>
            </a:prstGeom>
            <a:grp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black"/>
                </a:solidFill>
                <a:effectLst/>
                <a:uLnTx/>
                <a:uFillTx/>
                <a:latin typeface="Calibri" panose="020F0502020204030204"/>
              </a:endParaRPr>
            </a:p>
          </p:txBody>
        </p:sp>
        <p:sp>
          <p:nvSpPr>
            <p:cNvPr id="196" name="Text Box 39"/>
            <p:cNvSpPr txBox="1">
              <a:spLocks noChangeArrowheads="1"/>
            </p:cNvSpPr>
            <p:nvPr/>
          </p:nvSpPr>
          <p:spPr bwMode="auto">
            <a:xfrm>
              <a:off x="5494076" y="2633344"/>
              <a:ext cx="587113" cy="442007"/>
            </a:xfrm>
            <a:prstGeom prst="rect">
              <a:avLst/>
            </a:prstGeom>
            <a:grpFill/>
            <a:ln w="9525">
              <a:noFill/>
              <a:miter lim="800000"/>
            </a:ln>
            <a:effectLst/>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华东</a:t>
              </a:r>
              <a:endPar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7" name="矩形 196"/>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数据集市</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98" name="组合 197"/>
          <p:cNvGrpSpPr/>
          <p:nvPr/>
        </p:nvGrpSpPr>
        <p:grpSpPr>
          <a:xfrm>
            <a:off x="7761605" y="2915920"/>
            <a:ext cx="1475740" cy="290774"/>
            <a:chOff x="5422181" y="2618462"/>
            <a:chExt cx="1674468" cy="584269"/>
          </a:xfrm>
        </p:grpSpPr>
        <p:sp>
          <p:nvSpPr>
            <p:cNvPr id="199" name="Rounded Rectangle 177"/>
            <p:cNvSpPr/>
            <p:nvPr/>
          </p:nvSpPr>
          <p:spPr>
            <a:xfrm>
              <a:off x="5482550" y="2618462"/>
              <a:ext cx="1614099" cy="584269"/>
            </a:xfrm>
            <a:prstGeom prst="roundRect">
              <a:avLst>
                <a:gd name="adj" fmla="val 1908"/>
              </a:avLst>
            </a:prstGeom>
            <a:solidFill>
              <a:srgbClr val="A9D18E"/>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black"/>
                </a:solidFill>
                <a:latin typeface="Calibri" panose="020F0502020204030204"/>
              </a:endParaRPr>
            </a:p>
          </p:txBody>
        </p:sp>
        <p:sp>
          <p:nvSpPr>
            <p:cNvPr id="200" name="Text Box 39"/>
            <p:cNvSpPr txBox="1">
              <a:spLocks noChangeArrowheads="1"/>
            </p:cNvSpPr>
            <p:nvPr/>
          </p:nvSpPr>
          <p:spPr bwMode="auto">
            <a:xfrm>
              <a:off x="5422181" y="2668913"/>
              <a:ext cx="626625" cy="492514"/>
            </a:xfrm>
            <a:prstGeom prst="rect">
              <a:avLst/>
            </a:prstGeom>
            <a:noFill/>
            <a:ln w="9525">
              <a:noFill/>
              <a:miter lim="800000"/>
            </a:ln>
            <a:effectLst/>
          </p:spPr>
          <p:txBody>
            <a:bodyPr wrap="square">
              <a:spAutoFit/>
            </a:bodyPr>
            <a:lstStyle/>
            <a:p>
              <a:pPr algn="ctr"/>
              <a:r>
                <a:rPr lang="zh-CN" altLang="en-US" sz="1000" b="1" dirty="0">
                  <a:solidFill>
                    <a:prstClr val="black"/>
                  </a:solidFill>
                  <a:latin typeface="微软雅黑" panose="020B0503020204020204" pitchFamily="34" charset="-122"/>
                  <a:ea typeface="微软雅黑" panose="020B0503020204020204" pitchFamily="34" charset="-122"/>
                </a:rPr>
                <a:t>嘉善</a:t>
              </a:r>
              <a:endParaRPr lang="zh-CN" altLang="en-US" sz="1000" b="1" dirty="0">
                <a:solidFill>
                  <a:prstClr val="black"/>
                </a:solidFill>
                <a:latin typeface="微软雅黑" panose="020B0503020204020204" pitchFamily="34" charset="-122"/>
                <a:ea typeface="微软雅黑" panose="020B0503020204020204" pitchFamily="34" charset="-122"/>
              </a:endParaRPr>
            </a:p>
          </p:txBody>
        </p:sp>
        <p:sp>
          <p:nvSpPr>
            <p:cNvPr id="201" name="矩形 200"/>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02" name="组合 201"/>
          <p:cNvGrpSpPr/>
          <p:nvPr/>
        </p:nvGrpSpPr>
        <p:grpSpPr>
          <a:xfrm>
            <a:off x="9275445" y="2915920"/>
            <a:ext cx="1475740" cy="290774"/>
            <a:chOff x="5422181" y="2618462"/>
            <a:chExt cx="1674468" cy="584269"/>
          </a:xfrm>
        </p:grpSpPr>
        <p:sp>
          <p:nvSpPr>
            <p:cNvPr id="203"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black"/>
                </a:solidFill>
                <a:latin typeface="Calibri" panose="020F0502020204030204"/>
              </a:endParaRPr>
            </a:p>
          </p:txBody>
        </p:sp>
        <p:sp>
          <p:nvSpPr>
            <p:cNvPr id="204" name="Text Box 39"/>
            <p:cNvSpPr txBox="1">
              <a:spLocks noChangeArrowheads="1"/>
            </p:cNvSpPr>
            <p:nvPr/>
          </p:nvSpPr>
          <p:spPr bwMode="auto">
            <a:xfrm>
              <a:off x="5422181" y="2689328"/>
              <a:ext cx="626625" cy="492514"/>
            </a:xfrm>
            <a:prstGeom prst="rect">
              <a:avLst/>
            </a:prstGeom>
            <a:noFill/>
            <a:ln w="9525">
              <a:noFill/>
              <a:miter lim="800000"/>
            </a:ln>
            <a:effectLst/>
          </p:spPr>
          <p:txBody>
            <a:bodyPr wrap="square">
              <a:spAutoFit/>
            </a:bodyPr>
            <a:lstStyle/>
            <a:p>
              <a:pPr algn="ctr"/>
              <a:r>
                <a:rPr lang="zh-CN" altLang="en-US" sz="1000" b="1" dirty="0">
                  <a:solidFill>
                    <a:prstClr val="black"/>
                  </a:solidFill>
                  <a:latin typeface="微软雅黑" panose="020B0503020204020204" pitchFamily="34" charset="-122"/>
                  <a:ea typeface="微软雅黑" panose="020B0503020204020204" pitchFamily="34" charset="-122"/>
                </a:rPr>
                <a:t>立臻</a:t>
              </a:r>
              <a:endParaRPr lang="zh-CN" altLang="en-US" sz="1000" b="1" dirty="0">
                <a:solidFill>
                  <a:prstClr val="black"/>
                </a:solidFill>
                <a:latin typeface="微软雅黑" panose="020B0503020204020204" pitchFamily="34" charset="-122"/>
                <a:ea typeface="微软雅黑" panose="020B0503020204020204" pitchFamily="34" charset="-122"/>
              </a:endParaRPr>
            </a:p>
          </p:txBody>
        </p:sp>
        <p:sp>
          <p:nvSpPr>
            <p:cNvPr id="205" name="矩形 204"/>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06" name="组合 205"/>
          <p:cNvGrpSpPr/>
          <p:nvPr/>
        </p:nvGrpSpPr>
        <p:grpSpPr>
          <a:xfrm>
            <a:off x="6178412" y="2915920"/>
            <a:ext cx="1541782" cy="291465"/>
            <a:chOff x="5347092" y="2567435"/>
            <a:chExt cx="1749403" cy="585537"/>
          </a:xfrm>
        </p:grpSpPr>
        <p:sp>
          <p:nvSpPr>
            <p:cNvPr id="207" name="Rounded Rectangle 177"/>
            <p:cNvSpPr/>
            <p:nvPr/>
          </p:nvSpPr>
          <p:spPr>
            <a:xfrm>
              <a:off x="5436437" y="2567435"/>
              <a:ext cx="1660057" cy="585537"/>
            </a:xfrm>
            <a:prstGeom prst="roundRect">
              <a:avLst>
                <a:gd name="adj" fmla="val 1908"/>
              </a:avLst>
            </a:prstGeom>
            <a:solidFill>
              <a:srgbClr val="A9D18E"/>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black"/>
                </a:solidFill>
                <a:latin typeface="Calibri" panose="020F0502020204030204"/>
              </a:endParaRPr>
            </a:p>
          </p:txBody>
        </p:sp>
        <p:sp>
          <p:nvSpPr>
            <p:cNvPr id="208" name="Text Box 39"/>
            <p:cNvSpPr txBox="1">
              <a:spLocks noChangeArrowheads="1"/>
            </p:cNvSpPr>
            <p:nvPr/>
          </p:nvSpPr>
          <p:spPr bwMode="auto">
            <a:xfrm>
              <a:off x="5347092" y="2609533"/>
              <a:ext cx="811295" cy="492412"/>
            </a:xfrm>
            <a:prstGeom prst="rect">
              <a:avLst/>
            </a:prstGeom>
            <a:noFill/>
            <a:ln w="9525">
              <a:noFill/>
              <a:miter lim="800000"/>
            </a:ln>
            <a:effectLst/>
          </p:spPr>
          <p:txBody>
            <a:bodyPr wrap="square">
              <a:spAutoFit/>
            </a:bodyPr>
            <a:lstStyle/>
            <a:p>
              <a:r>
                <a:rPr lang="en-US" altLang="zh-CN" sz="1000" b="1" dirty="0">
                  <a:solidFill>
                    <a:prstClr val="black"/>
                  </a:solidFill>
                  <a:latin typeface="微软雅黑" panose="020B0503020204020204" pitchFamily="34" charset="-122"/>
                  <a:ea typeface="微软雅黑" panose="020B0503020204020204" pitchFamily="34" charset="-122"/>
                </a:rPr>
                <a:t>CPBG</a:t>
              </a:r>
              <a:endParaRPr lang="en-US" altLang="zh-CN" sz="1000" b="1" dirty="0">
                <a:solidFill>
                  <a:prstClr val="black"/>
                </a:solidFill>
                <a:latin typeface="微软雅黑" panose="020B0503020204020204" pitchFamily="34" charset="-122"/>
                <a:ea typeface="微软雅黑" panose="020B0503020204020204" pitchFamily="34" charset="-122"/>
              </a:endParaRPr>
            </a:p>
          </p:txBody>
        </p:sp>
        <p:sp>
          <p:nvSpPr>
            <p:cNvPr id="209" name="矩形 208"/>
            <p:cNvSpPr/>
            <p:nvPr/>
          </p:nvSpPr>
          <p:spPr>
            <a:xfrm>
              <a:off x="5911975" y="2637597"/>
              <a:ext cx="1184520" cy="449039"/>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a:t>
              </a:r>
              <a:r>
                <a:rPr lang="en-US" altLang="zh-CN" sz="1000" kern="0" dirty="0" smtClean="0">
                  <a:solidFill>
                    <a:prstClr val="black"/>
                  </a:solidFill>
                  <a:latin typeface="微软雅黑" panose="020B0503020204020204" pitchFamily="34" charset="-122"/>
                  <a:ea typeface="微软雅黑" panose="020B0503020204020204" pitchFamily="34" charset="-122"/>
                </a:rPr>
                <a:t>/</a:t>
              </a:r>
              <a:r>
                <a:rPr lang="zh-CN" altLang="en-US" sz="1000" kern="0" dirty="0" smtClean="0">
                  <a:solidFill>
                    <a:prstClr val="black"/>
                  </a:solidFill>
                  <a:latin typeface="微软雅黑" panose="020B0503020204020204" pitchFamily="34" charset="-122"/>
                  <a:ea typeface="微软雅黑" panose="020B0503020204020204" pitchFamily="34" charset="-122"/>
                </a:rPr>
                <a:t>库存域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grpSp>
        <p:nvGrpSpPr>
          <p:cNvPr id="210" name="组合 209"/>
          <p:cNvGrpSpPr/>
          <p:nvPr/>
        </p:nvGrpSpPr>
        <p:grpSpPr>
          <a:xfrm>
            <a:off x="4777604" y="2915920"/>
            <a:ext cx="1422536" cy="290774"/>
            <a:chOff x="5482550" y="2618462"/>
            <a:chExt cx="1614099" cy="584269"/>
          </a:xfrm>
        </p:grpSpPr>
        <p:sp>
          <p:nvSpPr>
            <p:cNvPr id="211" name="Rounded Rectangle 177"/>
            <p:cNvSpPr/>
            <p:nvPr/>
          </p:nvSpPr>
          <p:spPr>
            <a:xfrm>
              <a:off x="5482550" y="2618462"/>
              <a:ext cx="1614099" cy="584269"/>
            </a:xfrm>
            <a:prstGeom prst="roundRect">
              <a:avLst>
                <a:gd name="adj" fmla="val 1908"/>
              </a:avLst>
            </a:prstGeom>
            <a:solidFill>
              <a:srgbClr val="A9D18E"/>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black"/>
                </a:solidFill>
                <a:latin typeface="Calibri" panose="020F0502020204030204"/>
              </a:endParaRPr>
            </a:p>
          </p:txBody>
        </p:sp>
        <p:sp>
          <p:nvSpPr>
            <p:cNvPr id="212" name="Text Box 39"/>
            <p:cNvSpPr txBox="1">
              <a:spLocks noChangeArrowheads="1"/>
            </p:cNvSpPr>
            <p:nvPr/>
          </p:nvSpPr>
          <p:spPr bwMode="auto">
            <a:xfrm>
              <a:off x="5514405" y="2668913"/>
              <a:ext cx="626625" cy="492514"/>
            </a:xfrm>
            <a:prstGeom prst="rect">
              <a:avLst/>
            </a:prstGeom>
            <a:noFill/>
            <a:ln w="9525">
              <a:noFill/>
              <a:miter lim="800000"/>
            </a:ln>
            <a:effectLst/>
          </p:spPr>
          <p:txBody>
            <a:bodyPr wrap="square">
              <a:spAutoFit/>
            </a:bodyPr>
            <a:lstStyle/>
            <a:p>
              <a:r>
                <a:rPr lang="zh-CN" altLang="en-US" sz="1000" b="1" dirty="0">
                  <a:solidFill>
                    <a:prstClr val="black"/>
                  </a:solidFill>
                  <a:latin typeface="微软雅黑" panose="020B0503020204020204" pitchFamily="34" charset="-122"/>
                  <a:ea typeface="微软雅黑" panose="020B0503020204020204" pitchFamily="34" charset="-122"/>
                </a:rPr>
                <a:t>华东</a:t>
              </a:r>
              <a:endParaRPr lang="zh-CN" altLang="en-US" sz="1000" b="1" dirty="0">
                <a:solidFill>
                  <a:prstClr val="black"/>
                </a:solidFill>
                <a:latin typeface="微软雅黑" panose="020B0503020204020204" pitchFamily="34" charset="-122"/>
                <a:ea typeface="微软雅黑" panose="020B0503020204020204" pitchFamily="34" charset="-122"/>
              </a:endParaRPr>
            </a:p>
          </p:txBody>
        </p:sp>
        <p:sp>
          <p:nvSpPr>
            <p:cNvPr id="213" name="矩形 212"/>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smtClean="0">
                  <a:solidFill>
                    <a:prstClr val="black"/>
                  </a:solidFill>
                  <a:latin typeface="微软雅黑" panose="020B0503020204020204" pitchFamily="34" charset="-122"/>
                  <a:ea typeface="微软雅黑" panose="020B0503020204020204" pitchFamily="34" charset="-122"/>
                </a:rPr>
                <a:t>生产域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sp>
        <p:nvSpPr>
          <p:cNvPr id="214" name="矩形 213"/>
          <p:cNvSpPr/>
          <p:nvPr/>
        </p:nvSpPr>
        <p:spPr bwMode="auto">
          <a:xfrm>
            <a:off x="247650" y="634365"/>
            <a:ext cx="11821795" cy="1369695"/>
          </a:xfrm>
          <a:prstGeom prst="rect">
            <a:avLst/>
          </a:prstGeom>
          <a:solidFill>
            <a:srgbClr val="ED7D31">
              <a:lumMod val="40000"/>
              <a:lumOff val="60000"/>
            </a:srgb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65" b="1" i="0" u="none" strike="noStrike" kern="0" cap="none" spc="0" normalizeH="0" baseline="0" noProof="0">
              <a:ln>
                <a:noFill/>
              </a:ln>
              <a:solidFill>
                <a:srgbClr val="800000"/>
              </a:solidFill>
              <a:effectLst/>
              <a:uLnTx/>
              <a:uFillTx/>
              <a:latin typeface="微软雅黑" panose="020B0503020204020204" pitchFamily="34" charset="-122"/>
              <a:ea typeface="微软雅黑" panose="020B0503020204020204" pitchFamily="34" charset="-122"/>
            </a:endParaRPr>
          </a:p>
        </p:txBody>
      </p:sp>
      <p:sp>
        <p:nvSpPr>
          <p:cNvPr id="215" name="Text Box 39"/>
          <p:cNvSpPr txBox="1">
            <a:spLocks noChangeArrowheads="1"/>
          </p:cNvSpPr>
          <p:nvPr/>
        </p:nvSpPr>
        <p:spPr bwMode="auto">
          <a:xfrm>
            <a:off x="249555" y="634365"/>
            <a:ext cx="354965" cy="1344295"/>
          </a:xfrm>
          <a:prstGeom prst="rect">
            <a:avLst/>
          </a:prstGeom>
          <a:solidFill>
            <a:schemeClr val="accent2"/>
          </a:solidFill>
          <a:ln w="9525">
            <a:solidFill>
              <a:schemeClr val="accent2"/>
            </a:solidFill>
            <a:miter lim="800000"/>
          </a:ln>
          <a:effectLst/>
        </p:spPr>
        <p:txBody>
          <a:bodyPr wrap="square">
            <a:noAutofit/>
          </a:body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r>
              <a:rPr lang="zh-CN" altLang="en-US" sz="1400" b="1" dirty="0">
                <a:solidFill>
                  <a:schemeClr val="bg1"/>
                </a:solidFill>
                <a:latin typeface="微软雅黑" panose="020B0503020204020204" pitchFamily="34" charset="-122"/>
                <a:ea typeface="微软雅黑" panose="020B0503020204020204" pitchFamily="34" charset="-122"/>
              </a:rPr>
              <a:t>数据应用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16" name="肘形连接符 215"/>
          <p:cNvCxnSpPr/>
          <p:nvPr/>
        </p:nvCxnSpPr>
        <p:spPr>
          <a:xfrm rot="16200000">
            <a:off x="2063750" y="5316855"/>
            <a:ext cx="1118235" cy="584835"/>
          </a:xfrm>
          <a:prstGeom prst="bentConnector3">
            <a:avLst>
              <a:gd name="adj1" fmla="val 83759"/>
            </a:avLst>
          </a:prstGeom>
          <a:noFill/>
          <a:ln w="19050" cap="flat" cmpd="sng" algn="ctr">
            <a:solidFill>
              <a:srgbClr val="00B050"/>
            </a:solidFill>
            <a:prstDash val="solid"/>
            <a:miter lim="800000"/>
            <a:tailEnd type="triangle"/>
          </a:ln>
          <a:effectLst/>
        </p:spPr>
      </p:cxnSp>
      <p:cxnSp>
        <p:nvCxnSpPr>
          <p:cNvPr id="217" name="肘形连接符 216"/>
          <p:cNvCxnSpPr/>
          <p:nvPr/>
        </p:nvCxnSpPr>
        <p:spPr>
          <a:xfrm rot="16200000" flipV="1">
            <a:off x="2585085" y="5369560"/>
            <a:ext cx="1141095" cy="458470"/>
          </a:xfrm>
          <a:prstGeom prst="bentConnector3">
            <a:avLst>
              <a:gd name="adj1" fmla="val 82164"/>
            </a:avLst>
          </a:prstGeom>
          <a:noFill/>
          <a:ln w="19050" cap="flat" cmpd="sng" algn="ctr">
            <a:solidFill>
              <a:srgbClr val="00B050"/>
            </a:solidFill>
            <a:prstDash val="solid"/>
            <a:miter lim="800000"/>
            <a:tailEnd type="triangle"/>
          </a:ln>
          <a:effectLst/>
        </p:spPr>
      </p:cxnSp>
      <p:cxnSp>
        <p:nvCxnSpPr>
          <p:cNvPr id="218" name="肘形连接符 217"/>
          <p:cNvCxnSpPr/>
          <p:nvPr/>
        </p:nvCxnSpPr>
        <p:spPr>
          <a:xfrm rot="16200000">
            <a:off x="9700260" y="4064000"/>
            <a:ext cx="889000" cy="3810"/>
          </a:xfrm>
          <a:prstGeom prst="bentConnector3">
            <a:avLst>
              <a:gd name="adj1" fmla="val 49929"/>
            </a:avLst>
          </a:prstGeom>
          <a:noFill/>
          <a:ln w="12700" cap="flat" cmpd="sng" algn="ctr">
            <a:solidFill>
              <a:sysClr val="window" lastClr="FFFFFF">
                <a:lumMod val="50000"/>
              </a:sysClr>
            </a:solidFill>
            <a:prstDash val="solid"/>
            <a:miter lim="800000"/>
            <a:tailEnd type="triangle"/>
          </a:ln>
          <a:effectLst/>
        </p:spPr>
      </p:cxnSp>
      <p:cxnSp>
        <p:nvCxnSpPr>
          <p:cNvPr id="219" name="肘形连接符 218"/>
          <p:cNvCxnSpPr/>
          <p:nvPr/>
        </p:nvCxnSpPr>
        <p:spPr>
          <a:xfrm rot="16200000" flipV="1">
            <a:off x="8243570" y="4089400"/>
            <a:ext cx="874395" cy="3175"/>
          </a:xfrm>
          <a:prstGeom prst="bentConnector3">
            <a:avLst>
              <a:gd name="adj1" fmla="val 50000"/>
            </a:avLst>
          </a:prstGeom>
          <a:noFill/>
          <a:ln w="12700" cap="flat" cmpd="sng" algn="ctr">
            <a:solidFill>
              <a:sysClr val="window" lastClr="FFFFFF">
                <a:lumMod val="50000"/>
              </a:sysClr>
            </a:solidFill>
            <a:prstDash val="solid"/>
            <a:miter lim="800000"/>
            <a:tailEnd type="triangle"/>
          </a:ln>
          <a:effectLst/>
        </p:spPr>
      </p:cxnSp>
      <p:sp>
        <p:nvSpPr>
          <p:cNvPr id="224" name="圆角矩形 223"/>
          <p:cNvSpPr/>
          <p:nvPr/>
        </p:nvSpPr>
        <p:spPr>
          <a:xfrm>
            <a:off x="4739640" y="3347720"/>
            <a:ext cx="6032500" cy="432000"/>
          </a:xfrm>
          <a:prstGeom prst="roundRect">
            <a:avLst/>
          </a:prstGeom>
          <a:noFill/>
          <a:ln w="12700" cap="flat" cmpd="sng" algn="ctr">
            <a:solidFill>
              <a:srgbClr val="00B050"/>
            </a:solidFill>
            <a:prstDash val="solid"/>
            <a:miter lim="800000"/>
          </a:ln>
          <a:effectLst/>
        </p:spPr>
        <p:txBody>
          <a:bodyPr rtlCol="0" anchor="ctr"/>
          <a:lstStyle/>
          <a:p>
            <a:pPr defTabSz="913765">
              <a:defRPr/>
            </a:pPr>
            <a:endParaRPr kumimoji="1" lang="en-US" altLang="zh-CN" sz="1200" kern="0" dirty="0">
              <a:solidFill>
                <a:prstClr val="black"/>
              </a:solidFill>
              <a:latin typeface="微软雅黑" panose="020B0503020204020204" pitchFamily="34" charset="-122"/>
              <a:ea typeface="微软雅黑" panose="020B0503020204020204" pitchFamily="34" charset="-122"/>
            </a:endParaRPr>
          </a:p>
        </p:txBody>
      </p:sp>
      <p:cxnSp>
        <p:nvCxnSpPr>
          <p:cNvPr id="225" name="肘形连接符 224"/>
          <p:cNvCxnSpPr>
            <a:stCxn id="224" idx="1"/>
            <a:endCxn id="160" idx="3"/>
          </p:cNvCxnSpPr>
          <p:nvPr/>
        </p:nvCxnSpPr>
        <p:spPr>
          <a:xfrm rot="10800000" flipV="1">
            <a:off x="3764280" y="3563620"/>
            <a:ext cx="975360" cy="1325245"/>
          </a:xfrm>
          <a:prstGeom prst="bentConnector3">
            <a:avLst>
              <a:gd name="adj1" fmla="val 50000"/>
            </a:avLst>
          </a:prstGeom>
          <a:noFill/>
          <a:ln w="19050" cap="flat" cmpd="sng" algn="ctr">
            <a:solidFill>
              <a:srgbClr val="00B050"/>
            </a:solidFill>
            <a:prstDash val="solid"/>
            <a:miter lim="800000"/>
            <a:tailEnd type="triangle"/>
          </a:ln>
          <a:effectLst/>
        </p:spPr>
      </p:cxnSp>
      <p:sp>
        <p:nvSpPr>
          <p:cNvPr id="226" name="Text Box 39"/>
          <p:cNvSpPr txBox="1">
            <a:spLocks noChangeArrowheads="1"/>
          </p:cNvSpPr>
          <p:nvPr/>
        </p:nvSpPr>
        <p:spPr bwMode="auto">
          <a:xfrm>
            <a:off x="4281170" y="3419475"/>
            <a:ext cx="646430" cy="213360"/>
          </a:xfrm>
          <a:prstGeom prst="rect">
            <a:avLst/>
          </a:prstGeom>
          <a:noFill/>
          <a:ln w="9525">
            <a:noFill/>
            <a:miter lim="800000"/>
          </a:ln>
          <a:effectLst/>
        </p:spPr>
        <p:txBody>
          <a:bodyPr wrap="square">
            <a:no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生产汇总数据</a:t>
            </a:r>
            <a:endParaRPr lang="zh-CN" altLang="en-US" sz="800" dirty="0" smtClean="0">
              <a:solidFill>
                <a:prstClr val="black"/>
              </a:solidFill>
              <a:latin typeface="微软雅黑" panose="020B0503020204020204" pitchFamily="34" charset="-122"/>
              <a:ea typeface="微软雅黑" panose="020B0503020204020204" pitchFamily="34" charset="-122"/>
            </a:endParaRPr>
          </a:p>
        </p:txBody>
      </p:sp>
      <p:sp>
        <p:nvSpPr>
          <p:cNvPr id="227" name="圆角矩形 226"/>
          <p:cNvSpPr/>
          <p:nvPr/>
        </p:nvSpPr>
        <p:spPr>
          <a:xfrm>
            <a:off x="4736008" y="4567334"/>
            <a:ext cx="6032500" cy="653415"/>
          </a:xfrm>
          <a:prstGeom prst="roundRect">
            <a:avLst/>
          </a:prstGeom>
          <a:noFill/>
          <a:ln w="12700" cap="flat" cmpd="sng" algn="ctr">
            <a:solidFill>
              <a:sysClr val="window" lastClr="FFFFFF">
                <a:lumMod val="50000"/>
              </a:sysClr>
            </a:solidFill>
            <a:prstDash val="solid"/>
            <a:miter lim="800000"/>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1"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228" name="肘形连接符 227"/>
          <p:cNvCxnSpPr/>
          <p:nvPr/>
        </p:nvCxnSpPr>
        <p:spPr>
          <a:xfrm flipV="1">
            <a:off x="3812718" y="4889914"/>
            <a:ext cx="1044000" cy="8890"/>
          </a:xfrm>
          <a:prstGeom prst="bentConnector3">
            <a:avLst>
              <a:gd name="adj1" fmla="val 50024"/>
            </a:avLst>
          </a:prstGeom>
          <a:noFill/>
          <a:ln w="12700" cap="flat" cmpd="sng" algn="ctr">
            <a:solidFill>
              <a:sysClr val="window" lastClr="FFFFFF">
                <a:lumMod val="50000"/>
              </a:sysClr>
            </a:solidFill>
            <a:prstDash val="solid"/>
            <a:miter lim="800000"/>
            <a:tailEnd type="triangle"/>
          </a:ln>
          <a:effectLst/>
        </p:spPr>
      </p:cxnSp>
      <p:sp>
        <p:nvSpPr>
          <p:cNvPr id="229" name="Text Box 39"/>
          <p:cNvSpPr txBox="1">
            <a:spLocks noChangeArrowheads="1"/>
          </p:cNvSpPr>
          <p:nvPr/>
        </p:nvSpPr>
        <p:spPr bwMode="auto">
          <a:xfrm>
            <a:off x="3729990" y="4827270"/>
            <a:ext cx="1072515" cy="460375"/>
          </a:xfrm>
          <a:prstGeom prst="rect">
            <a:avLst/>
          </a:prstGeom>
          <a:noFill/>
          <a:ln w="9525">
            <a:noFill/>
            <a:miter lim="800000"/>
          </a:ln>
          <a:effectLst/>
        </p:spPr>
        <p:txBody>
          <a:bodyPr wrap="square">
            <a:spAutoFit/>
          </a:bodyPr>
          <a:lstStyle/>
          <a:p>
            <a:r>
              <a:rPr lang="zh-CN" altLang="en-US" sz="800" dirty="0" smtClean="0">
                <a:solidFill>
                  <a:prstClr val="black"/>
                </a:solidFill>
                <a:latin typeface="微软雅黑" panose="020B0503020204020204" pitchFamily="34" charset="-122"/>
                <a:ea typeface="微软雅黑" panose="020B0503020204020204" pitchFamily="34" charset="-122"/>
              </a:rPr>
              <a:t>财务、员工、库存、工单等数据由中央</a:t>
            </a:r>
            <a:r>
              <a:rPr lang="zh-CN" altLang="en-US" sz="800" dirty="0" smtClean="0">
                <a:solidFill>
                  <a:prstClr val="black"/>
                </a:solidFill>
                <a:latin typeface="微软雅黑" panose="020B0503020204020204" pitchFamily="34" charset="-122"/>
                <a:ea typeface="微软雅黑" panose="020B0503020204020204" pitchFamily="34" charset="-122"/>
                <a:sym typeface="+mn-ea"/>
              </a:rPr>
              <a:t>按需</a:t>
            </a:r>
            <a:r>
              <a:rPr lang="zh-CN" altLang="en-US" sz="800" dirty="0" smtClean="0">
                <a:solidFill>
                  <a:prstClr val="black"/>
                </a:solidFill>
                <a:latin typeface="微软雅黑" panose="020B0503020204020204" pitchFamily="34" charset="-122"/>
                <a:ea typeface="微软雅黑" panose="020B0503020204020204" pitchFamily="34" charset="-122"/>
              </a:rPr>
              <a:t>下发</a:t>
            </a:r>
            <a:endParaRPr lang="zh-CN" altLang="en-US" sz="800" dirty="0" smtClean="0">
              <a:solidFill>
                <a:prstClr val="black"/>
              </a:solidFill>
              <a:latin typeface="微软雅黑" panose="020B0503020204020204" pitchFamily="34" charset="-122"/>
              <a:ea typeface="微软雅黑" panose="020B0503020204020204" pitchFamily="34" charset="-122"/>
            </a:endParaRPr>
          </a:p>
        </p:txBody>
      </p:sp>
      <p:sp>
        <p:nvSpPr>
          <p:cNvPr id="230" name="Text Box 39"/>
          <p:cNvSpPr txBox="1">
            <a:spLocks noChangeArrowheads="1"/>
          </p:cNvSpPr>
          <p:nvPr/>
        </p:nvSpPr>
        <p:spPr bwMode="auto">
          <a:xfrm>
            <a:off x="1457960" y="2626360"/>
            <a:ext cx="2806065" cy="297180"/>
          </a:xfrm>
          <a:prstGeom prst="rect">
            <a:avLst/>
          </a:prstGeom>
          <a:noFill/>
          <a:ln w="9525">
            <a:noFill/>
            <a:miter lim="800000"/>
          </a:ln>
          <a:effectLst/>
        </p:spPr>
        <p:txBody>
          <a:bodyPr wrap="square">
            <a:spAutoFit/>
          </a:bodyPr>
          <a:lstStyle/>
          <a:p>
            <a:pPr algn="ctr"/>
            <a:r>
              <a:rPr lang="zh-CN" altLang="en-US" sz="1335" b="1" dirty="0" smtClean="0">
                <a:solidFill>
                  <a:srgbClr val="0000FF"/>
                </a:solidFill>
                <a:latin typeface="微软雅黑" panose="020B0503020204020204" pitchFamily="34" charset="-122"/>
                <a:ea typeface="微软雅黑" panose="020B0503020204020204" pitchFamily="34" charset="-122"/>
              </a:rPr>
              <a:t>“一中”：中央数仓</a:t>
            </a:r>
            <a:r>
              <a:rPr lang="en-US" altLang="zh-CN" sz="1335" b="1" dirty="0" smtClean="0">
                <a:solidFill>
                  <a:srgbClr val="0000FF"/>
                </a:solidFill>
                <a:latin typeface="微软雅黑" panose="020B0503020204020204" pitchFamily="34" charset="-122"/>
                <a:ea typeface="微软雅黑" panose="020B0503020204020204" pitchFamily="34" charset="-122"/>
              </a:rPr>
              <a:t>/</a:t>
            </a:r>
            <a:r>
              <a:rPr lang="zh-CN" altLang="en-US" sz="1335" b="1" dirty="0" smtClean="0">
                <a:solidFill>
                  <a:srgbClr val="0000FF"/>
                </a:solidFill>
                <a:latin typeface="微软雅黑" panose="020B0503020204020204" pitchFamily="34" charset="-122"/>
                <a:ea typeface="微软雅黑" panose="020B0503020204020204" pitchFamily="34" charset="-122"/>
              </a:rPr>
              <a:t>数据集市</a:t>
            </a:r>
            <a:endParaRPr lang="zh-CN" altLang="en-US" sz="1335" b="1" dirty="0" smtClean="0">
              <a:solidFill>
                <a:srgbClr val="0000FF"/>
              </a:solidFill>
              <a:latin typeface="微软雅黑" panose="020B0503020204020204" pitchFamily="34" charset="-122"/>
              <a:ea typeface="微软雅黑" panose="020B0503020204020204" pitchFamily="34" charset="-122"/>
            </a:endParaRPr>
          </a:p>
        </p:txBody>
      </p:sp>
      <p:cxnSp>
        <p:nvCxnSpPr>
          <p:cNvPr id="231" name="肘形连接符 230"/>
          <p:cNvCxnSpPr>
            <a:stCxn id="159" idx="0"/>
            <a:endCxn id="32" idx="2"/>
          </p:cNvCxnSpPr>
          <p:nvPr/>
        </p:nvCxnSpPr>
        <p:spPr>
          <a:xfrm rot="16200000">
            <a:off x="3331528" y="2717483"/>
            <a:ext cx="189865" cy="1177290"/>
          </a:xfrm>
          <a:prstGeom prst="bentConnector3">
            <a:avLst>
              <a:gd name="adj1" fmla="val 50000"/>
            </a:avLst>
          </a:prstGeom>
          <a:noFill/>
          <a:ln w="19050" cap="flat" cmpd="sng" algn="ctr">
            <a:solidFill>
              <a:srgbClr val="00B050"/>
            </a:solidFill>
            <a:prstDash val="solid"/>
            <a:miter lim="800000"/>
            <a:tailEnd type="triangle"/>
          </a:ln>
          <a:effectLst/>
        </p:spPr>
      </p:cxnSp>
      <p:cxnSp>
        <p:nvCxnSpPr>
          <p:cNvPr id="244" name="直接箭头连接符 243"/>
          <p:cNvCxnSpPr/>
          <p:nvPr/>
        </p:nvCxnSpPr>
        <p:spPr>
          <a:xfrm flipV="1">
            <a:off x="5661203" y="5174109"/>
            <a:ext cx="1270" cy="90043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5" name="直接箭头连接符 244"/>
          <p:cNvCxnSpPr/>
          <p:nvPr/>
        </p:nvCxnSpPr>
        <p:spPr>
          <a:xfrm flipV="1">
            <a:off x="5656758" y="3653964"/>
            <a:ext cx="4445" cy="88138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246" name="直接箭头连接符 245"/>
          <p:cNvCxnSpPr/>
          <p:nvPr/>
        </p:nvCxnSpPr>
        <p:spPr>
          <a:xfrm flipH="1" flipV="1">
            <a:off x="7224573" y="3664759"/>
            <a:ext cx="5080" cy="855345"/>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247" name="直接箭头连接符 246"/>
          <p:cNvCxnSpPr/>
          <p:nvPr/>
        </p:nvCxnSpPr>
        <p:spPr>
          <a:xfrm flipV="1">
            <a:off x="8690788" y="5163314"/>
            <a:ext cx="1270" cy="857250"/>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8" name="直接箭头连接符 247"/>
          <p:cNvCxnSpPr/>
          <p:nvPr/>
        </p:nvCxnSpPr>
        <p:spPr>
          <a:xfrm flipV="1">
            <a:off x="10136048" y="5130929"/>
            <a:ext cx="1270" cy="911225"/>
          </a:xfrm>
          <a:prstGeom prst="straightConnector1">
            <a:avLst/>
          </a:prstGeom>
          <a:noFill/>
          <a:ln w="12700" cap="flat" cmpd="sng" algn="ctr">
            <a:solidFill>
              <a:sysClr val="window" lastClr="FFFFFF">
                <a:lumMod val="50000"/>
              </a:sysClr>
            </a:solidFill>
            <a:prstDash val="solid"/>
            <a:miter lim="800000"/>
            <a:tailEnd type="arrow" w="med" len="med"/>
          </a:ln>
          <a:effectLst/>
        </p:spPr>
      </p:cxnSp>
      <p:cxnSp>
        <p:nvCxnSpPr>
          <p:cNvPr id="249" name="直接箭头连接符 248"/>
          <p:cNvCxnSpPr/>
          <p:nvPr/>
        </p:nvCxnSpPr>
        <p:spPr>
          <a:xfrm flipV="1">
            <a:off x="7235368" y="5152519"/>
            <a:ext cx="1270" cy="878840"/>
          </a:xfrm>
          <a:prstGeom prst="straightConnector1">
            <a:avLst/>
          </a:prstGeom>
          <a:noFill/>
          <a:ln w="12700" cap="flat" cmpd="sng" algn="ctr">
            <a:solidFill>
              <a:sysClr val="window" lastClr="FFFFFF">
                <a:lumMod val="50000"/>
              </a:sysClr>
            </a:solidFill>
            <a:prstDash val="solid"/>
            <a:miter lim="800000"/>
            <a:tailEnd type="arrow" w="med" len="med"/>
          </a:ln>
          <a:effectLst/>
        </p:spPr>
      </p:cxnSp>
      <p:sp>
        <p:nvSpPr>
          <p:cNvPr id="254" name="矩形 253"/>
          <p:cNvSpPr/>
          <p:nvPr/>
        </p:nvSpPr>
        <p:spPr>
          <a:xfrm>
            <a:off x="1337310" y="2958465"/>
            <a:ext cx="570865" cy="252730"/>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财务</a:t>
            </a:r>
            <a:r>
              <a:rPr lang="zh-CN" altLang="en-US" sz="1000" kern="0" dirty="0" smtClean="0">
                <a:solidFill>
                  <a:prstClr val="black"/>
                </a:solidFill>
                <a:latin typeface="微软雅黑" panose="020B0503020204020204" pitchFamily="34" charset="-122"/>
                <a:ea typeface="微软雅黑" panose="020B0503020204020204" pitchFamily="34" charset="-122"/>
              </a:rPr>
              <a:t>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259" name="矩形 258"/>
          <p:cNvSpPr/>
          <p:nvPr/>
        </p:nvSpPr>
        <p:spPr>
          <a:xfrm>
            <a:off x="1959610" y="2957830"/>
            <a:ext cx="588645" cy="252730"/>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采购</a:t>
            </a:r>
            <a:r>
              <a:rPr lang="zh-CN" altLang="en-US" sz="1000" kern="0" dirty="0" smtClean="0">
                <a:solidFill>
                  <a:prstClr val="black"/>
                </a:solidFill>
                <a:latin typeface="微软雅黑" panose="020B0503020204020204" pitchFamily="34" charset="-122"/>
                <a:ea typeface="微软雅黑" panose="020B0503020204020204" pitchFamily="34" charset="-122"/>
              </a:rPr>
              <a:t>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49555" y="5967730"/>
            <a:ext cx="4437380" cy="788670"/>
            <a:chOff x="2001" y="8220"/>
            <a:chExt cx="6988" cy="1530"/>
          </a:xfrm>
        </p:grpSpPr>
        <p:sp>
          <p:nvSpPr>
            <p:cNvPr id="141" name="Text Box 39"/>
            <p:cNvSpPr txBox="1">
              <a:spLocks noChangeArrowheads="1"/>
            </p:cNvSpPr>
            <p:nvPr/>
          </p:nvSpPr>
          <p:spPr bwMode="auto">
            <a:xfrm>
              <a:off x="2001" y="8220"/>
              <a:ext cx="559" cy="1530"/>
            </a:xfrm>
            <a:prstGeom prst="rect">
              <a:avLst/>
            </a:prstGeom>
            <a:solidFill>
              <a:srgbClr val="2E75B6"/>
            </a:solidFill>
            <a:ln w="9525">
              <a:solidFill>
                <a:srgbClr val="024C90"/>
              </a:solidFill>
              <a:miter lim="800000"/>
            </a:ln>
            <a:effectLst/>
          </p:spPr>
          <p:txBody>
            <a:bodyPr wrap="square" anchor="ctr" anchorCtr="1">
              <a:no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数据源</a:t>
              </a:r>
              <a:endParaRPr lang="zh-CN" alt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268" name="Rounded Rectangle 177"/>
            <p:cNvSpPr/>
            <p:nvPr/>
          </p:nvSpPr>
          <p:spPr>
            <a:xfrm>
              <a:off x="2768" y="8420"/>
              <a:ext cx="6221" cy="1181"/>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prstClr val="white"/>
                </a:solidFill>
                <a:effectLst/>
                <a:uLnTx/>
                <a:uFillTx/>
                <a:latin typeface="Calibri" panose="020F0502020204030204"/>
              </a:endParaRPr>
            </a:p>
          </p:txBody>
        </p:sp>
        <p:sp>
          <p:nvSpPr>
            <p:cNvPr id="269" name="Text Box 39"/>
            <p:cNvSpPr txBox="1">
              <a:spLocks noChangeArrowheads="1"/>
            </p:cNvSpPr>
            <p:nvPr/>
          </p:nvSpPr>
          <p:spPr bwMode="auto">
            <a:xfrm>
              <a:off x="2713" y="8696"/>
              <a:ext cx="949" cy="577"/>
            </a:xfrm>
            <a:prstGeom prst="rect">
              <a:avLst/>
            </a:prstGeom>
            <a:noFill/>
            <a:ln w="9525">
              <a:noFill/>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335"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中央</a:t>
              </a:r>
              <a:endParaRPr kumimoji="0" lang="en-US" altLang="zh-CN" sz="1335"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0" name="矩形 269"/>
            <p:cNvSpPr/>
            <p:nvPr/>
          </p:nvSpPr>
          <p:spPr>
            <a:xfrm>
              <a:off x="5681" y="8538"/>
              <a:ext cx="1802" cy="913"/>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运营</a:t>
              </a:r>
              <a:r>
                <a:rPr lang="zh-CN" altLang="en-US" sz="1000" b="1"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数据</a:t>
              </a:r>
              <a:endParaRPr lang="zh-CN" altLang="en-US" sz="1000" b="1"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HR、</a:t>
              </a: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PLM、SD</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IP_G</a:t>
              </a: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uard</a:t>
              </a:r>
              <a:endPar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3" name="矩形 272"/>
            <p:cNvSpPr/>
            <p:nvPr/>
          </p:nvSpPr>
          <p:spPr>
            <a:xfrm>
              <a:off x="3657" y="8527"/>
              <a:ext cx="1964" cy="915"/>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生产数据</a:t>
              </a:r>
              <a:endParaRPr kumimoji="0" lang="zh-CN" altLang="en-US" sz="10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SAP-PP、</a:t>
              </a: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SAP-</a:t>
              </a: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a:t>
              </a: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a:t>
              </a: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t>
              </a:r>
              <a:r>
                <a:rPr lang="zh-CN" altLang="en-US" sz="800"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RM、</a:t>
              </a:r>
              <a:r>
                <a:rPr lang="en-US" altLang="zh-CN" sz="800"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Q</a:t>
              </a:r>
              <a:r>
                <a:rPr lang="zh-CN" altLang="en-US" sz="800"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MS</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274" name="矩形 273"/>
            <p:cNvSpPr/>
            <p:nvPr/>
          </p:nvSpPr>
          <p:spPr>
            <a:xfrm>
              <a:off x="7578" y="8538"/>
              <a:ext cx="1216" cy="913"/>
            </a:xfrm>
            <a:prstGeom prst="rect">
              <a:avLst/>
            </a:prstGeom>
            <a:solidFill>
              <a:srgbClr val="5B9BD5">
                <a:lumMod val="75000"/>
              </a:srgbClr>
            </a:solidFill>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sz="1000" b="1" kern="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财务数据</a:t>
              </a:r>
              <a:endParaRPr kumimoji="0" lang="zh-CN" altLang="en-US" sz="10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SAP-FI</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SAP-</a:t>
              </a:r>
              <a:r>
                <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CO</a:t>
              </a:r>
              <a:endParaRPr kumimoji="0" lang="zh-CN" altLang="en-US" sz="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grpSp>
      <p:sp>
        <p:nvSpPr>
          <p:cNvPr id="81" name="矩形 80"/>
          <p:cNvSpPr/>
          <p:nvPr/>
        </p:nvSpPr>
        <p:spPr>
          <a:xfrm>
            <a:off x="735965" y="4523105"/>
            <a:ext cx="533400" cy="750570"/>
          </a:xfrm>
          <a:prstGeom prst="rect">
            <a:avLst/>
          </a:prstGeom>
          <a:solidFill>
            <a:srgbClr val="002060">
              <a:alpha val="62000"/>
            </a:srgbClr>
          </a:solidFill>
        </p:spPr>
        <p:txBody>
          <a:bodyPr wrap="square">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数</a:t>
            </a: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据</a:t>
            </a: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湖</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735965" y="2625725"/>
            <a:ext cx="533400" cy="1254760"/>
          </a:xfrm>
          <a:prstGeom prst="rect">
            <a:avLst/>
          </a:prstGeom>
          <a:solidFill>
            <a:srgbClr val="002060">
              <a:alpha val="62000"/>
            </a:srgbClr>
          </a:solidFill>
        </p:spPr>
        <p:txBody>
          <a:bodyPr wrap="square">
            <a:noAutofit/>
          </a:bodyPr>
          <a:p>
            <a:pPr algn="ct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数</a:t>
            </a: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据</a:t>
            </a: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集</a:t>
            </a:r>
            <a:endParaRPr lang="zh-CN" altLang="en-US"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市</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736817" y="3987028"/>
            <a:ext cx="10017562" cy="427766"/>
            <a:chOff x="1736" y="6840"/>
            <a:chExt cx="11757" cy="859"/>
          </a:xfrm>
        </p:grpSpPr>
        <p:sp>
          <p:nvSpPr>
            <p:cNvPr id="11" name="矩形 10"/>
            <p:cNvSpPr/>
            <p:nvPr/>
          </p:nvSpPr>
          <p:spPr>
            <a:xfrm>
              <a:off x="3110" y="6978"/>
              <a:ext cx="1649" cy="610"/>
            </a:xfrm>
            <a:prstGeom prst="rect">
              <a:avLst/>
            </a:prstGeom>
            <a:solidFill>
              <a:srgbClr val="7092CE"/>
            </a:solid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离线</a:t>
              </a:r>
              <a:r>
                <a:rPr kumimoji="1" lang="en-US" altLang="zh-CN" sz="1200" b="1" dirty="0" smtClean="0">
                  <a:solidFill>
                    <a:schemeClr val="bg1"/>
                  </a:solidFill>
                  <a:latin typeface="微软雅黑" panose="020B0503020204020204" pitchFamily="34" charset="-122"/>
                  <a:ea typeface="微软雅黑" panose="020B0503020204020204" pitchFamily="34" charset="-122"/>
                  <a:sym typeface="+mn-ea"/>
                </a:rPr>
                <a:t>/</a:t>
              </a: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批处理计算</a:t>
              </a:r>
              <a:endParaRPr kumimoji="1"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4976" y="6979"/>
              <a:ext cx="1627" cy="610"/>
            </a:xfrm>
            <a:prstGeom prst="rect">
              <a:avLst/>
            </a:prstGeom>
            <a:solidFill>
              <a:srgbClr val="7092CE"/>
            </a:solid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在线</a:t>
              </a:r>
              <a:r>
                <a:rPr kumimoji="1" lang="en-US" altLang="zh-CN" sz="1200" b="1" dirty="0" smtClean="0">
                  <a:solidFill>
                    <a:schemeClr val="bg1"/>
                  </a:solidFill>
                  <a:latin typeface="微软雅黑" panose="020B0503020204020204" pitchFamily="34" charset="-122"/>
                  <a:ea typeface="微软雅黑" panose="020B0503020204020204" pitchFamily="34" charset="-122"/>
                  <a:sym typeface="+mn-ea"/>
                </a:rPr>
                <a:t>/</a:t>
              </a: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流处理计算</a:t>
              </a:r>
              <a:endParaRPr kumimoji="1"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6767" y="6979"/>
              <a:ext cx="1748" cy="610"/>
            </a:xfrm>
            <a:prstGeom prst="rect">
              <a:avLst/>
            </a:prstGeom>
            <a:solidFill>
              <a:srgbClr val="7092CE"/>
            </a:solidFill>
            <a:ln>
              <a:solidFill>
                <a:srgbClr val="0E2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交互式数据分析</a:t>
              </a:r>
              <a:endParaRPr kumimoji="1"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8706" y="6978"/>
              <a:ext cx="1348" cy="610"/>
            </a:xfrm>
            <a:prstGeom prst="rect">
              <a:avLst/>
            </a:prstGeom>
            <a:solidFill>
              <a:srgbClr val="7092CE"/>
            </a:solid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检索引擎</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0309" y="6978"/>
              <a:ext cx="1697" cy="609"/>
            </a:xfrm>
            <a:prstGeom prst="rect">
              <a:avLst/>
            </a:prstGeom>
            <a:solidFill>
              <a:srgbClr val="A6A6A6"/>
            </a:solid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tx1"/>
                  </a:solidFill>
                  <a:latin typeface="微软雅黑" panose="020B0503020204020204" pitchFamily="34" charset="-122"/>
                  <a:ea typeface="微软雅黑" panose="020B0503020204020204" pitchFamily="34" charset="-122"/>
                </a:rPr>
                <a:t>机器</a:t>
              </a:r>
              <a:r>
                <a:rPr kumimoji="1" lang="zh-CN" altLang="en-US" sz="1200" b="1" dirty="0" smtClean="0">
                  <a:solidFill>
                    <a:schemeClr val="tx1"/>
                  </a:solidFill>
                  <a:latin typeface="微软雅黑" panose="020B0503020204020204" pitchFamily="34" charset="-122"/>
                  <a:ea typeface="微软雅黑" panose="020B0503020204020204" pitchFamily="34" charset="-122"/>
                </a:rPr>
                <a:t>学习</a:t>
              </a:r>
              <a:endParaRPr kumimoji="1" lang="zh-CN" altLang="en-US" sz="1200" b="1" dirty="0" smtClean="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1736" y="6840"/>
              <a:ext cx="625" cy="859"/>
            </a:xfrm>
            <a:prstGeom prst="rect">
              <a:avLst/>
            </a:prstGeom>
            <a:solidFill>
              <a:srgbClr val="4472C4">
                <a:alpha val="72000"/>
              </a:srgbClr>
            </a:solidFill>
          </p:spPr>
          <p:txBody>
            <a:bodyPr wrap="square" anchor="ctr" anchorCtr="1">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数据</a:t>
              </a:r>
              <a:r>
                <a:rPr lang="zh-CN" altLang="en-US" sz="1200" b="1" dirty="0" smtClean="0">
                  <a:solidFill>
                    <a:schemeClr val="bg1"/>
                  </a:solidFill>
                  <a:latin typeface="微软雅黑" panose="020B0503020204020204" pitchFamily="34" charset="-122"/>
                  <a:ea typeface="微软雅黑" panose="020B0503020204020204" pitchFamily="34" charset="-122"/>
                </a:rPr>
                <a:t>开发</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2291" y="6962"/>
              <a:ext cx="1202" cy="609"/>
            </a:xfrm>
            <a:prstGeom prst="rect">
              <a:avLst/>
            </a:prstGeom>
            <a:solidFill>
              <a:srgbClr val="A6A6A6"/>
            </a:solidFill>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tx1"/>
                  </a:solidFill>
                  <a:latin typeface="微软雅黑" panose="020B0503020204020204" pitchFamily="34" charset="-122"/>
                  <a:ea typeface="微软雅黑" panose="020B0503020204020204" pitchFamily="34" charset="-122"/>
                </a:rPr>
                <a:t>深度</a:t>
              </a:r>
              <a:r>
                <a:rPr kumimoji="1" lang="zh-CN" altLang="en-US" sz="1200" b="1" dirty="0" smtClean="0">
                  <a:solidFill>
                    <a:schemeClr val="tx1"/>
                  </a:solidFill>
                  <a:latin typeface="微软雅黑" panose="020B0503020204020204" pitchFamily="34" charset="-122"/>
                  <a:ea typeface="微软雅黑" panose="020B0503020204020204" pitchFamily="34" charset="-122"/>
                </a:rPr>
                <a:t>学习</a:t>
              </a:r>
              <a:endParaRPr kumimoji="1" lang="zh-CN" altLang="en-US" sz="1200" b="1" dirty="0" smtClean="0">
                <a:solidFill>
                  <a:schemeClr val="tx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1908175" y="5466080"/>
            <a:ext cx="104140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认证数据源</a:t>
            </a:r>
            <a:endParaRPr kumimoji="1"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3187065" y="5466715"/>
            <a:ext cx="140716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明确数据</a:t>
            </a:r>
            <a:r>
              <a:rPr kumimoji="1" lang="en-US" altLang="zh-CN" sz="1200" b="1" dirty="0" smtClean="0">
                <a:solidFill>
                  <a:schemeClr val="bg1"/>
                </a:solidFill>
                <a:latin typeface="微软雅黑" panose="020B0503020204020204" pitchFamily="34" charset="-122"/>
                <a:ea typeface="微软雅黑" panose="020B0503020204020204" pitchFamily="34" charset="-122"/>
                <a:sym typeface="+mn-ea"/>
              </a:rPr>
              <a:t>Owner</a:t>
            </a:r>
            <a:endParaRPr kumimoji="1" lang="en-US" altLang="zh-CN"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4751705" y="5466715"/>
            <a:ext cx="127381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发布数据标准</a:t>
            </a:r>
            <a:endParaRPr kumimoji="1"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6257290" y="5466080"/>
            <a:ext cx="127381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定义数据密级</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7813040" y="5466080"/>
            <a:ext cx="151511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制定数据质量方案</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9582785" y="5455920"/>
            <a:ext cx="1073150" cy="322580"/>
          </a:xfrm>
          <a:prstGeom prst="rect">
            <a:avLst/>
          </a:prstGeom>
          <a:solidFill>
            <a:srgbClr val="7092C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注册元数据</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2585720" y="2954655"/>
            <a:ext cx="588645" cy="252730"/>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运维</a:t>
            </a:r>
            <a:r>
              <a:rPr lang="zh-CN" altLang="en-US" sz="1000" kern="0" dirty="0" smtClean="0">
                <a:solidFill>
                  <a:prstClr val="black"/>
                </a:solidFill>
                <a:latin typeface="微软雅黑" panose="020B0503020204020204" pitchFamily="34" charset="-122"/>
                <a:ea typeface="微软雅黑" panose="020B0503020204020204" pitchFamily="34" charset="-122"/>
              </a:rPr>
              <a:t>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3830320" y="2949575"/>
            <a:ext cx="369570" cy="261620"/>
          </a:xfrm>
          <a:prstGeom prst="rect">
            <a:avLst/>
          </a:prstGeom>
          <a:solidFill>
            <a:srgbClr val="A6A6A6"/>
          </a:solidFill>
          <a:ln>
            <a:noFill/>
          </a:ln>
        </p:spPr>
        <p:txBody>
          <a:bodyPr rot="0" spcFirstLastPara="0" vertOverflow="overflow" horzOverflow="overflow" vert="horz" wrap="square" lIns="91440" tIns="45720" rIns="91440" bIns="45720" numCol="1" spcCol="0" rtlCol="0" fromWordArt="0" anchor="ctr" anchorCtr="0" forceAA="0" compatLnSpc="1">
            <a:noAutofit/>
          </a:bodyPr>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a:t>
            </a:r>
            <a:endParaRPr lang="en-US" altLang="zh-CN" sz="1000" kern="0" dirty="0" smtClean="0">
              <a:solidFill>
                <a:prstClr val="black"/>
              </a:solidFill>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H="1" flipV="1">
            <a:off x="5638978" y="3161839"/>
            <a:ext cx="1905" cy="24638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34" name="直接箭头连接符 33"/>
          <p:cNvCxnSpPr/>
          <p:nvPr/>
        </p:nvCxnSpPr>
        <p:spPr>
          <a:xfrm flipH="1" flipV="1">
            <a:off x="7244893" y="3131994"/>
            <a:ext cx="1905" cy="24638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35" name="直接箭头连接符 34"/>
          <p:cNvCxnSpPr/>
          <p:nvPr/>
        </p:nvCxnSpPr>
        <p:spPr>
          <a:xfrm flipH="1" flipV="1">
            <a:off x="8690788" y="3182159"/>
            <a:ext cx="1905" cy="246380"/>
          </a:xfrm>
          <a:prstGeom prst="straightConnector1">
            <a:avLst/>
          </a:prstGeom>
          <a:noFill/>
          <a:ln w="6350" cap="flat" cmpd="sng" algn="ctr">
            <a:solidFill>
              <a:sysClr val="window" lastClr="FFFFFF">
                <a:lumMod val="50000"/>
              </a:sysClr>
            </a:solidFill>
            <a:prstDash val="solid"/>
            <a:miter lim="800000"/>
            <a:tailEnd type="arrow" w="med" len="med"/>
          </a:ln>
          <a:effectLst/>
        </p:spPr>
      </p:cxnSp>
      <p:cxnSp>
        <p:nvCxnSpPr>
          <p:cNvPr id="36" name="直接箭头连接符 35"/>
          <p:cNvCxnSpPr/>
          <p:nvPr/>
        </p:nvCxnSpPr>
        <p:spPr>
          <a:xfrm flipH="1" flipV="1">
            <a:off x="10150653" y="3109769"/>
            <a:ext cx="1905" cy="246380"/>
          </a:xfrm>
          <a:prstGeom prst="straightConnector1">
            <a:avLst/>
          </a:prstGeom>
          <a:noFill/>
          <a:ln w="6350" cap="flat" cmpd="sng" algn="ctr">
            <a:solidFill>
              <a:sysClr val="window" lastClr="FFFFFF">
                <a:lumMod val="50000"/>
              </a:sysClr>
            </a:solidFill>
            <a:prstDash val="solid"/>
            <a:miter lim="800000"/>
            <a:tailEnd type="arrow" w="med" len="med"/>
          </a:ln>
          <a:effectLst/>
        </p:spPr>
      </p:cxnSp>
      <p:grpSp>
        <p:nvGrpSpPr>
          <p:cNvPr id="37" name="组合 36"/>
          <p:cNvGrpSpPr/>
          <p:nvPr/>
        </p:nvGrpSpPr>
        <p:grpSpPr>
          <a:xfrm>
            <a:off x="10795000" y="6065520"/>
            <a:ext cx="1163320" cy="603250"/>
            <a:chOff x="5968597" y="5191744"/>
            <a:chExt cx="1191014" cy="828899"/>
          </a:xfrm>
        </p:grpSpPr>
        <p:sp>
          <p:nvSpPr>
            <p:cNvPr id="38" name="Rounded Rectangle 177"/>
            <p:cNvSpPr/>
            <p:nvPr/>
          </p:nvSpPr>
          <p:spPr>
            <a:xfrm>
              <a:off x="5968597" y="5191744"/>
              <a:ext cx="1191014"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p>
              <a:pPr algn="ctr" defTabSz="1218565">
                <a:defRPr/>
              </a:pPr>
              <a:endParaRPr lang="en-US" sz="2400" kern="0">
                <a:solidFill>
                  <a:prstClr val="white"/>
                </a:solidFill>
                <a:latin typeface="Calibri" panose="020F0502020204030204"/>
              </a:endParaRPr>
            </a:p>
          </p:txBody>
        </p:sp>
        <p:sp>
          <p:nvSpPr>
            <p:cNvPr id="40" name="矩形 39"/>
            <p:cNvSpPr/>
            <p:nvPr/>
          </p:nvSpPr>
          <p:spPr>
            <a:xfrm>
              <a:off x="6093419" y="5277541"/>
              <a:ext cx="966724" cy="648796"/>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p>
              <a:pPr algn="ctr" defTabSz="1218565"/>
              <a:r>
                <a:rPr lang="zh-CN" altLang="en-US" sz="1000" b="1" kern="0" dirty="0" smtClean="0">
                  <a:solidFill>
                    <a:prstClr val="white"/>
                  </a:solidFill>
                  <a:latin typeface="微软雅黑" panose="020B0503020204020204" pitchFamily="34" charset="-122"/>
                  <a:ea typeface="微软雅黑" panose="020B0503020204020204" pitchFamily="34" charset="-122"/>
                  <a:sym typeface="+mn-ea"/>
                </a:rPr>
                <a:t>手工</a:t>
              </a:r>
              <a:r>
                <a:rPr lang="zh-CN" altLang="en-US" sz="1000" b="1" kern="0" dirty="0" smtClean="0">
                  <a:solidFill>
                    <a:prstClr val="white"/>
                  </a:solidFill>
                  <a:latin typeface="微软雅黑" panose="020B0503020204020204" pitchFamily="34" charset="-122"/>
                  <a:ea typeface="微软雅黑" panose="020B0503020204020204" pitchFamily="34" charset="-122"/>
                  <a:sym typeface="+mn-ea"/>
                </a:rPr>
                <a:t>数据</a:t>
              </a:r>
              <a:endParaRPr lang="zh-CN" altLang="en-US" sz="1000" b="1" kern="0" dirty="0" smtClean="0">
                <a:solidFill>
                  <a:prstClr val="white"/>
                </a:solidFill>
                <a:latin typeface="微软雅黑" panose="020B0503020204020204" pitchFamily="34" charset="-122"/>
                <a:ea typeface="微软雅黑" panose="020B0503020204020204" pitchFamily="34" charset="-122"/>
                <a:sym typeface="+mn-ea"/>
              </a:endParaRPr>
            </a:p>
          </p:txBody>
        </p:sp>
      </p:grpSp>
      <p:sp>
        <p:nvSpPr>
          <p:cNvPr id="43" name="矩形 42"/>
          <p:cNvSpPr/>
          <p:nvPr/>
        </p:nvSpPr>
        <p:spPr bwMode="auto">
          <a:xfrm>
            <a:off x="1256030" y="2108200"/>
            <a:ext cx="9590405" cy="407035"/>
          </a:xfrm>
          <a:prstGeom prst="rect">
            <a:avLst/>
          </a:prstGeom>
          <a:solidFill>
            <a:srgbClr val="44546A">
              <a:lumMod val="20000"/>
              <a:lumOff val="80000"/>
            </a:srgbClr>
          </a:solidFill>
          <a:ln w="6350" cap="flat" cmpd="sng" algn="ctr">
            <a:noFill/>
            <a:prstDash val="solid"/>
            <a:miter lim="800000"/>
            <a:headEnd type="none" w="med" len="med"/>
            <a:tailEnd type="none" w="med" len="med"/>
          </a:ln>
          <a:effectLst/>
        </p:spPr>
        <p:txBody>
          <a:bodyPr vert="horz" wrap="none" lIns="91440" tIns="45720" rIns="91440" bIns="45720" numCol="1" rtlCol="0" anchor="ctr" anchorCtr="0" compatLnSpc="1"/>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005A84"/>
              </a:solidFill>
              <a:effectLst/>
              <a:uLnTx/>
              <a:uFillTx/>
              <a:latin typeface="微软雅黑" panose="020B0503020204020204" pitchFamily="34" charset="-122"/>
              <a:ea typeface="微软雅黑" panose="020B0503020204020204" pitchFamily="34" charset="-122"/>
            </a:endParaRPr>
          </a:p>
        </p:txBody>
      </p:sp>
      <p:sp>
        <p:nvSpPr>
          <p:cNvPr id="44" name="矩形 43"/>
          <p:cNvSpPr/>
          <p:nvPr/>
        </p:nvSpPr>
        <p:spPr>
          <a:xfrm>
            <a:off x="1337310" y="2134235"/>
            <a:ext cx="443865" cy="334010"/>
          </a:xfrm>
          <a:prstGeom prst="rect">
            <a:avLst/>
          </a:prstGeom>
          <a:solidFill>
            <a:srgbClr val="4472C4">
              <a:alpha val="70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000" b="1" dirty="0" smtClean="0">
                <a:solidFill>
                  <a:schemeClr val="bg1"/>
                </a:solidFill>
                <a:latin typeface="微软雅黑" panose="020B0503020204020204" pitchFamily="34" charset="-122"/>
                <a:ea typeface="微软雅黑" panose="020B0503020204020204" pitchFamily="34" charset="-122"/>
              </a:rPr>
              <a:t>数据资产</a:t>
            </a:r>
            <a:endParaRPr kumimoji="1" lang="zh-CN" altLang="en-US" sz="1000" b="1" dirty="0" smtClean="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840230" y="2134235"/>
            <a:ext cx="443865" cy="334010"/>
          </a:xfrm>
          <a:prstGeom prst="rect">
            <a:avLst/>
          </a:prstGeom>
          <a:solidFill>
            <a:srgbClr val="4472C4">
              <a:alpha val="70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000" b="1" dirty="0" smtClean="0">
                <a:solidFill>
                  <a:schemeClr val="bg1"/>
                </a:solidFill>
                <a:latin typeface="微软雅黑" panose="020B0503020204020204" pitchFamily="34" charset="-122"/>
                <a:ea typeface="微软雅黑" panose="020B0503020204020204" pitchFamily="34" charset="-122"/>
              </a:rPr>
              <a:t>模型资产</a:t>
            </a:r>
            <a:endParaRPr kumimoji="1" lang="zh-CN" altLang="en-US" sz="1000" b="1" dirty="0" smtClean="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2350770" y="2134235"/>
            <a:ext cx="443865" cy="334010"/>
          </a:xfrm>
          <a:prstGeom prst="rect">
            <a:avLst/>
          </a:prstGeom>
          <a:solidFill>
            <a:srgbClr val="4472C4">
              <a:alpha val="70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000" b="1" dirty="0" smtClean="0">
                <a:solidFill>
                  <a:schemeClr val="bg1"/>
                </a:solidFill>
                <a:latin typeface="微软雅黑" panose="020B0503020204020204" pitchFamily="34" charset="-122"/>
                <a:ea typeface="微软雅黑" panose="020B0503020204020204" pitchFamily="34" charset="-122"/>
              </a:rPr>
              <a:t>服务资产</a:t>
            </a:r>
            <a:endParaRPr kumimoji="1" lang="zh-CN" altLang="en-US" sz="1000" b="1" dirty="0" smtClean="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2861310" y="2134870"/>
            <a:ext cx="443865" cy="334010"/>
          </a:xfrm>
          <a:prstGeom prst="rect">
            <a:avLst/>
          </a:prstGeom>
          <a:solidFill>
            <a:srgbClr val="A6A6A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000" b="1" dirty="0" smtClean="0">
                <a:solidFill>
                  <a:schemeClr val="bg1"/>
                </a:solidFill>
                <a:latin typeface="微软雅黑" panose="020B0503020204020204" pitchFamily="34" charset="-122"/>
                <a:ea typeface="微软雅黑" panose="020B0503020204020204" pitchFamily="34" charset="-122"/>
              </a:rPr>
              <a:t>算法资产</a:t>
            </a:r>
            <a:endParaRPr kumimoji="1" lang="zh-CN" altLang="en-US" sz="1000" b="1" dirty="0" smtClean="0">
              <a:solidFill>
                <a:schemeClr val="bg1"/>
              </a:solidFill>
              <a:latin typeface="微软雅黑" panose="020B0503020204020204" pitchFamily="34" charset="-122"/>
              <a:ea typeface="微软雅黑" panose="020B0503020204020204" pitchFamily="34" charset="-122"/>
            </a:endParaRPr>
          </a:p>
        </p:txBody>
      </p:sp>
      <p:pic>
        <p:nvPicPr>
          <p:cNvPr id="91" name="图片 90"/>
          <p:cNvPicPr>
            <a:picLocks noChangeAspect="1"/>
          </p:cNvPicPr>
          <p:nvPr/>
        </p:nvPicPr>
        <p:blipFill>
          <a:blip r:embed="rId1"/>
          <a:stretch>
            <a:fillRect/>
          </a:stretch>
        </p:blipFill>
        <p:spPr>
          <a:xfrm>
            <a:off x="10916920" y="4152900"/>
            <a:ext cx="1093470" cy="1701800"/>
          </a:xfrm>
          <a:prstGeom prst="rect">
            <a:avLst/>
          </a:prstGeom>
        </p:spPr>
      </p:pic>
      <p:pic>
        <p:nvPicPr>
          <p:cNvPr id="92" name="图片 91"/>
          <p:cNvPicPr>
            <a:picLocks noChangeAspect="1"/>
          </p:cNvPicPr>
          <p:nvPr/>
        </p:nvPicPr>
        <p:blipFill>
          <a:blip r:embed="rId2"/>
          <a:stretch>
            <a:fillRect/>
          </a:stretch>
        </p:blipFill>
        <p:spPr>
          <a:xfrm>
            <a:off x="10917555" y="2122170"/>
            <a:ext cx="1092835" cy="1887220"/>
          </a:xfrm>
          <a:prstGeom prst="rect">
            <a:avLst/>
          </a:prstGeom>
        </p:spPr>
      </p:pic>
      <p:sp>
        <p:nvSpPr>
          <p:cNvPr id="93" name="矩形 92"/>
          <p:cNvSpPr/>
          <p:nvPr/>
        </p:nvSpPr>
        <p:spPr>
          <a:xfrm>
            <a:off x="10916920" y="4091940"/>
            <a:ext cx="872490" cy="223520"/>
          </a:xfrm>
          <a:prstGeom prst="rect">
            <a:avLst/>
          </a:prstGeom>
          <a:solidFill>
            <a:srgbClr val="7696B7"/>
          </a:solidFill>
        </p:spPr>
        <p:txBody>
          <a:bodyPr wrap="square" anchor="ctr" anchorCtr="1">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资源目录</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10917555" y="2114550"/>
            <a:ext cx="872490" cy="223520"/>
          </a:xfrm>
          <a:prstGeom prst="rect">
            <a:avLst/>
          </a:prstGeom>
          <a:solidFill>
            <a:srgbClr val="7696B7"/>
          </a:solidFill>
        </p:spPr>
        <p:txBody>
          <a:bodyPr wrap="square" anchor="ctr" anchorCtr="1">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资产目录</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21" name="圆角矩形 120"/>
          <p:cNvSpPr/>
          <p:nvPr/>
        </p:nvSpPr>
        <p:spPr>
          <a:xfrm>
            <a:off x="3497580" y="2118995"/>
            <a:ext cx="965835"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元数据管理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2" name="圆角矩形 121"/>
          <p:cNvSpPr/>
          <p:nvPr/>
        </p:nvSpPr>
        <p:spPr>
          <a:xfrm>
            <a:off x="4533265" y="2119630"/>
            <a:ext cx="869315"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指标管理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3" name="圆角矩形 122"/>
          <p:cNvSpPr/>
          <p:nvPr/>
        </p:nvSpPr>
        <p:spPr>
          <a:xfrm>
            <a:off x="5468620" y="2116455"/>
            <a:ext cx="869315"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a:solidFill>
                  <a:schemeClr val="bg1"/>
                </a:solidFill>
                <a:latin typeface="微软雅黑" panose="020B0503020204020204" pitchFamily="34" charset="-122"/>
                <a:ea typeface="微软雅黑" panose="020B0503020204020204" pitchFamily="34" charset="-122"/>
              </a:rPr>
              <a:t>标准</a:t>
            </a:r>
            <a:r>
              <a:rPr kumimoji="1" lang="zh-CN" altLang="en-US" sz="1200" b="1" dirty="0" smtClean="0">
                <a:solidFill>
                  <a:schemeClr val="bg1"/>
                </a:solidFill>
                <a:latin typeface="微软雅黑" panose="020B0503020204020204" pitchFamily="34" charset="-122"/>
                <a:ea typeface="微软雅黑" panose="020B0503020204020204" pitchFamily="34" charset="-122"/>
              </a:rPr>
              <a:t>管理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24" name="圆角矩形 123"/>
          <p:cNvSpPr/>
          <p:nvPr/>
        </p:nvSpPr>
        <p:spPr>
          <a:xfrm>
            <a:off x="6436360" y="2127250"/>
            <a:ext cx="1145540"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数据质量</a:t>
            </a:r>
            <a:r>
              <a:rPr kumimoji="1" lang="zh-CN" altLang="en-US" sz="1200" b="1" dirty="0" smtClean="0">
                <a:solidFill>
                  <a:schemeClr val="bg1"/>
                </a:solidFill>
                <a:latin typeface="微软雅黑" panose="020B0503020204020204" pitchFamily="34" charset="-122"/>
                <a:ea typeface="微软雅黑" panose="020B0503020204020204" pitchFamily="34" charset="-122"/>
              </a:rPr>
              <a:t>监控</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25" name="圆角矩形 124"/>
          <p:cNvSpPr/>
          <p:nvPr/>
        </p:nvSpPr>
        <p:spPr>
          <a:xfrm>
            <a:off x="7655560" y="2126615"/>
            <a:ext cx="1131570"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数据安全</a:t>
            </a:r>
            <a:r>
              <a:rPr kumimoji="1" lang="zh-CN" altLang="en-US" sz="1200" b="1" dirty="0" smtClean="0">
                <a:solidFill>
                  <a:schemeClr val="bg1"/>
                </a:solidFill>
                <a:latin typeface="微软雅黑" panose="020B0503020204020204" pitchFamily="34" charset="-122"/>
                <a:ea typeface="微软雅黑" panose="020B0503020204020204" pitchFamily="34" charset="-122"/>
              </a:rPr>
              <a:t>管控</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8860790" y="2134870"/>
            <a:ext cx="958215"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日志</a:t>
            </a:r>
            <a:r>
              <a:rPr kumimoji="1" lang="zh-CN" altLang="en-US" sz="1200" b="1" dirty="0" smtClean="0">
                <a:solidFill>
                  <a:schemeClr val="bg1"/>
                </a:solidFill>
                <a:latin typeface="微软雅黑" panose="020B0503020204020204" pitchFamily="34" charset="-122"/>
                <a:ea typeface="微软雅黑" panose="020B0503020204020204" pitchFamily="34" charset="-122"/>
              </a:rPr>
              <a:t>与审计</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96" name="圆角矩形 95"/>
          <p:cNvSpPr/>
          <p:nvPr/>
        </p:nvSpPr>
        <p:spPr>
          <a:xfrm>
            <a:off x="9877425" y="2134235"/>
            <a:ext cx="917575" cy="349250"/>
          </a:xfrm>
          <a:prstGeom prst="roundRect">
            <a:avLst>
              <a:gd name="adj" fmla="val 0"/>
            </a:avLst>
          </a:prstGeom>
          <a:solidFill>
            <a:srgbClr val="4472C4">
              <a:alpha val="6200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监控</a:t>
            </a:r>
            <a:r>
              <a:rPr kumimoji="1" lang="zh-CN" altLang="en-US" sz="1200" b="1" dirty="0" smtClean="0">
                <a:solidFill>
                  <a:schemeClr val="bg1"/>
                </a:solidFill>
                <a:latin typeface="微软雅黑" panose="020B0503020204020204" pitchFamily="34" charset="-122"/>
                <a:ea typeface="微软雅黑" panose="020B0503020204020204" pitchFamily="34" charset="-122"/>
              </a:rPr>
              <a:t>告警</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736600" y="5372735"/>
            <a:ext cx="532765" cy="481330"/>
          </a:xfrm>
          <a:prstGeom prst="rect">
            <a:avLst/>
          </a:prstGeom>
          <a:solidFill>
            <a:srgbClr val="4472C4">
              <a:alpha val="72000"/>
            </a:srgbClr>
          </a:solidFill>
        </p:spPr>
        <p:txBody>
          <a:bodyPr wrap="square" anchor="ctr" anchorCtr="1">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注册</a:t>
            </a:r>
            <a:r>
              <a:rPr lang="zh-CN" altLang="en-US" sz="1200" b="1" dirty="0" smtClean="0">
                <a:solidFill>
                  <a:schemeClr val="bg1"/>
                </a:solidFill>
                <a:latin typeface="微软雅黑" panose="020B0503020204020204" pitchFamily="34" charset="-122"/>
                <a:ea typeface="微软雅黑" panose="020B0503020204020204" pitchFamily="34" charset="-122"/>
              </a:rPr>
              <a:t>入湖</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a:off x="736600" y="2108200"/>
            <a:ext cx="532765" cy="407670"/>
          </a:xfrm>
          <a:prstGeom prst="rect">
            <a:avLst/>
          </a:prstGeom>
          <a:solidFill>
            <a:srgbClr val="4472C4">
              <a:alpha val="72000"/>
            </a:srgbClr>
          </a:solidFill>
        </p:spPr>
        <p:txBody>
          <a:bodyPr wrap="square" anchor="ctr" anchorCtr="1">
            <a:no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rPr>
              <a:t>资产</a:t>
            </a:r>
            <a:r>
              <a:rPr lang="zh-CN" altLang="en-US" sz="1200" b="1" dirty="0" smtClean="0">
                <a:solidFill>
                  <a:schemeClr val="bg1"/>
                </a:solidFill>
                <a:latin typeface="微软雅黑" panose="020B0503020204020204" pitchFamily="34" charset="-122"/>
                <a:ea typeface="微软雅黑" panose="020B0503020204020204" pitchFamily="34" charset="-122"/>
              </a:rPr>
              <a:t>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pic>
        <p:nvPicPr>
          <p:cNvPr id="100" name="图片 99"/>
          <p:cNvPicPr>
            <a:picLocks noChangeAspect="1"/>
          </p:cNvPicPr>
          <p:nvPr/>
        </p:nvPicPr>
        <p:blipFill>
          <a:blip r:embed="rId3"/>
          <a:stretch>
            <a:fillRect/>
          </a:stretch>
        </p:blipFill>
        <p:spPr>
          <a:xfrm>
            <a:off x="732155" y="939165"/>
            <a:ext cx="2186940" cy="1022350"/>
          </a:xfrm>
          <a:prstGeom prst="rect">
            <a:avLst/>
          </a:prstGeom>
        </p:spPr>
      </p:pic>
      <p:pic>
        <p:nvPicPr>
          <p:cNvPr id="102" name="图片 101"/>
          <p:cNvPicPr>
            <a:picLocks noChangeAspect="1"/>
          </p:cNvPicPr>
          <p:nvPr/>
        </p:nvPicPr>
        <p:blipFill>
          <a:blip r:embed="rId4"/>
          <a:stretch>
            <a:fillRect/>
          </a:stretch>
        </p:blipFill>
        <p:spPr>
          <a:xfrm>
            <a:off x="7666990" y="922020"/>
            <a:ext cx="2085975" cy="1021080"/>
          </a:xfrm>
          <a:prstGeom prst="rect">
            <a:avLst/>
          </a:prstGeom>
        </p:spPr>
      </p:pic>
      <p:pic>
        <p:nvPicPr>
          <p:cNvPr id="101" name="图片 100"/>
          <p:cNvPicPr>
            <a:picLocks noChangeAspect="1"/>
          </p:cNvPicPr>
          <p:nvPr/>
        </p:nvPicPr>
        <p:blipFill>
          <a:blip r:embed="rId5"/>
          <a:stretch>
            <a:fillRect/>
          </a:stretch>
        </p:blipFill>
        <p:spPr>
          <a:xfrm>
            <a:off x="7825740" y="1002030"/>
            <a:ext cx="2041525" cy="984250"/>
          </a:xfrm>
          <a:prstGeom prst="rect">
            <a:avLst/>
          </a:prstGeom>
        </p:spPr>
      </p:pic>
      <p:sp>
        <p:nvSpPr>
          <p:cNvPr id="112" name="圆角矩形 111"/>
          <p:cNvSpPr/>
          <p:nvPr/>
        </p:nvSpPr>
        <p:spPr>
          <a:xfrm>
            <a:off x="7655560" y="676275"/>
            <a:ext cx="2212340" cy="21272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数据服务</a:t>
            </a:r>
            <a:r>
              <a:rPr kumimoji="1" lang="en-US" altLang="zh-CN" sz="1200" b="1" dirty="0">
                <a:solidFill>
                  <a:schemeClr val="bg1"/>
                </a:solidFill>
                <a:latin typeface="微软雅黑" panose="020B0503020204020204" pitchFamily="34" charset="-122"/>
                <a:ea typeface="微软雅黑" panose="020B0503020204020204" pitchFamily="34" charset="-122"/>
              </a:rPr>
              <a:t>API</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5" name="圆角矩形 114"/>
          <p:cNvSpPr/>
          <p:nvPr/>
        </p:nvSpPr>
        <p:spPr>
          <a:xfrm>
            <a:off x="732155" y="669290"/>
            <a:ext cx="2195195" cy="21209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数据可视化</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3027680" y="673735"/>
            <a:ext cx="2427605" cy="20764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数据查询下载</a:t>
            </a:r>
            <a:r>
              <a:rPr kumimoji="1" lang="en-US" altLang="zh-CN" sz="1200" b="1" dirty="0" smtClean="0">
                <a:solidFill>
                  <a:schemeClr val="bg1"/>
                </a:solidFill>
                <a:latin typeface="微软雅黑" panose="020B0503020204020204" pitchFamily="34" charset="-122"/>
                <a:ea typeface="微软雅黑" panose="020B0503020204020204" pitchFamily="34" charset="-122"/>
              </a:rPr>
              <a:t>—</a:t>
            </a:r>
            <a:r>
              <a:rPr kumimoji="1" lang="zh-CN" altLang="en-US" sz="1200" b="1" dirty="0" smtClean="0">
                <a:solidFill>
                  <a:schemeClr val="bg1"/>
                </a:solidFill>
                <a:latin typeface="微软雅黑" panose="020B0503020204020204" pitchFamily="34" charset="-122"/>
                <a:ea typeface="微软雅黑" panose="020B0503020204020204" pitchFamily="34" charset="-122"/>
              </a:rPr>
              <a:t>资产</a:t>
            </a:r>
            <a:r>
              <a:rPr kumimoji="1" lang="zh-CN" altLang="en-US" sz="1200" b="1" dirty="0" smtClean="0">
                <a:solidFill>
                  <a:schemeClr val="bg1"/>
                </a:solidFill>
                <a:latin typeface="微软雅黑" panose="020B0503020204020204" pitchFamily="34" charset="-122"/>
                <a:ea typeface="微软雅黑" panose="020B0503020204020204" pitchFamily="34" charset="-122"/>
              </a:rPr>
              <a:t>超市</a:t>
            </a:r>
            <a:endParaRPr kumimoji="1"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5552440" y="673735"/>
            <a:ext cx="2009140" cy="209550"/>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sym typeface="+mn-ea"/>
              </a:rPr>
              <a:t>自助分析</a:t>
            </a:r>
            <a:r>
              <a:rPr kumimoji="1" lang="en-US" altLang="zh-CN" sz="1200" b="1" dirty="0" smtClean="0">
                <a:solidFill>
                  <a:schemeClr val="bg1"/>
                </a:solidFill>
                <a:latin typeface="微软雅黑" panose="020B0503020204020204" pitchFamily="34" charset="-122"/>
                <a:ea typeface="微软雅黑" panose="020B0503020204020204" pitchFamily="34" charset="-122"/>
                <a:sym typeface="+mn-ea"/>
              </a:rPr>
              <a:t>—I</a:t>
            </a:r>
            <a:r>
              <a:rPr kumimoji="1" lang="en-US" altLang="zh-CN" sz="1200" b="1" dirty="0" smtClean="0">
                <a:solidFill>
                  <a:schemeClr val="bg1"/>
                </a:solidFill>
                <a:latin typeface="微软雅黑" panose="020B0503020204020204" pitchFamily="34" charset="-122"/>
                <a:ea typeface="微软雅黑" panose="020B0503020204020204" pitchFamily="34" charset="-122"/>
                <a:sym typeface="+mn-ea"/>
              </a:rPr>
              <a:t>nsight V</a:t>
            </a:r>
            <a:endParaRPr kumimoji="1" lang="en-US" altLang="zh-CN" sz="1200" b="1"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108" name="图片 107"/>
          <p:cNvPicPr>
            <a:picLocks noChangeAspect="1"/>
          </p:cNvPicPr>
          <p:nvPr/>
        </p:nvPicPr>
        <p:blipFill>
          <a:blip r:embed="rId6"/>
          <a:stretch>
            <a:fillRect/>
          </a:stretch>
        </p:blipFill>
        <p:spPr>
          <a:xfrm>
            <a:off x="5552440" y="911225"/>
            <a:ext cx="1513205" cy="1033145"/>
          </a:xfrm>
          <a:prstGeom prst="rect">
            <a:avLst/>
          </a:prstGeom>
        </p:spPr>
      </p:pic>
      <p:pic>
        <p:nvPicPr>
          <p:cNvPr id="116" name="图片 115"/>
          <p:cNvPicPr>
            <a:picLocks noChangeAspect="1"/>
          </p:cNvPicPr>
          <p:nvPr/>
        </p:nvPicPr>
        <p:blipFill>
          <a:blip r:embed="rId7"/>
          <a:stretch>
            <a:fillRect/>
          </a:stretch>
        </p:blipFill>
        <p:spPr>
          <a:xfrm>
            <a:off x="3027680" y="915670"/>
            <a:ext cx="2339340" cy="1054735"/>
          </a:xfrm>
          <a:prstGeom prst="rect">
            <a:avLst/>
          </a:prstGeom>
        </p:spPr>
      </p:pic>
      <p:pic>
        <p:nvPicPr>
          <p:cNvPr id="120" name="图片 119"/>
          <p:cNvPicPr>
            <a:picLocks noChangeAspect="1"/>
          </p:cNvPicPr>
          <p:nvPr/>
        </p:nvPicPr>
        <p:blipFill>
          <a:blip r:embed="rId8"/>
          <a:stretch>
            <a:fillRect/>
          </a:stretch>
        </p:blipFill>
        <p:spPr>
          <a:xfrm>
            <a:off x="3917315" y="1154430"/>
            <a:ext cx="1541145" cy="807085"/>
          </a:xfrm>
          <a:prstGeom prst="rect">
            <a:avLst/>
          </a:prstGeom>
        </p:spPr>
      </p:pic>
      <p:sp>
        <p:nvSpPr>
          <p:cNvPr id="128" name="圆角矩形 127"/>
          <p:cNvSpPr/>
          <p:nvPr/>
        </p:nvSpPr>
        <p:spPr>
          <a:xfrm>
            <a:off x="9938385" y="673735"/>
            <a:ext cx="2072005" cy="211455"/>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数据共享</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资产</a:t>
            </a:r>
            <a:r>
              <a:rPr kumimoji="1" lang="zh-CN" altLang="en-US" sz="1200" b="1" dirty="0">
                <a:solidFill>
                  <a:schemeClr val="bg1"/>
                </a:solidFill>
                <a:latin typeface="微软雅黑" panose="020B0503020204020204" pitchFamily="34" charset="-122"/>
                <a:ea typeface="微软雅黑" panose="020B0503020204020204" pitchFamily="34" charset="-122"/>
              </a:rPr>
              <a:t>共享</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9"/>
          <a:stretch>
            <a:fillRect/>
          </a:stretch>
        </p:blipFill>
        <p:spPr>
          <a:xfrm>
            <a:off x="5721985" y="915670"/>
            <a:ext cx="1839595" cy="1035050"/>
          </a:xfrm>
          <a:prstGeom prst="rect">
            <a:avLst/>
          </a:prstGeom>
        </p:spPr>
      </p:pic>
      <p:pic>
        <p:nvPicPr>
          <p:cNvPr id="4" name="图片 3"/>
          <p:cNvPicPr>
            <a:picLocks noChangeAspect="1"/>
          </p:cNvPicPr>
          <p:nvPr>
            <p:custDataLst>
              <p:tags r:id="rId10"/>
            </p:custDataLst>
          </p:nvPr>
        </p:nvPicPr>
        <p:blipFill>
          <a:blip r:embed="rId11"/>
          <a:stretch>
            <a:fillRect/>
          </a:stretch>
        </p:blipFill>
        <p:spPr>
          <a:xfrm>
            <a:off x="10035540" y="922020"/>
            <a:ext cx="1922780" cy="1028700"/>
          </a:xfrm>
          <a:prstGeom prst="rect">
            <a:avLst/>
          </a:prstGeom>
        </p:spPr>
      </p:pic>
      <p:sp>
        <p:nvSpPr>
          <p:cNvPr id="5" name="矩形 4"/>
          <p:cNvSpPr/>
          <p:nvPr>
            <p:custDataLst>
              <p:tags r:id="rId12"/>
            </p:custDataLst>
          </p:nvPr>
        </p:nvSpPr>
        <p:spPr>
          <a:xfrm>
            <a:off x="3211830" y="2958465"/>
            <a:ext cx="588645" cy="252730"/>
          </a:xfrm>
          <a:prstGeom prst="rect">
            <a:avLst/>
          </a:prstGeom>
          <a:solidFill>
            <a:srgbClr val="00B050"/>
          </a:solidFill>
          <a:ln>
            <a:noFill/>
          </a:ln>
        </p:spPr>
        <p:txBody>
          <a:bodyPr rot="0" spcFirstLastPara="0" vertOverflow="overflow" horzOverflow="overflow" vert="horz" wrap="square" lIns="91440" tIns="45720" rIns="91440" bIns="45720" numCol="1" spcCol="0" rtlCol="0" fromWordArt="0" anchor="ctr" anchorCtr="0" forceAA="0" compatLnSpc="1">
            <a:noAutofit/>
          </a:bodyPr>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资产</a:t>
            </a:r>
            <a:r>
              <a:rPr lang="zh-CN" altLang="en-US" sz="1000" kern="0" dirty="0" smtClean="0">
                <a:solidFill>
                  <a:prstClr val="black"/>
                </a:solidFill>
                <a:latin typeface="微软雅黑" panose="020B0503020204020204" pitchFamily="34" charset="-122"/>
                <a:ea typeface="微软雅黑" panose="020B0503020204020204" pitchFamily="34" charset="-122"/>
              </a:rPr>
              <a:t>域</a:t>
            </a:r>
            <a:endParaRPr lang="zh-CN" altLang="en-US" sz="1000" kern="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a:noFill/>
        </p:spPr>
        <p:txBody>
          <a:bodyPr wrap="square" rtlCol="0">
            <a:spAutoFit/>
          </a:bodyPr>
          <a:lstStyle/>
          <a:p>
            <a:r>
              <a:rPr lang="en-US" altLang="zh-CN" b="1">
                <a:sym typeface="+mn-ea"/>
              </a:rPr>
              <a:t>2.2.8.4 </a:t>
            </a:r>
            <a:r>
              <a:rPr lang="zh-CN" altLang="en-US" b="1" dirty="0"/>
              <a:t>数据质量保障机制</a:t>
            </a:r>
            <a:r>
              <a:rPr lang="en-US" altLang="zh-CN" b="1" dirty="0"/>
              <a:t>-</a:t>
            </a:r>
            <a:r>
              <a:rPr b="1" dirty="0"/>
              <a:t>数据质量管理</a:t>
            </a:r>
            <a:r>
              <a:rPr lang="zh-CN" altLang="en-US" b="1" dirty="0"/>
              <a:t>流程</a:t>
            </a:r>
            <a:endParaRPr lang="zh-CN" altLang="en-US" b="1" dirty="0"/>
          </a:p>
        </p:txBody>
      </p:sp>
      <p:pic>
        <p:nvPicPr>
          <p:cNvPr id="47" name="图片 46"/>
          <p:cNvPicPr>
            <a:picLocks noChangeAspect="1"/>
          </p:cNvPicPr>
          <p:nvPr/>
        </p:nvPicPr>
        <p:blipFill>
          <a:blip r:embed="rId1" cstate="email"/>
          <a:stretch>
            <a:fillRect/>
          </a:stretch>
        </p:blipFill>
        <p:spPr>
          <a:xfrm>
            <a:off x="684979" y="2379096"/>
            <a:ext cx="2745014" cy="2745120"/>
          </a:xfrm>
          <a:prstGeom prst="rect">
            <a:avLst/>
          </a:prstGeom>
        </p:spPr>
      </p:pic>
      <p:grpSp>
        <p:nvGrpSpPr>
          <p:cNvPr id="49" name="组合 48"/>
          <p:cNvGrpSpPr/>
          <p:nvPr/>
        </p:nvGrpSpPr>
        <p:grpSpPr>
          <a:xfrm>
            <a:off x="6284703" y="4760962"/>
            <a:ext cx="2185214" cy="1776891"/>
            <a:chOff x="3235630" y="3617632"/>
            <a:chExt cx="2853526" cy="2160000"/>
          </a:xfrm>
        </p:grpSpPr>
        <p:grpSp>
          <p:nvGrpSpPr>
            <p:cNvPr id="50" name="组合 49"/>
            <p:cNvGrpSpPr/>
            <p:nvPr/>
          </p:nvGrpSpPr>
          <p:grpSpPr>
            <a:xfrm>
              <a:off x="3235630" y="3617632"/>
              <a:ext cx="2853526" cy="2160000"/>
              <a:chOff x="3235630" y="3617632"/>
              <a:chExt cx="2853526" cy="2160000"/>
            </a:xfrm>
          </p:grpSpPr>
          <p:sp>
            <p:nvSpPr>
              <p:cNvPr id="52" name="矩形 51"/>
              <p:cNvSpPr/>
              <p:nvPr/>
            </p:nvSpPr>
            <p:spPr bwMode="auto">
              <a:xfrm>
                <a:off x="3276708" y="3617632"/>
                <a:ext cx="2700000" cy="2160000"/>
              </a:xfrm>
              <a:prstGeom prst="rect">
                <a:avLst/>
              </a:prstGeom>
              <a:solidFill>
                <a:srgbClr val="F2747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fontAlgn="base">
                  <a:spcBef>
                    <a:spcPct val="0"/>
                  </a:spcBef>
                  <a:spcAft>
                    <a:spcPct val="0"/>
                  </a:spcAft>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sp>
            <p:nvSpPr>
              <p:cNvPr id="53" name="矩形 52"/>
              <p:cNvSpPr/>
              <p:nvPr/>
            </p:nvSpPr>
            <p:spPr>
              <a:xfrm>
                <a:off x="3235630" y="3617632"/>
                <a:ext cx="2853526"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数据质量评分卡制定维护流程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pSp>
        <p:pic>
          <p:nvPicPr>
            <p:cNvPr id="51" name="Picture 2"/>
            <p:cNvPicPr>
              <a:picLocks noChangeArrowheads="1"/>
            </p:cNvPicPr>
            <p:nvPr/>
          </p:nvPicPr>
          <p:blipFill>
            <a:blip r:embed="rId2" cstate="email"/>
            <a:srcRect/>
            <a:stretch>
              <a:fillRect/>
            </a:stretch>
          </p:blipFill>
          <p:spPr bwMode="auto">
            <a:xfrm>
              <a:off x="3294709" y="3935851"/>
              <a:ext cx="2664000" cy="1800001"/>
            </a:xfrm>
            <a:prstGeom prst="rect">
              <a:avLst/>
            </a:prstGeom>
            <a:solidFill>
              <a:sysClr val="window" lastClr="FFFFFF"/>
            </a:solidFill>
            <a:ln>
              <a:noFill/>
            </a:ln>
          </p:spPr>
        </p:pic>
      </p:grpSp>
      <p:grpSp>
        <p:nvGrpSpPr>
          <p:cNvPr id="54" name="组合 53"/>
          <p:cNvGrpSpPr/>
          <p:nvPr/>
        </p:nvGrpSpPr>
        <p:grpSpPr>
          <a:xfrm>
            <a:off x="8469917" y="4769876"/>
            <a:ext cx="2067645" cy="1776891"/>
            <a:chOff x="6018472" y="3617632"/>
            <a:chExt cx="2700000" cy="2160000"/>
          </a:xfrm>
        </p:grpSpPr>
        <p:sp>
          <p:nvSpPr>
            <p:cNvPr id="55" name="矩形 54"/>
            <p:cNvSpPr/>
            <p:nvPr/>
          </p:nvSpPr>
          <p:spPr bwMode="auto">
            <a:xfrm>
              <a:off x="6018472" y="3617632"/>
              <a:ext cx="2700000" cy="2160000"/>
            </a:xfrm>
            <a:prstGeom prst="rect">
              <a:avLst/>
            </a:prstGeom>
            <a:solidFill>
              <a:srgbClr val="F2747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fontAlgn="base">
                <a:spcBef>
                  <a:spcPct val="0"/>
                </a:spcBef>
                <a:spcAft>
                  <a:spcPct val="0"/>
                </a:spcAft>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sp>
          <p:nvSpPr>
            <p:cNvPr id="56" name="矩形 55"/>
            <p:cNvSpPr/>
            <p:nvPr/>
          </p:nvSpPr>
          <p:spPr>
            <a:xfrm>
              <a:off x="6558721" y="3617632"/>
              <a:ext cx="1848762"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数据质量评估流程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pic>
          <p:nvPicPr>
            <p:cNvPr id="57" name="Picture 2"/>
            <p:cNvPicPr>
              <a:picLocks noChangeArrowheads="1"/>
            </p:cNvPicPr>
            <p:nvPr/>
          </p:nvPicPr>
          <p:blipFill>
            <a:blip r:embed="rId3" cstate="email"/>
            <a:srcRect/>
            <a:stretch>
              <a:fillRect/>
            </a:stretch>
          </p:blipFill>
          <p:spPr bwMode="auto">
            <a:xfrm>
              <a:off x="6036472" y="3895185"/>
              <a:ext cx="2664000" cy="1800000"/>
            </a:xfrm>
            <a:prstGeom prst="rect">
              <a:avLst/>
            </a:prstGeom>
            <a:solidFill>
              <a:sysClr val="window" lastClr="FFFFFF"/>
            </a:solidFill>
            <a:ln>
              <a:noFill/>
            </a:ln>
          </p:spPr>
        </p:pic>
      </p:grpSp>
      <p:grpSp>
        <p:nvGrpSpPr>
          <p:cNvPr id="58" name="组合 57"/>
          <p:cNvGrpSpPr/>
          <p:nvPr/>
        </p:nvGrpSpPr>
        <p:grpSpPr>
          <a:xfrm>
            <a:off x="5799009" y="2815642"/>
            <a:ext cx="2166501" cy="1792593"/>
            <a:chOff x="6023132" y="1231729"/>
            <a:chExt cx="2829089" cy="2179087"/>
          </a:xfrm>
        </p:grpSpPr>
        <p:sp>
          <p:nvSpPr>
            <p:cNvPr id="59" name="矩形 58"/>
            <p:cNvSpPr/>
            <p:nvPr/>
          </p:nvSpPr>
          <p:spPr bwMode="auto">
            <a:xfrm>
              <a:off x="6023132" y="1250816"/>
              <a:ext cx="2700000" cy="2160000"/>
            </a:xfrm>
            <a:prstGeom prst="rect">
              <a:avLst/>
            </a:prstGeom>
            <a:solidFill>
              <a:srgbClr val="CCE9A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sp>
          <p:nvSpPr>
            <p:cNvPr id="60" name="矩形 59"/>
            <p:cNvSpPr/>
            <p:nvPr/>
          </p:nvSpPr>
          <p:spPr>
            <a:xfrm>
              <a:off x="6199649" y="1231729"/>
              <a:ext cx="2652572"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数据质量问题根因分析流程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pic>
          <p:nvPicPr>
            <p:cNvPr id="61" name="Picture 2"/>
            <p:cNvPicPr>
              <a:picLocks noChangeArrowheads="1"/>
            </p:cNvPicPr>
            <p:nvPr/>
          </p:nvPicPr>
          <p:blipFill>
            <a:blip r:embed="rId4" cstate="email"/>
            <a:srcRect/>
            <a:stretch>
              <a:fillRect/>
            </a:stretch>
          </p:blipFill>
          <p:spPr bwMode="auto">
            <a:xfrm>
              <a:off x="6041132" y="1558593"/>
              <a:ext cx="2664000" cy="1800000"/>
            </a:xfrm>
            <a:prstGeom prst="rect">
              <a:avLst/>
            </a:prstGeom>
            <a:solidFill>
              <a:sysClr val="window" lastClr="FFFFFF"/>
            </a:solidFill>
            <a:ln>
              <a:noFill/>
            </a:ln>
          </p:spPr>
        </p:pic>
      </p:grpSp>
      <p:grpSp>
        <p:nvGrpSpPr>
          <p:cNvPr id="62" name="组合 61"/>
          <p:cNvGrpSpPr/>
          <p:nvPr/>
        </p:nvGrpSpPr>
        <p:grpSpPr>
          <a:xfrm>
            <a:off x="9017824" y="2840709"/>
            <a:ext cx="2067645" cy="1776891"/>
            <a:chOff x="539804" y="3617632"/>
            <a:chExt cx="2700000" cy="2160000"/>
          </a:xfrm>
        </p:grpSpPr>
        <p:sp>
          <p:nvSpPr>
            <p:cNvPr id="63" name="矩形 62"/>
            <p:cNvSpPr/>
            <p:nvPr/>
          </p:nvSpPr>
          <p:spPr bwMode="auto">
            <a:xfrm>
              <a:off x="539804" y="3617632"/>
              <a:ext cx="2700000" cy="2160000"/>
            </a:xfrm>
            <a:prstGeom prst="rect">
              <a:avLst/>
            </a:prstGeom>
            <a:solidFill>
              <a:srgbClr val="C7CDF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fontAlgn="base">
                <a:spcBef>
                  <a:spcPct val="0"/>
                </a:spcBef>
                <a:spcAft>
                  <a:spcPct val="0"/>
                </a:spcAft>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pic>
          <p:nvPicPr>
            <p:cNvPr id="64" name="Picture 2"/>
            <p:cNvPicPr>
              <a:picLocks noChangeArrowheads="1"/>
            </p:cNvPicPr>
            <p:nvPr/>
          </p:nvPicPr>
          <p:blipFill>
            <a:blip r:embed="rId5" cstate="email"/>
            <a:srcRect/>
            <a:stretch>
              <a:fillRect/>
            </a:stretch>
          </p:blipFill>
          <p:spPr bwMode="auto">
            <a:xfrm>
              <a:off x="557804" y="3895185"/>
              <a:ext cx="2664000" cy="1800000"/>
            </a:xfrm>
            <a:prstGeom prst="rect">
              <a:avLst/>
            </a:prstGeom>
            <a:solidFill>
              <a:sysClr val="window" lastClr="FFFFFF"/>
            </a:solidFill>
            <a:ln>
              <a:noFill/>
            </a:ln>
          </p:spPr>
        </p:pic>
        <p:sp>
          <p:nvSpPr>
            <p:cNvPr id="65" name="矩形 64"/>
            <p:cNvSpPr/>
            <p:nvPr/>
          </p:nvSpPr>
          <p:spPr>
            <a:xfrm>
              <a:off x="892786" y="3617632"/>
              <a:ext cx="2250668"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数据质量问题改进流程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9670916" y="857270"/>
            <a:ext cx="2067645" cy="1776891"/>
            <a:chOff x="3276000" y="1250816"/>
            <a:chExt cx="2700000" cy="2160000"/>
          </a:xfrm>
        </p:grpSpPr>
        <p:sp>
          <p:nvSpPr>
            <p:cNvPr id="67" name="矩形 66"/>
            <p:cNvSpPr/>
            <p:nvPr/>
          </p:nvSpPr>
          <p:spPr bwMode="auto">
            <a:xfrm>
              <a:off x="3276000" y="1250816"/>
              <a:ext cx="2700000" cy="2160000"/>
            </a:xfrm>
            <a:prstGeom prst="rect">
              <a:avLst/>
            </a:prstGeom>
            <a:solidFill>
              <a:srgbClr val="FFC20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sp>
          <p:nvSpPr>
            <p:cNvPr id="68" name="矩形 67"/>
            <p:cNvSpPr/>
            <p:nvPr/>
          </p:nvSpPr>
          <p:spPr>
            <a:xfrm>
              <a:off x="3635986" y="1250816"/>
              <a:ext cx="2250668"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数据质量问题收集流程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pic>
          <p:nvPicPr>
            <p:cNvPr id="69" name="Picture 2"/>
            <p:cNvPicPr>
              <a:picLocks noChangeArrowheads="1"/>
            </p:cNvPicPr>
            <p:nvPr/>
          </p:nvPicPr>
          <p:blipFill>
            <a:blip r:embed="rId6" cstate="email"/>
            <a:srcRect/>
            <a:stretch>
              <a:fillRect/>
            </a:stretch>
          </p:blipFill>
          <p:spPr bwMode="auto">
            <a:xfrm>
              <a:off x="3294000" y="1558593"/>
              <a:ext cx="2664000" cy="1800000"/>
            </a:xfrm>
            <a:prstGeom prst="rect">
              <a:avLst/>
            </a:prstGeom>
            <a:solidFill>
              <a:sysClr val="window" lastClr="FFFFFF"/>
            </a:solidFill>
            <a:ln>
              <a:noFill/>
            </a:ln>
          </p:spPr>
        </p:pic>
      </p:grpSp>
      <p:grpSp>
        <p:nvGrpSpPr>
          <p:cNvPr id="70" name="组合 69"/>
          <p:cNvGrpSpPr/>
          <p:nvPr/>
        </p:nvGrpSpPr>
        <p:grpSpPr>
          <a:xfrm>
            <a:off x="7567156" y="849083"/>
            <a:ext cx="2067645" cy="1776891"/>
            <a:chOff x="541566" y="1250816"/>
            <a:chExt cx="2700000" cy="2160000"/>
          </a:xfrm>
        </p:grpSpPr>
        <p:sp>
          <p:nvSpPr>
            <p:cNvPr id="71" name="矩形 70"/>
            <p:cNvSpPr/>
            <p:nvPr/>
          </p:nvSpPr>
          <p:spPr bwMode="auto">
            <a:xfrm>
              <a:off x="541566" y="1250816"/>
              <a:ext cx="2700000" cy="2160000"/>
            </a:xfrm>
            <a:prstGeom prst="rect">
              <a:avLst/>
            </a:prstGeom>
            <a:solidFill>
              <a:srgbClr val="FFC20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fontAlgn="base">
                <a:spcBef>
                  <a:spcPct val="0"/>
                </a:spcBef>
                <a:spcAft>
                  <a:spcPct val="0"/>
                </a:spcAft>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pic>
          <p:nvPicPr>
            <p:cNvPr id="72" name="Picture 2"/>
            <p:cNvPicPr>
              <a:picLocks noChangeArrowheads="1"/>
            </p:cNvPicPr>
            <p:nvPr/>
          </p:nvPicPr>
          <p:blipFill>
            <a:blip r:embed="rId7" cstate="email"/>
            <a:srcRect/>
            <a:stretch>
              <a:fillRect/>
            </a:stretch>
          </p:blipFill>
          <p:spPr bwMode="auto">
            <a:xfrm>
              <a:off x="559566" y="1558593"/>
              <a:ext cx="2664000" cy="1800000"/>
            </a:xfrm>
            <a:prstGeom prst="rect">
              <a:avLst/>
            </a:prstGeom>
            <a:solidFill>
              <a:sysClr val="window" lastClr="FFFFFF"/>
            </a:solidFill>
            <a:ln>
              <a:noFill/>
            </a:ln>
          </p:spPr>
        </p:pic>
        <p:sp>
          <p:nvSpPr>
            <p:cNvPr id="73" name="矩形 72"/>
            <p:cNvSpPr/>
            <p:nvPr/>
          </p:nvSpPr>
          <p:spPr>
            <a:xfrm>
              <a:off x="892786" y="1250816"/>
              <a:ext cx="2250668"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数据质量问题检查流程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5124982" y="848897"/>
            <a:ext cx="2067645" cy="1776891"/>
            <a:chOff x="1486212" y="2042552"/>
            <a:chExt cx="2700000" cy="2160000"/>
          </a:xfrm>
        </p:grpSpPr>
        <p:grpSp>
          <p:nvGrpSpPr>
            <p:cNvPr id="75" name="组合 74"/>
            <p:cNvGrpSpPr/>
            <p:nvPr/>
          </p:nvGrpSpPr>
          <p:grpSpPr>
            <a:xfrm>
              <a:off x="1486212" y="2042552"/>
              <a:ext cx="2700000" cy="2160000"/>
              <a:chOff x="541566" y="1250816"/>
              <a:chExt cx="2700000" cy="2160000"/>
            </a:xfrm>
          </p:grpSpPr>
          <p:sp>
            <p:nvSpPr>
              <p:cNvPr id="77" name="矩形 76"/>
              <p:cNvSpPr/>
              <p:nvPr/>
            </p:nvSpPr>
            <p:spPr bwMode="auto">
              <a:xfrm>
                <a:off x="541566" y="1250816"/>
                <a:ext cx="2700000" cy="2160000"/>
              </a:xfrm>
              <a:prstGeom prst="rect">
                <a:avLst/>
              </a:prstGeom>
              <a:solidFill>
                <a:srgbClr val="D2BFE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lstStyle/>
              <a:p>
                <a:pPr fontAlgn="base">
                  <a:spcBef>
                    <a:spcPct val="0"/>
                  </a:spcBef>
                  <a:spcAft>
                    <a:spcPct val="0"/>
                  </a:spcAft>
                  <a:defRPr/>
                </a:pPr>
                <a:endParaRPr lang="zh-CN" altLang="en-US" sz="1200" b="1" kern="0">
                  <a:solidFill>
                    <a:srgbClr val="4472C4"/>
                  </a:solidFill>
                  <a:latin typeface="微软雅黑" panose="020B0503020204020204" pitchFamily="34" charset="-122"/>
                  <a:ea typeface="微软雅黑" panose="020B0503020204020204" pitchFamily="34" charset="-122"/>
                </a:endParaRPr>
              </a:p>
            </p:txBody>
          </p:sp>
          <p:sp>
            <p:nvSpPr>
              <p:cNvPr id="78" name="矩形 77"/>
              <p:cNvSpPr/>
              <p:nvPr/>
            </p:nvSpPr>
            <p:spPr>
              <a:xfrm>
                <a:off x="1081088" y="1250816"/>
                <a:ext cx="1848762" cy="336722"/>
              </a:xfrm>
              <a:prstGeom prst="rect">
                <a:avLst/>
              </a:prstGeom>
            </p:spPr>
            <p:txBody>
              <a:bodyPr wrap="none">
                <a:spAutoFit/>
              </a:body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rPr>
                  <a:t>数据质量定义流程</a:t>
                </a:r>
                <a:endParaRPr lang="zh-CN" altLang="en-US" sz="1200" b="1" kern="0" dirty="0">
                  <a:solidFill>
                    <a:prstClr val="black"/>
                  </a:solidFill>
                  <a:latin typeface="微软雅黑" panose="020B0503020204020204" pitchFamily="34" charset="-122"/>
                  <a:ea typeface="微软雅黑" panose="020B0503020204020204" pitchFamily="34" charset="-122"/>
                </a:endParaRPr>
              </a:p>
            </p:txBody>
          </p:sp>
        </p:grpSp>
        <p:pic>
          <p:nvPicPr>
            <p:cNvPr id="76" name="Picture 2"/>
            <p:cNvPicPr>
              <a:picLocks noChangeArrowheads="1"/>
            </p:cNvPicPr>
            <p:nvPr/>
          </p:nvPicPr>
          <p:blipFill>
            <a:blip r:embed="rId8" cstate="email"/>
            <a:srcRect/>
            <a:stretch>
              <a:fillRect/>
            </a:stretch>
          </p:blipFill>
          <p:spPr bwMode="auto">
            <a:xfrm>
              <a:off x="1504212" y="2381724"/>
              <a:ext cx="2664000" cy="1800000"/>
            </a:xfrm>
            <a:prstGeom prst="rect">
              <a:avLst/>
            </a:prstGeom>
            <a:solidFill>
              <a:sysClr val="window" lastClr="FFFFFF"/>
            </a:solidFill>
            <a:ln>
              <a:noFill/>
            </a:ln>
          </p:spPr>
        </p:pic>
      </p:grpSp>
      <p:sp>
        <p:nvSpPr>
          <p:cNvPr id="79" name="KSO_Shape"/>
          <p:cNvSpPr/>
          <p:nvPr/>
        </p:nvSpPr>
        <p:spPr bwMode="auto">
          <a:xfrm rot="19424462">
            <a:off x="3895777" y="3137740"/>
            <a:ext cx="1247953" cy="968375"/>
          </a:xfrm>
          <a:custGeom>
            <a:avLst/>
            <a:gdLst>
              <a:gd name="T0" fmla="*/ 1151349 w 5283201"/>
              <a:gd name="T1" fmla="*/ 13756 h 2687638"/>
              <a:gd name="T2" fmla="*/ 1302146 w 5283201"/>
              <a:gd name="T3" fmla="*/ 67719 h 2687638"/>
              <a:gd name="T4" fmla="*/ 1435482 w 5283201"/>
              <a:gd name="T5" fmla="*/ 152367 h 2687638"/>
              <a:gd name="T6" fmla="*/ 1561940 w 5283201"/>
              <a:gd name="T7" fmla="*/ 270346 h 2687638"/>
              <a:gd name="T8" fmla="*/ 1759828 w 5283201"/>
              <a:gd name="T9" fmla="*/ 534344 h 2687638"/>
              <a:gd name="T10" fmla="*/ 2093698 w 5283201"/>
              <a:gd name="T11" fmla="*/ 1084030 h 2687638"/>
              <a:gd name="T12" fmla="*/ 2320687 w 5283201"/>
              <a:gd name="T13" fmla="*/ 1431617 h 2687638"/>
              <a:gd name="T14" fmla="*/ 2488945 w 5283201"/>
              <a:gd name="T15" fmla="*/ 1635303 h 2687638"/>
              <a:gd name="T16" fmla="*/ 2674134 w 5283201"/>
              <a:gd name="T17" fmla="*/ 1805658 h 2687638"/>
              <a:gd name="T18" fmla="*/ 2850328 w 5283201"/>
              <a:gd name="T19" fmla="*/ 1909352 h 2687638"/>
              <a:gd name="T20" fmla="*/ 3020703 w 5283201"/>
              <a:gd name="T21" fmla="*/ 1929985 h 2687638"/>
              <a:gd name="T22" fmla="*/ 3211712 w 5283201"/>
              <a:gd name="T23" fmla="*/ 1885545 h 2687638"/>
              <a:gd name="T24" fmla="*/ 3410129 w 5283201"/>
              <a:gd name="T25" fmla="*/ 1794548 h 2687638"/>
              <a:gd name="T26" fmla="*/ 3740825 w 5283201"/>
              <a:gd name="T27" fmla="*/ 1585572 h 2687638"/>
              <a:gd name="T28" fmla="*/ 3533887 w 5283201"/>
              <a:gd name="T29" fmla="*/ 1396836 h 2687638"/>
              <a:gd name="T30" fmla="*/ 3456057 w 5283201"/>
              <a:gd name="T31" fmla="*/ 1380966 h 2687638"/>
              <a:gd name="T32" fmla="*/ 3387228 w 5283201"/>
              <a:gd name="T33" fmla="*/ 1331767 h 2687638"/>
              <a:gd name="T34" fmla="*/ 3342754 w 5283201"/>
              <a:gd name="T35" fmla="*/ 1260350 h 2687638"/>
              <a:gd name="T36" fmla="*/ 3328988 w 5283201"/>
              <a:gd name="T37" fmla="*/ 1178881 h 2687638"/>
              <a:gd name="T38" fmla="*/ 3346990 w 5283201"/>
              <a:gd name="T39" fmla="*/ 1099528 h 2687638"/>
              <a:gd name="T40" fmla="*/ 3394640 w 5283201"/>
              <a:gd name="T41" fmla="*/ 1031814 h 2687638"/>
              <a:gd name="T42" fmla="*/ 3467176 w 5283201"/>
              <a:gd name="T43" fmla="*/ 985261 h 2687638"/>
              <a:gd name="T44" fmla="*/ 5067714 w 5283201"/>
              <a:gd name="T45" fmla="*/ 815975 h 2687638"/>
              <a:gd name="T46" fmla="*/ 5145543 w 5283201"/>
              <a:gd name="T47" fmla="*/ 828143 h 2687638"/>
              <a:gd name="T48" fmla="*/ 5227079 w 5283201"/>
              <a:gd name="T49" fmla="*/ 882631 h 2687638"/>
              <a:gd name="T50" fmla="*/ 5277907 w 5283201"/>
              <a:gd name="T51" fmla="*/ 981558 h 2687638"/>
              <a:gd name="T52" fmla="*/ 5273142 w 5283201"/>
              <a:gd name="T53" fmla="*/ 1091064 h 2687638"/>
              <a:gd name="T54" fmla="*/ 4557850 w 5283201"/>
              <a:gd name="T55" fmla="*/ 2597705 h 2687638"/>
              <a:gd name="T56" fmla="*/ 4495904 w 5283201"/>
              <a:gd name="T57" fmla="*/ 2655897 h 2687638"/>
              <a:gd name="T58" fmla="*/ 4417015 w 5283201"/>
              <a:gd name="T59" fmla="*/ 2684464 h 2687638"/>
              <a:gd name="T60" fmla="*/ 4335479 w 5283201"/>
              <a:gd name="T61" fmla="*/ 2682348 h 2687638"/>
              <a:gd name="T62" fmla="*/ 4260297 w 5283201"/>
              <a:gd name="T63" fmla="*/ 2648491 h 2687638"/>
              <a:gd name="T64" fmla="*/ 4202587 w 5283201"/>
              <a:gd name="T65" fmla="*/ 2587654 h 2687638"/>
              <a:gd name="T66" fmla="*/ 4172408 w 5283201"/>
              <a:gd name="T67" fmla="*/ 2507772 h 2687638"/>
              <a:gd name="T68" fmla="*/ 4177173 w 5283201"/>
              <a:gd name="T69" fmla="*/ 2428420 h 2687638"/>
              <a:gd name="T70" fmla="*/ 4297980 w 5283201"/>
              <a:gd name="T71" fmla="*/ 1925224 h 2687638"/>
              <a:gd name="T72" fmla="*/ 3786328 w 5283201"/>
              <a:gd name="T73" fmla="*/ 2235778 h 2687638"/>
              <a:gd name="T74" fmla="*/ 3526005 w 5283201"/>
              <a:gd name="T75" fmla="*/ 2356402 h 2687638"/>
              <a:gd name="T76" fmla="*/ 3236580 w 5283201"/>
              <a:gd name="T77" fmla="*/ 2441050 h 2687638"/>
              <a:gd name="T78" fmla="*/ 3059857 w 5283201"/>
              <a:gd name="T79" fmla="*/ 2460096 h 2687638"/>
              <a:gd name="T80" fmla="*/ 2870964 w 5283201"/>
              <a:gd name="T81" fmla="*/ 2447928 h 2687638"/>
              <a:gd name="T82" fmla="*/ 2682600 w 5283201"/>
              <a:gd name="T83" fmla="*/ 2395552 h 2687638"/>
              <a:gd name="T84" fmla="*/ 2510109 w 5283201"/>
              <a:gd name="T85" fmla="*/ 2305613 h 2687638"/>
              <a:gd name="T86" fmla="*/ 2324920 w 5283201"/>
              <a:gd name="T87" fmla="*/ 2155891 h 2687638"/>
              <a:gd name="T88" fmla="*/ 2104809 w 5283201"/>
              <a:gd name="T89" fmla="*/ 1914114 h 2687638"/>
              <a:gd name="T90" fmla="*/ 1924382 w 5283201"/>
              <a:gd name="T91" fmla="*/ 1652232 h 2687638"/>
              <a:gd name="T92" fmla="*/ 1693160 w 5283201"/>
              <a:gd name="T93" fmla="*/ 1219467 h 2687638"/>
              <a:gd name="T94" fmla="*/ 1415376 w 5283201"/>
              <a:gd name="T95" fmla="*/ 664491 h 2687638"/>
              <a:gd name="T96" fmla="*/ 1288389 w 5283201"/>
              <a:gd name="T97" fmla="*/ 463980 h 2687638"/>
              <a:gd name="T98" fmla="*/ 1143941 w 5283201"/>
              <a:gd name="T99" fmla="*/ 330129 h 2687638"/>
              <a:gd name="T100" fmla="*/ 1067220 w 5283201"/>
              <a:gd name="T101" fmla="*/ 294154 h 2687638"/>
              <a:gd name="T102" fmla="*/ 898433 w 5283201"/>
              <a:gd name="T103" fmla="*/ 283043 h 2687638"/>
              <a:gd name="T104" fmla="*/ 722238 w 5283201"/>
              <a:gd name="T105" fmla="*/ 337536 h 2687638"/>
              <a:gd name="T106" fmla="*/ 522234 w 5283201"/>
              <a:gd name="T107" fmla="*/ 445992 h 2687638"/>
              <a:gd name="T108" fmla="*/ 107939 w 5283201"/>
              <a:gd name="T109" fmla="*/ 726390 h 2687638"/>
              <a:gd name="T110" fmla="*/ 10582 w 5283201"/>
              <a:gd name="T111" fmla="*/ 772417 h 2687638"/>
              <a:gd name="T112" fmla="*/ 0 w 5283201"/>
              <a:gd name="T113" fmla="*/ 759720 h 2687638"/>
              <a:gd name="T114" fmla="*/ 52382 w 5283201"/>
              <a:gd name="T115" fmla="*/ 666607 h 2687638"/>
              <a:gd name="T116" fmla="*/ 248683 w 5283201"/>
              <a:gd name="T117" fmla="*/ 437527 h 2687638"/>
              <a:gd name="T118" fmla="*/ 478847 w 5283201"/>
              <a:gd name="T119" fmla="*/ 223790 h 2687638"/>
              <a:gd name="T120" fmla="*/ 661920 w 5283201"/>
              <a:gd name="T121" fmla="*/ 101578 h 2687638"/>
              <a:gd name="T122" fmla="*/ 838114 w 5283201"/>
              <a:gd name="T123" fmla="*/ 26982 h 2687638"/>
              <a:gd name="T124" fmla="*/ 978329 w 5283201"/>
              <a:gd name="T125" fmla="*/ 1587 h 2687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83201" h="2687638">
                <a:moveTo>
                  <a:pt x="1015896" y="0"/>
                </a:moveTo>
                <a:lnTo>
                  <a:pt x="1034944" y="0"/>
                </a:lnTo>
                <a:lnTo>
                  <a:pt x="1054521" y="529"/>
                </a:lnTo>
                <a:lnTo>
                  <a:pt x="1073569" y="2116"/>
                </a:lnTo>
                <a:lnTo>
                  <a:pt x="1093146" y="3703"/>
                </a:lnTo>
                <a:lnTo>
                  <a:pt x="1112723" y="6349"/>
                </a:lnTo>
                <a:lnTo>
                  <a:pt x="1132301" y="10052"/>
                </a:lnTo>
                <a:lnTo>
                  <a:pt x="1151349" y="13756"/>
                </a:lnTo>
                <a:lnTo>
                  <a:pt x="1171455" y="18517"/>
                </a:lnTo>
                <a:lnTo>
                  <a:pt x="1190503" y="23278"/>
                </a:lnTo>
                <a:lnTo>
                  <a:pt x="1209551" y="29098"/>
                </a:lnTo>
                <a:lnTo>
                  <a:pt x="1228599" y="35976"/>
                </a:lnTo>
                <a:lnTo>
                  <a:pt x="1247647" y="42853"/>
                </a:lnTo>
                <a:lnTo>
                  <a:pt x="1266166" y="50789"/>
                </a:lnTo>
                <a:lnTo>
                  <a:pt x="1284156" y="58725"/>
                </a:lnTo>
                <a:lnTo>
                  <a:pt x="1302146" y="67719"/>
                </a:lnTo>
                <a:lnTo>
                  <a:pt x="1320136" y="76713"/>
                </a:lnTo>
                <a:lnTo>
                  <a:pt x="1337596" y="86236"/>
                </a:lnTo>
                <a:lnTo>
                  <a:pt x="1355057" y="96288"/>
                </a:lnTo>
                <a:lnTo>
                  <a:pt x="1371989" y="106340"/>
                </a:lnTo>
                <a:lnTo>
                  <a:pt x="1387862" y="117979"/>
                </a:lnTo>
                <a:lnTo>
                  <a:pt x="1403735" y="128560"/>
                </a:lnTo>
                <a:lnTo>
                  <a:pt x="1419609" y="140199"/>
                </a:lnTo>
                <a:lnTo>
                  <a:pt x="1435482" y="152367"/>
                </a:lnTo>
                <a:lnTo>
                  <a:pt x="1450826" y="164007"/>
                </a:lnTo>
                <a:lnTo>
                  <a:pt x="1465641" y="176704"/>
                </a:lnTo>
                <a:lnTo>
                  <a:pt x="1479927" y="189401"/>
                </a:lnTo>
                <a:lnTo>
                  <a:pt x="1494742" y="202627"/>
                </a:lnTo>
                <a:lnTo>
                  <a:pt x="1508500" y="215325"/>
                </a:lnTo>
                <a:lnTo>
                  <a:pt x="1522785" y="229080"/>
                </a:lnTo>
                <a:lnTo>
                  <a:pt x="1536013" y="242835"/>
                </a:lnTo>
                <a:lnTo>
                  <a:pt x="1561940" y="270346"/>
                </a:lnTo>
                <a:lnTo>
                  <a:pt x="1587337" y="298386"/>
                </a:lnTo>
                <a:lnTo>
                  <a:pt x="1611676" y="328013"/>
                </a:lnTo>
                <a:lnTo>
                  <a:pt x="1634957" y="357111"/>
                </a:lnTo>
                <a:lnTo>
                  <a:pt x="1657709" y="386738"/>
                </a:lnTo>
                <a:lnTo>
                  <a:pt x="1678874" y="416365"/>
                </a:lnTo>
                <a:lnTo>
                  <a:pt x="1700038" y="445992"/>
                </a:lnTo>
                <a:lnTo>
                  <a:pt x="1719615" y="475619"/>
                </a:lnTo>
                <a:lnTo>
                  <a:pt x="1759828" y="534344"/>
                </a:lnTo>
                <a:lnTo>
                  <a:pt x="1798453" y="594656"/>
                </a:lnTo>
                <a:lnTo>
                  <a:pt x="1836549" y="654968"/>
                </a:lnTo>
                <a:lnTo>
                  <a:pt x="1874116" y="716338"/>
                </a:lnTo>
                <a:lnTo>
                  <a:pt x="1911154" y="777179"/>
                </a:lnTo>
                <a:lnTo>
                  <a:pt x="1947663" y="839078"/>
                </a:lnTo>
                <a:lnTo>
                  <a:pt x="2020680" y="961818"/>
                </a:lnTo>
                <a:lnTo>
                  <a:pt x="2056660" y="1023188"/>
                </a:lnTo>
                <a:lnTo>
                  <a:pt x="2093698" y="1084030"/>
                </a:lnTo>
                <a:lnTo>
                  <a:pt x="2129677" y="1144342"/>
                </a:lnTo>
                <a:lnTo>
                  <a:pt x="2166715" y="1203596"/>
                </a:lnTo>
                <a:lnTo>
                  <a:pt x="2204282" y="1262320"/>
                </a:lnTo>
                <a:lnTo>
                  <a:pt x="2242378" y="1319987"/>
                </a:lnTo>
                <a:lnTo>
                  <a:pt x="2261955" y="1348556"/>
                </a:lnTo>
                <a:lnTo>
                  <a:pt x="2281004" y="1376596"/>
                </a:lnTo>
                <a:lnTo>
                  <a:pt x="2300581" y="1404107"/>
                </a:lnTo>
                <a:lnTo>
                  <a:pt x="2320687" y="1431617"/>
                </a:lnTo>
                <a:lnTo>
                  <a:pt x="2340793" y="1459128"/>
                </a:lnTo>
                <a:lnTo>
                  <a:pt x="2360900" y="1485581"/>
                </a:lnTo>
                <a:lnTo>
                  <a:pt x="2381535" y="1511504"/>
                </a:lnTo>
                <a:lnTo>
                  <a:pt x="2402170" y="1537428"/>
                </a:lnTo>
                <a:lnTo>
                  <a:pt x="2423864" y="1562293"/>
                </a:lnTo>
                <a:lnTo>
                  <a:pt x="2445557" y="1587159"/>
                </a:lnTo>
                <a:lnTo>
                  <a:pt x="2466722" y="1611495"/>
                </a:lnTo>
                <a:lnTo>
                  <a:pt x="2488945" y="1635303"/>
                </a:lnTo>
                <a:lnTo>
                  <a:pt x="2510638" y="1659110"/>
                </a:lnTo>
                <a:lnTo>
                  <a:pt x="2533390" y="1681330"/>
                </a:lnTo>
                <a:lnTo>
                  <a:pt x="2556142" y="1703550"/>
                </a:lnTo>
                <a:lnTo>
                  <a:pt x="2578894" y="1724713"/>
                </a:lnTo>
                <a:lnTo>
                  <a:pt x="2602175" y="1746404"/>
                </a:lnTo>
                <a:lnTo>
                  <a:pt x="2625985" y="1766508"/>
                </a:lnTo>
                <a:lnTo>
                  <a:pt x="2650324" y="1786612"/>
                </a:lnTo>
                <a:lnTo>
                  <a:pt x="2674134" y="1805658"/>
                </a:lnTo>
                <a:lnTo>
                  <a:pt x="2699531" y="1824704"/>
                </a:lnTo>
                <a:lnTo>
                  <a:pt x="2723871" y="1842162"/>
                </a:lnTo>
                <a:lnTo>
                  <a:pt x="2746093" y="1857505"/>
                </a:lnTo>
                <a:lnTo>
                  <a:pt x="2767787" y="1871260"/>
                </a:lnTo>
                <a:lnTo>
                  <a:pt x="2788422" y="1882899"/>
                </a:lnTo>
                <a:lnTo>
                  <a:pt x="2809058" y="1893480"/>
                </a:lnTo>
                <a:lnTo>
                  <a:pt x="2829164" y="1902474"/>
                </a:lnTo>
                <a:lnTo>
                  <a:pt x="2850328" y="1909352"/>
                </a:lnTo>
                <a:lnTo>
                  <a:pt x="2870435" y="1915701"/>
                </a:lnTo>
                <a:lnTo>
                  <a:pt x="2891599" y="1921520"/>
                </a:lnTo>
                <a:lnTo>
                  <a:pt x="2912235" y="1925224"/>
                </a:lnTo>
                <a:lnTo>
                  <a:pt x="2933928" y="1928398"/>
                </a:lnTo>
                <a:lnTo>
                  <a:pt x="2954564" y="1929985"/>
                </a:lnTo>
                <a:lnTo>
                  <a:pt x="2976786" y="1931043"/>
                </a:lnTo>
                <a:lnTo>
                  <a:pt x="2998480" y="1931043"/>
                </a:lnTo>
                <a:lnTo>
                  <a:pt x="3020703" y="1929985"/>
                </a:lnTo>
                <a:lnTo>
                  <a:pt x="3043984" y="1927869"/>
                </a:lnTo>
                <a:lnTo>
                  <a:pt x="3067265" y="1924166"/>
                </a:lnTo>
                <a:lnTo>
                  <a:pt x="3090016" y="1919933"/>
                </a:lnTo>
                <a:lnTo>
                  <a:pt x="3114356" y="1914643"/>
                </a:lnTo>
                <a:lnTo>
                  <a:pt x="3138166" y="1908294"/>
                </a:lnTo>
                <a:lnTo>
                  <a:pt x="3162505" y="1901945"/>
                </a:lnTo>
                <a:lnTo>
                  <a:pt x="3187373" y="1894010"/>
                </a:lnTo>
                <a:lnTo>
                  <a:pt x="3211712" y="1885545"/>
                </a:lnTo>
                <a:lnTo>
                  <a:pt x="3236580" y="1875493"/>
                </a:lnTo>
                <a:lnTo>
                  <a:pt x="3261449" y="1865970"/>
                </a:lnTo>
                <a:lnTo>
                  <a:pt x="3286317" y="1855389"/>
                </a:lnTo>
                <a:lnTo>
                  <a:pt x="3311185" y="1844279"/>
                </a:lnTo>
                <a:lnTo>
                  <a:pt x="3336054" y="1832110"/>
                </a:lnTo>
                <a:lnTo>
                  <a:pt x="3360922" y="1820471"/>
                </a:lnTo>
                <a:lnTo>
                  <a:pt x="3385790" y="1807245"/>
                </a:lnTo>
                <a:lnTo>
                  <a:pt x="3410129" y="1794548"/>
                </a:lnTo>
                <a:lnTo>
                  <a:pt x="3434468" y="1780792"/>
                </a:lnTo>
                <a:lnTo>
                  <a:pt x="3458808" y="1767566"/>
                </a:lnTo>
                <a:lnTo>
                  <a:pt x="3507486" y="1738468"/>
                </a:lnTo>
                <a:lnTo>
                  <a:pt x="3555635" y="1709370"/>
                </a:lnTo>
                <a:lnTo>
                  <a:pt x="3602197" y="1678685"/>
                </a:lnTo>
                <a:lnTo>
                  <a:pt x="3649288" y="1648000"/>
                </a:lnTo>
                <a:lnTo>
                  <a:pt x="3695321" y="1617315"/>
                </a:lnTo>
                <a:lnTo>
                  <a:pt x="3740825" y="1585572"/>
                </a:lnTo>
                <a:lnTo>
                  <a:pt x="3785270" y="1554358"/>
                </a:lnTo>
                <a:lnTo>
                  <a:pt x="3872574" y="1491929"/>
                </a:lnTo>
                <a:lnTo>
                  <a:pt x="3956702" y="1430030"/>
                </a:lnTo>
                <a:lnTo>
                  <a:pt x="4076508" y="1342764"/>
                </a:lnTo>
                <a:lnTo>
                  <a:pt x="3586303" y="1393662"/>
                </a:lnTo>
                <a:lnTo>
                  <a:pt x="3564595" y="1395778"/>
                </a:lnTo>
                <a:lnTo>
                  <a:pt x="3544476" y="1396836"/>
                </a:lnTo>
                <a:lnTo>
                  <a:pt x="3533887" y="1396836"/>
                </a:lnTo>
                <a:lnTo>
                  <a:pt x="3523827" y="1396307"/>
                </a:lnTo>
                <a:lnTo>
                  <a:pt x="3514297" y="1395778"/>
                </a:lnTo>
                <a:lnTo>
                  <a:pt x="3504237" y="1393662"/>
                </a:lnTo>
                <a:lnTo>
                  <a:pt x="3494707" y="1392075"/>
                </a:lnTo>
                <a:lnTo>
                  <a:pt x="3485177" y="1390488"/>
                </a:lnTo>
                <a:lnTo>
                  <a:pt x="3475117" y="1387843"/>
                </a:lnTo>
                <a:lnTo>
                  <a:pt x="3465587" y="1384140"/>
                </a:lnTo>
                <a:lnTo>
                  <a:pt x="3456057" y="1380966"/>
                </a:lnTo>
                <a:lnTo>
                  <a:pt x="3447056" y="1376204"/>
                </a:lnTo>
                <a:lnTo>
                  <a:pt x="3437526" y="1371443"/>
                </a:lnTo>
                <a:lnTo>
                  <a:pt x="3427996" y="1365624"/>
                </a:lnTo>
                <a:lnTo>
                  <a:pt x="3418995" y="1359805"/>
                </a:lnTo>
                <a:lnTo>
                  <a:pt x="3410524" y="1353457"/>
                </a:lnTo>
                <a:lnTo>
                  <a:pt x="3402582" y="1346579"/>
                </a:lnTo>
                <a:lnTo>
                  <a:pt x="3394640" y="1339702"/>
                </a:lnTo>
                <a:lnTo>
                  <a:pt x="3387228" y="1331767"/>
                </a:lnTo>
                <a:lnTo>
                  <a:pt x="3379816" y="1323832"/>
                </a:lnTo>
                <a:lnTo>
                  <a:pt x="3372933" y="1315896"/>
                </a:lnTo>
                <a:lnTo>
                  <a:pt x="3366579" y="1307432"/>
                </a:lnTo>
                <a:lnTo>
                  <a:pt x="3361285" y="1298439"/>
                </a:lnTo>
                <a:lnTo>
                  <a:pt x="3355990" y="1289446"/>
                </a:lnTo>
                <a:lnTo>
                  <a:pt x="3351225" y="1279923"/>
                </a:lnTo>
                <a:lnTo>
                  <a:pt x="3346460" y="1270401"/>
                </a:lnTo>
                <a:lnTo>
                  <a:pt x="3342754" y="1260350"/>
                </a:lnTo>
                <a:lnTo>
                  <a:pt x="3339048" y="1250298"/>
                </a:lnTo>
                <a:lnTo>
                  <a:pt x="3335871" y="1240247"/>
                </a:lnTo>
                <a:lnTo>
                  <a:pt x="3333224" y="1230196"/>
                </a:lnTo>
                <a:lnTo>
                  <a:pt x="3331106" y="1220144"/>
                </a:lnTo>
                <a:lnTo>
                  <a:pt x="3330047" y="1209564"/>
                </a:lnTo>
                <a:lnTo>
                  <a:pt x="3328988" y="1199513"/>
                </a:lnTo>
                <a:lnTo>
                  <a:pt x="3328988" y="1189461"/>
                </a:lnTo>
                <a:lnTo>
                  <a:pt x="3328988" y="1178881"/>
                </a:lnTo>
                <a:lnTo>
                  <a:pt x="3329518" y="1168301"/>
                </a:lnTo>
                <a:lnTo>
                  <a:pt x="3330576" y="1158249"/>
                </a:lnTo>
                <a:lnTo>
                  <a:pt x="3332165" y="1148198"/>
                </a:lnTo>
                <a:lnTo>
                  <a:pt x="3334283" y="1138676"/>
                </a:lnTo>
                <a:lnTo>
                  <a:pt x="3336930" y="1128624"/>
                </a:lnTo>
                <a:lnTo>
                  <a:pt x="3339577" y="1119102"/>
                </a:lnTo>
                <a:lnTo>
                  <a:pt x="3343283" y="1108522"/>
                </a:lnTo>
                <a:lnTo>
                  <a:pt x="3346990" y="1099528"/>
                </a:lnTo>
                <a:lnTo>
                  <a:pt x="3351755" y="1090006"/>
                </a:lnTo>
                <a:lnTo>
                  <a:pt x="3356520" y="1081013"/>
                </a:lnTo>
                <a:lnTo>
                  <a:pt x="3361814" y="1072019"/>
                </a:lnTo>
                <a:lnTo>
                  <a:pt x="3367638" y="1064084"/>
                </a:lnTo>
                <a:lnTo>
                  <a:pt x="3372933" y="1055620"/>
                </a:lnTo>
                <a:lnTo>
                  <a:pt x="3379816" y="1047685"/>
                </a:lnTo>
                <a:lnTo>
                  <a:pt x="3387228" y="1039749"/>
                </a:lnTo>
                <a:lnTo>
                  <a:pt x="3394640" y="1031814"/>
                </a:lnTo>
                <a:lnTo>
                  <a:pt x="3402582" y="1024408"/>
                </a:lnTo>
                <a:lnTo>
                  <a:pt x="3411053" y="1017002"/>
                </a:lnTo>
                <a:lnTo>
                  <a:pt x="3420054" y="1010653"/>
                </a:lnTo>
                <a:lnTo>
                  <a:pt x="3429055" y="1004305"/>
                </a:lnTo>
                <a:lnTo>
                  <a:pt x="3438056" y="998486"/>
                </a:lnTo>
                <a:lnTo>
                  <a:pt x="3447586" y="993725"/>
                </a:lnTo>
                <a:lnTo>
                  <a:pt x="3457116" y="988964"/>
                </a:lnTo>
                <a:lnTo>
                  <a:pt x="3467176" y="985261"/>
                </a:lnTo>
                <a:lnTo>
                  <a:pt x="3477235" y="981558"/>
                </a:lnTo>
                <a:lnTo>
                  <a:pt x="3487295" y="979441"/>
                </a:lnTo>
                <a:lnTo>
                  <a:pt x="3497354" y="977854"/>
                </a:lnTo>
                <a:lnTo>
                  <a:pt x="3498943" y="977854"/>
                </a:lnTo>
                <a:lnTo>
                  <a:pt x="4280946" y="896386"/>
                </a:lnTo>
                <a:lnTo>
                  <a:pt x="5025887" y="818620"/>
                </a:lnTo>
                <a:lnTo>
                  <a:pt x="5047065" y="817033"/>
                </a:lnTo>
                <a:lnTo>
                  <a:pt x="5067714" y="815975"/>
                </a:lnTo>
                <a:lnTo>
                  <a:pt x="5077773" y="815975"/>
                </a:lnTo>
                <a:lnTo>
                  <a:pt x="5087303" y="815975"/>
                </a:lnTo>
                <a:lnTo>
                  <a:pt x="5097892" y="817562"/>
                </a:lnTo>
                <a:lnTo>
                  <a:pt x="5107423" y="818620"/>
                </a:lnTo>
                <a:lnTo>
                  <a:pt x="5116953" y="820207"/>
                </a:lnTo>
                <a:lnTo>
                  <a:pt x="5126483" y="822323"/>
                </a:lnTo>
                <a:lnTo>
                  <a:pt x="5136013" y="824439"/>
                </a:lnTo>
                <a:lnTo>
                  <a:pt x="5145543" y="828143"/>
                </a:lnTo>
                <a:lnTo>
                  <a:pt x="5155603" y="831846"/>
                </a:lnTo>
                <a:lnTo>
                  <a:pt x="5165133" y="836078"/>
                </a:lnTo>
                <a:lnTo>
                  <a:pt x="5174663" y="840839"/>
                </a:lnTo>
                <a:lnTo>
                  <a:pt x="5183664" y="846658"/>
                </a:lnTo>
                <a:lnTo>
                  <a:pt x="5195312" y="855122"/>
                </a:lnTo>
                <a:lnTo>
                  <a:pt x="5206960" y="863587"/>
                </a:lnTo>
                <a:lnTo>
                  <a:pt x="5217019" y="872580"/>
                </a:lnTo>
                <a:lnTo>
                  <a:pt x="5227079" y="882631"/>
                </a:lnTo>
                <a:lnTo>
                  <a:pt x="5236080" y="893741"/>
                </a:lnTo>
                <a:lnTo>
                  <a:pt x="5244022" y="904321"/>
                </a:lnTo>
                <a:lnTo>
                  <a:pt x="5251963" y="915959"/>
                </a:lnTo>
                <a:lnTo>
                  <a:pt x="5258846" y="928656"/>
                </a:lnTo>
                <a:lnTo>
                  <a:pt x="5265200" y="941352"/>
                </a:lnTo>
                <a:lnTo>
                  <a:pt x="5270494" y="954578"/>
                </a:lnTo>
                <a:lnTo>
                  <a:pt x="5274730" y="968332"/>
                </a:lnTo>
                <a:lnTo>
                  <a:pt x="5277907" y="981558"/>
                </a:lnTo>
                <a:lnTo>
                  <a:pt x="5280554" y="995312"/>
                </a:lnTo>
                <a:lnTo>
                  <a:pt x="5282142" y="1009066"/>
                </a:lnTo>
                <a:lnTo>
                  <a:pt x="5283201" y="1023350"/>
                </a:lnTo>
                <a:lnTo>
                  <a:pt x="5282672" y="1037633"/>
                </a:lnTo>
                <a:lnTo>
                  <a:pt x="5281613" y="1050859"/>
                </a:lnTo>
                <a:lnTo>
                  <a:pt x="5279495" y="1064613"/>
                </a:lnTo>
                <a:lnTo>
                  <a:pt x="5276848" y="1078368"/>
                </a:lnTo>
                <a:lnTo>
                  <a:pt x="5273142" y="1091064"/>
                </a:lnTo>
                <a:lnTo>
                  <a:pt x="5268376" y="1103761"/>
                </a:lnTo>
                <a:lnTo>
                  <a:pt x="5263082" y="1115928"/>
                </a:lnTo>
                <a:lnTo>
                  <a:pt x="5257258" y="1128624"/>
                </a:lnTo>
                <a:lnTo>
                  <a:pt x="5250375" y="1140263"/>
                </a:lnTo>
                <a:lnTo>
                  <a:pt x="5243492" y="1154017"/>
                </a:lnTo>
                <a:lnTo>
                  <a:pt x="4877110" y="1925853"/>
                </a:lnTo>
                <a:lnTo>
                  <a:pt x="4563144" y="2588712"/>
                </a:lnTo>
                <a:lnTo>
                  <a:pt x="4557850" y="2597705"/>
                </a:lnTo>
                <a:lnTo>
                  <a:pt x="4552555" y="2606170"/>
                </a:lnTo>
                <a:lnTo>
                  <a:pt x="4546202" y="2614634"/>
                </a:lnTo>
                <a:lnTo>
                  <a:pt x="4538790" y="2622569"/>
                </a:lnTo>
                <a:lnTo>
                  <a:pt x="4531377" y="2629975"/>
                </a:lnTo>
                <a:lnTo>
                  <a:pt x="4522906" y="2637382"/>
                </a:lnTo>
                <a:lnTo>
                  <a:pt x="4514435" y="2643201"/>
                </a:lnTo>
                <a:lnTo>
                  <a:pt x="4504904" y="2650078"/>
                </a:lnTo>
                <a:lnTo>
                  <a:pt x="4495904" y="2655897"/>
                </a:lnTo>
                <a:lnTo>
                  <a:pt x="4486374" y="2661716"/>
                </a:lnTo>
                <a:lnTo>
                  <a:pt x="4476314" y="2665948"/>
                </a:lnTo>
                <a:lnTo>
                  <a:pt x="4466254" y="2670710"/>
                </a:lnTo>
                <a:lnTo>
                  <a:pt x="4456195" y="2674413"/>
                </a:lnTo>
                <a:lnTo>
                  <a:pt x="4446135" y="2678116"/>
                </a:lnTo>
                <a:lnTo>
                  <a:pt x="4436605" y="2680761"/>
                </a:lnTo>
                <a:lnTo>
                  <a:pt x="4427075" y="2682877"/>
                </a:lnTo>
                <a:lnTo>
                  <a:pt x="4417015" y="2684464"/>
                </a:lnTo>
                <a:lnTo>
                  <a:pt x="4406426" y="2686580"/>
                </a:lnTo>
                <a:lnTo>
                  <a:pt x="4396367" y="2687109"/>
                </a:lnTo>
                <a:lnTo>
                  <a:pt x="4386307" y="2687638"/>
                </a:lnTo>
                <a:lnTo>
                  <a:pt x="4376247" y="2687638"/>
                </a:lnTo>
                <a:lnTo>
                  <a:pt x="4365658" y="2687109"/>
                </a:lnTo>
                <a:lnTo>
                  <a:pt x="4355599" y="2685522"/>
                </a:lnTo>
                <a:lnTo>
                  <a:pt x="4345539" y="2683935"/>
                </a:lnTo>
                <a:lnTo>
                  <a:pt x="4335479" y="2682348"/>
                </a:lnTo>
                <a:lnTo>
                  <a:pt x="4325420" y="2679703"/>
                </a:lnTo>
                <a:lnTo>
                  <a:pt x="4315360" y="2676529"/>
                </a:lnTo>
                <a:lnTo>
                  <a:pt x="4305830" y="2673355"/>
                </a:lnTo>
                <a:lnTo>
                  <a:pt x="4296300" y="2669652"/>
                </a:lnTo>
                <a:lnTo>
                  <a:pt x="4287299" y="2664890"/>
                </a:lnTo>
                <a:lnTo>
                  <a:pt x="4278298" y="2659600"/>
                </a:lnTo>
                <a:lnTo>
                  <a:pt x="4269298" y="2654839"/>
                </a:lnTo>
                <a:lnTo>
                  <a:pt x="4260297" y="2648491"/>
                </a:lnTo>
                <a:lnTo>
                  <a:pt x="4251826" y="2642143"/>
                </a:lnTo>
                <a:lnTo>
                  <a:pt x="4243884" y="2635794"/>
                </a:lnTo>
                <a:lnTo>
                  <a:pt x="4235942" y="2628917"/>
                </a:lnTo>
                <a:lnTo>
                  <a:pt x="4228000" y="2620982"/>
                </a:lnTo>
                <a:lnTo>
                  <a:pt x="4221117" y="2613047"/>
                </a:lnTo>
                <a:lnTo>
                  <a:pt x="4214235" y="2605111"/>
                </a:lnTo>
                <a:lnTo>
                  <a:pt x="4208411" y="2596647"/>
                </a:lnTo>
                <a:lnTo>
                  <a:pt x="4202587" y="2587654"/>
                </a:lnTo>
                <a:lnTo>
                  <a:pt x="4196763" y="2578661"/>
                </a:lnTo>
                <a:lnTo>
                  <a:pt x="4191997" y="2569138"/>
                </a:lnTo>
                <a:lnTo>
                  <a:pt x="4187762" y="2559087"/>
                </a:lnTo>
                <a:lnTo>
                  <a:pt x="4183526" y="2549565"/>
                </a:lnTo>
                <a:lnTo>
                  <a:pt x="4179820" y="2539513"/>
                </a:lnTo>
                <a:lnTo>
                  <a:pt x="4177173" y="2529462"/>
                </a:lnTo>
                <a:lnTo>
                  <a:pt x="4174526" y="2519411"/>
                </a:lnTo>
                <a:lnTo>
                  <a:pt x="4172408" y="2507772"/>
                </a:lnTo>
                <a:lnTo>
                  <a:pt x="4170819" y="2497192"/>
                </a:lnTo>
                <a:lnTo>
                  <a:pt x="4170290" y="2487141"/>
                </a:lnTo>
                <a:lnTo>
                  <a:pt x="4170290" y="2477089"/>
                </a:lnTo>
                <a:lnTo>
                  <a:pt x="4170290" y="2466509"/>
                </a:lnTo>
                <a:lnTo>
                  <a:pt x="4171349" y="2456987"/>
                </a:lnTo>
                <a:lnTo>
                  <a:pt x="4172408" y="2447464"/>
                </a:lnTo>
                <a:lnTo>
                  <a:pt x="4175055" y="2437942"/>
                </a:lnTo>
                <a:lnTo>
                  <a:pt x="4177173" y="2428420"/>
                </a:lnTo>
                <a:lnTo>
                  <a:pt x="4179820" y="2418897"/>
                </a:lnTo>
                <a:lnTo>
                  <a:pt x="4182997" y="2408846"/>
                </a:lnTo>
                <a:lnTo>
                  <a:pt x="4186173" y="2399324"/>
                </a:lnTo>
                <a:lnTo>
                  <a:pt x="4194115" y="2380808"/>
                </a:lnTo>
                <a:lnTo>
                  <a:pt x="4203116" y="2361235"/>
                </a:lnTo>
                <a:lnTo>
                  <a:pt x="4209469" y="2348009"/>
                </a:lnTo>
                <a:lnTo>
                  <a:pt x="4459032" y="1821147"/>
                </a:lnTo>
                <a:lnTo>
                  <a:pt x="4297980" y="1925224"/>
                </a:lnTo>
                <a:lnTo>
                  <a:pt x="4208560" y="1983419"/>
                </a:lnTo>
                <a:lnTo>
                  <a:pt x="4112791" y="2045319"/>
                </a:lnTo>
                <a:lnTo>
                  <a:pt x="4062525" y="2076004"/>
                </a:lnTo>
                <a:lnTo>
                  <a:pt x="4011201" y="2107747"/>
                </a:lnTo>
                <a:lnTo>
                  <a:pt x="3957761" y="2140019"/>
                </a:lnTo>
                <a:lnTo>
                  <a:pt x="3902733" y="2172291"/>
                </a:lnTo>
                <a:lnTo>
                  <a:pt x="3845589" y="2204564"/>
                </a:lnTo>
                <a:lnTo>
                  <a:pt x="3786328" y="2235778"/>
                </a:lnTo>
                <a:lnTo>
                  <a:pt x="3756169" y="2251649"/>
                </a:lnTo>
                <a:lnTo>
                  <a:pt x="3725480" y="2266992"/>
                </a:lnTo>
                <a:lnTo>
                  <a:pt x="3693734" y="2282863"/>
                </a:lnTo>
                <a:lnTo>
                  <a:pt x="3661987" y="2298206"/>
                </a:lnTo>
                <a:lnTo>
                  <a:pt x="3629182" y="2313019"/>
                </a:lnTo>
                <a:lnTo>
                  <a:pt x="3595848" y="2327304"/>
                </a:lnTo>
                <a:lnTo>
                  <a:pt x="3561455" y="2342117"/>
                </a:lnTo>
                <a:lnTo>
                  <a:pt x="3526005" y="2356402"/>
                </a:lnTo>
                <a:lnTo>
                  <a:pt x="3490554" y="2369628"/>
                </a:lnTo>
                <a:lnTo>
                  <a:pt x="3454046" y="2383383"/>
                </a:lnTo>
                <a:lnTo>
                  <a:pt x="3416479" y="2395552"/>
                </a:lnTo>
                <a:lnTo>
                  <a:pt x="3378383" y="2407191"/>
                </a:lnTo>
                <a:lnTo>
                  <a:pt x="3338699" y="2418301"/>
                </a:lnTo>
                <a:lnTo>
                  <a:pt x="3298487" y="2427824"/>
                </a:lnTo>
                <a:lnTo>
                  <a:pt x="3257216" y="2436818"/>
                </a:lnTo>
                <a:lnTo>
                  <a:pt x="3236580" y="2441050"/>
                </a:lnTo>
                <a:lnTo>
                  <a:pt x="3214887" y="2444224"/>
                </a:lnTo>
                <a:lnTo>
                  <a:pt x="3194251" y="2447928"/>
                </a:lnTo>
                <a:lnTo>
                  <a:pt x="3172029" y="2450573"/>
                </a:lnTo>
                <a:lnTo>
                  <a:pt x="3150335" y="2453218"/>
                </a:lnTo>
                <a:lnTo>
                  <a:pt x="3128112" y="2455864"/>
                </a:lnTo>
                <a:lnTo>
                  <a:pt x="3105361" y="2457451"/>
                </a:lnTo>
                <a:lnTo>
                  <a:pt x="3083138" y="2459038"/>
                </a:lnTo>
                <a:lnTo>
                  <a:pt x="3059857" y="2460096"/>
                </a:lnTo>
                <a:lnTo>
                  <a:pt x="3036576" y="2460625"/>
                </a:lnTo>
                <a:lnTo>
                  <a:pt x="3013295" y="2460096"/>
                </a:lnTo>
                <a:lnTo>
                  <a:pt x="2989485" y="2459567"/>
                </a:lnTo>
                <a:lnTo>
                  <a:pt x="2966733" y="2458509"/>
                </a:lnTo>
                <a:lnTo>
                  <a:pt x="2942923" y="2456922"/>
                </a:lnTo>
                <a:lnTo>
                  <a:pt x="2918584" y="2453747"/>
                </a:lnTo>
                <a:lnTo>
                  <a:pt x="2894774" y="2451102"/>
                </a:lnTo>
                <a:lnTo>
                  <a:pt x="2870964" y="2447928"/>
                </a:lnTo>
                <a:lnTo>
                  <a:pt x="2846625" y="2443166"/>
                </a:lnTo>
                <a:lnTo>
                  <a:pt x="2823344" y="2438405"/>
                </a:lnTo>
                <a:lnTo>
                  <a:pt x="2799534" y="2432585"/>
                </a:lnTo>
                <a:lnTo>
                  <a:pt x="2775724" y="2426766"/>
                </a:lnTo>
                <a:lnTo>
                  <a:pt x="2751914" y="2419888"/>
                </a:lnTo>
                <a:lnTo>
                  <a:pt x="2728633" y="2411952"/>
                </a:lnTo>
                <a:lnTo>
                  <a:pt x="2705881" y="2404546"/>
                </a:lnTo>
                <a:lnTo>
                  <a:pt x="2682600" y="2395552"/>
                </a:lnTo>
                <a:lnTo>
                  <a:pt x="2659848" y="2386029"/>
                </a:lnTo>
                <a:lnTo>
                  <a:pt x="2637096" y="2376506"/>
                </a:lnTo>
                <a:lnTo>
                  <a:pt x="2614873" y="2365925"/>
                </a:lnTo>
                <a:lnTo>
                  <a:pt x="2593180" y="2354815"/>
                </a:lnTo>
                <a:lnTo>
                  <a:pt x="2572015" y="2343175"/>
                </a:lnTo>
                <a:lnTo>
                  <a:pt x="2550851" y="2331007"/>
                </a:lnTo>
                <a:lnTo>
                  <a:pt x="2530745" y="2318310"/>
                </a:lnTo>
                <a:lnTo>
                  <a:pt x="2510109" y="2305613"/>
                </a:lnTo>
                <a:lnTo>
                  <a:pt x="2491061" y="2291857"/>
                </a:lnTo>
                <a:lnTo>
                  <a:pt x="2472013" y="2278102"/>
                </a:lnTo>
                <a:lnTo>
                  <a:pt x="2452965" y="2264876"/>
                </a:lnTo>
                <a:lnTo>
                  <a:pt x="2435504" y="2251120"/>
                </a:lnTo>
                <a:lnTo>
                  <a:pt x="2418044" y="2237365"/>
                </a:lnTo>
                <a:lnTo>
                  <a:pt x="2385768" y="2209854"/>
                </a:lnTo>
                <a:lnTo>
                  <a:pt x="2356137" y="2183401"/>
                </a:lnTo>
                <a:lnTo>
                  <a:pt x="2324920" y="2155891"/>
                </a:lnTo>
                <a:lnTo>
                  <a:pt x="2295819" y="2126793"/>
                </a:lnTo>
                <a:lnTo>
                  <a:pt x="2266188" y="2098224"/>
                </a:lnTo>
                <a:lnTo>
                  <a:pt x="2237616" y="2068597"/>
                </a:lnTo>
                <a:lnTo>
                  <a:pt x="2209573" y="2038441"/>
                </a:lnTo>
                <a:lnTo>
                  <a:pt x="2182589" y="2007756"/>
                </a:lnTo>
                <a:lnTo>
                  <a:pt x="2156133" y="1977071"/>
                </a:lnTo>
                <a:lnTo>
                  <a:pt x="2130207" y="1945857"/>
                </a:lnTo>
                <a:lnTo>
                  <a:pt x="2104809" y="1914114"/>
                </a:lnTo>
                <a:lnTo>
                  <a:pt x="2080470" y="1881841"/>
                </a:lnTo>
                <a:lnTo>
                  <a:pt x="2056131" y="1849569"/>
                </a:lnTo>
                <a:lnTo>
                  <a:pt x="2032850" y="1816768"/>
                </a:lnTo>
                <a:lnTo>
                  <a:pt x="2010098" y="1784496"/>
                </a:lnTo>
                <a:lnTo>
                  <a:pt x="1987875" y="1751694"/>
                </a:lnTo>
                <a:lnTo>
                  <a:pt x="1966182" y="1718364"/>
                </a:lnTo>
                <a:lnTo>
                  <a:pt x="1945546" y="1685563"/>
                </a:lnTo>
                <a:lnTo>
                  <a:pt x="1924382" y="1652232"/>
                </a:lnTo>
                <a:lnTo>
                  <a:pt x="1904805" y="1618373"/>
                </a:lnTo>
                <a:lnTo>
                  <a:pt x="1885228" y="1585043"/>
                </a:lnTo>
                <a:lnTo>
                  <a:pt x="1865650" y="1551712"/>
                </a:lnTo>
                <a:lnTo>
                  <a:pt x="1829142" y="1484523"/>
                </a:lnTo>
                <a:lnTo>
                  <a:pt x="1793691" y="1417862"/>
                </a:lnTo>
                <a:lnTo>
                  <a:pt x="1759299" y="1351730"/>
                </a:lnTo>
                <a:lnTo>
                  <a:pt x="1725436" y="1285599"/>
                </a:lnTo>
                <a:lnTo>
                  <a:pt x="1693160" y="1219467"/>
                </a:lnTo>
                <a:lnTo>
                  <a:pt x="1661413" y="1154394"/>
                </a:lnTo>
                <a:lnTo>
                  <a:pt x="1599507" y="1026363"/>
                </a:lnTo>
                <a:lnTo>
                  <a:pt x="1569347" y="963405"/>
                </a:lnTo>
                <a:lnTo>
                  <a:pt x="1538659" y="900977"/>
                </a:lnTo>
                <a:lnTo>
                  <a:pt x="1508500" y="840136"/>
                </a:lnTo>
                <a:lnTo>
                  <a:pt x="1477811" y="780353"/>
                </a:lnTo>
                <a:lnTo>
                  <a:pt x="1446593" y="721628"/>
                </a:lnTo>
                <a:lnTo>
                  <a:pt x="1415376" y="664491"/>
                </a:lnTo>
                <a:lnTo>
                  <a:pt x="1400032" y="636451"/>
                </a:lnTo>
                <a:lnTo>
                  <a:pt x="1384687" y="608940"/>
                </a:lnTo>
                <a:lnTo>
                  <a:pt x="1369343" y="582487"/>
                </a:lnTo>
                <a:lnTo>
                  <a:pt x="1353470" y="557093"/>
                </a:lnTo>
                <a:lnTo>
                  <a:pt x="1337596" y="532227"/>
                </a:lnTo>
                <a:lnTo>
                  <a:pt x="1321723" y="508420"/>
                </a:lnTo>
                <a:lnTo>
                  <a:pt x="1305320" y="485671"/>
                </a:lnTo>
                <a:lnTo>
                  <a:pt x="1288389" y="463980"/>
                </a:lnTo>
                <a:lnTo>
                  <a:pt x="1271457" y="443346"/>
                </a:lnTo>
                <a:lnTo>
                  <a:pt x="1254526" y="423242"/>
                </a:lnTo>
                <a:lnTo>
                  <a:pt x="1236536" y="404726"/>
                </a:lnTo>
                <a:lnTo>
                  <a:pt x="1218546" y="387796"/>
                </a:lnTo>
                <a:lnTo>
                  <a:pt x="1200556" y="371395"/>
                </a:lnTo>
                <a:lnTo>
                  <a:pt x="1182037" y="356053"/>
                </a:lnTo>
                <a:lnTo>
                  <a:pt x="1163518" y="342826"/>
                </a:lnTo>
                <a:lnTo>
                  <a:pt x="1143941" y="330129"/>
                </a:lnTo>
                <a:lnTo>
                  <a:pt x="1134946" y="324310"/>
                </a:lnTo>
                <a:lnTo>
                  <a:pt x="1125422" y="319019"/>
                </a:lnTo>
                <a:lnTo>
                  <a:pt x="1115898" y="313729"/>
                </a:lnTo>
                <a:lnTo>
                  <a:pt x="1106374" y="309496"/>
                </a:lnTo>
                <a:lnTo>
                  <a:pt x="1096850" y="304735"/>
                </a:lnTo>
                <a:lnTo>
                  <a:pt x="1087326" y="301031"/>
                </a:lnTo>
                <a:lnTo>
                  <a:pt x="1076744" y="297328"/>
                </a:lnTo>
                <a:lnTo>
                  <a:pt x="1067220" y="294154"/>
                </a:lnTo>
                <a:lnTo>
                  <a:pt x="1047113" y="288334"/>
                </a:lnTo>
                <a:lnTo>
                  <a:pt x="1026478" y="284102"/>
                </a:lnTo>
                <a:lnTo>
                  <a:pt x="1005843" y="280927"/>
                </a:lnTo>
                <a:lnTo>
                  <a:pt x="984149" y="279340"/>
                </a:lnTo>
                <a:lnTo>
                  <a:pt x="963514" y="278282"/>
                </a:lnTo>
                <a:lnTo>
                  <a:pt x="941820" y="278811"/>
                </a:lnTo>
                <a:lnTo>
                  <a:pt x="920127" y="280398"/>
                </a:lnTo>
                <a:lnTo>
                  <a:pt x="898433" y="283043"/>
                </a:lnTo>
                <a:lnTo>
                  <a:pt x="875681" y="287276"/>
                </a:lnTo>
                <a:lnTo>
                  <a:pt x="853988" y="291508"/>
                </a:lnTo>
                <a:lnTo>
                  <a:pt x="831765" y="297857"/>
                </a:lnTo>
                <a:lnTo>
                  <a:pt x="809013" y="304735"/>
                </a:lnTo>
                <a:lnTo>
                  <a:pt x="787319" y="312141"/>
                </a:lnTo>
                <a:lnTo>
                  <a:pt x="765097" y="320077"/>
                </a:lnTo>
                <a:lnTo>
                  <a:pt x="743932" y="328542"/>
                </a:lnTo>
                <a:lnTo>
                  <a:pt x="722238" y="337536"/>
                </a:lnTo>
                <a:lnTo>
                  <a:pt x="701074" y="347059"/>
                </a:lnTo>
                <a:lnTo>
                  <a:pt x="679909" y="357111"/>
                </a:lnTo>
                <a:lnTo>
                  <a:pt x="659274" y="367692"/>
                </a:lnTo>
                <a:lnTo>
                  <a:pt x="638639" y="378273"/>
                </a:lnTo>
                <a:lnTo>
                  <a:pt x="618532" y="388854"/>
                </a:lnTo>
                <a:lnTo>
                  <a:pt x="598426" y="399964"/>
                </a:lnTo>
                <a:lnTo>
                  <a:pt x="559801" y="422713"/>
                </a:lnTo>
                <a:lnTo>
                  <a:pt x="522234" y="445992"/>
                </a:lnTo>
                <a:lnTo>
                  <a:pt x="486254" y="469270"/>
                </a:lnTo>
                <a:lnTo>
                  <a:pt x="451333" y="491490"/>
                </a:lnTo>
                <a:lnTo>
                  <a:pt x="417470" y="514769"/>
                </a:lnTo>
                <a:lnTo>
                  <a:pt x="352918" y="558680"/>
                </a:lnTo>
                <a:lnTo>
                  <a:pt x="240217" y="638567"/>
                </a:lnTo>
                <a:lnTo>
                  <a:pt x="191010" y="672426"/>
                </a:lnTo>
                <a:lnTo>
                  <a:pt x="147093" y="701524"/>
                </a:lnTo>
                <a:lnTo>
                  <a:pt x="107939" y="726390"/>
                </a:lnTo>
                <a:lnTo>
                  <a:pt x="91007" y="737500"/>
                </a:lnTo>
                <a:lnTo>
                  <a:pt x="75134" y="746494"/>
                </a:lnTo>
                <a:lnTo>
                  <a:pt x="60319" y="754430"/>
                </a:lnTo>
                <a:lnTo>
                  <a:pt x="47620" y="760249"/>
                </a:lnTo>
                <a:lnTo>
                  <a:pt x="35980" y="765540"/>
                </a:lnTo>
                <a:lnTo>
                  <a:pt x="25927" y="769243"/>
                </a:lnTo>
                <a:lnTo>
                  <a:pt x="17990" y="771359"/>
                </a:lnTo>
                <a:lnTo>
                  <a:pt x="10582" y="772417"/>
                </a:lnTo>
                <a:lnTo>
                  <a:pt x="7937" y="771888"/>
                </a:lnTo>
                <a:lnTo>
                  <a:pt x="5820" y="771359"/>
                </a:lnTo>
                <a:lnTo>
                  <a:pt x="3704" y="770830"/>
                </a:lnTo>
                <a:lnTo>
                  <a:pt x="2117" y="768714"/>
                </a:lnTo>
                <a:lnTo>
                  <a:pt x="1058" y="767127"/>
                </a:lnTo>
                <a:lnTo>
                  <a:pt x="0" y="765011"/>
                </a:lnTo>
                <a:lnTo>
                  <a:pt x="0" y="762894"/>
                </a:lnTo>
                <a:lnTo>
                  <a:pt x="0" y="759720"/>
                </a:lnTo>
                <a:lnTo>
                  <a:pt x="1058" y="753371"/>
                </a:lnTo>
                <a:lnTo>
                  <a:pt x="3704" y="745436"/>
                </a:lnTo>
                <a:lnTo>
                  <a:pt x="8466" y="735384"/>
                </a:lnTo>
                <a:lnTo>
                  <a:pt x="14286" y="724274"/>
                </a:lnTo>
                <a:lnTo>
                  <a:pt x="21694" y="712105"/>
                </a:lnTo>
                <a:lnTo>
                  <a:pt x="30689" y="698350"/>
                </a:lnTo>
                <a:lnTo>
                  <a:pt x="41271" y="683007"/>
                </a:lnTo>
                <a:lnTo>
                  <a:pt x="52382" y="666607"/>
                </a:lnTo>
                <a:lnTo>
                  <a:pt x="66139" y="649148"/>
                </a:lnTo>
                <a:lnTo>
                  <a:pt x="80954" y="630102"/>
                </a:lnTo>
                <a:lnTo>
                  <a:pt x="114288" y="588836"/>
                </a:lnTo>
                <a:lnTo>
                  <a:pt x="152914" y="542279"/>
                </a:lnTo>
                <a:lnTo>
                  <a:pt x="175136" y="517414"/>
                </a:lnTo>
                <a:lnTo>
                  <a:pt x="197888" y="492019"/>
                </a:lnTo>
                <a:lnTo>
                  <a:pt x="222756" y="465038"/>
                </a:lnTo>
                <a:lnTo>
                  <a:pt x="248683" y="437527"/>
                </a:lnTo>
                <a:lnTo>
                  <a:pt x="276197" y="408429"/>
                </a:lnTo>
                <a:lnTo>
                  <a:pt x="305298" y="379331"/>
                </a:lnTo>
                <a:lnTo>
                  <a:pt x="335986" y="349175"/>
                </a:lnTo>
                <a:lnTo>
                  <a:pt x="368791" y="319019"/>
                </a:lnTo>
                <a:lnTo>
                  <a:pt x="403713" y="287805"/>
                </a:lnTo>
                <a:lnTo>
                  <a:pt x="439693" y="256062"/>
                </a:lnTo>
                <a:lnTo>
                  <a:pt x="459270" y="239661"/>
                </a:lnTo>
                <a:lnTo>
                  <a:pt x="478847" y="223790"/>
                </a:lnTo>
                <a:lnTo>
                  <a:pt x="499482" y="208447"/>
                </a:lnTo>
                <a:lnTo>
                  <a:pt x="520118" y="192575"/>
                </a:lnTo>
                <a:lnTo>
                  <a:pt x="542340" y="176704"/>
                </a:lnTo>
                <a:lnTo>
                  <a:pt x="564034" y="161361"/>
                </a:lnTo>
                <a:lnTo>
                  <a:pt x="587315" y="145490"/>
                </a:lnTo>
                <a:lnTo>
                  <a:pt x="611654" y="130676"/>
                </a:lnTo>
                <a:lnTo>
                  <a:pt x="636522" y="115334"/>
                </a:lnTo>
                <a:lnTo>
                  <a:pt x="661920" y="101578"/>
                </a:lnTo>
                <a:lnTo>
                  <a:pt x="688375" y="86765"/>
                </a:lnTo>
                <a:lnTo>
                  <a:pt x="715889" y="73009"/>
                </a:lnTo>
                <a:lnTo>
                  <a:pt x="744990" y="60312"/>
                </a:lnTo>
                <a:lnTo>
                  <a:pt x="774621" y="48144"/>
                </a:lnTo>
                <a:lnTo>
                  <a:pt x="789965" y="42853"/>
                </a:lnTo>
                <a:lnTo>
                  <a:pt x="805838" y="37034"/>
                </a:lnTo>
                <a:lnTo>
                  <a:pt x="821712" y="31743"/>
                </a:lnTo>
                <a:lnTo>
                  <a:pt x="838114" y="26982"/>
                </a:lnTo>
                <a:lnTo>
                  <a:pt x="854517" y="22220"/>
                </a:lnTo>
                <a:lnTo>
                  <a:pt x="871448" y="17988"/>
                </a:lnTo>
                <a:lnTo>
                  <a:pt x="888380" y="13756"/>
                </a:lnTo>
                <a:lnTo>
                  <a:pt x="905841" y="10581"/>
                </a:lnTo>
                <a:lnTo>
                  <a:pt x="923301" y="7936"/>
                </a:lnTo>
                <a:lnTo>
                  <a:pt x="941291" y="4762"/>
                </a:lnTo>
                <a:lnTo>
                  <a:pt x="959281" y="3174"/>
                </a:lnTo>
                <a:lnTo>
                  <a:pt x="978329" y="1587"/>
                </a:lnTo>
                <a:lnTo>
                  <a:pt x="996848" y="529"/>
                </a:lnTo>
                <a:lnTo>
                  <a:pt x="1015896" y="0"/>
                </a:lnTo>
                <a:close/>
              </a:path>
            </a:pathLst>
          </a:custGeom>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n>
            <a:noFill/>
          </a:ln>
        </p:spPr>
        <p:txBody>
          <a:bodyPr anchor="ctr"/>
          <a:lstStyle/>
          <a:p>
            <a:pPr>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80" name="MH_Text_1"/>
          <p:cNvSpPr txBox="1">
            <a:spLocks noChangeArrowheads="1"/>
          </p:cNvSpPr>
          <p:nvPr>
            <p:custDataLst>
              <p:tags r:id="rId9"/>
            </p:custDataLst>
          </p:nvPr>
        </p:nvSpPr>
        <p:spPr bwMode="auto">
          <a:xfrm>
            <a:off x="1309649" y="1276471"/>
            <a:ext cx="218728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itchFamily="2" charset="-122"/>
              </a:defRPr>
            </a:lvl1pPr>
            <a:lvl2pPr marL="742950" indent="-285750">
              <a:defRPr>
                <a:solidFill>
                  <a:schemeClr val="tx1"/>
                </a:solidFill>
                <a:latin typeface="Calibri" panose="020F0502020204030204" charset="0"/>
                <a:ea typeface="宋体" pitchFamily="2" charset="-122"/>
              </a:defRPr>
            </a:lvl2pPr>
            <a:lvl3pPr marL="1143000" indent="-228600">
              <a:defRPr>
                <a:solidFill>
                  <a:schemeClr val="tx1"/>
                </a:solidFill>
                <a:latin typeface="Calibri" panose="020F0502020204030204" charset="0"/>
                <a:ea typeface="宋体" pitchFamily="2" charset="-122"/>
              </a:defRPr>
            </a:lvl3pPr>
            <a:lvl4pPr marL="1600200" indent="-228600">
              <a:defRPr>
                <a:solidFill>
                  <a:schemeClr val="tx1"/>
                </a:solidFill>
                <a:latin typeface="Calibri" panose="020F0502020204030204" charset="0"/>
                <a:ea typeface="宋体" pitchFamily="2" charset="-122"/>
              </a:defRPr>
            </a:lvl4pPr>
            <a:lvl5pPr marL="2057400" indent="-228600">
              <a:defRPr>
                <a:solidFill>
                  <a:schemeClr val="tx1"/>
                </a:solidFill>
                <a:latin typeface="Calibri" panose="020F050202020403020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itchFamily="2" charset="-122"/>
              </a:defRPr>
            </a:lvl9pPr>
          </a:lstStyle>
          <a:p>
            <a:pPr algn="just">
              <a:lnSpc>
                <a:spcPct val="130000"/>
              </a:lnSpc>
              <a:defRPr/>
            </a:pPr>
            <a:r>
              <a:rPr lang="zh-CN" altLang="en-US" sz="1600" dirty="0">
                <a:solidFill>
                  <a:srgbClr val="4472C4">
                    <a:lumMod val="75000"/>
                  </a:srgbClr>
                </a:solidFill>
                <a:latin typeface="微软雅黑" panose="020B0503020204020204" pitchFamily="34" charset="-122"/>
                <a:ea typeface="微软雅黑" panose="020B0503020204020204" pitchFamily="34" charset="-122"/>
              </a:rPr>
              <a:t>数据质量闭环管理流程</a:t>
            </a:r>
            <a:endParaRPr lang="en-US" altLang="zh-CN" sz="1600" dirty="0">
              <a:solidFill>
                <a:srgbClr val="4472C4">
                  <a:lumMod val="75000"/>
                </a:srgbClr>
              </a:solidFill>
              <a:latin typeface="微软雅黑" panose="020B0503020204020204" pitchFamily="34" charset="-122"/>
              <a:ea typeface="微软雅黑" panose="020B0503020204020204" pitchFamily="34" charset="-122"/>
            </a:endParaRPr>
          </a:p>
        </p:txBody>
      </p:sp>
      <p:sp>
        <p:nvSpPr>
          <p:cNvPr id="81" name="椭圆 80"/>
          <p:cNvSpPr/>
          <p:nvPr/>
        </p:nvSpPr>
        <p:spPr>
          <a:xfrm>
            <a:off x="2248242" y="227171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1</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2" name="椭圆 81"/>
          <p:cNvSpPr/>
          <p:nvPr/>
        </p:nvSpPr>
        <p:spPr>
          <a:xfrm>
            <a:off x="3270806" y="3479018"/>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2</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3" name="椭圆 82"/>
          <p:cNvSpPr/>
          <p:nvPr/>
        </p:nvSpPr>
        <p:spPr>
          <a:xfrm>
            <a:off x="2435163" y="4821297"/>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3</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4" name="椭圆 83"/>
          <p:cNvSpPr/>
          <p:nvPr/>
        </p:nvSpPr>
        <p:spPr>
          <a:xfrm>
            <a:off x="895416" y="4535476"/>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4</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5" name="椭圆 84"/>
          <p:cNvSpPr/>
          <p:nvPr/>
        </p:nvSpPr>
        <p:spPr>
          <a:xfrm>
            <a:off x="690076" y="2949977"/>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5</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6" name="椭圆 85"/>
          <p:cNvSpPr/>
          <p:nvPr/>
        </p:nvSpPr>
        <p:spPr>
          <a:xfrm>
            <a:off x="4989334" y="717580"/>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1</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7" name="椭圆 86"/>
          <p:cNvSpPr/>
          <p:nvPr/>
        </p:nvSpPr>
        <p:spPr>
          <a:xfrm>
            <a:off x="6166127" y="461537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5</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8" name="椭圆 87"/>
          <p:cNvSpPr/>
          <p:nvPr/>
        </p:nvSpPr>
        <p:spPr>
          <a:xfrm>
            <a:off x="5657742" y="2697799"/>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3</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89" name="椭圆 88"/>
          <p:cNvSpPr/>
          <p:nvPr/>
        </p:nvSpPr>
        <p:spPr>
          <a:xfrm>
            <a:off x="7439186" y="73820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2</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
        <p:nvSpPr>
          <p:cNvPr id="90" name="椭圆 89"/>
          <p:cNvSpPr/>
          <p:nvPr/>
        </p:nvSpPr>
        <p:spPr>
          <a:xfrm>
            <a:off x="8883637" y="2688433"/>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algn="ctr">
              <a:defRPr/>
            </a:pPr>
            <a:r>
              <a:rPr lang="en-US" altLang="zh-CN" b="1" kern="0" dirty="0">
                <a:solidFill>
                  <a:prstClr val="white"/>
                </a:solidFill>
                <a:latin typeface="微软雅黑" panose="020B0503020204020204" pitchFamily="34" charset="-122"/>
                <a:ea typeface="微软雅黑" panose="020B0503020204020204" pitchFamily="34" charset="-122"/>
              </a:rPr>
              <a:t>4</a:t>
            </a:r>
            <a:endParaRPr lang="zh-CN" altLang="en-US" b="1" kern="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149251"/>
            <a:ext cx="685800"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3</a:t>
            </a:r>
            <a:endParaRPr lang="en-US" altLang="zh-CN" dirty="0">
              <a:solidFill>
                <a:srgbClr val="2F5597"/>
              </a:solidFill>
              <a:cs typeface="+mn-ea"/>
              <a:sym typeface="+mn-lt"/>
            </a:endParaRPr>
          </a:p>
        </p:txBody>
      </p:sp>
      <p:sp>
        <p:nvSpPr>
          <p:cNvPr id="7" name="矩形 6"/>
          <p:cNvSpPr/>
          <p:nvPr/>
        </p:nvSpPr>
        <p:spPr>
          <a:xfrm>
            <a:off x="4797479" y="5149251"/>
            <a:ext cx="5223976"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2F5597"/>
                </a:solidFill>
                <a:cs typeface="+mn-ea"/>
                <a:sym typeface="+mn-lt"/>
              </a:rPr>
              <a:t>实施策略与演进路线</a:t>
            </a:r>
            <a:endParaRPr lang="zh-CN" altLang="en-US" dirty="0">
              <a:solidFill>
                <a:srgbClr val="2F5597"/>
              </a:solidFill>
              <a:cs typeface="+mn-ea"/>
              <a:sym typeface="+mn-lt"/>
            </a:endParaRPr>
          </a:p>
        </p:txBody>
      </p:sp>
      <p:sp>
        <p:nvSpPr>
          <p:cNvPr id="8" name="矩形 7"/>
          <p:cNvSpPr/>
          <p:nvPr/>
        </p:nvSpPr>
        <p:spPr>
          <a:xfrm>
            <a:off x="3835455" y="133648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1</a:t>
            </a:r>
            <a:endParaRPr lang="zh-CN" altLang="en-US" dirty="0">
              <a:solidFill>
                <a:schemeClr val="accent5">
                  <a:lumMod val="75000"/>
                </a:schemeClr>
              </a:solidFill>
              <a:cs typeface="+mn-ea"/>
              <a:sym typeface="+mn-lt"/>
            </a:endParaRPr>
          </a:p>
        </p:txBody>
      </p:sp>
      <p:sp>
        <p:nvSpPr>
          <p:cNvPr id="10" name="矩形 9"/>
          <p:cNvSpPr/>
          <p:nvPr/>
        </p:nvSpPr>
        <p:spPr>
          <a:xfrm>
            <a:off x="4797479" y="133648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项目背景</a:t>
            </a:r>
            <a:endParaRPr lang="zh-CN" altLang="en-US" dirty="0">
              <a:solidFill>
                <a:schemeClr val="accent5">
                  <a:lumMod val="75000"/>
                </a:schemeClr>
              </a:solidFill>
              <a:cs typeface="+mn-ea"/>
              <a:sym typeface="+mn-lt"/>
            </a:endParaRPr>
          </a:p>
        </p:txBody>
      </p:sp>
      <p:sp>
        <p:nvSpPr>
          <p:cNvPr id="11" name="矩形 10"/>
          <p:cNvSpPr/>
          <p:nvPr/>
        </p:nvSpPr>
        <p:spPr>
          <a:xfrm>
            <a:off x="3924935" y="2729865"/>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2.1</a:t>
            </a:r>
            <a:endParaRPr lang="en-US" altLang="zh-CN" dirty="0">
              <a:solidFill>
                <a:srgbClr val="2F5597"/>
              </a:solidFill>
              <a:cs typeface="+mn-ea"/>
              <a:sym typeface="+mn-lt"/>
            </a:endParaRPr>
          </a:p>
        </p:txBody>
      </p:sp>
      <p:sp>
        <p:nvSpPr>
          <p:cNvPr id="12" name="矩形 11"/>
          <p:cNvSpPr/>
          <p:nvPr/>
        </p:nvSpPr>
        <p:spPr>
          <a:xfrm>
            <a:off x="4797425" y="2729865"/>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97"/>
                </a:solidFill>
                <a:cs typeface="+mn-ea"/>
                <a:sym typeface="+mn-lt"/>
              </a:rPr>
              <a:t>数据</a:t>
            </a:r>
            <a:r>
              <a:rPr lang="zh-CN" altLang="en-US" dirty="0">
                <a:solidFill>
                  <a:srgbClr val="2F5597"/>
                </a:solidFill>
                <a:cs typeface="+mn-ea"/>
                <a:sym typeface="+mn-lt"/>
              </a:rPr>
              <a:t>底座</a:t>
            </a:r>
            <a:r>
              <a:rPr lang="zh-CN" altLang="en-US" dirty="0" smtClean="0">
                <a:solidFill>
                  <a:srgbClr val="2F5597"/>
                </a:solidFill>
                <a:cs typeface="+mn-ea"/>
                <a:sym typeface="+mn-lt"/>
              </a:rPr>
              <a:t>搭建</a:t>
            </a:r>
            <a:r>
              <a:rPr lang="zh-CN" altLang="en-US" dirty="0">
                <a:solidFill>
                  <a:srgbClr val="2F5597"/>
                </a:solidFill>
                <a:cs typeface="+mn-ea"/>
                <a:sym typeface="+mn-lt"/>
              </a:rPr>
              <a:t>方案</a:t>
            </a:r>
            <a:endParaRPr lang="zh-CN" altLang="en-US" dirty="0">
              <a:solidFill>
                <a:srgbClr val="2F5597"/>
              </a:solidFill>
              <a:cs typeface="+mn-ea"/>
              <a:sym typeface="+mn-lt"/>
            </a:endParaRPr>
          </a:p>
        </p:txBody>
      </p:sp>
      <p:sp>
        <p:nvSpPr>
          <p:cNvPr id="16" name="矩形 15"/>
          <p:cNvSpPr/>
          <p:nvPr/>
        </p:nvSpPr>
        <p:spPr>
          <a:xfrm>
            <a:off x="4797425" y="3312160"/>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A0"/>
                </a:solidFill>
                <a:cs typeface="+mn-ea"/>
                <a:sym typeface="+mn-lt"/>
              </a:rPr>
              <a:t>数据</a:t>
            </a:r>
            <a:r>
              <a:rPr lang="zh-CN" altLang="en-US" dirty="0">
                <a:solidFill>
                  <a:srgbClr val="2F55A0"/>
                </a:solidFill>
                <a:cs typeface="+mn-ea"/>
                <a:sym typeface="+mn-lt"/>
              </a:rPr>
              <a:t>治理建设方案</a:t>
            </a:r>
            <a:endParaRPr lang="zh-CN" altLang="en-US" dirty="0">
              <a:solidFill>
                <a:srgbClr val="2F55A0"/>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12160"/>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A0"/>
                </a:solidFill>
                <a:cs typeface="+mn-ea"/>
                <a:sym typeface="+mn-lt"/>
              </a:rPr>
              <a:t>2.2</a:t>
            </a:r>
            <a:endParaRPr lang="en-US" altLang="zh-CN" dirty="0">
              <a:solidFill>
                <a:srgbClr val="2F55A0"/>
              </a:solidFill>
              <a:cs typeface="+mn-ea"/>
              <a:sym typeface="+mn-lt"/>
            </a:endParaRPr>
          </a:p>
        </p:txBody>
      </p:sp>
      <p:sp>
        <p:nvSpPr>
          <p:cNvPr id="13" name="矩形 12"/>
          <p:cNvSpPr/>
          <p:nvPr/>
        </p:nvSpPr>
        <p:spPr>
          <a:xfrm>
            <a:off x="4797478" y="2034854"/>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b="1" dirty="0">
                <a:solidFill>
                  <a:schemeClr val="bg1"/>
                </a:solidFill>
                <a:cs typeface="+mn-ea"/>
                <a:sym typeface="+mn-lt"/>
              </a:rPr>
              <a:t>总体解决方案</a:t>
            </a:r>
            <a:endParaRPr lang="zh-CN" altLang="en-US" b="1" dirty="0">
              <a:solidFill>
                <a:schemeClr val="bg1"/>
              </a:solidFill>
              <a:cs typeface="+mn-ea"/>
              <a:sym typeface="+mn-lt"/>
            </a:endParaRPr>
          </a:p>
        </p:txBody>
      </p:sp>
      <p:sp>
        <p:nvSpPr>
          <p:cNvPr id="14" name="矩形 13"/>
          <p:cNvSpPr/>
          <p:nvPr/>
        </p:nvSpPr>
        <p:spPr>
          <a:xfrm>
            <a:off x="3835455" y="2034854"/>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a:t>
            </a:r>
            <a:endParaRPr lang="en-US" altLang="zh-CN" b="1" dirty="0">
              <a:solidFill>
                <a:schemeClr val="bg1"/>
              </a:solidFill>
              <a:cs typeface="+mn-ea"/>
              <a:sym typeface="+mn-lt"/>
            </a:endParaRPr>
          </a:p>
        </p:txBody>
      </p:sp>
      <p:sp>
        <p:nvSpPr>
          <p:cNvPr id="20" name="矩形 19"/>
          <p:cNvSpPr/>
          <p:nvPr/>
        </p:nvSpPr>
        <p:spPr>
          <a:xfrm>
            <a:off x="4797425" y="3893820"/>
            <a:ext cx="522414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cs typeface="+mn-ea"/>
                <a:sym typeface="+mn-lt"/>
              </a:rPr>
              <a:t>数据应用建设方案</a:t>
            </a:r>
            <a:endParaRPr lang="zh-CN" altLang="en-US" b="1" dirty="0">
              <a:solidFill>
                <a:schemeClr val="bg1"/>
              </a:solidFill>
              <a:cs typeface="+mn-ea"/>
              <a:sym typeface="+mn-lt"/>
            </a:endParaRPr>
          </a:p>
        </p:txBody>
      </p:sp>
      <p:sp>
        <p:nvSpPr>
          <p:cNvPr id="21" name="矩形 20"/>
          <p:cNvSpPr/>
          <p:nvPr/>
        </p:nvSpPr>
        <p:spPr>
          <a:xfrm>
            <a:off x="3924935" y="3893820"/>
            <a:ext cx="59626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2.3</a:t>
            </a:r>
            <a:endParaRPr lang="en-US" altLang="zh-CN" b="1" dirty="0">
              <a:solidFill>
                <a:schemeClr val="bg1"/>
              </a:solidFill>
              <a:cs typeface="+mn-ea"/>
              <a:sym typeface="+mn-lt"/>
            </a:endParaRPr>
          </a:p>
        </p:txBody>
      </p:sp>
      <p:sp>
        <p:nvSpPr>
          <p:cNvPr id="9" name="矩形 8"/>
          <p:cNvSpPr/>
          <p:nvPr>
            <p:custDataLst>
              <p:tags r:id="rId3"/>
            </p:custDataLst>
          </p:nvPr>
        </p:nvSpPr>
        <p:spPr>
          <a:xfrm>
            <a:off x="4797425" y="447548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dirty="0">
                <a:solidFill>
                  <a:schemeClr val="accent5">
                    <a:lumMod val="75000"/>
                  </a:schemeClr>
                </a:solidFill>
                <a:cs typeface="+mn-ea"/>
                <a:sym typeface="+mn-lt"/>
              </a:rPr>
              <a:t>专项</a:t>
            </a:r>
            <a:r>
              <a:rPr lang="zh-CN" altLang="en-US" dirty="0">
                <a:solidFill>
                  <a:schemeClr val="accent5">
                    <a:lumMod val="75000"/>
                  </a:schemeClr>
                </a:solidFill>
                <a:cs typeface="+mn-ea"/>
                <a:sym typeface="+mn-lt"/>
              </a:rPr>
              <a:t>解决方案</a:t>
            </a:r>
            <a:endParaRPr lang="zh-CN" altLang="en-US" dirty="0">
              <a:solidFill>
                <a:schemeClr val="accent5">
                  <a:lumMod val="75000"/>
                </a:schemeClr>
              </a:solidFill>
              <a:cs typeface="+mn-ea"/>
              <a:sym typeface="+mn-lt"/>
            </a:endParaRPr>
          </a:p>
        </p:txBody>
      </p:sp>
      <p:sp>
        <p:nvSpPr>
          <p:cNvPr id="22" name="矩形 21"/>
          <p:cNvSpPr/>
          <p:nvPr>
            <p:custDataLst>
              <p:tags r:id="rId4"/>
            </p:custDataLst>
          </p:nvPr>
        </p:nvSpPr>
        <p:spPr>
          <a:xfrm>
            <a:off x="3924935" y="447548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5">
                    <a:lumMod val="75000"/>
                  </a:schemeClr>
                </a:solidFill>
                <a:cs typeface="+mn-ea"/>
                <a:sym typeface="+mn-lt"/>
              </a:rPr>
              <a:t>2.4</a:t>
            </a: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a:t>
            </a:r>
            <a:r>
              <a:rPr lang="en-US" altLang="zh-CN" dirty="0" smtClean="0">
                <a:latin typeface="+mn-lt"/>
                <a:ea typeface="+mn-ea"/>
                <a:cs typeface="+mn-ea"/>
                <a:sym typeface="+mn-lt"/>
              </a:rPr>
              <a:t> </a:t>
            </a:r>
            <a:r>
              <a:rPr lang="zh-CN" altLang="en-US" b="1" dirty="0">
                <a:sym typeface="+mn-lt"/>
              </a:rPr>
              <a:t>本期数据应用场景</a:t>
            </a:r>
            <a:endParaRPr lang="zh-CN" altLang="en-US" b="1" dirty="0">
              <a:sym typeface="+mn-lt"/>
            </a:endParaRPr>
          </a:p>
        </p:txBody>
      </p:sp>
      <p:graphicFrame>
        <p:nvGraphicFramePr>
          <p:cNvPr id="67" name="表格 66"/>
          <p:cNvGraphicFramePr/>
          <p:nvPr>
            <p:custDataLst>
              <p:tags r:id="rId1"/>
            </p:custDataLst>
          </p:nvPr>
        </p:nvGraphicFramePr>
        <p:xfrm>
          <a:off x="254635" y="1004570"/>
          <a:ext cx="11663680" cy="5252085"/>
        </p:xfrm>
        <a:graphic>
          <a:graphicData uri="http://schemas.openxmlformats.org/drawingml/2006/table">
            <a:tbl>
              <a:tblPr firstRow="1" bandRow="1">
                <a:tableStyleId>{5C22544A-7EE6-4342-B048-85BDC9FD1C3A}</a:tableStyleId>
              </a:tblPr>
              <a:tblGrid>
                <a:gridCol w="602615"/>
                <a:gridCol w="1329690"/>
                <a:gridCol w="990600"/>
                <a:gridCol w="6366510"/>
                <a:gridCol w="1609725"/>
                <a:gridCol w="764540"/>
              </a:tblGrid>
              <a:tr h="379730">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业务域</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分析主题</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主体</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应用说明</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应用特点</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c>
                  <a:txBody>
                    <a:bodyPr/>
                    <a:p>
                      <a:pPr>
                        <a:buNone/>
                      </a:pPr>
                      <a:r>
                        <a:rPr lang="zh-CN" altLang="en-US" sz="1000" b="1">
                          <a:solidFill>
                            <a:schemeClr val="bg1"/>
                          </a:solidFill>
                          <a:latin typeface="微软雅黑" panose="020B0503020204020204" pitchFamily="34" charset="-122"/>
                          <a:ea typeface="微软雅黑" panose="020B0503020204020204" pitchFamily="34" charset="-122"/>
                        </a:rPr>
                        <a:t>应用实现</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solidFill>
                      <a:srgbClr val="0365C0"/>
                    </a:solidFill>
                  </a:tcPr>
                </a:tc>
              </a:tr>
              <a:tr h="553720">
                <a:tc>
                  <a:txBody>
                    <a:bodyPr/>
                    <a:p>
                      <a:pPr algn="ctr">
                        <a:buNone/>
                      </a:pPr>
                      <a:r>
                        <a:rPr lang="zh-CN" altLang="en-US" sz="1000" b="1">
                          <a:latin typeface="Times New Roman" panose="02020603050405020304" charset="0"/>
                          <a:ea typeface="微软雅黑" panose="020B0503020204020204" pitchFamily="34" charset="-122"/>
                        </a:rPr>
                        <a:t>财务域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rPr>
                        <a:t>自由冲销损益</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0">
                          <a:latin typeface="Times New Roman" panose="02020603050405020304" charset="0"/>
                          <a:ea typeface="微软雅黑" panose="020B0503020204020204" pitchFamily="34" charset="-122"/>
                        </a:rPr>
                        <a:t>中央</a:t>
                      </a:r>
                      <a:r>
                        <a:rPr lang="en-US" altLang="zh-CN" sz="1000" b="0">
                          <a:latin typeface="Times New Roman" panose="02020603050405020304" charset="0"/>
                          <a:ea typeface="微软雅黑" panose="020B0503020204020204" pitchFamily="34" charset="-122"/>
                        </a:rPr>
                        <a:t>-</a:t>
                      </a:r>
                      <a:r>
                        <a:rPr lang="zh-CN" altLang="en-US" sz="1000" b="0">
                          <a:latin typeface="Times New Roman" panose="02020603050405020304" charset="0"/>
                          <a:ea typeface="微软雅黑" panose="020B0503020204020204" pitchFamily="34" charset="-122"/>
                        </a:rPr>
                        <a:t>财务</a:t>
                      </a:r>
                      <a:endParaRPr lang="zh-CN" altLang="en-US" sz="1000" b="0">
                        <a:latin typeface="Times New Roman" panose="02020603050405020304" charset="0"/>
                        <a:ea typeface="微软雅黑" panose="020B0503020204020204" pitchFamily="34" charset="-122"/>
                      </a:endParaRPr>
                    </a:p>
                  </a:txBody>
                  <a:tcPr anchor="ctr" anchorCtr="0"/>
                </a:tc>
                <a:tc>
                  <a:txBody>
                    <a:bodyPr/>
                    <a:p>
                      <a:pPr algn="l" eaLnBrk="1" fontAlgn="auto" hangingPunct="1">
                        <a:buNone/>
                      </a:pPr>
                      <a:r>
                        <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rPr>
                        <a:t>按照项目、记账年月份、利润中心汇总科目金额，并用自由冲销组合判断</a:t>
                      </a:r>
                      <a:r>
                        <a:rPr lang="en-US" altLang="zh-CN" sz="1000"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rPr>
                        <a:t>SBU/BU/BG</a:t>
                      </a:r>
                      <a:r>
                        <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rPr>
                        <a:t>内的冲销组合关系，进而对内部关联交易进行冲销。实际损益目标是中央财务确定的，每月财务结账后对收入成本费用明细数据作逻辑处理生成自由冲销损益报表。</a:t>
                      </a:r>
                      <a:endPar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优化自由冲销逻辑</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FineReport</a:t>
                      </a:r>
                      <a:endPar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中央</a:t>
                      </a: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endPar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r>
              <a:tr h="706120">
                <a:tc>
                  <a:txBody>
                    <a:bodyPr/>
                    <a:p>
                      <a:pPr algn="ctr">
                        <a:buNone/>
                      </a:pPr>
                      <a:r>
                        <a:rPr lang="zh-CN" altLang="en-US" sz="1000" b="1">
                          <a:latin typeface="Times New Roman" panose="02020603050405020304" charset="0"/>
                          <a:ea typeface="微软雅黑" panose="020B0503020204020204" pitchFamily="34" charset="-122"/>
                        </a:rPr>
                        <a:t>采购域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cs typeface="Times New Roman" panose="02020603050405020304" charset="0"/>
                        </a:rPr>
                        <a:t>物料选型</a:t>
                      </a:r>
                      <a:endParaRPr lang="zh-CN" altLang="en-US" sz="1000" b="1">
                        <a:latin typeface="Times New Roman" panose="02020603050405020304" charset="0"/>
                        <a:ea typeface="微软雅黑" panose="020B0503020204020204" pitchFamily="34" charset="-122"/>
                        <a:cs typeface="Times New Roman" panose="02020603050405020304" charset="0"/>
                      </a:endParaRPr>
                    </a:p>
                    <a:p>
                      <a:pPr algn="ctr">
                        <a:buNone/>
                      </a:pPr>
                      <a:r>
                        <a:rPr lang="zh-CN" altLang="en-US" sz="1000" b="1">
                          <a:latin typeface="Times New Roman" panose="02020603050405020304" charset="0"/>
                          <a:ea typeface="微软雅黑" panose="020B0503020204020204" pitchFamily="34" charset="-122"/>
                          <a:cs typeface="Times New Roman" panose="02020603050405020304" charset="0"/>
                          <a:sym typeface="+mn-ea"/>
                        </a:rPr>
                        <a:t>供应商分析</a:t>
                      </a:r>
                      <a:endParaRPr lang="zh-CN" altLang="en-US" sz="1000" b="1">
                        <a:latin typeface="Times New Roman" panose="02020603050405020304" charset="0"/>
                        <a:ea typeface="微软雅黑" panose="020B0503020204020204" pitchFamily="34" charset="-122"/>
                        <a:cs typeface="Times New Roman" panose="02020603050405020304" charset="0"/>
                      </a:endParaRPr>
                    </a:p>
                    <a:p>
                      <a:pPr algn="ctr">
                        <a:buNone/>
                      </a:pPr>
                      <a:r>
                        <a:rPr lang="zh-CN" altLang="en-US" sz="1000" b="1">
                          <a:latin typeface="Times New Roman" panose="02020603050405020304" charset="0"/>
                          <a:ea typeface="微软雅黑" panose="020B0503020204020204" pitchFamily="34" charset="-122"/>
                          <a:cs typeface="Times New Roman" panose="02020603050405020304" charset="0"/>
                          <a:sym typeface="+mn-ea"/>
                        </a:rPr>
                        <a:t>采购价格分析</a:t>
                      </a:r>
                      <a:endParaRPr lang="zh-CN" altLang="en-US" sz="1000" b="1">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sym typeface="+mn-ea"/>
                        </a:rPr>
                        <a:t>中央</a:t>
                      </a:r>
                      <a:r>
                        <a:rPr lang="en-US" altLang="zh-CN" sz="1000">
                          <a:latin typeface="Times New Roman" panose="02020603050405020304" charset="0"/>
                          <a:ea typeface="微软雅黑" panose="020B0503020204020204" pitchFamily="34" charset="-122"/>
                          <a:cs typeface="Times New Roman" panose="02020603050405020304" charset="0"/>
                          <a:sym typeface="+mn-ea"/>
                        </a:rPr>
                        <a:t>-</a:t>
                      </a:r>
                      <a:r>
                        <a:rPr lang="zh-CN" altLang="en-US" sz="1000">
                          <a:latin typeface="Times New Roman" panose="02020603050405020304" charset="0"/>
                          <a:ea typeface="微软雅黑" panose="020B0503020204020204" pitchFamily="34" charset="-122"/>
                          <a:cs typeface="Times New Roman" panose="02020603050405020304" charset="0"/>
                          <a:sym typeface="+mn-ea"/>
                        </a:rPr>
                        <a:t>策采</a:t>
                      </a:r>
                      <a:endParaRPr lang="zh-CN" altLang="en-US" sz="1000">
                        <a:latin typeface="Times New Roman" panose="02020603050405020304" charset="0"/>
                        <a:ea typeface="微软雅黑" panose="020B0503020204020204" pitchFamily="34" charset="-122"/>
                        <a:cs typeface="Times New Roman" panose="02020603050405020304" charset="0"/>
                        <a:sym typeface="+mn-ea"/>
                      </a:endParaRPr>
                    </a:p>
                    <a:p>
                      <a:pPr algn="ctr">
                        <a:buNone/>
                      </a:pPr>
                      <a:r>
                        <a:rPr lang="zh-CN" altLang="en-US" sz="1000">
                          <a:latin typeface="Times New Roman" panose="02020603050405020304" charset="0"/>
                          <a:ea typeface="微软雅黑" panose="020B0503020204020204" pitchFamily="34" charset="-122"/>
                          <a:cs typeface="Times New Roman" panose="02020603050405020304" charset="0"/>
                          <a:sym typeface="+mn-ea"/>
                        </a:rPr>
                        <a:t>中央</a:t>
                      </a:r>
                      <a:r>
                        <a:rPr lang="en-US" altLang="zh-CN" sz="1000">
                          <a:latin typeface="Times New Roman" panose="02020603050405020304" charset="0"/>
                          <a:ea typeface="微软雅黑" panose="020B0503020204020204" pitchFamily="34" charset="-122"/>
                          <a:cs typeface="Times New Roman" panose="02020603050405020304" charset="0"/>
                          <a:sym typeface="+mn-ea"/>
                        </a:rPr>
                        <a:t>-</a:t>
                      </a:r>
                      <a:r>
                        <a:rPr lang="zh-CN" altLang="en-US" sz="1000">
                          <a:latin typeface="Times New Roman" panose="02020603050405020304" charset="0"/>
                          <a:ea typeface="微软雅黑" panose="020B0503020204020204" pitchFamily="34" charset="-122"/>
                          <a:cs typeface="Times New Roman" panose="02020603050405020304" charset="0"/>
                          <a:sym typeface="+mn-ea"/>
                        </a:rPr>
                        <a:t>内核</a:t>
                      </a:r>
                      <a:endParaRPr lang="zh-CN" altLang="en-US" sz="1000" b="0">
                        <a:latin typeface="Times New Roman" panose="02020603050405020304" charset="0"/>
                        <a:ea typeface="微软雅黑" panose="020B0503020204020204" pitchFamily="34" charset="-122"/>
                        <a:cs typeface="Times New Roman" panose="02020603050405020304" charset="0"/>
                        <a:sym typeface="+mn-ea"/>
                      </a:endParaRPr>
                    </a:p>
                  </a:txBody>
                  <a:tcPr anchor="ctr" anchorCtr="0"/>
                </a:tc>
                <a:tc>
                  <a:txBody>
                    <a:bodyPr/>
                    <a:p>
                      <a:pPr algn="l" eaLnBrk="1" fontAlgn="auto" hangingPunct="1">
                        <a:buNone/>
                      </a:pPr>
                      <a:r>
                        <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rPr>
                        <a:t>从业务管控要求出发，梳理供应链相关指标，通过对各层级维度的采购、核价、交货等情况进行分析展示，以供对比全集团不同供应商与立讯交易的密切程度，可及时冻结长期无交易供应商，辅助评估供应商负项的风险程度；对比全集团采购核价在同料号同供应商以及同料号不同供应商前提下，高单价所下订单金额、数量，以辅助稽核造成的资金损失以及后续向供应商追回货款差额。</a:t>
                      </a:r>
                      <a:endPar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跨系统集成应用所需数据</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自动判别是否最低价</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洞见</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中央底座</a:t>
                      </a: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endPar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r>
              <a:tr h="550545">
                <a:tc rowSpan="2">
                  <a:txBody>
                    <a:bodyPr/>
                    <a:p>
                      <a:pPr algn="ctr">
                        <a:buNone/>
                      </a:pPr>
                      <a:r>
                        <a:rPr lang="zh-CN" altLang="en-US" sz="1000" b="1">
                          <a:latin typeface="Times New Roman" panose="02020603050405020304" charset="0"/>
                          <a:ea typeface="微软雅黑" panose="020B0503020204020204" pitchFamily="34" charset="-122"/>
                        </a:rPr>
                        <a:t>生产域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sym typeface="+mn-ea"/>
                        </a:rPr>
                        <a:t>工单生产状态分析</a:t>
                      </a:r>
                      <a:endParaRPr lang="zh-CN" altLang="en-US" sz="1000" b="1">
                        <a:latin typeface="Times New Roman" panose="02020603050405020304" charset="0"/>
                        <a:ea typeface="微软雅黑" panose="020B0503020204020204" pitchFamily="34" charset="-122"/>
                      </a:endParaRPr>
                    </a:p>
                    <a:p>
                      <a:pPr algn="ctr">
                        <a:buNone/>
                      </a:pPr>
                      <a:r>
                        <a:rPr lang="zh-CN" altLang="en-US" sz="1000" b="1">
                          <a:latin typeface="Times New Roman" panose="02020603050405020304" charset="0"/>
                          <a:ea typeface="微软雅黑" panose="020B0503020204020204" pitchFamily="34" charset="-122"/>
                          <a:sym typeface="+mn-ea"/>
                        </a:rPr>
                        <a:t>良率分析</a:t>
                      </a:r>
                      <a:endParaRPr lang="zh-CN" altLang="en-US" sz="1000" b="1">
                        <a:latin typeface="Times New Roman" panose="02020603050405020304" charset="0"/>
                        <a:ea typeface="微软雅黑" panose="020B0503020204020204" pitchFamily="34" charset="-122"/>
                      </a:endParaRPr>
                    </a:p>
                    <a:p>
                      <a:pPr algn="ctr">
                        <a:buNone/>
                      </a:pPr>
                      <a:r>
                        <a:rPr lang="zh-CN" altLang="en-US" sz="1000" b="1">
                          <a:latin typeface="Times New Roman" panose="02020603050405020304" charset="0"/>
                          <a:ea typeface="微软雅黑" panose="020B0503020204020204" pitchFamily="34" charset="-122"/>
                          <a:sym typeface="+mn-ea"/>
                        </a:rPr>
                        <a:t>投产效能分析</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0">
                          <a:latin typeface="Times New Roman" panose="02020603050405020304" charset="0"/>
                          <a:ea typeface="微软雅黑" panose="020B0503020204020204" pitchFamily="34" charset="-122"/>
                          <a:cs typeface="Times New Roman" panose="02020603050405020304" charset="0"/>
                        </a:rPr>
                        <a:t>华东</a:t>
                      </a:r>
                      <a:r>
                        <a:rPr lang="en-US" altLang="zh-CN" sz="1000" b="0">
                          <a:latin typeface="Times New Roman" panose="02020603050405020304" charset="0"/>
                          <a:ea typeface="微软雅黑" panose="020B0503020204020204" pitchFamily="34" charset="-122"/>
                          <a:cs typeface="Times New Roman" panose="02020603050405020304" charset="0"/>
                        </a:rPr>
                        <a:t>-</a:t>
                      </a:r>
                      <a:r>
                        <a:rPr lang="zh-CN" altLang="en-US" sz="1000" b="0">
                          <a:latin typeface="Times New Roman" panose="02020603050405020304" charset="0"/>
                          <a:ea typeface="微软雅黑" panose="020B0503020204020204" pitchFamily="34" charset="-122"/>
                          <a:cs typeface="Times New Roman" panose="02020603050405020304" charset="0"/>
                        </a:rPr>
                        <a:t>智能制造</a:t>
                      </a:r>
                      <a:endParaRPr lang="zh-CN" altLang="en-US" sz="1000" b="0">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l">
                        <a:buNone/>
                      </a:pPr>
                      <a:r>
                        <a:rPr lang="zh-CN" altLang="en-US" sz="1000"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rPr>
                        <a:t>对投产信息、站点设备状态、工单详细信息、良率分析图、设备使用综合效率等等指标进行实时化处理，支持数据在大屏上动态刷新，满足生产过程中产线或设备若出现异常情况，可及时预警，提高检修时效性，降低异常问题停产的误工工时</a:t>
                      </a:r>
                      <a:endParaRPr lang="zh-CN" altLang="en-US" sz="1000" b="1" dirty="0">
                        <a:solidFill>
                          <a:schemeClr val="tx1">
                            <a:lumMod val="95000"/>
                            <a:lumOff val="5000"/>
                            <a:alpha val="70000"/>
                          </a:schemeClr>
                        </a:solidFill>
                        <a:latin typeface="微软雅黑" panose="020B0503020204020204" pitchFamily="34" charset="-122"/>
                        <a:ea typeface="微软雅黑" panose="020B0503020204020204" pitchFamily="34" charset="-122"/>
                        <a:sym typeface="+mn-ea"/>
                      </a:endParaRPr>
                    </a:p>
                  </a:txBody>
                  <a:tcPr anchor="ctr" anchorCtr="0"/>
                </a:tc>
                <a:tc>
                  <a:txBody>
                    <a:bodyPr/>
                    <a:p>
                      <a:pPr algn="ctr">
                        <a:buNone/>
                      </a:pPr>
                      <a:r>
                        <a:rPr lang="zh-CN" altLang="en-US" sz="1000" b="0">
                          <a:solidFill>
                            <a:schemeClr val="tx1"/>
                          </a:solidFill>
                          <a:latin typeface="Times New Roman" panose="02020603050405020304" charset="0"/>
                          <a:ea typeface="微软雅黑" panose="020B0503020204020204" pitchFamily="34" charset="-122"/>
                          <a:cs typeface="Times New Roman" panose="02020603050405020304" charset="0"/>
                        </a:rPr>
                        <a:t>实现实时看板</a:t>
                      </a:r>
                      <a:endParaRPr lang="zh-CN" altLang="en-US" sz="1000" b="0">
                        <a:solidFill>
                          <a:schemeClr val="tx1"/>
                        </a:solidFill>
                        <a:latin typeface="Times New Roman" panose="02020603050405020304" charset="0"/>
                        <a:ea typeface="微软雅黑" panose="020B0503020204020204" pitchFamily="34" charset="-122"/>
                        <a:cs typeface="Times New Roman" panose="02020603050405020304" charset="0"/>
                      </a:endParaRPr>
                    </a:p>
                    <a:p>
                      <a:pPr algn="ctr">
                        <a:buNone/>
                      </a:pP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a:t>
                      </a:r>
                      <a:r>
                        <a:rPr lang="zh-CN" altLang="en-US" sz="1000" b="0">
                          <a:solidFill>
                            <a:schemeClr val="tx1"/>
                          </a:solidFill>
                          <a:latin typeface="Times New Roman" panose="02020603050405020304" charset="0"/>
                          <a:ea typeface="微软雅黑" panose="020B0503020204020204" pitchFamily="34" charset="-122"/>
                          <a:cs typeface="Times New Roman" panose="02020603050405020304" charset="0"/>
                        </a:rPr>
                        <a:t>每</a:t>
                      </a: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5min</a:t>
                      </a:r>
                      <a:r>
                        <a:rPr lang="zh-CN" altLang="en-US" sz="1000" b="0">
                          <a:solidFill>
                            <a:schemeClr val="tx1"/>
                          </a:solidFill>
                          <a:latin typeface="Times New Roman" panose="02020603050405020304" charset="0"/>
                          <a:ea typeface="微软雅黑" panose="020B0503020204020204" pitchFamily="34" charset="-122"/>
                          <a:cs typeface="Times New Roman" panose="02020603050405020304" charset="0"/>
                        </a:rPr>
                        <a:t>更新</a:t>
                      </a: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a:t>
                      </a:r>
                      <a:endPar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ctr">
                        <a:buNone/>
                      </a:pP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FineBI</a:t>
                      </a:r>
                      <a:endPar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endParaRPr>
                    </a:p>
                    <a:p>
                      <a:pPr algn="ctr">
                        <a:buNone/>
                      </a:pP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a:t>
                      </a:r>
                      <a:r>
                        <a:rPr lang="zh-CN" altLang="en-US" sz="1000" b="0">
                          <a:solidFill>
                            <a:schemeClr val="tx1"/>
                          </a:solidFill>
                          <a:latin typeface="Times New Roman" panose="02020603050405020304" charset="0"/>
                          <a:ea typeface="微软雅黑" panose="020B0503020204020204" pitchFamily="34" charset="-122"/>
                          <a:cs typeface="Times New Roman" panose="02020603050405020304" charset="0"/>
                        </a:rPr>
                        <a:t>华东</a:t>
                      </a:r>
                      <a:r>
                        <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rPr>
                        <a:t>)</a:t>
                      </a:r>
                      <a:endPar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endParaRPr>
                    </a:p>
                  </a:txBody>
                  <a:tcPr anchor="ctr" anchorCtr="0"/>
                </a:tc>
              </a:tr>
              <a:tr h="695960">
                <a:tc vMerge="1">
                  <a:tcPr anchor="ctr" anchorCtr="1"/>
                </a:tc>
                <a:tc>
                  <a:txBody>
                    <a:bodyPr/>
                    <a:p>
                      <a:pPr algn="ctr">
                        <a:buNone/>
                      </a:pPr>
                      <a:r>
                        <a:rPr lang="zh-CN" altLang="en-US" sz="1000" b="1">
                          <a:latin typeface="Times New Roman" panose="02020603050405020304" charset="0"/>
                          <a:ea typeface="微软雅黑" panose="020B0503020204020204" pitchFamily="34" charset="-122"/>
                        </a:rPr>
                        <a:t>耗料分析</a:t>
                      </a:r>
                      <a:endParaRPr lang="zh-CN" altLang="en-US" sz="1000" b="1">
                        <a:latin typeface="Times New Roman" panose="02020603050405020304" charset="0"/>
                        <a:ea typeface="微软雅黑" panose="020B0503020204020204" pitchFamily="34" charset="-122"/>
                      </a:endParaRPr>
                    </a:p>
                    <a:p>
                      <a:pPr algn="ctr">
                        <a:buNone/>
                      </a:pPr>
                      <a:r>
                        <a:rPr lang="zh-CN" altLang="en-US" sz="1000" b="1">
                          <a:latin typeface="Times New Roman" panose="02020603050405020304" charset="0"/>
                          <a:ea typeface="微软雅黑" panose="020B0503020204020204" pitchFamily="34" charset="-122"/>
                        </a:rPr>
                        <a:t>在制工单分析</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en-US" altLang="zh-CN" sz="1000" b="0">
                          <a:latin typeface="Times New Roman" panose="02020603050405020304" charset="0"/>
                          <a:ea typeface="微软雅黑" panose="020B0503020204020204" pitchFamily="34" charset="-122"/>
                          <a:cs typeface="Times New Roman" panose="02020603050405020304" charset="0"/>
                        </a:rPr>
                        <a:t>CPBG-</a:t>
                      </a:r>
                      <a:r>
                        <a:rPr lang="zh-CN" altLang="en-US" sz="1000" b="0">
                          <a:latin typeface="Times New Roman" panose="02020603050405020304" charset="0"/>
                          <a:ea typeface="微软雅黑" panose="020B0503020204020204" pitchFamily="34" charset="-122"/>
                          <a:cs typeface="Times New Roman" panose="02020603050405020304" charset="0"/>
                        </a:rPr>
                        <a:t>经管</a:t>
                      </a:r>
                      <a:endParaRPr lang="zh-CN" altLang="en-US" sz="1000" b="0">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耗料分析需求按照系列、结案日期汇总结案工单的耗料金额和发料金额，并用汇总值耗料金额/汇总值发料金额得到耗料率。耗料管控目标是生产主管和业务部门主管共同确定的，跟实际耗料率做对比，起到预警作用。</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在制分析需求为按照集团、统计日期、利润中心、产品处、工单分类、工单名分类、结案时间对订单号计数，展示不同类型各区间在制天数的工单，便于及时发现异常工单。</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rowSpan="3">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减少手工处理、匹配数据作业量，提高分析效率</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rowSpan="3">
                  <a:txBody>
                    <a:bodyPr/>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FineReport</a:t>
                      </a:r>
                      <a:endPar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(CPBG</a:t>
                      </a: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r>
              <a:tr h="859155">
                <a:tc>
                  <a:txBody>
                    <a:bodyPr/>
                    <a:p>
                      <a:pPr algn="ctr">
                        <a:buNone/>
                      </a:pPr>
                      <a:r>
                        <a:rPr lang="zh-CN" altLang="en-US" sz="1000" b="1">
                          <a:latin typeface="Times New Roman" panose="02020603050405020304" charset="0"/>
                          <a:ea typeface="微软雅黑" panose="020B0503020204020204" pitchFamily="34" charset="-122"/>
                        </a:rPr>
                        <a:t>库存域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sym typeface="+mn-ea"/>
                        </a:rPr>
                        <a:t>库存统计</a:t>
                      </a:r>
                      <a:endParaRPr lang="zh-CN" altLang="en-US" sz="1000" b="1">
                        <a:latin typeface="Times New Roman" panose="02020603050405020304" charset="0"/>
                        <a:ea typeface="微软雅黑" panose="020B0503020204020204" pitchFamily="34" charset="-122"/>
                        <a:sym typeface="+mn-ea"/>
                      </a:endParaRPr>
                    </a:p>
                    <a:p>
                      <a:pPr algn="ctr">
                        <a:buNone/>
                      </a:pPr>
                      <a:r>
                        <a:rPr lang="zh-CN" altLang="en-US" sz="1000" b="1">
                          <a:latin typeface="Times New Roman" panose="02020603050405020304" charset="0"/>
                          <a:ea typeface="微软雅黑" panose="020B0503020204020204" pitchFamily="34" charset="-122"/>
                        </a:rPr>
                        <a:t>杂收发分析</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en-US" altLang="zh-CN" sz="1000">
                          <a:latin typeface="Times New Roman" panose="02020603050405020304" charset="0"/>
                          <a:ea typeface="微软雅黑" panose="020B0503020204020204" pitchFamily="34" charset="-122"/>
                          <a:cs typeface="Times New Roman" panose="02020603050405020304" charset="0"/>
                          <a:sym typeface="+mn-ea"/>
                        </a:rPr>
                        <a:t>CPBG-</a:t>
                      </a:r>
                      <a:r>
                        <a:rPr lang="zh-CN" altLang="en-US" sz="1000">
                          <a:latin typeface="Times New Roman" panose="02020603050405020304" charset="0"/>
                          <a:ea typeface="微软雅黑" panose="020B0503020204020204" pitchFamily="34" charset="-122"/>
                          <a:cs typeface="Times New Roman" panose="02020603050405020304" charset="0"/>
                          <a:sym typeface="+mn-ea"/>
                        </a:rPr>
                        <a:t>经管</a:t>
                      </a:r>
                      <a:endParaRPr lang="zh-CN" altLang="en-US" sz="1000" b="0">
                        <a:latin typeface="Times New Roman" panose="02020603050405020304" charset="0"/>
                        <a:ea typeface="微软雅黑" panose="020B0503020204020204" pitchFamily="34" charset="-122"/>
                        <a:cs typeface="Times New Roman" panose="02020603050405020304" charset="0"/>
                        <a:sym typeface="+mn-ea"/>
                      </a:endParaRPr>
                    </a:p>
                  </a:txBody>
                  <a:tcPr anchor="ctr" anchorCtr="0"/>
                </a:tc>
                <a:tc>
                  <a:txBody>
                    <a:bodyPr/>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库存分析需求为按照产品处、系列、过账日期、在库天数分组汇总在制、在库库存金额。库存主要是为了监控原材料、半成品、成品、在制的库存金额及不同库龄区间占总库存的占比。</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杂收发汇总需求为按照产品处、部门、过账日期汇总集团币金额，用于监控每个月及每周的杂收发金额及免费样品款金额。</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杂收发ORT占比需求为按照产品处、机种、过账日期汇总成本金额、入库数量、单价，用于监控每个月及每周的杂收发成本金额占生产金额的比例。</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vMerge="1">
                  <a:tcPr marL="90170" marR="90170" marT="46990" marB="46990" anchor="ctr" anchorCtr="0"/>
                </a:tc>
                <a:tc vMerge="1">
                  <a:tcPr marL="90170" marR="90170" marT="46990" marB="46990" anchor="ctr" anchorCtr="0"/>
                </a:tc>
              </a:tr>
              <a:tr h="325755">
                <a:tc>
                  <a:txBody>
                    <a:bodyPr/>
                    <a:p>
                      <a:pPr algn="ctr">
                        <a:buNone/>
                      </a:pPr>
                      <a:r>
                        <a:rPr lang="zh-CN" altLang="en-US" sz="1000" b="1">
                          <a:latin typeface="Times New Roman" panose="02020603050405020304" charset="0"/>
                          <a:ea typeface="微软雅黑" panose="020B0503020204020204" pitchFamily="34" charset="-122"/>
                        </a:rPr>
                        <a:t>销售域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rPr>
                        <a:t>营收分析</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en-US" altLang="zh-CN" sz="1000">
                          <a:latin typeface="Times New Roman" panose="02020603050405020304" charset="0"/>
                          <a:ea typeface="微软雅黑" panose="020B0503020204020204" pitchFamily="34" charset="-122"/>
                          <a:cs typeface="Times New Roman" panose="02020603050405020304" charset="0"/>
                          <a:sym typeface="+mn-ea"/>
                        </a:rPr>
                        <a:t>CPBG-</a:t>
                      </a:r>
                      <a:r>
                        <a:rPr lang="zh-CN" altLang="en-US" sz="1000">
                          <a:latin typeface="Times New Roman" panose="02020603050405020304" charset="0"/>
                          <a:ea typeface="微软雅黑" panose="020B0503020204020204" pitchFamily="34" charset="-122"/>
                          <a:cs typeface="Times New Roman" panose="02020603050405020304" charset="0"/>
                          <a:sym typeface="+mn-ea"/>
                        </a:rPr>
                        <a:t>经管</a:t>
                      </a:r>
                      <a:endParaRPr lang="zh-CN" altLang="en-US" sz="1000" b="0">
                        <a:latin typeface="Times New Roman" panose="02020603050405020304" charset="0"/>
                        <a:ea typeface="微软雅黑" panose="020B0503020204020204" pitchFamily="34" charset="-122"/>
                        <a:cs typeface="Times New Roman" panose="02020603050405020304" charset="0"/>
                        <a:sym typeface="+mn-ea"/>
                      </a:endParaRPr>
                    </a:p>
                  </a:txBody>
                  <a:tcPr anchor="ctr" anchorCtr="0"/>
                </a:tc>
                <a:tc>
                  <a:txBody>
                    <a:bodyPr/>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营收需求为按照产品处、系列、过账日期汇总人民币未税总金额，用于监控每个月及每周的营收金额。</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vMerge="1">
                  <a:tcPr marL="90170" marR="90170" marT="46990" marB="46990" anchor="ctr" anchorCtr="0"/>
                </a:tc>
                <a:tc vMerge="1">
                  <a:tcPr marL="90170" marR="90170" marT="46990" marB="46990" anchor="ctr" anchorCtr="0"/>
                </a:tc>
              </a:tr>
              <a:tr h="551180">
                <a:tc>
                  <a:txBody>
                    <a:bodyPr/>
                    <a:p>
                      <a:pPr algn="ctr">
                        <a:buNone/>
                      </a:pPr>
                      <a:r>
                        <a:rPr lang="zh-CN" altLang="en-US" sz="1000" b="1">
                          <a:latin typeface="Times New Roman" panose="02020603050405020304" charset="0"/>
                          <a:ea typeface="微软雅黑" panose="020B0503020204020204" pitchFamily="34" charset="-122"/>
                        </a:rPr>
                        <a:t>运维域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rPr>
                        <a:t>软件使用分析</a:t>
                      </a:r>
                      <a:endParaRPr lang="zh-CN" altLang="en-US" sz="1000" b="1">
                        <a:latin typeface="Times New Roman" panose="02020603050405020304" charset="0"/>
                        <a:ea typeface="微软雅黑" panose="020B0503020204020204" pitchFamily="34" charset="-122"/>
                      </a:endParaRPr>
                    </a:p>
                    <a:p>
                      <a:pPr algn="ctr">
                        <a:buNone/>
                      </a:pPr>
                      <a:r>
                        <a:rPr lang="zh-CN" altLang="en-US" sz="1000" b="1">
                          <a:latin typeface="Times New Roman" panose="02020603050405020304" charset="0"/>
                          <a:ea typeface="微软雅黑" panose="020B0503020204020204" pitchFamily="34" charset="-122"/>
                        </a:rPr>
                        <a:t>计算机使用变更分析</a:t>
                      </a:r>
                      <a:endParaRPr lang="zh-CN" altLang="en-US" sz="1000" b="1">
                        <a:latin typeface="Times New Roman" panose="02020603050405020304" charset="0"/>
                        <a:ea typeface="微软雅黑" panose="020B0503020204020204" pitchFamily="34" charset="-122"/>
                      </a:endParaRPr>
                    </a:p>
                    <a:p>
                      <a:pPr algn="ctr">
                        <a:buNone/>
                      </a:pPr>
                      <a:r>
                        <a:rPr lang="zh-CN" altLang="en-US" sz="1000" b="1">
                          <a:latin typeface="Times New Roman" panose="02020603050405020304" charset="0"/>
                          <a:ea typeface="微软雅黑" panose="020B0503020204020204" pitchFamily="34" charset="-122"/>
                        </a:rPr>
                        <a:t>用户行为分析</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0">
                          <a:latin typeface="Times New Roman" panose="02020603050405020304" charset="0"/>
                          <a:ea typeface="微软雅黑" panose="020B0503020204020204" pitchFamily="34" charset="-122"/>
                          <a:cs typeface="Times New Roman" panose="02020603050405020304" charset="0"/>
                        </a:rPr>
                        <a:t>中央</a:t>
                      </a:r>
                      <a:r>
                        <a:rPr lang="en-US" altLang="zh-CN" sz="1000" b="0">
                          <a:latin typeface="Times New Roman" panose="02020603050405020304" charset="0"/>
                          <a:ea typeface="微软雅黑" panose="020B0503020204020204" pitchFamily="34" charset="-122"/>
                          <a:cs typeface="Times New Roman" panose="02020603050405020304" charset="0"/>
                        </a:rPr>
                        <a:t>-IP-Guard</a:t>
                      </a:r>
                      <a:endParaRPr lang="en-US" altLang="zh-CN" sz="1000" b="0">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从业务管控要求出发，分析近一年人员变更明细清单，各类软件（商业软件）使用明细、使用数量统计、使用人员统计、关联员工、部门、组织架构、IP地址与行为分析， 以及分析文件共享状况。</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实现大数据量的统计分析</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洞见</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p>
                      <a:pPr algn="ctr" eaLnBrk="1" fontAlgn="auto" hangingPunct="1">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中央底座</a:t>
                      </a: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endParaRPr lang="zh-CN" altLang="en-US" sz="1000" b="1">
                        <a:solidFill>
                          <a:schemeClr val="bg1"/>
                        </a:solidFill>
                        <a:latin typeface="微软雅黑" panose="020B0503020204020204" pitchFamily="34" charset="-122"/>
                        <a:ea typeface="微软雅黑" panose="020B0503020204020204" pitchFamily="34" charset="-122"/>
                      </a:endParaRPr>
                    </a:p>
                  </a:txBody>
                  <a:tcPr anchor="ctr" anchorCtr="1"/>
                </a:tc>
              </a:tr>
              <a:tr h="400050">
                <a:tc>
                  <a:txBody>
                    <a:bodyPr/>
                    <a:p>
                      <a:pPr algn="ctr">
                        <a:buNone/>
                      </a:pPr>
                      <a:r>
                        <a:rPr lang="zh-CN" altLang="en-US" sz="1000" b="1">
                          <a:latin typeface="Times New Roman" panose="02020603050405020304" charset="0"/>
                          <a:ea typeface="微软雅黑" panose="020B0503020204020204" pitchFamily="34" charset="-122"/>
                        </a:rPr>
                        <a:t>资产域</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1">
                          <a:latin typeface="Times New Roman" panose="02020603050405020304" charset="0"/>
                          <a:ea typeface="微软雅黑" panose="020B0503020204020204" pitchFamily="34" charset="-122"/>
                        </a:rPr>
                        <a:t>闲置资产统计</a:t>
                      </a:r>
                      <a:endParaRPr lang="zh-CN" altLang="en-US" sz="1000" b="1">
                        <a:latin typeface="Times New Roman" panose="02020603050405020304" charset="0"/>
                        <a:ea typeface="微软雅黑" panose="020B0503020204020204" pitchFamily="34" charset="-122"/>
                      </a:endParaRPr>
                    </a:p>
                  </a:txBody>
                  <a:tcPr anchor="ctr" anchorCtr="0"/>
                </a:tc>
                <a:tc>
                  <a:txBody>
                    <a:bodyPr/>
                    <a:p>
                      <a:pPr algn="ctr">
                        <a:buNone/>
                      </a:pPr>
                      <a:r>
                        <a:rPr lang="zh-CN" altLang="en-US" sz="1000" b="0">
                          <a:latin typeface="Times New Roman" panose="02020603050405020304" charset="0"/>
                          <a:ea typeface="微软雅黑" panose="020B0503020204020204" pitchFamily="34" charset="-122"/>
                          <a:cs typeface="Times New Roman" panose="02020603050405020304" charset="0"/>
                        </a:rPr>
                        <a:t>华东</a:t>
                      </a:r>
                      <a:r>
                        <a:rPr lang="en-US" altLang="zh-CN" sz="1000">
                          <a:latin typeface="Times New Roman" panose="02020603050405020304" charset="0"/>
                          <a:ea typeface="微软雅黑" panose="020B0503020204020204" pitchFamily="34" charset="-122"/>
                          <a:cs typeface="Times New Roman" panose="02020603050405020304" charset="0"/>
                          <a:sym typeface="+mn-ea"/>
                        </a:rPr>
                        <a:t>-</a:t>
                      </a:r>
                      <a:r>
                        <a:rPr lang="zh-CN" altLang="en-US" sz="1000">
                          <a:latin typeface="Times New Roman" panose="02020603050405020304" charset="0"/>
                          <a:ea typeface="微软雅黑" panose="020B0503020204020204" pitchFamily="34" charset="-122"/>
                          <a:cs typeface="Times New Roman" panose="02020603050405020304" charset="0"/>
                          <a:sym typeface="+mn-ea"/>
                        </a:rPr>
                        <a:t>智能制造</a:t>
                      </a:r>
                      <a:endParaRPr lang="en-US" altLang="zh-CN" sz="1000" b="0">
                        <a:latin typeface="Times New Roman" panose="02020603050405020304" charset="0"/>
                        <a:ea typeface="微软雅黑" panose="020B0503020204020204" pitchFamily="34" charset="-122"/>
                        <a:cs typeface="Times New Roman" panose="02020603050405020304" charset="0"/>
                      </a:endParaRPr>
                    </a:p>
                  </a:txBody>
                  <a:tcPr anchor="ctr" anchorCtr="0"/>
                </a:tc>
                <a:tc>
                  <a:txBody>
                    <a:bodyPr/>
                    <a:p>
                      <a:pPr algn="l" eaLnBrk="1" fontAlgn="auto" hangingPunct="1">
                        <a:buNone/>
                      </a:pPr>
                      <a:r>
                        <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rPr>
                        <a:t>按照公司、利润中心、统计日期汇总闲置资产数量、状态、金额，用于监控每个月及每周的闲置资产的状态、数量以及类型。</a:t>
                      </a:r>
                      <a:endParaRPr lang="zh-CN" altLang="en-US" sz="1000">
                        <a:solidFill>
                          <a:schemeClr val="tx1">
                            <a:lumMod val="95000"/>
                            <a:lumOff val="5000"/>
                          </a:schemeClr>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eaLnBrk="1" fontAlgn="auto" hangingPunct="1">
                        <a:buNone/>
                      </a:pP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实现闲置资产分析看板</a:t>
                      </a:r>
                      <a:endPar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c>
                  <a:txBody>
                    <a:bodyPr/>
                    <a:p>
                      <a:pPr algn="ctr">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FineBI</a:t>
                      </a:r>
                      <a:endParaRPr lang="en-US" altLang="zh-CN" sz="1000" b="0">
                        <a:solidFill>
                          <a:schemeClr val="tx1"/>
                        </a:solidFill>
                        <a:latin typeface="Times New Roman" panose="02020603050405020304" charset="0"/>
                        <a:ea typeface="微软雅黑" panose="020B0503020204020204" pitchFamily="34" charset="-122"/>
                        <a:cs typeface="Times New Roman" panose="02020603050405020304" charset="0"/>
                      </a:endParaRPr>
                    </a:p>
                    <a:p>
                      <a:pPr algn="ctr">
                        <a:buNone/>
                      </a:pP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华东</a:t>
                      </a:r>
                      <a:r>
                        <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rPr>
                        <a:t>)</a:t>
                      </a:r>
                      <a:endParaRPr lang="en-US" altLang="zh-CN" sz="1000">
                        <a:solidFill>
                          <a:schemeClr val="tx1"/>
                        </a:solidFill>
                        <a:latin typeface="Times New Roman" panose="02020603050405020304" charset="0"/>
                        <a:ea typeface="微软雅黑" panose="020B0503020204020204" pitchFamily="34" charset="-122"/>
                        <a:cs typeface="Times New Roman" panose="02020603050405020304" charset="0"/>
                        <a:sym typeface="+mn-ea"/>
                      </a:endParaRPr>
                    </a:p>
                  </a:txBody>
                  <a:tcPr marL="90170" marR="90170" marT="46990" marB="46990" anchor="ctr" anchorCtr="0"/>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2.3.1</a:t>
            </a:r>
            <a:r>
              <a:rPr lang="en-US" altLang="zh-CN" dirty="0" smtClean="0">
                <a:latin typeface="+mn-lt"/>
                <a:ea typeface="+mn-ea"/>
                <a:cs typeface="+mn-ea"/>
                <a:sym typeface="+mn-lt"/>
              </a:rPr>
              <a:t> </a:t>
            </a:r>
            <a:r>
              <a:rPr b="1">
                <a:latin typeface="Times New Roman" panose="02020603050405020304" charset="0"/>
                <a:sym typeface="+mn-ea"/>
              </a:rPr>
              <a:t>财务域</a:t>
            </a:r>
            <a:r>
              <a:rPr lang="en-US" altLang="zh-CN" sz="1400" b="1">
                <a:latin typeface="Times New Roman" panose="02020603050405020304" charset="0"/>
                <a:sym typeface="+mn-ea"/>
              </a:rPr>
              <a:t>--</a:t>
            </a:r>
            <a:r>
              <a:rPr sz="1400" b="1">
                <a:latin typeface="Times New Roman" panose="02020603050405020304" charset="0"/>
                <a:sym typeface="+mn-ea"/>
              </a:rPr>
              <a:t>自有冲销损益</a:t>
            </a:r>
            <a:endParaRPr sz="1400" b="1" dirty="0">
              <a:latin typeface="Times New Roman" panose="02020603050405020304" charset="0"/>
              <a:sym typeface="+mn-ea"/>
            </a:endParaRPr>
          </a:p>
        </p:txBody>
      </p:sp>
      <p:pic>
        <p:nvPicPr>
          <p:cNvPr id="81" name="图片 80"/>
          <p:cNvPicPr>
            <a:picLocks noChangeAspect="1"/>
          </p:cNvPicPr>
          <p:nvPr>
            <p:custDataLst>
              <p:tags r:id="rId1"/>
            </p:custDataLst>
          </p:nvPr>
        </p:nvPicPr>
        <p:blipFill>
          <a:blip r:embed="rId2"/>
          <a:stretch>
            <a:fillRect/>
          </a:stretch>
        </p:blipFill>
        <p:spPr>
          <a:xfrm>
            <a:off x="346710" y="1527175"/>
            <a:ext cx="3453765" cy="1940560"/>
          </a:xfrm>
          <a:prstGeom prst="rect">
            <a:avLst/>
          </a:prstGeom>
          <a:ln>
            <a:solidFill>
              <a:srgbClr val="0070C0"/>
            </a:solidFill>
          </a:ln>
        </p:spPr>
      </p:pic>
      <p:pic>
        <p:nvPicPr>
          <p:cNvPr id="84" name="图片 83"/>
          <p:cNvPicPr>
            <a:picLocks noChangeAspect="1"/>
          </p:cNvPicPr>
          <p:nvPr>
            <p:custDataLst>
              <p:tags r:id="rId3"/>
            </p:custDataLst>
          </p:nvPr>
        </p:nvPicPr>
        <p:blipFill>
          <a:blip r:embed="rId4"/>
          <a:stretch>
            <a:fillRect/>
          </a:stretch>
        </p:blipFill>
        <p:spPr>
          <a:xfrm>
            <a:off x="3908425" y="1536700"/>
            <a:ext cx="3465195" cy="1931035"/>
          </a:xfrm>
          <a:prstGeom prst="rect">
            <a:avLst/>
          </a:prstGeom>
          <a:ln>
            <a:solidFill>
              <a:srgbClr val="0070C0"/>
            </a:solidFill>
          </a:ln>
        </p:spPr>
      </p:pic>
      <p:sp>
        <p:nvSpPr>
          <p:cNvPr id="3" name="矩形 2"/>
          <p:cNvSpPr/>
          <p:nvPr>
            <p:custDataLst>
              <p:tags r:id="rId5"/>
            </p:custDataLst>
          </p:nvPr>
        </p:nvSpPr>
        <p:spPr>
          <a:xfrm>
            <a:off x="335915" y="732155"/>
            <a:ext cx="3506470" cy="503555"/>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altLang="zh-CN" sz="1600" dirty="0">
                <a:solidFill>
                  <a:prstClr val="black"/>
                </a:solidFill>
                <a:latin typeface="微软雅黑" panose="020B0503020204020204" pitchFamily="34" charset="-122"/>
                <a:ea typeface="微软雅黑" panose="020B0503020204020204" pitchFamily="34" charset="-122"/>
              </a:rPr>
              <a:t>FR</a:t>
            </a:r>
            <a:r>
              <a:rPr kumimoji="1" lang="zh-CN" altLang="en-US" sz="1600" dirty="0">
                <a:solidFill>
                  <a:prstClr val="black"/>
                </a:solidFill>
                <a:latin typeface="微软雅黑" panose="020B0503020204020204" pitchFamily="34" charset="-122"/>
                <a:ea typeface="微软雅黑" panose="020B0503020204020204" pitchFamily="34" charset="-122"/>
              </a:rPr>
              <a:t>报表</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6"/>
            </p:custDataLst>
          </p:nvPr>
        </p:nvSpPr>
        <p:spPr>
          <a:xfrm>
            <a:off x="3922395" y="741680"/>
            <a:ext cx="345186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7"/>
            </p:custDataLst>
          </p:nvPr>
        </p:nvSpPr>
        <p:spPr>
          <a:xfrm>
            <a:off x="7498080" y="725170"/>
            <a:ext cx="460375" cy="287718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8"/>
            </p:custDataLst>
          </p:nvPr>
        </p:nvSpPr>
        <p:spPr>
          <a:xfrm>
            <a:off x="8082915" y="724535"/>
            <a:ext cx="3764280" cy="2877820"/>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9"/>
            </p:custDataLst>
          </p:nvPr>
        </p:nvSpPr>
        <p:spPr>
          <a:xfrm>
            <a:off x="8324850" y="1073150"/>
            <a:ext cx="3366135" cy="235585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报表名称：</a:t>
            </a:r>
            <a:r>
              <a:rPr lang="zh-CN" sz="1200" dirty="0">
                <a:latin typeface="微软雅黑" panose="020B0503020204020204" pitchFamily="34" charset="-122"/>
                <a:ea typeface="微软雅黑" panose="020B0503020204020204" pitchFamily="34" charset="-122"/>
                <a:cs typeface="微软雅黑" panose="020B0503020204020204" pitchFamily="34" charset="-122"/>
              </a:rPr>
              <a:t>自由冲销损益报表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rPr>
              <a:t>中央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更新频率：</a:t>
            </a:r>
            <a:r>
              <a:rPr lang="zh-CN" sz="1200" dirty="0">
                <a:latin typeface="微软雅黑" panose="020B0503020204020204" pitchFamily="34" charset="-122"/>
                <a:ea typeface="微软雅黑" panose="020B0503020204020204" pitchFamily="34" charset="-122"/>
                <a:cs typeface="微软雅黑" panose="020B0503020204020204" pitchFamily="34" charset="-122"/>
              </a:rPr>
              <a:t>每天更新当月数据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rPr>
              <a:t>内部交易冲销后的损益金额</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rPr>
              <a:t>中央环境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rPr>
              <a:t>财务域 -&gt; 实际损益</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表格 9"/>
          <p:cNvGraphicFramePr/>
          <p:nvPr>
            <p:custDataLst>
              <p:tags r:id="rId10"/>
            </p:custDataLst>
          </p:nvPr>
        </p:nvGraphicFramePr>
        <p:xfrm>
          <a:off x="334010" y="3768090"/>
          <a:ext cx="11512550" cy="2877820"/>
        </p:xfrm>
        <a:graphic>
          <a:graphicData uri="http://schemas.openxmlformats.org/drawingml/2006/table">
            <a:tbl>
              <a:tblPr firstRow="1" bandRow="1">
                <a:tableStyleId>{5C22544A-7EE6-4342-B048-85BDC9FD1C3A}</a:tableStyleId>
              </a:tblPr>
              <a:tblGrid>
                <a:gridCol w="787400"/>
                <a:gridCol w="993775"/>
                <a:gridCol w="1061085"/>
                <a:gridCol w="4062730"/>
                <a:gridCol w="766445"/>
                <a:gridCol w="934720"/>
                <a:gridCol w="1160145"/>
                <a:gridCol w="833755"/>
                <a:gridCol w="912495"/>
              </a:tblGrid>
              <a:tr h="677545">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主题域</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指标类型</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指标名称</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指标定义</a:t>
                      </a:r>
                      <a:r>
                        <a:rPr lang="en-US" altLang="zh-CN" sz="1300" b="0">
                          <a:solidFill>
                            <a:srgbClr val="FFFFFF"/>
                          </a:solidFill>
                          <a:highlight>
                            <a:srgbClr val="5B9BD5"/>
                          </a:highlight>
                          <a:latin typeface="微软雅黑" panose="020B0503020204020204" pitchFamily="34" charset="-122"/>
                          <a:cs typeface="微软雅黑" panose="020B0503020204020204" pitchFamily="34" charset="-122"/>
                        </a:rPr>
                        <a:t>/</a:t>
                      </a: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业务口径</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分析维度</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数据密级</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业务需求部门</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责任部门</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责任人</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r>
              <a:tr h="500380">
                <a:tc rowSpan="4">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财务域</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金额</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计算各项目、年月份以及利润中心按科目汇总各未冲销金额</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4">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项目</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年份</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月份</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类型</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4">
                  <a:txBody>
                    <a:bodyPr/>
                    <a:p>
                      <a:pPr indent="0" algn="ctr">
                        <a:buNone/>
                      </a:pP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L2</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4">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中央财务</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4">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中央财务</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4">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中央</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颜娜</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中央</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张会平</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r>
              <a:tr h="501015">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冲销金额</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计算各项目、年月份以及利润中心按科目汇总各冲销金额</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r>
              <a:tr h="608330">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境外留置利润</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计算各项目、年月份以及利润中心按科目汇总营收模型汇总下游订单留成金额</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r>
              <a:tr h="590550">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境外调价金额</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计算各项目、年月份以及利润中心按科目汇总营收模型汇总境外接单公司调价金额</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集团币</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r>
            </a:tbl>
          </a:graphicData>
        </a:graphic>
      </p:graphicFrame>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2.3.2</a:t>
            </a:r>
            <a:r>
              <a:rPr lang="en-US" altLang="zh-CN" dirty="0" smtClean="0">
                <a:latin typeface="+mn-lt"/>
                <a:ea typeface="+mn-ea"/>
                <a:cs typeface="+mn-ea"/>
                <a:sym typeface="+mn-lt"/>
              </a:rPr>
              <a:t> </a:t>
            </a:r>
            <a:r>
              <a:rPr b="1">
                <a:latin typeface="Times New Roman" panose="02020603050405020304" charset="0"/>
                <a:sym typeface="+mn-ea"/>
              </a:rPr>
              <a:t>采购域</a:t>
            </a:r>
            <a:r>
              <a:rPr lang="en-US" altLang="zh-CN" sz="1400" b="1">
                <a:latin typeface="Times New Roman" panose="02020603050405020304" charset="0"/>
                <a:sym typeface="+mn-ea"/>
              </a:rPr>
              <a:t>--</a:t>
            </a:r>
            <a:r>
              <a:rPr sz="1400" b="1">
                <a:latin typeface="Times New Roman" panose="02020603050405020304" charset="0"/>
                <a:sym typeface="+mn-ea"/>
              </a:rPr>
              <a:t>物料选型、供应商分析、采购价格分析</a:t>
            </a:r>
            <a:endParaRPr sz="1400" b="1" dirty="0">
              <a:latin typeface="Times New Roman" panose="02020603050405020304" charset="0"/>
              <a:sym typeface="+mn-ea"/>
            </a:endParaRPr>
          </a:p>
        </p:txBody>
      </p:sp>
      <p:sp>
        <p:nvSpPr>
          <p:cNvPr id="3" name="矩形 2"/>
          <p:cNvSpPr/>
          <p:nvPr>
            <p:custDataLst>
              <p:tags r:id="rId1"/>
            </p:custDataLst>
          </p:nvPr>
        </p:nvSpPr>
        <p:spPr>
          <a:xfrm>
            <a:off x="274955" y="741680"/>
            <a:ext cx="3690620"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形成洞见</a:t>
            </a:r>
            <a:r>
              <a:rPr kumimoji="1" lang="zh-CN" altLang="en-US" sz="1600" dirty="0">
                <a:solidFill>
                  <a:prstClr val="black"/>
                </a:solidFill>
                <a:latin typeface="微软雅黑" panose="020B0503020204020204" pitchFamily="34" charset="-122"/>
                <a:ea typeface="微软雅黑" panose="020B0503020204020204" pitchFamily="34" charset="-122"/>
              </a:rPr>
              <a:t>报表</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4040505" y="741680"/>
            <a:ext cx="333375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080" y="725170"/>
            <a:ext cx="460375" cy="253047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2915" y="724535"/>
            <a:ext cx="3764280" cy="253174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281670" y="812165"/>
            <a:ext cx="3366135" cy="235585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en-US" altLang="zh-CN" sz="1200" dirty="0">
                <a:latin typeface="微软雅黑" panose="020B0503020204020204" pitchFamily="34" charset="-122"/>
                <a:ea typeface="微软雅黑" panose="020B0503020204020204" pitchFamily="34" charset="-122"/>
                <a:sym typeface="+mn-ea"/>
              </a:rPr>
              <a:t> </a:t>
            </a:r>
            <a:endParaRPr lang="en-US" altLang="zh-CN" sz="1200" dirty="0">
              <a:latin typeface="微软雅黑" panose="020B0503020204020204" pitchFamily="34" charset="-122"/>
              <a:ea typeface="微软雅黑" panose="020B0503020204020204" pitchFamily="34" charset="-122"/>
              <a:sym typeface="+mn-ea"/>
            </a:endParaRPr>
          </a:p>
          <a:p>
            <a:pPr indent="0" fontAlgn="auto">
              <a:lnSpc>
                <a:spcPct val="100000"/>
              </a:lnSpc>
              <a:spcBef>
                <a:spcPts val="0"/>
              </a:spcBef>
              <a:spcAft>
                <a:spcPts val="600"/>
              </a:spcAft>
              <a:buFont typeface="Arial" panose="020B0604020202020204" pitchFamily="34" charset="0"/>
              <a:buNone/>
            </a:pPr>
            <a:r>
              <a:rPr lang="en-US" altLang="zh-CN" sz="1200" dirty="0">
                <a:latin typeface="微软雅黑" panose="020B0503020204020204" pitchFamily="34" charset="-122"/>
                <a:ea typeface="微软雅黑" panose="020B0503020204020204" pitchFamily="34" charset="-122"/>
                <a:sym typeface="+mn-ea"/>
              </a:rPr>
              <a:t>    </a:t>
            </a:r>
            <a:r>
              <a:rPr lang="zh-CN" altLang="en-US" sz="1200" dirty="0">
                <a:latin typeface="微软雅黑" panose="020B0503020204020204" pitchFamily="34" charset="-122"/>
                <a:ea typeface="微软雅黑" panose="020B0503020204020204" pitchFamily="34" charset="-122"/>
                <a:sym typeface="+mn-ea"/>
              </a:rPr>
              <a:t>同料号同</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不同供应商价格分析</a:t>
            </a:r>
            <a:endParaRPr lang="zh-CN" altLang="en-US" sz="1200" dirty="0">
              <a:latin typeface="微软雅黑" panose="020B0503020204020204" pitchFamily="34" charset="-122"/>
              <a:ea typeface="微软雅黑" panose="020B0503020204020204" pitchFamily="34" charset="-122"/>
              <a:sym typeface="+mn-ea"/>
            </a:endParaRPr>
          </a:p>
          <a:p>
            <a:pPr lvl="0" indent="0" fontAlgn="auto">
              <a:lnSpc>
                <a:spcPct val="100000"/>
              </a:lnSpc>
              <a:spcBef>
                <a:spcPts val="0"/>
              </a:spcBef>
              <a:spcAft>
                <a:spcPts val="600"/>
              </a:spcAft>
              <a:buNone/>
            </a:pPr>
            <a:r>
              <a:rPr lang="en-US" altLang="zh-CN" sz="1200" dirty="0">
                <a:latin typeface="微软雅黑" panose="020B0503020204020204" pitchFamily="34" charset="-122"/>
                <a:ea typeface="微软雅黑" panose="020B0503020204020204" pitchFamily="34" charset="-122"/>
                <a:sym typeface="+mn-ea"/>
              </a:rPr>
              <a:t>    </a:t>
            </a:r>
            <a:r>
              <a:rPr lang="zh-CN" altLang="en-US" sz="1200" dirty="0">
                <a:latin typeface="微软雅黑" panose="020B0503020204020204" pitchFamily="34" charset="-122"/>
                <a:ea typeface="微软雅黑" panose="020B0503020204020204" pitchFamily="34" charset="-122"/>
                <a:sym typeface="+mn-ea"/>
              </a:rPr>
              <a:t>集团</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采购组织层级供应商分析</a:t>
            </a:r>
            <a:endParaRPr lang="zh-CN" altLang="en-US" sz="1200" dirty="0">
              <a:latin typeface="微软雅黑" panose="020B0503020204020204" pitchFamily="34" charset="-122"/>
              <a:ea typeface="微软雅黑" panose="020B0503020204020204" pitchFamily="34" charset="-122"/>
              <a:sym typeface="+mn-ea"/>
            </a:endParaRPr>
          </a:p>
          <a:p>
            <a:pPr lvl="0" indent="0" fontAlgn="auto">
              <a:lnSpc>
                <a:spcPct val="100000"/>
              </a:lnSpc>
              <a:spcBef>
                <a:spcPts val="0"/>
              </a:spcBef>
              <a:spcAft>
                <a:spcPts val="600"/>
              </a:spcAft>
              <a:buNone/>
            </a:pPr>
            <a:r>
              <a:rPr lang="zh-CN" altLang="en-US" sz="1200" dirty="0">
                <a:latin typeface="微软雅黑" panose="020B0503020204020204" pitchFamily="34" charset="-122"/>
                <a:ea typeface="微软雅黑" panose="020B0503020204020204" pitchFamily="34" charset="-122"/>
                <a:sym typeface="+mn-ea"/>
              </a:rPr>
              <a:t> </a:t>
            </a:r>
            <a:r>
              <a:rPr lang="en-US" altLang="zh-CN" sz="1200" dirty="0">
                <a:latin typeface="微软雅黑" panose="020B0503020204020204" pitchFamily="34" charset="-122"/>
                <a:ea typeface="微软雅黑" panose="020B0503020204020204" pitchFamily="34" charset="-122"/>
                <a:sym typeface="+mn-ea"/>
              </a:rPr>
              <a:t>   </a:t>
            </a:r>
            <a:r>
              <a:rPr lang="zh-CN" altLang="en-US" sz="1200" dirty="0">
                <a:latin typeface="微软雅黑" panose="020B0503020204020204" pitchFamily="34" charset="-122"/>
                <a:ea typeface="微软雅黑" panose="020B0503020204020204" pitchFamily="34" charset="-122"/>
                <a:sym typeface="+mn-ea"/>
              </a:rPr>
              <a:t>采购价格明细</a:t>
            </a:r>
            <a:r>
              <a:rPr lang="en-US" altLang="zh-CN" sz="1200" dirty="0">
                <a:latin typeface="微软雅黑" panose="020B0503020204020204" pitchFamily="34" charset="-122"/>
                <a:ea typeface="微软雅黑" panose="020B0503020204020204" pitchFamily="34" charset="-122"/>
                <a:sym typeface="+mn-ea"/>
              </a:rPr>
              <a:t>……</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altLang="en-US" sz="1200">
                <a:solidFill>
                  <a:sysClr val="windowText" lastClr="000000"/>
                </a:solidFill>
                <a:latin typeface="微软雅黑" panose="020B0503020204020204" pitchFamily="34" charset="-122"/>
                <a:ea typeface="微软雅黑" panose="020B0503020204020204" pitchFamily="34" charset="-122"/>
                <a:sym typeface="+mn-ea"/>
              </a:rPr>
              <a:t>内核处</a:t>
            </a:r>
            <a:r>
              <a:rPr lang="en-US" altLang="zh-CN" sz="1200">
                <a:solidFill>
                  <a:sysClr val="windowText" lastClr="000000"/>
                </a:solidFill>
                <a:latin typeface="微软雅黑" panose="020B0503020204020204" pitchFamily="34" charset="-122"/>
                <a:ea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EE采购流程系统优化部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洞见</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中央环境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0"/>
              </a:spcBef>
              <a:spcAft>
                <a:spcPts val="600"/>
              </a:spcAft>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采购域</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9" name="图片 78"/>
          <p:cNvPicPr>
            <a:picLocks noChangeAspect="1"/>
          </p:cNvPicPr>
          <p:nvPr>
            <p:custDataLst>
              <p:tags r:id="rId6"/>
            </p:custDataLst>
          </p:nvPr>
        </p:nvPicPr>
        <p:blipFill>
          <a:blip r:embed="rId7"/>
          <a:stretch>
            <a:fillRect/>
          </a:stretch>
        </p:blipFill>
        <p:spPr>
          <a:xfrm>
            <a:off x="269875" y="1546225"/>
            <a:ext cx="3695065" cy="1720215"/>
          </a:xfrm>
          <a:prstGeom prst="rect">
            <a:avLst/>
          </a:prstGeom>
          <a:ln>
            <a:solidFill>
              <a:srgbClr val="0070C0"/>
            </a:solidFill>
          </a:ln>
        </p:spPr>
      </p:pic>
      <p:pic>
        <p:nvPicPr>
          <p:cNvPr id="4" name="图片 3"/>
          <p:cNvPicPr>
            <a:picLocks noChangeAspect="1"/>
          </p:cNvPicPr>
          <p:nvPr>
            <p:custDataLst>
              <p:tags r:id="rId8"/>
            </p:custDataLst>
          </p:nvPr>
        </p:nvPicPr>
        <p:blipFill>
          <a:blip r:embed="rId9"/>
          <a:stretch>
            <a:fillRect/>
          </a:stretch>
        </p:blipFill>
        <p:spPr>
          <a:xfrm>
            <a:off x="4038600" y="1546225"/>
            <a:ext cx="3385820" cy="1720215"/>
          </a:xfrm>
          <a:prstGeom prst="rect">
            <a:avLst/>
          </a:prstGeom>
          <a:ln>
            <a:solidFill>
              <a:srgbClr val="0070C0"/>
            </a:solidFill>
          </a:ln>
        </p:spPr>
      </p:pic>
      <p:graphicFrame>
        <p:nvGraphicFramePr>
          <p:cNvPr id="7" name="表格 6"/>
          <p:cNvGraphicFramePr/>
          <p:nvPr>
            <p:custDataLst>
              <p:tags r:id="rId10"/>
            </p:custDataLst>
          </p:nvPr>
        </p:nvGraphicFramePr>
        <p:xfrm>
          <a:off x="274955" y="3536950"/>
          <a:ext cx="11577955" cy="3063875"/>
        </p:xfrm>
        <a:graphic>
          <a:graphicData uri="http://schemas.openxmlformats.org/drawingml/2006/table">
            <a:tbl>
              <a:tblPr firstRow="1" bandRow="1">
                <a:tableStyleId>{5C22544A-7EE6-4342-B048-85BDC9FD1C3A}</a:tableStyleId>
              </a:tblPr>
              <a:tblGrid>
                <a:gridCol w="916305"/>
                <a:gridCol w="986155"/>
                <a:gridCol w="1330960"/>
                <a:gridCol w="4056380"/>
                <a:gridCol w="925195"/>
                <a:gridCol w="676275"/>
                <a:gridCol w="965835"/>
                <a:gridCol w="974725"/>
                <a:gridCol w="746125"/>
              </a:tblGrid>
              <a:tr h="487680">
                <a:tc>
                  <a:txBody>
                    <a:bodyPr/>
                    <a:p>
                      <a:pPr algn="ctr">
                        <a:buClrTx/>
                        <a:buSzTx/>
                        <a:buFontTx/>
                        <a:buNone/>
                      </a:pPr>
                      <a:r>
                        <a:rPr lang="zh-CN" altLang="en-US" sz="1300">
                          <a:latin typeface="微软雅黑" panose="020B0503020204020204" pitchFamily="34" charset="-122"/>
                          <a:ea typeface="微软雅黑" panose="020B0503020204020204" pitchFamily="34" charset="-122"/>
                        </a:rPr>
                        <a:t>主题域</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指标类型</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指标名称</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指标定义/业务口径</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分析</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维度</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数据</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密级</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业务需求</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责任人</a:t>
                      </a:r>
                      <a:endParaRPr lang="zh-CN" altLang="en-US" sz="1300">
                        <a:latin typeface="微软雅黑" panose="020B0503020204020204" pitchFamily="34" charset="-122"/>
                        <a:ea typeface="微软雅黑" panose="020B0503020204020204" pitchFamily="34" charset="-122"/>
                      </a:endParaRPr>
                    </a:p>
                  </a:txBody>
                  <a:tcPr anchor="ctr" anchorCtr="0"/>
                </a:tc>
              </a:tr>
              <a:tr h="314325">
                <a:tc rowSpan="7">
                  <a:txBody>
                    <a:bodyPr/>
                    <a:p>
                      <a:pPr algn="ctr">
                        <a:buClrTx/>
                        <a:buSzTx/>
                        <a:buNone/>
                      </a:pPr>
                      <a:r>
                        <a:rPr lang="zh-CN" altLang="en-US" sz="1200" dirty="0">
                          <a:solidFill>
                            <a:schemeClr val="tx1"/>
                          </a:solidFill>
                          <a:latin typeface="微软雅黑" panose="020B0503020204020204" pitchFamily="34" charset="-122"/>
                          <a:ea typeface="微软雅黑" panose="020B0503020204020204" pitchFamily="34" charset="-122"/>
                          <a:sym typeface="+mn-ea"/>
                        </a:rPr>
                        <a:t>采购</a:t>
                      </a:r>
                      <a:r>
                        <a:rPr lang="zh-CN" altLang="en-US" sz="1200">
                          <a:solidFill>
                            <a:sysClr val="windowText" lastClr="000000"/>
                          </a:solidFill>
                          <a:latin typeface="微软雅黑" panose="020B0503020204020204" pitchFamily="34" charset="-122"/>
                          <a:ea typeface="微软雅黑" panose="020B0503020204020204" pitchFamily="34" charset="-122"/>
                        </a:rPr>
                        <a:t>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采购价格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实际单价</a:t>
                      </a:r>
                      <a:r>
                        <a:rPr lang="en-US" altLang="zh-CN" sz="1200">
                          <a:solidFill>
                            <a:sysClr val="windowText" lastClr="000000"/>
                          </a:solidFill>
                          <a:latin typeface="微软雅黑" panose="020B0503020204020204" pitchFamily="34" charset="-122"/>
                          <a:ea typeface="微软雅黑" panose="020B0503020204020204" pitchFamily="34" charset="-122"/>
                        </a:rPr>
                        <a:t>*</a:t>
                      </a:r>
                      <a:r>
                        <a:rPr lang="zh-CN" altLang="en-US" sz="1200">
                          <a:solidFill>
                            <a:sysClr val="windowText" lastClr="000000"/>
                          </a:solidFill>
                          <a:latin typeface="微软雅黑" panose="020B0503020204020204" pitchFamily="34" charset="-122"/>
                          <a:ea typeface="微软雅黑" panose="020B0503020204020204" pitchFamily="34" charset="-122"/>
                        </a:rPr>
                        <a:t>采购</a:t>
                      </a:r>
                      <a:r>
                        <a:rPr lang="zh-CN" altLang="en-US" sz="1200">
                          <a:solidFill>
                            <a:sysClr val="windowText" lastClr="000000"/>
                          </a:solidFill>
                          <a:latin typeface="微软雅黑" panose="020B0503020204020204" pitchFamily="34" charset="-122"/>
                          <a:ea typeface="微软雅黑" panose="020B0503020204020204" pitchFamily="34" charset="-122"/>
                        </a:rPr>
                        <a:t>数量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7">
                  <a:txBody>
                    <a:bodyPr/>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时间</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供应商</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物料</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采购组织</a:t>
                      </a:r>
                      <a:endParaRPr lang="zh-CN" altLang="en-US" sz="1200">
                        <a:solidFill>
                          <a:sysClr val="windowText" lastClr="000000"/>
                        </a:solidFill>
                        <a:latin typeface="微软雅黑" panose="020B0503020204020204" pitchFamily="34" charset="-122"/>
                        <a:ea typeface="微软雅黑" panose="020B0503020204020204" pitchFamily="34" charset="-122"/>
                        <a:sym typeface="宋体" pitchFamily="2" charset="-122"/>
                      </a:endParaRPr>
                    </a:p>
                  </a:txBody>
                  <a:tcPr anchor="ctr" anchorCtr="0"/>
                </a:tc>
                <a:tc rowSpan="7">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7">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内核处</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7">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内核处</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7">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韩雪</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r h="313690">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订单净值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考虑折扣和附加费后的</a:t>
                      </a:r>
                      <a:r>
                        <a:rPr lang="zh-CN" altLang="en-US" sz="1200">
                          <a:solidFill>
                            <a:sysClr val="windowText" lastClr="000000"/>
                          </a:solidFill>
                          <a:latin typeface="微软雅黑" panose="020B0503020204020204" pitchFamily="34" charset="-122"/>
                          <a:ea typeface="微软雅黑" panose="020B0503020204020204" pitchFamily="34" charset="-122"/>
                        </a:rPr>
                        <a:t>订单价格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313690">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订单总价值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不包含任何折扣与附加费用的原始订单</a:t>
                      </a:r>
                      <a:r>
                        <a:rPr lang="zh-CN" altLang="en-US" sz="1200">
                          <a:solidFill>
                            <a:sysClr val="windowText" lastClr="000000"/>
                          </a:solidFill>
                          <a:latin typeface="微软雅黑" panose="020B0503020204020204" pitchFamily="34" charset="-122"/>
                          <a:ea typeface="微软雅黑" panose="020B0503020204020204" pitchFamily="34" charset="-122"/>
                          <a:sym typeface="+mn-ea"/>
                        </a:rPr>
                        <a:t>价格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440055">
                <a:tc vMerge="1">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基础指标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本币单价</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不包含任何折扣与附加费用的原始物料报价的本币</a:t>
                      </a:r>
                      <a:r>
                        <a:rPr lang="zh-CN" altLang="en-US" sz="1200">
                          <a:solidFill>
                            <a:sysClr val="windowText" lastClr="000000"/>
                          </a:solidFill>
                          <a:latin typeface="微软雅黑" panose="020B0503020204020204" pitchFamily="34" charset="-122"/>
                          <a:ea typeface="微软雅黑" panose="020B0503020204020204" pitchFamily="34" charset="-122"/>
                          <a:sym typeface="+mn-ea"/>
                        </a:rPr>
                        <a:t>单价</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txBody>
                  <a:tcPr anchor="ctr" anchorCtr="0"/>
                </a:tc>
                <a:tc vMerge="1">
                  <a:tcPr/>
                </a:tc>
                <a:tc vMerge="1">
                  <a:tcPr/>
                </a:tc>
                <a:tc vMerge="1">
                  <a:tcPr/>
                </a:tc>
                <a:tc vMerge="1">
                  <a:tcPr/>
                </a:tc>
                <a:tc vMerge="1">
                  <a:tcPr/>
                </a:tc>
              </a:tr>
              <a:tr h="440055">
                <a:tc vMerge="1">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基础指标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采购数量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该供应商、物料、采购组织，高于</a:t>
                      </a:r>
                      <a:r>
                        <a:rPr lang="zh-CN" altLang="en-US" sz="1200">
                          <a:solidFill>
                            <a:sysClr val="windowText" lastClr="000000"/>
                          </a:solidFill>
                          <a:latin typeface="微软雅黑" panose="020B0503020204020204" pitchFamily="34" charset="-122"/>
                          <a:ea typeface="微软雅黑" panose="020B0503020204020204" pitchFamily="34" charset="-122"/>
                        </a:rPr>
                        <a:t>集团最</a:t>
                      </a:r>
                      <a:r>
                        <a:rPr lang="zh-CN" altLang="en-US" sz="1200">
                          <a:solidFill>
                            <a:sysClr val="windowText" lastClr="000000"/>
                          </a:solidFill>
                          <a:latin typeface="微软雅黑" panose="020B0503020204020204" pitchFamily="34" charset="-122"/>
                          <a:ea typeface="微软雅黑" panose="020B0503020204020204" pitchFamily="34" charset="-122"/>
                        </a:rPr>
                        <a:t>小价格的采购量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440055">
                <a:tc vMerge="1">
                  <a:tcPr/>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基础指标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退货数量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该供应商、物料、采购组织，低于</a:t>
                      </a:r>
                      <a:r>
                        <a:rPr lang="zh-CN" altLang="en-US" sz="1200">
                          <a:solidFill>
                            <a:sysClr val="windowText" lastClr="000000"/>
                          </a:solidFill>
                          <a:latin typeface="微软雅黑" panose="020B0503020204020204" pitchFamily="34" charset="-122"/>
                          <a:ea typeface="微软雅黑" panose="020B0503020204020204" pitchFamily="34" charset="-122"/>
                        </a:rPr>
                        <a:t>集团最大价格的</a:t>
                      </a:r>
                      <a:r>
                        <a:rPr lang="zh-CN" altLang="en-US" sz="1200">
                          <a:solidFill>
                            <a:sysClr val="windowText" lastClr="000000"/>
                          </a:solidFill>
                          <a:latin typeface="微软雅黑" panose="020B0503020204020204" pitchFamily="34" charset="-122"/>
                          <a:ea typeface="微软雅黑" panose="020B0503020204020204" pitchFamily="34" charset="-122"/>
                        </a:rPr>
                        <a:t>退货量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314325">
                <a:tc vMerge="1">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基础指标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集团币未税价格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不包含税的集团币采购</a:t>
                      </a:r>
                      <a:r>
                        <a:rPr lang="zh-CN" altLang="en-US" sz="1200">
                          <a:solidFill>
                            <a:sysClr val="windowText" lastClr="000000"/>
                          </a:solidFill>
                          <a:latin typeface="微软雅黑" panose="020B0503020204020204" pitchFamily="34" charset="-122"/>
                          <a:ea typeface="微软雅黑" panose="020B0503020204020204" pitchFamily="34" charset="-122"/>
                        </a:rPr>
                        <a:t>价格</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bl>
          </a:graphicData>
        </a:graphic>
      </p:graphicFrame>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2.3.3 </a:t>
            </a:r>
            <a:r>
              <a:rPr b="1">
                <a:sym typeface="+mn-ea"/>
              </a:rPr>
              <a:t>生产</a:t>
            </a:r>
            <a:r>
              <a:rPr b="1">
                <a:latin typeface="Times New Roman" panose="02020603050405020304" charset="0"/>
                <a:sym typeface="+mn-ea"/>
              </a:rPr>
              <a:t>域</a:t>
            </a:r>
            <a:r>
              <a:rPr lang="en-US" altLang="zh-CN" sz="1400" b="1">
                <a:latin typeface="Times New Roman" panose="02020603050405020304" charset="0"/>
                <a:sym typeface="+mn-ea"/>
              </a:rPr>
              <a:t>--MES</a:t>
            </a:r>
            <a:r>
              <a:rPr sz="1400" b="1">
                <a:latin typeface="Times New Roman" panose="02020603050405020304" charset="0"/>
                <a:sym typeface="+mn-ea"/>
              </a:rPr>
              <a:t>实时生产看板</a:t>
            </a:r>
            <a:endParaRPr sz="1400" b="1" dirty="0">
              <a:latin typeface="Times New Roman" panose="02020603050405020304" charset="0"/>
              <a:sym typeface="+mn-ea"/>
            </a:endParaRPr>
          </a:p>
        </p:txBody>
      </p:sp>
      <p:sp>
        <p:nvSpPr>
          <p:cNvPr id="3" name="矩形 2"/>
          <p:cNvSpPr/>
          <p:nvPr>
            <p:custDataLst>
              <p:tags r:id="rId1"/>
            </p:custDataLst>
          </p:nvPr>
        </p:nvSpPr>
        <p:spPr>
          <a:xfrm>
            <a:off x="274955" y="741680"/>
            <a:ext cx="350329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altLang="zh-CN" sz="1600" dirty="0">
                <a:solidFill>
                  <a:prstClr val="black"/>
                </a:solidFill>
                <a:latin typeface="微软雅黑" panose="020B0503020204020204" pitchFamily="34" charset="-122"/>
                <a:ea typeface="微软雅黑" panose="020B0503020204020204" pitchFamily="34" charset="-122"/>
              </a:rPr>
              <a:t>FineBI</a:t>
            </a:r>
            <a:r>
              <a:rPr kumimoji="1" lang="zh-CN" altLang="en-US" sz="1600" dirty="0">
                <a:solidFill>
                  <a:prstClr val="black"/>
                </a:solidFill>
                <a:latin typeface="微软雅黑" panose="020B0503020204020204" pitchFamily="34" charset="-122"/>
                <a:ea typeface="微软雅黑" panose="020B0503020204020204" pitchFamily="34" charset="-122"/>
              </a:rPr>
              <a:t>看板</a:t>
            </a:r>
            <a:endParaRPr kumimoji="1" 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3841115" y="741680"/>
            <a:ext cx="353314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080" y="725170"/>
            <a:ext cx="460375" cy="253047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2915" y="724535"/>
            <a:ext cx="3764280" cy="253174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281670" y="812165"/>
            <a:ext cx="3366135" cy="235585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MES</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生产实时看板</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华东</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实时更新</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实时查看生产状况</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华东环境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生产域 </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5" name="图片 64"/>
          <p:cNvPicPr>
            <a:picLocks noChangeAspect="1"/>
          </p:cNvPicPr>
          <p:nvPr>
            <p:custDataLst>
              <p:tags r:id="rId6"/>
            </p:custDataLst>
          </p:nvPr>
        </p:nvPicPr>
        <p:blipFill>
          <a:blip r:embed="rId7"/>
          <a:stretch>
            <a:fillRect/>
          </a:stretch>
        </p:blipFill>
        <p:spPr>
          <a:xfrm>
            <a:off x="3854450" y="1306195"/>
            <a:ext cx="3519170" cy="1541780"/>
          </a:xfrm>
          <a:prstGeom prst="rect">
            <a:avLst/>
          </a:prstGeom>
          <a:ln>
            <a:solidFill>
              <a:schemeClr val="accent1"/>
            </a:solidFill>
          </a:ln>
        </p:spPr>
      </p:pic>
      <p:pic>
        <p:nvPicPr>
          <p:cNvPr id="71" name="图片 70" descr="92d8b760a544f71069ce21a587bd6c1"/>
          <p:cNvPicPr>
            <a:picLocks noChangeAspect="1"/>
          </p:cNvPicPr>
          <p:nvPr>
            <p:custDataLst>
              <p:tags r:id="rId8"/>
            </p:custDataLst>
          </p:nvPr>
        </p:nvPicPr>
        <p:blipFill>
          <a:blip r:embed="rId9"/>
          <a:stretch>
            <a:fillRect/>
          </a:stretch>
        </p:blipFill>
        <p:spPr>
          <a:xfrm>
            <a:off x="274955" y="1306195"/>
            <a:ext cx="3503295" cy="1541780"/>
          </a:xfrm>
          <a:prstGeom prst="rect">
            <a:avLst/>
          </a:prstGeom>
          <a:ln>
            <a:solidFill>
              <a:schemeClr val="accent1"/>
            </a:solidFill>
          </a:ln>
        </p:spPr>
      </p:pic>
      <p:graphicFrame>
        <p:nvGraphicFramePr>
          <p:cNvPr id="6" name="表格 5"/>
          <p:cNvGraphicFramePr/>
          <p:nvPr>
            <p:custDataLst>
              <p:tags r:id="rId10"/>
            </p:custDataLst>
          </p:nvPr>
        </p:nvGraphicFramePr>
        <p:xfrm>
          <a:off x="274955" y="3461385"/>
          <a:ext cx="11617325" cy="2957830"/>
        </p:xfrm>
        <a:graphic>
          <a:graphicData uri="http://schemas.openxmlformats.org/drawingml/2006/table">
            <a:tbl>
              <a:tblPr firstRow="1" bandRow="1">
                <a:tableStyleId>{5C22544A-7EE6-4342-B048-85BDC9FD1C3A}</a:tableStyleId>
              </a:tblPr>
              <a:tblGrid>
                <a:gridCol w="923290"/>
                <a:gridCol w="988695"/>
                <a:gridCol w="1209675"/>
                <a:gridCol w="3505200"/>
                <a:gridCol w="852805"/>
                <a:gridCol w="892810"/>
                <a:gridCol w="1219835"/>
                <a:gridCol w="925830"/>
                <a:gridCol w="1099185"/>
              </a:tblGrid>
              <a:tr h="481965">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主题域</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指标类型</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指标名称</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指标定义</a:t>
                      </a:r>
                      <a:r>
                        <a:rPr lang="en-US" altLang="zh-CN" sz="1300" b="0">
                          <a:solidFill>
                            <a:srgbClr val="FFFFFF"/>
                          </a:solidFill>
                          <a:highlight>
                            <a:srgbClr val="5B9BD5"/>
                          </a:highlight>
                          <a:latin typeface="微软雅黑" panose="020B0503020204020204" pitchFamily="34" charset="-122"/>
                          <a:cs typeface="微软雅黑" panose="020B0503020204020204" pitchFamily="34" charset="-122"/>
                        </a:rPr>
                        <a:t>/</a:t>
                      </a: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业务口径</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分析维度</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数据密级</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业务需求部门</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责任部门</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300" b="0">
                          <a:solidFill>
                            <a:srgbClr val="FFFFFF"/>
                          </a:solidFill>
                          <a:highlight>
                            <a:srgbClr val="5B9BD5"/>
                          </a:highlight>
                          <a:latin typeface="微软雅黑" panose="020B0503020204020204" pitchFamily="34" charset="-122"/>
                          <a:cs typeface="微软雅黑" panose="020B0503020204020204" pitchFamily="34" charset="-122"/>
                        </a:rPr>
                        <a:t>责任人</a:t>
                      </a:r>
                      <a:endParaRPr lang="zh-CN" altLang="en-US" sz="1300" b="0">
                        <a:solidFill>
                          <a:srgbClr val="FFFFFF"/>
                        </a:solidFill>
                        <a:highlight>
                          <a:srgbClr val="5B9BD5"/>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5B9BD5"/>
                    </a:solidFill>
                  </a:tcPr>
                </a:tc>
              </a:tr>
              <a:tr h="496570">
                <a:tc rowSpan="5">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生产域</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投入数量</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计算各线别、班别以及站点的投入物料数量</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3">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线别</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班别</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站点</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5">
                  <a:txBody>
                    <a:bodyPr/>
                    <a:p>
                      <a:pPr indent="0" algn="ctr">
                        <a:buNone/>
                      </a:pP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L3</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5">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华东</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智能制造平台推广部</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5">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华东</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智能制造平台推广部</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rowSpan="5">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华东</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魏东东</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华东</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张李斯奇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r>
              <a:tr h="494030">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产出数量</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计算各线别、班别以及站点的产出物料数量</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r>
              <a:tr h="494665">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设备综合效率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OEE=</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产线使用率</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人力设备性能</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良率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r>
              <a:tr h="495935">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完工率</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a:txBody>
                    <a:bodyPr/>
                    <a:p>
                      <a:pPr indent="0">
                        <a:buNone/>
                      </a:pP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通过数量 </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 </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重分数量</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endParaRPr lang="en-US" altLang="zh-CN" sz="1200" b="0">
                        <a:solidFill>
                          <a:srgbClr val="000000"/>
                        </a:solidFill>
                        <a:highlight>
                          <a:srgbClr val="EAEFF7"/>
                        </a:highlight>
                        <a:latin typeface="微软雅黑" panose="020B0503020204020204" pitchFamily="34" charset="-122"/>
                        <a:cs typeface="微软雅黑" panose="020B0503020204020204" pitchFamily="34" charset="-122"/>
                      </a:endParaRPr>
                    </a:p>
                    <a:p>
                      <a:pPr indent="0">
                        <a:buNone/>
                      </a:pP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通过数量 </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 </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失败数量 </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 </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重投数量</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 </a:t>
                      </a:r>
                      <a:r>
                        <a:rPr lang="zh-CN" altLang="en-US" sz="1200" b="0">
                          <a:solidFill>
                            <a:srgbClr val="000000"/>
                          </a:solidFill>
                          <a:highlight>
                            <a:srgbClr val="EAEFF7"/>
                          </a:highlight>
                          <a:latin typeface="微软雅黑" panose="020B0503020204020204" pitchFamily="34" charset="-122"/>
                          <a:cs typeface="微软雅黑" panose="020B0503020204020204" pitchFamily="34" charset="-122"/>
                        </a:rPr>
                        <a:t>重分数量</a:t>
                      </a:r>
                      <a:r>
                        <a:rPr lang="en-US" altLang="zh-CN" sz="1200" b="0">
                          <a:solidFill>
                            <a:srgbClr val="000000"/>
                          </a:solidFill>
                          <a:highlight>
                            <a:srgbClr val="EAEFF7"/>
                          </a:highlight>
                          <a:latin typeface="微软雅黑" panose="020B0503020204020204" pitchFamily="34" charset="-122"/>
                          <a:cs typeface="微软雅黑" panose="020B0503020204020204" pitchFamily="34" charset="-122"/>
                        </a:rPr>
                        <a:t>)</a:t>
                      </a:r>
                      <a:endParaRPr lang="zh-CN" altLang="en-US" sz="1200" b="0">
                        <a:solidFill>
                          <a:srgbClr val="000000"/>
                        </a:solidFill>
                        <a:highlight>
                          <a:srgbClr val="EAEFF7"/>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EAEFF7"/>
                    </a:solidFill>
                  </a:tcPr>
                </a:tc>
                <a:tc rowSpan="2">
                  <a:txBody>
                    <a:bodyPr/>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线别</a:t>
                      </a:r>
                      <a:endParaRPr lang="zh-CN" altLang="en-US" sz="1200" b="0">
                        <a:solidFill>
                          <a:srgbClr val="000000"/>
                        </a:solidFill>
                        <a:highlight>
                          <a:srgbClr val="D2DEEF"/>
                        </a:highlight>
                        <a:latin typeface="微软雅黑" panose="020B0503020204020204" pitchFamily="34" charset="-122"/>
                        <a:cs typeface="微软雅黑" panose="020B0503020204020204" pitchFamily="34" charset="-122"/>
                      </a:endParaRPr>
                    </a:p>
                    <a:p>
                      <a:pPr indent="0" algn="ctr">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工单</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tcPr>
                </a:tc>
              </a:tr>
              <a:tr h="494665">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复合指标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产品良率</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a:txBody>
                    <a:bodyPr/>
                    <a:p>
                      <a:pPr indent="0">
                        <a:buNone/>
                      </a:pP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通过数量</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通过数量</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a:t>
                      </a:r>
                      <a:r>
                        <a:rPr lang="zh-CN" altLang="en-US" sz="1200" b="0">
                          <a:solidFill>
                            <a:srgbClr val="000000"/>
                          </a:solidFill>
                          <a:highlight>
                            <a:srgbClr val="D2DEEF"/>
                          </a:highlight>
                          <a:latin typeface="微软雅黑" panose="020B0503020204020204" pitchFamily="34" charset="-122"/>
                          <a:cs typeface="微软雅黑" panose="020B0503020204020204" pitchFamily="34" charset="-122"/>
                        </a:rPr>
                        <a:t>失败数量</a:t>
                      </a:r>
                      <a:r>
                        <a:rPr lang="en-US" altLang="zh-CN" sz="1200" b="0">
                          <a:solidFill>
                            <a:srgbClr val="000000"/>
                          </a:solidFill>
                          <a:highlight>
                            <a:srgbClr val="D2DEEF"/>
                          </a:highlight>
                          <a:latin typeface="微软雅黑" panose="020B0503020204020204" pitchFamily="34" charset="-122"/>
                          <a:cs typeface="微软雅黑" panose="020B0503020204020204" pitchFamily="34" charset="-122"/>
                        </a:rPr>
                        <a:t>) </a:t>
                      </a:r>
                      <a:endParaRPr lang="zh-CN" altLang="en-US" sz="1200" b="0">
                        <a:solidFill>
                          <a:srgbClr val="000000"/>
                        </a:solidFill>
                        <a:highlight>
                          <a:srgbClr val="D2DEEF"/>
                        </a:highlight>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T w="15240" cap="flat" cmpd="sng">
                      <a:solidFill>
                        <a:srgbClr val="FFFFFF"/>
                      </a:solidFill>
                      <a:prstDash val="solid"/>
                      <a:headEnd type="none" w="med" len="med"/>
                      <a:tailEnd type="none" w="med" len="med"/>
                    </a:lnT>
                    <a:lnB w="15240" cap="flat" cmpd="sng">
                      <a:solidFill>
                        <a:srgbClr val="FFFFFF"/>
                      </a:solidFill>
                      <a:prstDash val="solid"/>
                      <a:headEnd type="none" w="med" len="med"/>
                      <a:tailEnd type="none" w="med" len="med"/>
                    </a:lnB>
                    <a:lnTlToBr>
                      <a:noFill/>
                    </a:lnTlToBr>
                    <a:lnBlToTr>
                      <a:noFill/>
                    </a:lnBlToTr>
                    <a:solidFill>
                      <a:srgbClr val="D2DEEF"/>
                    </a:solidFill>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c vMerge="1">
                  <a:tcPr>
                    <a:lnL w="15240" cap="flat" cmpd="sng">
                      <a:solidFill>
                        <a:srgbClr val="FFFFFF"/>
                      </a:solidFill>
                      <a:prstDash val="solid"/>
                      <a:headEnd type="none" w="med" len="med"/>
                      <a:tailEnd type="none" w="med" len="med"/>
                    </a:lnL>
                    <a:lnR w="15240" cap="flat" cmpd="sng">
                      <a:solidFill>
                        <a:srgbClr val="FFFFFF"/>
                      </a:solidFill>
                      <a:prstDash val="solid"/>
                      <a:headEnd type="none" w="med" len="med"/>
                      <a:tailEnd type="none" w="med" len="med"/>
                    </a:lnR>
                    <a:lnB w="15240" cap="flat" cmpd="sng">
                      <a:solidFill>
                        <a:srgbClr val="FFFFFF"/>
                      </a:solidFill>
                      <a:prstDash val="solid"/>
                      <a:headEnd type="none" w="med" len="med"/>
                      <a:tailEnd type="none" w="med" len="med"/>
                    </a:lnB>
                  </a:tcPr>
                </a:tc>
              </a:tr>
            </a:tbl>
          </a:graphicData>
        </a:graphic>
      </p:graphicFrame>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2.3.4 </a:t>
            </a:r>
            <a:r>
              <a:rPr b="1">
                <a:sym typeface="+mn-ea"/>
              </a:rPr>
              <a:t>生产</a:t>
            </a:r>
            <a:r>
              <a:rPr b="1">
                <a:latin typeface="Times New Roman" panose="02020603050405020304" charset="0"/>
                <a:sym typeface="+mn-ea"/>
              </a:rPr>
              <a:t>域</a:t>
            </a:r>
            <a:r>
              <a:rPr lang="en-US" altLang="zh-CN" sz="1400" b="1">
                <a:latin typeface="Times New Roman" panose="02020603050405020304" charset="0"/>
                <a:sym typeface="+mn-ea"/>
              </a:rPr>
              <a:t>--</a:t>
            </a:r>
            <a:r>
              <a:rPr sz="1400" b="1">
                <a:latin typeface="Times New Roman" panose="02020603050405020304" charset="0"/>
                <a:sym typeface="+mn-ea"/>
              </a:rPr>
              <a:t>耗料、在制工单</a:t>
            </a:r>
            <a:endParaRPr sz="1400" b="1" dirty="0">
              <a:latin typeface="Times New Roman" panose="02020603050405020304" charset="0"/>
              <a:sym typeface="+mn-ea"/>
            </a:endParaRPr>
          </a:p>
        </p:txBody>
      </p:sp>
      <p:sp>
        <p:nvSpPr>
          <p:cNvPr id="3" name="矩形 2"/>
          <p:cNvSpPr/>
          <p:nvPr>
            <p:custDataLst>
              <p:tags r:id="rId1"/>
            </p:custDataLst>
          </p:nvPr>
        </p:nvSpPr>
        <p:spPr>
          <a:xfrm>
            <a:off x="274955" y="636905"/>
            <a:ext cx="350329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altLang="zh-CN" sz="1600" dirty="0">
                <a:solidFill>
                  <a:prstClr val="black"/>
                </a:solidFill>
                <a:latin typeface="微软雅黑" panose="020B0503020204020204" pitchFamily="34" charset="-122"/>
                <a:ea typeface="微软雅黑" panose="020B0503020204020204" pitchFamily="34" charset="-122"/>
              </a:rPr>
              <a:t>F</a:t>
            </a:r>
            <a:r>
              <a:rPr kumimoji="1" lang="en-US" sz="1600" dirty="0">
                <a:solidFill>
                  <a:prstClr val="black"/>
                </a:solidFill>
                <a:latin typeface="微软雅黑" panose="020B0503020204020204" pitchFamily="34" charset="-122"/>
                <a:ea typeface="微软雅黑" panose="020B0503020204020204" pitchFamily="34" charset="-122"/>
              </a:rPr>
              <a:t>R</a:t>
            </a:r>
            <a:r>
              <a:rPr kumimoji="1" lang="zh-CN" altLang="en-US" sz="1600" dirty="0">
                <a:solidFill>
                  <a:prstClr val="black"/>
                </a:solidFill>
                <a:latin typeface="微软雅黑" panose="020B0503020204020204" pitchFamily="34" charset="-122"/>
                <a:ea typeface="微软雅黑" panose="020B0503020204020204" pitchFamily="34" charset="-122"/>
              </a:rPr>
              <a:t>报表</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3841115" y="636905"/>
            <a:ext cx="353314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080" y="620395"/>
            <a:ext cx="460375" cy="231394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2915" y="619760"/>
            <a:ext cx="3764280" cy="231457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172450" y="640715"/>
            <a:ext cx="3674110" cy="2286635"/>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报表名称：①</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耗料报表、②在制报表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CPBG经管</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每天更新当月和上月数据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spcBef>
                <a:spcPts val="800"/>
              </a:spcBef>
              <a:buFont typeface="Arial" panose="020B0604020202020204" pitchFamily="34" charset="0"/>
              <a:buNone/>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②每天更新前一天数据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资产为耗料</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在制</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报表的明细数据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8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生产域 -&gt;工单管理</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6"/>
            </p:custDataLst>
          </p:nvPr>
        </p:nvGraphicFramePr>
        <p:xfrm>
          <a:off x="247650" y="2993390"/>
          <a:ext cx="11681460" cy="3843655"/>
        </p:xfrm>
        <a:graphic>
          <a:graphicData uri="http://schemas.openxmlformats.org/drawingml/2006/table">
            <a:tbl>
              <a:tblPr firstRow="1" bandRow="1">
                <a:tableStyleId>{5C22544A-7EE6-4342-B048-85BDC9FD1C3A}</a:tableStyleId>
              </a:tblPr>
              <a:tblGrid>
                <a:gridCol w="734695"/>
                <a:gridCol w="795020"/>
                <a:gridCol w="1614805"/>
                <a:gridCol w="4307840"/>
                <a:gridCol w="793750"/>
                <a:gridCol w="525780"/>
                <a:gridCol w="932180"/>
                <a:gridCol w="914400"/>
                <a:gridCol w="1062990"/>
              </a:tblGrid>
              <a:tr h="460375">
                <a:tc>
                  <a:txBody>
                    <a:bodyPr/>
                    <a:p>
                      <a:pPr algn="ctr">
                        <a:buClrTx/>
                        <a:buSzTx/>
                        <a:buFontTx/>
                        <a:buNone/>
                      </a:pPr>
                      <a:r>
                        <a:rPr lang="zh-CN" altLang="en-US" sz="1200">
                          <a:latin typeface="微软雅黑" panose="020B0503020204020204" pitchFamily="34" charset="-122"/>
                          <a:ea typeface="微软雅黑" panose="020B0503020204020204" pitchFamily="34" charset="-122"/>
                        </a:rPr>
                        <a:t>主题域</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指标</a:t>
                      </a:r>
                      <a:endParaRPr lang="zh-CN" altLang="en-US" sz="1200">
                        <a:latin typeface="微软雅黑" panose="020B0503020204020204" pitchFamily="34" charset="-122"/>
                        <a:ea typeface="微软雅黑" panose="020B0503020204020204" pitchFamily="34" charset="-122"/>
                      </a:endParaRPr>
                    </a:p>
                    <a:p>
                      <a:pPr algn="ctr">
                        <a:buClrTx/>
                        <a:buSzTx/>
                        <a:buFontTx/>
                        <a:buNone/>
                      </a:pPr>
                      <a:r>
                        <a:rPr lang="zh-CN" altLang="en-US" sz="1200">
                          <a:latin typeface="微软雅黑" panose="020B0503020204020204" pitchFamily="34" charset="-122"/>
                          <a:ea typeface="微软雅黑" panose="020B0503020204020204" pitchFamily="34" charset="-122"/>
                        </a:rPr>
                        <a:t>类型</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指标名称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指标定义/业务口径</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分析</a:t>
                      </a:r>
                      <a:endParaRPr lang="zh-CN" altLang="en-US" sz="1200">
                        <a:latin typeface="微软雅黑" panose="020B0503020204020204" pitchFamily="34" charset="-122"/>
                        <a:ea typeface="微软雅黑" panose="020B0503020204020204" pitchFamily="34" charset="-122"/>
                      </a:endParaRPr>
                    </a:p>
                    <a:p>
                      <a:pPr algn="ctr">
                        <a:buClrTx/>
                        <a:buSzTx/>
                        <a:buFontTx/>
                        <a:buNone/>
                      </a:pPr>
                      <a:r>
                        <a:rPr lang="zh-CN" altLang="en-US" sz="1200">
                          <a:latin typeface="微软雅黑" panose="020B0503020204020204" pitchFamily="34" charset="-122"/>
                          <a:ea typeface="微软雅黑" panose="020B0503020204020204" pitchFamily="34" charset="-122"/>
                        </a:rPr>
                        <a:t>维度</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数据</a:t>
                      </a:r>
                      <a:endParaRPr lang="zh-CN" altLang="en-US" sz="1200">
                        <a:latin typeface="微软雅黑" panose="020B0503020204020204" pitchFamily="34" charset="-122"/>
                        <a:ea typeface="微软雅黑" panose="020B0503020204020204" pitchFamily="34" charset="-122"/>
                      </a:endParaRPr>
                    </a:p>
                    <a:p>
                      <a:pPr algn="ctr">
                        <a:buClrTx/>
                        <a:buSzTx/>
                        <a:buFontTx/>
                        <a:buNone/>
                      </a:pPr>
                      <a:r>
                        <a:rPr lang="zh-CN" altLang="en-US" sz="1200">
                          <a:latin typeface="微软雅黑" panose="020B0503020204020204" pitchFamily="34" charset="-122"/>
                          <a:ea typeface="微软雅黑" panose="020B0503020204020204" pitchFamily="34" charset="-122"/>
                        </a:rPr>
                        <a:t>密级</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业务需求</a:t>
                      </a:r>
                      <a:endParaRPr lang="zh-CN" altLang="en-US" sz="1200">
                        <a:latin typeface="微软雅黑" panose="020B0503020204020204" pitchFamily="34" charset="-122"/>
                        <a:ea typeface="微软雅黑" panose="020B0503020204020204" pitchFamily="34" charset="-122"/>
                      </a:endParaRPr>
                    </a:p>
                    <a:p>
                      <a:pPr algn="ctr">
                        <a:buClrTx/>
                        <a:buSzTx/>
                        <a:buFontTx/>
                        <a:buNone/>
                      </a:pPr>
                      <a:r>
                        <a:rPr lang="zh-CN" altLang="en-US" sz="1200">
                          <a:latin typeface="微软雅黑" panose="020B0503020204020204" pitchFamily="34" charset="-122"/>
                          <a:ea typeface="微软雅黑" panose="020B0503020204020204" pitchFamily="34" charset="-122"/>
                        </a:rPr>
                        <a:t>部门</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责任部门</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200">
                          <a:latin typeface="微软雅黑" panose="020B0503020204020204" pitchFamily="34" charset="-122"/>
                          <a:ea typeface="微软雅黑" panose="020B0503020204020204" pitchFamily="34" charset="-122"/>
                        </a:rPr>
                        <a:t>责任人</a:t>
                      </a:r>
                      <a:endParaRPr lang="zh-CN" altLang="en-US" sz="1200">
                        <a:latin typeface="微软雅黑" panose="020B0503020204020204" pitchFamily="34" charset="-122"/>
                        <a:ea typeface="微软雅黑" panose="020B0503020204020204" pitchFamily="34" charset="-122"/>
                      </a:endParaRPr>
                    </a:p>
                  </a:txBody>
                  <a:tcPr anchor="ctr" anchorCtr="0"/>
                </a:tc>
              </a:tr>
              <a:tr h="457200">
                <a:tc rowSpan="9">
                  <a:txBody>
                    <a:bodyPr/>
                    <a:p>
                      <a:pPr algn="ctr">
                        <a:buClrTx/>
                        <a:buSzTx/>
                        <a:buNone/>
                      </a:pPr>
                      <a:r>
                        <a:rPr lang="zh-CN" altLang="en-US" sz="1200">
                          <a:solidFill>
                            <a:sysClr val="windowText" lastClr="000000"/>
                          </a:solidFill>
                          <a:latin typeface="微软雅黑" panose="020B0503020204020204" pitchFamily="34" charset="-122"/>
                          <a:ea typeface="微软雅黑" panose="020B0503020204020204" pitchFamily="34" charset="-122"/>
                        </a:rPr>
                        <a:t>生产域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发料金额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按集团、第一次结案日期、利润中心、产品处、系列、工单类型名称汇总计算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3">
                  <a:txBody>
                    <a:bodyPr/>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周</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月</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产品处</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系列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4">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9">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CPBG经管</a:t>
                      </a:r>
                      <a:endParaRPr lang="zh-CN" altLang="en-US" sz="1200">
                        <a:latin typeface="微软雅黑" panose="020B0503020204020204" pitchFamily="34" charset="-122"/>
                        <a:ea typeface="微软雅黑" panose="020B0503020204020204" pitchFamily="34" charset="-122"/>
                      </a:endParaRPr>
                    </a:p>
                  </a:txBody>
                  <a:tcPr anchor="ctr" anchorCtr="0"/>
                </a:tc>
                <a:tc rowSpan="9">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CPBG经管</a:t>
                      </a:r>
                      <a:endParaRPr lang="zh-CN" altLang="en-US" sz="1200">
                        <a:latin typeface="微软雅黑" panose="020B0503020204020204" pitchFamily="34" charset="-122"/>
                        <a:ea typeface="微软雅黑" panose="020B0503020204020204" pitchFamily="34" charset="-122"/>
                        <a:sym typeface="+mn-ea"/>
                      </a:endParaRPr>
                    </a:p>
                  </a:txBody>
                  <a:tcPr anchor="ctr" anchorCtr="0"/>
                </a:tc>
                <a:tc rowSpan="4">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中央-韩雪</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CPBG-刘敏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r h="457200">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耗料金额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按集团、第一次结案日期、利润中心、产品处、系列、工单类型名称汇总计算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274320">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耗料率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∑（耗料金额）/∑（发料金额）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457200">
                <a:tc vMerge="1">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基础指标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rPr>
                        <a:t>耗料管控目标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固定值，由生产主管和业务部门主管共同确定</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宋体" pitchFamily="2" charset="-122"/>
                        </a:rPr>
                        <a:t>产品处</a:t>
                      </a:r>
                      <a:endParaRPr lang="zh-CN" altLang="en-US" sz="1200">
                        <a:solidFill>
                          <a:sysClr val="windowText" lastClr="000000"/>
                        </a:solidFill>
                        <a:latin typeface="微软雅黑" panose="020B0503020204020204" pitchFamily="34" charset="-122"/>
                        <a:ea typeface="微软雅黑" panose="020B0503020204020204" pitchFamily="34" charset="-122"/>
                        <a:sym typeface="宋体" pitchFamily="2" charset="-122"/>
                      </a:endParaRPr>
                    </a:p>
                    <a:p>
                      <a:pPr algn="l">
                        <a:buClrTx/>
                        <a:buSzTx/>
                        <a:buFontTx/>
                        <a:buNone/>
                      </a:pPr>
                      <a:r>
                        <a:rPr lang="zh-CN" altLang="en-US" sz="1200">
                          <a:solidFill>
                            <a:sysClr val="windowText" lastClr="000000"/>
                          </a:solidFill>
                          <a:latin typeface="微软雅黑" panose="020B0503020204020204" pitchFamily="34" charset="-122"/>
                          <a:ea typeface="微软雅黑" panose="020B0503020204020204" pitchFamily="34" charset="-122"/>
                          <a:sym typeface="宋体" pitchFamily="2" charset="-122"/>
                        </a:rPr>
                        <a:t>系列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tc>
                <a:tc vMerge="1">
                  <a:tcPr/>
                </a:tc>
                <a:tc vMerge="1">
                  <a:tcPr/>
                </a:tc>
                <a:tc vMerge="1">
                  <a:tcPr/>
                </a:tc>
                <a:tc vMerge="1">
                  <a:tcPr/>
                </a:tc>
              </a:tr>
              <a:tr h="457200">
                <a:tc vMerge="1">
                  <a:tcPr anchor="ctr" anchorCtr="0"/>
                </a:tc>
                <a:tc>
                  <a:txBody>
                    <a:bodyPr/>
                    <a:p>
                      <a:pPr>
                        <a:buNone/>
                      </a:pPr>
                      <a:r>
                        <a:rPr lang="zh-CN" altLang="en-US" sz="1200">
                          <a:latin typeface="微软雅黑" panose="020B0503020204020204" pitchFamily="34" charset="-122"/>
                          <a:ea typeface="微软雅黑" panose="020B0503020204020204" pitchFamily="34" charset="-122"/>
                        </a:rPr>
                        <a:t>复合指标</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厂内0_7天工单数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计算类型为厂内工单，在制天数</a:t>
                      </a:r>
                      <a:r>
                        <a:rPr lang="en-US" altLang="zh-CN" sz="1200">
                          <a:latin typeface="微软雅黑" panose="020B0503020204020204" pitchFamily="34" charset="-122"/>
                          <a:ea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rPr>
                        <a:t>7的在制工单数，按集团、统计日期、利润中心、产品处、工单分类、工单名分类</a:t>
                      </a:r>
                      <a:endParaRPr lang="zh-CN" altLang="en-US" sz="1200">
                        <a:latin typeface="微软雅黑" panose="020B0503020204020204" pitchFamily="34" charset="-122"/>
                        <a:ea typeface="微软雅黑" panose="020B0503020204020204" pitchFamily="34" charset="-122"/>
                      </a:endParaRPr>
                    </a:p>
                  </a:txBody>
                  <a:tcPr anchor="ctr" anchorCtr="0"/>
                </a:tc>
                <a:tc rowSpan="5">
                  <a:txBody>
                    <a:bodyPr/>
                    <a:p>
                      <a:pPr algn="l">
                        <a:buNone/>
                      </a:pPr>
                      <a:r>
                        <a:rPr lang="zh-CN" altLang="en-US" sz="1200">
                          <a:latin typeface="微软雅黑" panose="020B0503020204020204" pitchFamily="34" charset="-122"/>
                          <a:ea typeface="微软雅黑" panose="020B0503020204020204" pitchFamily="34" charset="-122"/>
                          <a:sym typeface="+mn-ea"/>
                        </a:rPr>
                        <a:t>天</a:t>
                      </a:r>
                      <a:endParaRPr lang="zh-CN" altLang="en-US" sz="1200">
                        <a:latin typeface="微软雅黑" panose="020B0503020204020204" pitchFamily="34" charset="-122"/>
                        <a:ea typeface="微软雅黑" panose="020B0503020204020204" pitchFamily="34" charset="-122"/>
                      </a:endParaRPr>
                    </a:p>
                    <a:p>
                      <a:pPr algn="l">
                        <a:buNone/>
                      </a:pPr>
                      <a:r>
                        <a:rPr lang="zh-CN" altLang="en-US" sz="1200">
                          <a:latin typeface="微软雅黑" panose="020B0503020204020204" pitchFamily="34" charset="-122"/>
                          <a:ea typeface="微软雅黑" panose="020B0503020204020204" pitchFamily="34" charset="-122"/>
                          <a:sym typeface="+mn-ea"/>
                        </a:rPr>
                        <a:t>产品处</a:t>
                      </a:r>
                      <a:endParaRPr lang="zh-CN" altLang="en-US" sz="1200">
                        <a:latin typeface="微软雅黑" panose="020B0503020204020204" pitchFamily="34" charset="-122"/>
                        <a:ea typeface="微软雅黑" panose="020B0503020204020204" pitchFamily="34" charset="-122"/>
                      </a:endParaRPr>
                    </a:p>
                  </a:txBody>
                  <a:tcPr anchor="ctr" anchorCtr="0"/>
                </a:tc>
                <a:tc rowSpan="5">
                  <a:txBody>
                    <a:bodyPr/>
                    <a:p>
                      <a:pPr algn="ctr">
                        <a:buNone/>
                      </a:pPr>
                      <a:r>
                        <a:rPr lang="en-US" altLang="zh-CN" sz="1200">
                          <a:latin typeface="微软雅黑" panose="020B0503020204020204" pitchFamily="34" charset="-122"/>
                          <a:ea typeface="微软雅黑" panose="020B0503020204020204" pitchFamily="34" charset="-122"/>
                        </a:rPr>
                        <a:t>L2</a:t>
                      </a:r>
                      <a:endParaRPr lang="en-US" altLang="zh-CN" sz="1200">
                        <a:latin typeface="微软雅黑" panose="020B0503020204020204" pitchFamily="34" charset="-122"/>
                        <a:ea typeface="微软雅黑" panose="020B0503020204020204" pitchFamily="34" charset="-122"/>
                      </a:endParaRPr>
                    </a:p>
                  </a:txBody>
                  <a:tcPr anchor="ctr" anchorCtr="0"/>
                </a:tc>
                <a:tc vMerge="1">
                  <a:tcPr anchor="ctr" anchorCtr="0"/>
                </a:tc>
                <a:tc vMerge="1">
                  <a:tcPr anchor="ctr" anchorCtr="0"/>
                </a:tc>
                <a:tc rowSpan="5">
                  <a:txBody>
                    <a:bodyPr/>
                    <a:p>
                      <a:pPr algn="ctr">
                        <a:buNone/>
                      </a:pPr>
                      <a:r>
                        <a:rPr lang="zh-CN" altLang="en-US" sz="1200">
                          <a:latin typeface="微软雅黑" panose="020B0503020204020204" pitchFamily="34" charset="-122"/>
                          <a:ea typeface="微软雅黑" panose="020B0503020204020204" pitchFamily="34" charset="-122"/>
                        </a:rPr>
                        <a:t>中央</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韩雪</a:t>
                      </a:r>
                      <a:endParaRPr lang="zh-CN" altLang="en-US" sz="1200">
                        <a:latin typeface="微软雅黑" panose="020B0503020204020204" pitchFamily="34" charset="-122"/>
                        <a:ea typeface="微软雅黑" panose="020B0503020204020204" pitchFamily="34" charset="-122"/>
                      </a:endParaRPr>
                    </a:p>
                    <a:p>
                      <a:pPr algn="ctr">
                        <a:buNone/>
                      </a:pPr>
                      <a:r>
                        <a:rPr lang="en-US" altLang="zh-CN" sz="1200">
                          <a:latin typeface="微软雅黑" panose="020B0503020204020204" pitchFamily="34" charset="-122"/>
                          <a:ea typeface="微软雅黑" panose="020B0503020204020204" pitchFamily="34" charset="-122"/>
                        </a:rPr>
                        <a:t>CPBG</a:t>
                      </a:r>
                      <a:r>
                        <a:rPr lang="zh-CN" altLang="en-US" sz="1200">
                          <a:latin typeface="微软雅黑" panose="020B0503020204020204" pitchFamily="34" charset="-122"/>
                          <a:ea typeface="微软雅黑" panose="020B0503020204020204" pitchFamily="34" charset="-122"/>
                        </a:rPr>
                        <a:t>王泽月</a:t>
                      </a:r>
                      <a:endParaRPr lang="zh-CN" altLang="en-US" sz="1200">
                        <a:latin typeface="微软雅黑" panose="020B0503020204020204" pitchFamily="34" charset="-122"/>
                        <a:ea typeface="微软雅黑" panose="020B0503020204020204" pitchFamily="34" charset="-122"/>
                      </a:endParaRPr>
                    </a:p>
                  </a:txBody>
                  <a:tcPr anchor="ctr" anchorCtr="0"/>
                </a:tc>
              </a:tr>
              <a:tr h="178435">
                <a:tc vMerge="1">
                  <a:tcPr anchor="ctr" anchorCtr="0"/>
                </a:tc>
                <a:tc>
                  <a:txBody>
                    <a:bodyPr/>
                    <a:p>
                      <a:pPr>
                        <a:buNone/>
                      </a:pPr>
                      <a:r>
                        <a:rPr lang="zh-CN" altLang="en-US" sz="1200">
                          <a:latin typeface="微软雅黑" panose="020B0503020204020204" pitchFamily="34" charset="-122"/>
                          <a:ea typeface="微软雅黑" panose="020B0503020204020204" pitchFamily="34" charset="-122"/>
                        </a:rPr>
                        <a:t>复合指标</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厂内8_15天工单数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sym typeface="+mn-ea"/>
                        </a:rPr>
                        <a:t>计算类型为厂内工单8</a:t>
                      </a:r>
                      <a:r>
                        <a:rPr lang="en-US" altLang="zh-CN" sz="1200">
                          <a:latin typeface="微软雅黑" panose="020B0503020204020204" pitchFamily="34" charset="-122"/>
                          <a:ea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sym typeface="+mn-ea"/>
                        </a:rPr>
                        <a:t>在制天数</a:t>
                      </a:r>
                      <a:r>
                        <a:rPr lang="en-US" altLang="zh-CN" sz="1200">
                          <a:latin typeface="微软雅黑" panose="020B0503020204020204" pitchFamily="34" charset="-122"/>
                          <a:ea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sym typeface="+mn-ea"/>
                        </a:rPr>
                        <a:t>14的在制工单数</a:t>
                      </a:r>
                      <a:r>
                        <a:rPr lang="zh-CN" altLang="en-US" sz="1200">
                          <a:latin typeface="微软雅黑" panose="020B0503020204020204" pitchFamily="34" charset="-122"/>
                          <a:ea typeface="微软雅黑" panose="020B0503020204020204" pitchFamily="34" charset="-122"/>
                          <a:sym typeface="+mn-ea"/>
                        </a:rPr>
                        <a:t>，按集团</a:t>
                      </a:r>
                      <a:r>
                        <a:rPr lang="en-US" altLang="zh-CN" sz="1200">
                          <a:latin typeface="微软雅黑" panose="020B0503020204020204" pitchFamily="34" charset="-122"/>
                          <a:ea typeface="微软雅黑" panose="020B0503020204020204" pitchFamily="34" charset="-122"/>
                          <a:sym typeface="+mn-ea"/>
                        </a:rPr>
                        <a:t>…</a:t>
                      </a:r>
                      <a:endParaRPr lang="zh-CN" altLang="en-US" sz="1200">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158115">
                <a:tc vMerge="1">
                  <a:tcPr anchor="ctr" anchorCtr="0"/>
                </a:tc>
                <a:tc>
                  <a:txBody>
                    <a:bodyPr/>
                    <a:p>
                      <a:pPr>
                        <a:buNone/>
                      </a:pPr>
                      <a:r>
                        <a:rPr lang="zh-CN" altLang="en-US" sz="1200">
                          <a:latin typeface="微软雅黑" panose="020B0503020204020204" pitchFamily="34" charset="-122"/>
                          <a:ea typeface="微软雅黑" panose="020B0503020204020204" pitchFamily="34" charset="-122"/>
                        </a:rPr>
                        <a:t>复合指标</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厂内大于15天工单数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sym typeface="+mn-ea"/>
                        </a:rPr>
                        <a:t>计算类型为厂内工单，在制天数</a:t>
                      </a:r>
                      <a:r>
                        <a:rPr lang="en-US" altLang="zh-CN" sz="1200">
                          <a:latin typeface="微软雅黑" panose="020B0503020204020204" pitchFamily="34" charset="-122"/>
                          <a:ea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sym typeface="+mn-ea"/>
                        </a:rPr>
                        <a:t>15的在制工单数</a:t>
                      </a:r>
                      <a:r>
                        <a:rPr lang="zh-CN" altLang="en-US" sz="1200">
                          <a:latin typeface="微软雅黑" panose="020B0503020204020204" pitchFamily="34" charset="-122"/>
                          <a:ea typeface="微软雅黑" panose="020B0503020204020204" pitchFamily="34" charset="-122"/>
                          <a:sym typeface="+mn-ea"/>
                        </a:rPr>
                        <a:t>，按集团</a:t>
                      </a:r>
                      <a:r>
                        <a:rPr lang="en-US" altLang="zh-CN" sz="1200">
                          <a:latin typeface="微软雅黑" panose="020B0503020204020204" pitchFamily="34" charset="-122"/>
                          <a:ea typeface="微软雅黑" panose="020B0503020204020204" pitchFamily="34" charset="-122"/>
                          <a:sym typeface="+mn-ea"/>
                        </a:rPr>
                        <a:t>…</a:t>
                      </a:r>
                      <a:endParaRPr lang="zh-CN" altLang="en-US" sz="1200">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227965">
                <a:tc vMerge="1">
                  <a:tcPr anchor="ctr" anchorCtr="0"/>
                </a:tc>
                <a:tc>
                  <a:txBody>
                    <a:bodyPr/>
                    <a:p>
                      <a:pPr>
                        <a:buNone/>
                      </a:pPr>
                      <a:r>
                        <a:rPr lang="zh-CN" altLang="en-US" sz="1200">
                          <a:latin typeface="微软雅黑" panose="020B0503020204020204" pitchFamily="34" charset="-122"/>
                          <a:ea typeface="微软雅黑" panose="020B0503020204020204" pitchFamily="34" charset="-122"/>
                        </a:rPr>
                        <a:t>复合指标</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委外0_25天工单数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sym typeface="+mn-ea"/>
                        </a:rPr>
                        <a:t>计算类型为委外工单，在制天数&lt;25的在制工单数</a:t>
                      </a:r>
                      <a:r>
                        <a:rPr lang="zh-CN" altLang="en-US" sz="1200">
                          <a:latin typeface="微软雅黑" panose="020B0503020204020204" pitchFamily="34" charset="-122"/>
                          <a:ea typeface="微软雅黑" panose="020B0503020204020204" pitchFamily="34" charset="-122"/>
                          <a:sym typeface="+mn-ea"/>
                        </a:rPr>
                        <a:t>，按集团</a:t>
                      </a:r>
                      <a:r>
                        <a:rPr lang="en-US" altLang="zh-CN" sz="1200">
                          <a:latin typeface="微软雅黑" panose="020B0503020204020204" pitchFamily="34" charset="-122"/>
                          <a:ea typeface="微软雅黑" panose="020B0503020204020204" pitchFamily="34" charset="-122"/>
                          <a:sym typeface="+mn-ea"/>
                        </a:rPr>
                        <a:t>…</a:t>
                      </a:r>
                      <a:endParaRPr lang="en-US" altLang="zh-CN" sz="1200">
                        <a:latin typeface="微软雅黑" panose="020B0503020204020204" pitchFamily="34" charset="-122"/>
                        <a:ea typeface="微软雅黑" panose="020B0503020204020204" pitchFamily="34" charset="-122"/>
                        <a:sym typeface="+mn-ea"/>
                      </a:endParaRPr>
                    </a:p>
                  </a:txBody>
                  <a:tcPr anchor="ctr" anchorCtr="0"/>
                </a:tc>
                <a:tc vMerge="1">
                  <a:tcPr/>
                </a:tc>
                <a:tc vMerge="1">
                  <a:tcPr/>
                </a:tc>
                <a:tc vMerge="1">
                  <a:tcPr/>
                </a:tc>
                <a:tc vMerge="1">
                  <a:tcPr/>
                </a:tc>
                <a:tc vMerge="1">
                  <a:tcPr/>
                </a:tc>
              </a:tr>
              <a:tr h="457200">
                <a:tc vMerge="1">
                  <a:tcPr anchor="ctr" anchorCtr="0"/>
                </a:tc>
                <a:tc>
                  <a:txBody>
                    <a:bodyPr/>
                    <a:p>
                      <a:pPr>
                        <a:buNone/>
                      </a:pPr>
                      <a:r>
                        <a:rPr lang="zh-CN" altLang="en-US" sz="1200">
                          <a:latin typeface="微软雅黑" panose="020B0503020204020204" pitchFamily="34" charset="-122"/>
                          <a:ea typeface="微软雅黑" panose="020B0503020204020204" pitchFamily="34" charset="-122"/>
                        </a:rPr>
                        <a:t>复合指标</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rPr>
                        <a:t>委外大于25天工单数</a:t>
                      </a:r>
                      <a:endParaRPr lang="zh-CN" altLang="en-US" sz="1200">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latin typeface="微软雅黑" panose="020B0503020204020204" pitchFamily="34" charset="-122"/>
                          <a:ea typeface="微软雅黑" panose="020B0503020204020204" pitchFamily="34" charset="-122"/>
                          <a:sym typeface="+mn-ea"/>
                        </a:rPr>
                        <a:t>计算类型为委外工单，在制天数</a:t>
                      </a:r>
                      <a:r>
                        <a:rPr lang="en-US" altLang="zh-CN" sz="1200">
                          <a:latin typeface="微软雅黑" panose="020B0503020204020204" pitchFamily="34" charset="-122"/>
                          <a:ea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sym typeface="+mn-ea"/>
                        </a:rPr>
                        <a:t>25的在制工单数，按集团、统计日期、利润中心、产品处、工单分类、工单名分类</a:t>
                      </a:r>
                      <a:endParaRPr lang="zh-CN" altLang="en-US" sz="1200">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bl>
          </a:graphicData>
        </a:graphic>
      </p:graphicFrame>
      <p:pic>
        <p:nvPicPr>
          <p:cNvPr id="63" name="图片 62"/>
          <p:cNvPicPr>
            <a:picLocks noChangeAspect="1"/>
          </p:cNvPicPr>
          <p:nvPr>
            <p:custDataLst>
              <p:tags r:id="rId7"/>
            </p:custDataLst>
          </p:nvPr>
        </p:nvPicPr>
        <p:blipFill>
          <a:blip r:embed="rId8"/>
          <a:stretch>
            <a:fillRect/>
          </a:stretch>
        </p:blipFill>
        <p:spPr>
          <a:xfrm>
            <a:off x="3841115" y="1328420"/>
            <a:ext cx="3443605" cy="1548765"/>
          </a:xfrm>
          <a:prstGeom prst="rect">
            <a:avLst/>
          </a:prstGeom>
          <a:ln>
            <a:solidFill>
              <a:srgbClr val="0070C0"/>
            </a:solidFill>
          </a:ln>
        </p:spPr>
      </p:pic>
      <p:pic>
        <p:nvPicPr>
          <p:cNvPr id="64" name="图片 63" descr="D:\项目\我的项目文档\立讯\001材料整理\项目总结\耗料总结.png耗料总结"/>
          <p:cNvPicPr>
            <a:picLocks noChangeAspect="1"/>
          </p:cNvPicPr>
          <p:nvPr>
            <p:custDataLst>
              <p:tags r:id="rId9"/>
            </p:custDataLst>
          </p:nvPr>
        </p:nvPicPr>
        <p:blipFill>
          <a:blip r:embed="rId10"/>
          <a:srcRect/>
          <a:stretch>
            <a:fillRect/>
          </a:stretch>
        </p:blipFill>
        <p:spPr>
          <a:xfrm>
            <a:off x="274955" y="1329055"/>
            <a:ext cx="3453765" cy="1544320"/>
          </a:xfrm>
          <a:prstGeom prst="rect">
            <a:avLst/>
          </a:prstGeom>
          <a:ln>
            <a:solidFill>
              <a:srgbClr val="0070C0"/>
            </a:solidFill>
          </a:ln>
        </p:spPr>
      </p:pic>
      <p:pic>
        <p:nvPicPr>
          <p:cNvPr id="272" name="图片 271" descr="D:\项目\我的项目文档\立讯\001材料整理\项目总结\资产-在制.png资产-在制"/>
          <p:cNvPicPr>
            <a:picLocks noChangeAspect="1"/>
          </p:cNvPicPr>
          <p:nvPr>
            <p:custDataLst>
              <p:tags r:id="rId11"/>
            </p:custDataLst>
          </p:nvPr>
        </p:nvPicPr>
        <p:blipFill>
          <a:blip r:embed="rId12"/>
          <a:srcRect/>
          <a:stretch>
            <a:fillRect/>
          </a:stretch>
        </p:blipFill>
        <p:spPr>
          <a:xfrm>
            <a:off x="3952875" y="1241425"/>
            <a:ext cx="3432810" cy="1526540"/>
          </a:xfrm>
          <a:prstGeom prst="rect">
            <a:avLst/>
          </a:prstGeom>
          <a:ln>
            <a:solidFill>
              <a:srgbClr val="0070C0"/>
            </a:solidFill>
          </a:ln>
        </p:spPr>
      </p:pic>
      <p:pic>
        <p:nvPicPr>
          <p:cNvPr id="271" name="图片 270" descr="D:\项目\我的项目文档\立讯\001材料整理\项目总结\在制总结.png在制总结"/>
          <p:cNvPicPr>
            <a:picLocks noChangeAspect="1"/>
          </p:cNvPicPr>
          <p:nvPr>
            <p:custDataLst>
              <p:tags r:id="rId13"/>
            </p:custDataLst>
          </p:nvPr>
        </p:nvPicPr>
        <p:blipFill>
          <a:blip r:embed="rId14"/>
          <a:srcRect/>
          <a:stretch>
            <a:fillRect/>
          </a:stretch>
        </p:blipFill>
        <p:spPr>
          <a:xfrm>
            <a:off x="387985" y="1241425"/>
            <a:ext cx="3453130" cy="1544320"/>
          </a:xfrm>
          <a:prstGeom prst="rect">
            <a:avLst/>
          </a:prstGeom>
          <a:ln>
            <a:solidFill>
              <a:srgbClr val="0070C0"/>
            </a:solidFill>
          </a:ln>
        </p:spPr>
      </p:pic>
    </p:spTree>
    <p:custDataLst>
      <p:tags r:id="rId1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2.3.5 </a:t>
            </a:r>
            <a:r>
              <a:rPr b="1">
                <a:sym typeface="+mn-ea"/>
              </a:rPr>
              <a:t>库存</a:t>
            </a:r>
            <a:r>
              <a:rPr b="1">
                <a:latin typeface="Times New Roman" panose="02020603050405020304" charset="0"/>
                <a:sym typeface="+mn-ea"/>
              </a:rPr>
              <a:t>域</a:t>
            </a:r>
            <a:r>
              <a:rPr lang="en-US" altLang="zh-CN" sz="1400" b="1">
                <a:latin typeface="Times New Roman" panose="02020603050405020304" charset="0"/>
                <a:sym typeface="+mn-ea"/>
              </a:rPr>
              <a:t>--</a:t>
            </a:r>
            <a:r>
              <a:rPr sz="1400" b="1">
                <a:latin typeface="Times New Roman" panose="02020603050405020304" charset="0"/>
                <a:sym typeface="+mn-ea"/>
              </a:rPr>
              <a:t>库存统计</a:t>
            </a:r>
            <a:endParaRPr sz="1400" b="1" dirty="0">
              <a:latin typeface="Times New Roman" panose="02020603050405020304" charset="0"/>
              <a:sym typeface="+mn-ea"/>
            </a:endParaRPr>
          </a:p>
        </p:txBody>
      </p:sp>
      <p:sp>
        <p:nvSpPr>
          <p:cNvPr id="3" name="矩形 2"/>
          <p:cNvSpPr/>
          <p:nvPr>
            <p:custDataLst>
              <p:tags r:id="rId1"/>
            </p:custDataLst>
          </p:nvPr>
        </p:nvSpPr>
        <p:spPr>
          <a:xfrm>
            <a:off x="275590" y="972820"/>
            <a:ext cx="350329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F</a:t>
            </a:r>
            <a:r>
              <a:rPr kumimoji="1" lang="en-US" sz="1600" dirty="0">
                <a:solidFill>
                  <a:prstClr val="black"/>
                </a:solidFill>
                <a:latin typeface="微软雅黑" panose="020B0503020204020204" pitchFamily="34" charset="-122"/>
                <a:ea typeface="微软雅黑" panose="020B0503020204020204" pitchFamily="34" charset="-122"/>
                <a:sym typeface="+mn-ea"/>
              </a:rPr>
              <a:t>R</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报表</a:t>
            </a:r>
            <a:endParaRPr kumimoji="1" 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3841750" y="972820"/>
            <a:ext cx="353314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715" y="956310"/>
            <a:ext cx="460375" cy="253047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3550" y="955675"/>
            <a:ext cx="3764280" cy="253174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282305" y="1043305"/>
            <a:ext cx="3366135" cy="244348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库存报表</a:t>
            </a:r>
            <a:endPar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CPBG经管</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资产为库存金额的明细数据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库存域 -&gt;库存金额</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9" name="图片 78"/>
          <p:cNvPicPr>
            <a:picLocks noChangeAspect="1"/>
          </p:cNvPicPr>
          <p:nvPr>
            <p:custDataLst>
              <p:tags r:id="rId6"/>
            </p:custDataLst>
          </p:nvPr>
        </p:nvPicPr>
        <p:blipFill>
          <a:blip r:embed="rId7"/>
          <a:stretch>
            <a:fillRect/>
          </a:stretch>
        </p:blipFill>
        <p:spPr>
          <a:xfrm>
            <a:off x="275590" y="1548130"/>
            <a:ext cx="3482975" cy="1644015"/>
          </a:xfrm>
          <a:prstGeom prst="rect">
            <a:avLst/>
          </a:prstGeom>
          <a:ln>
            <a:solidFill>
              <a:srgbClr val="0070C0"/>
            </a:solidFill>
          </a:ln>
        </p:spPr>
      </p:pic>
      <p:pic>
        <p:nvPicPr>
          <p:cNvPr id="145" name="图片 144"/>
          <p:cNvPicPr>
            <a:picLocks noChangeAspect="1"/>
          </p:cNvPicPr>
          <p:nvPr>
            <p:custDataLst>
              <p:tags r:id="rId8"/>
            </p:custDataLst>
          </p:nvPr>
        </p:nvPicPr>
        <p:blipFill>
          <a:blip r:embed="rId9"/>
          <a:stretch>
            <a:fillRect/>
          </a:stretch>
        </p:blipFill>
        <p:spPr>
          <a:xfrm>
            <a:off x="3834765" y="1548130"/>
            <a:ext cx="3307715" cy="1576705"/>
          </a:xfrm>
          <a:prstGeom prst="rect">
            <a:avLst/>
          </a:prstGeom>
          <a:ln>
            <a:solidFill>
              <a:srgbClr val="0070C0"/>
            </a:solidFill>
          </a:ln>
        </p:spPr>
      </p:pic>
      <p:pic>
        <p:nvPicPr>
          <p:cNvPr id="13" name="图片 12"/>
          <p:cNvPicPr>
            <a:picLocks noChangeAspect="1"/>
          </p:cNvPicPr>
          <p:nvPr>
            <p:custDataLst>
              <p:tags r:id="rId10"/>
            </p:custDataLst>
          </p:nvPr>
        </p:nvPicPr>
        <p:blipFill>
          <a:blip r:embed="rId11"/>
          <a:stretch>
            <a:fillRect/>
          </a:stretch>
        </p:blipFill>
        <p:spPr>
          <a:xfrm>
            <a:off x="386715" y="1682115"/>
            <a:ext cx="3455035" cy="1574165"/>
          </a:xfrm>
          <a:prstGeom prst="rect">
            <a:avLst/>
          </a:prstGeom>
          <a:ln>
            <a:solidFill>
              <a:srgbClr val="0070C0"/>
            </a:solidFill>
          </a:ln>
        </p:spPr>
      </p:pic>
      <p:pic>
        <p:nvPicPr>
          <p:cNvPr id="14" name="图片 13"/>
          <p:cNvPicPr>
            <a:picLocks noChangeAspect="1"/>
          </p:cNvPicPr>
          <p:nvPr>
            <p:custDataLst>
              <p:tags r:id="rId12"/>
            </p:custDataLst>
          </p:nvPr>
        </p:nvPicPr>
        <p:blipFill>
          <a:blip r:embed="rId13"/>
          <a:stretch>
            <a:fillRect/>
          </a:stretch>
        </p:blipFill>
        <p:spPr>
          <a:xfrm>
            <a:off x="3936365" y="1672590"/>
            <a:ext cx="3437890" cy="1589405"/>
          </a:xfrm>
          <a:prstGeom prst="rect">
            <a:avLst/>
          </a:prstGeom>
          <a:ln>
            <a:solidFill>
              <a:srgbClr val="0070C0"/>
            </a:solidFill>
          </a:ln>
        </p:spPr>
      </p:pic>
      <p:pic>
        <p:nvPicPr>
          <p:cNvPr id="93" name="图片 92"/>
          <p:cNvPicPr>
            <a:picLocks noChangeAspect="1"/>
          </p:cNvPicPr>
          <p:nvPr>
            <p:custDataLst>
              <p:tags r:id="rId14"/>
            </p:custDataLst>
          </p:nvPr>
        </p:nvPicPr>
        <p:blipFill>
          <a:blip r:embed="rId15"/>
          <a:stretch>
            <a:fillRect/>
          </a:stretch>
        </p:blipFill>
        <p:spPr>
          <a:xfrm>
            <a:off x="499745" y="2126615"/>
            <a:ext cx="3436620" cy="1272540"/>
          </a:xfrm>
          <a:prstGeom prst="rect">
            <a:avLst/>
          </a:prstGeom>
          <a:ln>
            <a:solidFill>
              <a:srgbClr val="0070C0"/>
            </a:solidFill>
          </a:ln>
        </p:spPr>
      </p:pic>
      <p:pic>
        <p:nvPicPr>
          <p:cNvPr id="94" name="图片 93"/>
          <p:cNvPicPr>
            <a:picLocks noChangeAspect="1"/>
          </p:cNvPicPr>
          <p:nvPr>
            <p:custDataLst>
              <p:tags r:id="rId16"/>
            </p:custDataLst>
          </p:nvPr>
        </p:nvPicPr>
        <p:blipFill>
          <a:blip r:embed="rId13"/>
          <a:stretch>
            <a:fillRect/>
          </a:stretch>
        </p:blipFill>
        <p:spPr>
          <a:xfrm>
            <a:off x="4060825" y="1809750"/>
            <a:ext cx="3437890" cy="1589405"/>
          </a:xfrm>
          <a:prstGeom prst="rect">
            <a:avLst/>
          </a:prstGeom>
          <a:ln>
            <a:solidFill>
              <a:srgbClr val="0070C0"/>
            </a:solidFill>
          </a:ln>
        </p:spPr>
      </p:pic>
      <p:graphicFrame>
        <p:nvGraphicFramePr>
          <p:cNvPr id="8" name="表格 7"/>
          <p:cNvGraphicFramePr/>
          <p:nvPr>
            <p:custDataLst>
              <p:tags r:id="rId17"/>
            </p:custDataLst>
          </p:nvPr>
        </p:nvGraphicFramePr>
        <p:xfrm>
          <a:off x="247015" y="3691890"/>
          <a:ext cx="11600180" cy="2533650"/>
        </p:xfrm>
        <a:graphic>
          <a:graphicData uri="http://schemas.openxmlformats.org/drawingml/2006/table">
            <a:tbl>
              <a:tblPr firstRow="1" bandRow="1">
                <a:tableStyleId>{5C22544A-7EE6-4342-B048-85BDC9FD1C3A}</a:tableStyleId>
              </a:tblPr>
              <a:tblGrid>
                <a:gridCol w="763270"/>
                <a:gridCol w="861695"/>
                <a:gridCol w="1168400"/>
                <a:gridCol w="4672965"/>
                <a:gridCol w="655955"/>
                <a:gridCol w="548005"/>
                <a:gridCol w="871220"/>
                <a:gridCol w="925195"/>
                <a:gridCol w="1133475"/>
              </a:tblGrid>
              <a:tr h="699135">
                <a:tc>
                  <a:txBody>
                    <a:bodyPr/>
                    <a:p>
                      <a:pPr algn="ctr">
                        <a:buClrTx/>
                        <a:buSzTx/>
                        <a:buFontTx/>
                        <a:buNone/>
                      </a:pPr>
                      <a:r>
                        <a:rPr lang="zh-CN" altLang="en-US" sz="1300">
                          <a:latin typeface="微软雅黑" panose="020B0503020204020204" pitchFamily="34" charset="-122"/>
                          <a:ea typeface="微软雅黑" panose="020B0503020204020204" pitchFamily="34" charset="-122"/>
                        </a:rPr>
                        <a:t>主题域</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指标类型</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指标名称</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指标定义/业务口径</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分析</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维度</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数据</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密级</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业务需求</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责任人</a:t>
                      </a:r>
                      <a:endParaRPr lang="zh-CN" altLang="en-US" sz="1300">
                        <a:latin typeface="微软雅黑" panose="020B0503020204020204" pitchFamily="34" charset="-122"/>
                        <a:ea typeface="微软雅黑" panose="020B0503020204020204" pitchFamily="34" charset="-122"/>
                      </a:endParaRPr>
                    </a:p>
                  </a:txBody>
                  <a:tcPr anchor="ctr" anchorCtr="0"/>
                </a:tc>
              </a:tr>
              <a:tr h="916940">
                <a:tc rowSpan="2">
                  <a:txBody>
                    <a:bodyPr/>
                    <a:p>
                      <a:pPr algn="ctr">
                        <a:buClrTx/>
                        <a:buSzTx/>
                        <a:buNone/>
                      </a:pPr>
                      <a:r>
                        <a:rPr lang="zh-CN" altLang="en-US" sz="1200">
                          <a:solidFill>
                            <a:sysClr val="windowText" lastClr="000000"/>
                          </a:solidFill>
                          <a:latin typeface="微软雅黑" panose="020B0503020204020204" pitchFamily="34" charset="-122"/>
                          <a:ea typeface="微软雅黑" panose="020B0503020204020204" pitchFamily="34" charset="-122"/>
                        </a:rPr>
                        <a:t>库存域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库存金额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根据 工厂+物料 与机种、系列的对照表，匹配机种和系列，统计日期每月最后一天作为当月值，统计日期每周最后一天作为周度值；按照呆滞天数分段</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周</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月</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产品处</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系列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CPBG经管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中央-韩雪</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CPBG-刘敏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r h="917575">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期末在制金额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根据 工厂+物料 与机种、系列的对照表，匹配机种和系列，统计日期每月最后一天作为当月值，统计日期每周最后一天作为周度值；按照呆滞天数分段</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bl>
          </a:graphicData>
        </a:graphic>
      </p:graphicFrame>
    </p:spTree>
    <p:custDataLst>
      <p:tags r:id="rId1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2.3.6 </a:t>
            </a:r>
            <a:r>
              <a:rPr b="1">
                <a:sym typeface="+mn-ea"/>
              </a:rPr>
              <a:t>销售</a:t>
            </a:r>
            <a:r>
              <a:rPr b="1">
                <a:latin typeface="Times New Roman" panose="02020603050405020304" charset="0"/>
                <a:sym typeface="+mn-ea"/>
              </a:rPr>
              <a:t>域</a:t>
            </a:r>
            <a:r>
              <a:rPr lang="en-US" altLang="zh-CN" sz="1400" b="1">
                <a:latin typeface="Times New Roman" panose="02020603050405020304" charset="0"/>
                <a:sym typeface="+mn-ea"/>
              </a:rPr>
              <a:t>--</a:t>
            </a:r>
            <a:r>
              <a:rPr sz="1400" b="1">
                <a:latin typeface="Times New Roman" panose="02020603050405020304" charset="0"/>
                <a:sym typeface="+mn-ea"/>
              </a:rPr>
              <a:t>营收</a:t>
            </a:r>
            <a:endParaRPr sz="1400" b="1">
              <a:latin typeface="Times New Roman" panose="02020603050405020304" charset="0"/>
              <a:sym typeface="+mn-ea"/>
            </a:endParaRPr>
          </a:p>
        </p:txBody>
      </p:sp>
      <p:sp>
        <p:nvSpPr>
          <p:cNvPr id="3" name="矩形 2"/>
          <p:cNvSpPr/>
          <p:nvPr>
            <p:custDataLst>
              <p:tags r:id="rId1"/>
            </p:custDataLst>
          </p:nvPr>
        </p:nvSpPr>
        <p:spPr>
          <a:xfrm>
            <a:off x="275590" y="1172210"/>
            <a:ext cx="350329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F</a:t>
            </a:r>
            <a:r>
              <a:rPr kumimoji="1" lang="en-US" sz="1600" dirty="0">
                <a:solidFill>
                  <a:prstClr val="black"/>
                </a:solidFill>
                <a:latin typeface="微软雅黑" panose="020B0503020204020204" pitchFamily="34" charset="-122"/>
                <a:ea typeface="微软雅黑" panose="020B0503020204020204" pitchFamily="34" charset="-122"/>
                <a:sym typeface="+mn-ea"/>
              </a:rPr>
              <a:t>R</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报表</a:t>
            </a:r>
            <a:endParaRPr kumimoji="1" 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4058285" y="1172210"/>
            <a:ext cx="3316605"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715" y="1155700"/>
            <a:ext cx="460375" cy="253047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3550" y="1155065"/>
            <a:ext cx="3764280" cy="253174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282305" y="1242695"/>
            <a:ext cx="3366135" cy="244348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营收报表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CPBG经管</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资产为营业收入的明细数据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CPBG环境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销售域 -&gt;营收</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9" name="图片 78"/>
          <p:cNvPicPr>
            <a:picLocks noChangeAspect="1"/>
          </p:cNvPicPr>
          <p:nvPr>
            <p:custDataLst>
              <p:tags r:id="rId6"/>
            </p:custDataLst>
          </p:nvPr>
        </p:nvPicPr>
        <p:blipFill>
          <a:blip r:embed="rId7"/>
          <a:stretch>
            <a:fillRect/>
          </a:stretch>
        </p:blipFill>
        <p:spPr>
          <a:xfrm>
            <a:off x="295910" y="1747520"/>
            <a:ext cx="3482975" cy="1644015"/>
          </a:xfrm>
          <a:prstGeom prst="rect">
            <a:avLst/>
          </a:prstGeom>
          <a:ln>
            <a:solidFill>
              <a:srgbClr val="0070C0"/>
            </a:solidFill>
          </a:ln>
        </p:spPr>
      </p:pic>
      <p:pic>
        <p:nvPicPr>
          <p:cNvPr id="145" name="图片 144"/>
          <p:cNvPicPr>
            <a:picLocks noChangeAspect="1"/>
          </p:cNvPicPr>
          <p:nvPr>
            <p:custDataLst>
              <p:tags r:id="rId8"/>
            </p:custDataLst>
          </p:nvPr>
        </p:nvPicPr>
        <p:blipFill>
          <a:blip r:embed="rId9"/>
          <a:stretch>
            <a:fillRect/>
          </a:stretch>
        </p:blipFill>
        <p:spPr>
          <a:xfrm>
            <a:off x="4066540" y="1747520"/>
            <a:ext cx="3307715" cy="1644015"/>
          </a:xfrm>
          <a:prstGeom prst="rect">
            <a:avLst/>
          </a:prstGeom>
          <a:ln>
            <a:solidFill>
              <a:srgbClr val="0070C0"/>
            </a:solidFill>
          </a:ln>
        </p:spPr>
      </p:pic>
      <p:graphicFrame>
        <p:nvGraphicFramePr>
          <p:cNvPr id="4" name="表格 3"/>
          <p:cNvGraphicFramePr/>
          <p:nvPr>
            <p:custDataLst>
              <p:tags r:id="rId10"/>
            </p:custDataLst>
          </p:nvPr>
        </p:nvGraphicFramePr>
        <p:xfrm>
          <a:off x="482600" y="4011295"/>
          <a:ext cx="11365230" cy="1764030"/>
        </p:xfrm>
        <a:graphic>
          <a:graphicData uri="http://schemas.openxmlformats.org/drawingml/2006/table">
            <a:tbl>
              <a:tblPr firstRow="1" bandRow="1">
                <a:tableStyleId>{5C22544A-7EE6-4342-B048-85BDC9FD1C3A}</a:tableStyleId>
              </a:tblPr>
              <a:tblGrid>
                <a:gridCol w="1056005"/>
                <a:gridCol w="974090"/>
                <a:gridCol w="1174750"/>
                <a:gridCol w="3254375"/>
                <a:gridCol w="851535"/>
                <a:gridCol w="735330"/>
                <a:gridCol w="1023620"/>
                <a:gridCol w="1144905"/>
                <a:gridCol w="1150620"/>
              </a:tblGrid>
              <a:tr h="668655">
                <a:tc>
                  <a:txBody>
                    <a:bodyPr/>
                    <a:p>
                      <a:pPr algn="ctr">
                        <a:buClrTx/>
                        <a:buSzTx/>
                        <a:buFontTx/>
                        <a:buNone/>
                      </a:pPr>
                      <a:r>
                        <a:rPr lang="zh-CN" altLang="en-US" sz="1300">
                          <a:latin typeface="微软雅黑" panose="020B0503020204020204" pitchFamily="34" charset="-122"/>
                          <a:ea typeface="微软雅黑" panose="020B0503020204020204" pitchFamily="34" charset="-122"/>
                        </a:rPr>
                        <a:t>主题域</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指标类型</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指标名称</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指标定义/业务口径</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分析</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维度</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数据</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密级</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业务需求</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责任人</a:t>
                      </a:r>
                      <a:endParaRPr lang="zh-CN" altLang="en-US" sz="1300">
                        <a:latin typeface="微软雅黑" panose="020B0503020204020204" pitchFamily="34" charset="-122"/>
                        <a:ea typeface="微软雅黑" panose="020B0503020204020204" pitchFamily="34" charset="-122"/>
                      </a:endParaRPr>
                    </a:p>
                  </a:txBody>
                  <a:tcPr anchor="ctr" anchorCtr="0"/>
                </a:tc>
              </a:tr>
              <a:tr h="1095375">
                <a:tc>
                  <a:txBody>
                    <a:bodyPr/>
                    <a:p>
                      <a:pPr algn="ctr">
                        <a:buClrTx/>
                        <a:buSzTx/>
                        <a:buNone/>
                      </a:pPr>
                      <a:r>
                        <a:rPr lang="zh-CN" altLang="en-US" sz="1200">
                          <a:solidFill>
                            <a:sysClr val="windowText" lastClr="000000"/>
                          </a:solidFill>
                          <a:latin typeface="微软雅黑" panose="020B0503020204020204" pitchFamily="34" charset="-122"/>
                          <a:ea typeface="微软雅黑" panose="020B0503020204020204" pitchFamily="34" charset="-122"/>
                        </a:rPr>
                        <a:t>营收域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未税总金额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根据 工厂+物料 与机种、系列的对照表，匹配机种和系列，按照月度汇总未税总金额</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周</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月</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产品处</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系列</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CPBG经管</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中央-韩雪</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CPBG-刘敏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bl>
          </a:graphicData>
        </a:graphic>
      </p:graphicFrame>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2.3.7 </a:t>
            </a:r>
            <a:r>
              <a:rPr b="1">
                <a:sym typeface="+mn-ea"/>
              </a:rPr>
              <a:t>运维</a:t>
            </a:r>
            <a:r>
              <a:rPr b="1">
                <a:latin typeface="Times New Roman" panose="02020603050405020304" charset="0"/>
                <a:sym typeface="+mn-ea"/>
              </a:rPr>
              <a:t>域</a:t>
            </a:r>
            <a:r>
              <a:rPr lang="en-US" altLang="zh-CN" sz="1400" b="1">
                <a:latin typeface="Times New Roman" panose="02020603050405020304" charset="0"/>
                <a:sym typeface="+mn-ea"/>
              </a:rPr>
              <a:t>--IP-G</a:t>
            </a:r>
            <a:r>
              <a:rPr lang="en-US" altLang="zh-CN" sz="1400" b="1">
                <a:latin typeface="Times New Roman" panose="02020603050405020304" charset="0"/>
                <a:sym typeface="+mn-ea"/>
              </a:rPr>
              <a:t>uard</a:t>
            </a:r>
            <a:endParaRPr lang="en-US" altLang="zh-CN" sz="1400" b="1">
              <a:latin typeface="Times New Roman" panose="02020603050405020304" charset="0"/>
              <a:sym typeface="+mn-ea"/>
            </a:endParaRPr>
          </a:p>
        </p:txBody>
      </p:sp>
      <p:sp>
        <p:nvSpPr>
          <p:cNvPr id="3" name="矩形 2"/>
          <p:cNvSpPr/>
          <p:nvPr>
            <p:custDataLst>
              <p:tags r:id="rId1"/>
            </p:custDataLst>
          </p:nvPr>
        </p:nvSpPr>
        <p:spPr>
          <a:xfrm>
            <a:off x="275590" y="1172210"/>
            <a:ext cx="350329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洞见报表</a:t>
            </a:r>
            <a:endParaRPr kumimoji="1" lang="en-US" sz="160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custDataLst>
              <p:tags r:id="rId2"/>
            </p:custDataLst>
          </p:nvPr>
        </p:nvSpPr>
        <p:spPr>
          <a:xfrm>
            <a:off x="3882390" y="1172210"/>
            <a:ext cx="3515360" cy="49403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形成数据资产</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custDataLst>
              <p:tags r:id="rId3"/>
            </p:custDataLst>
          </p:nvPr>
        </p:nvSpPr>
        <p:spPr>
          <a:xfrm>
            <a:off x="7498715" y="1155700"/>
            <a:ext cx="460375" cy="2307590"/>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4"/>
            </p:custDataLst>
          </p:nvPr>
        </p:nvSpPr>
        <p:spPr>
          <a:xfrm>
            <a:off x="8083550" y="1155065"/>
            <a:ext cx="3764280" cy="2308860"/>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5"/>
            </p:custDataLst>
          </p:nvPr>
        </p:nvSpPr>
        <p:spPr>
          <a:xfrm>
            <a:off x="8282305" y="1303655"/>
            <a:ext cx="3366135" cy="1983740"/>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en-US" altLang="zh-CN" sz="1200" dirty="0">
                <a:latin typeface="微软雅黑" panose="020B0503020204020204" pitchFamily="34" charset="-122"/>
                <a:ea typeface="微软雅黑" panose="020B0503020204020204" pitchFamily="34" charset="-122"/>
                <a:sym typeface="+mn-ea"/>
              </a:rPr>
              <a:t>软件使用明细表/软件使用统计表 </a:t>
            </a:r>
            <a:endParaRPr lang="en-US" altLang="zh-CN" sz="1200" dirty="0">
              <a:latin typeface="微软雅黑" panose="020B0503020204020204" pitchFamily="34" charset="-122"/>
              <a:ea typeface="微软雅黑" panose="020B0503020204020204" pitchFamily="34" charset="-122"/>
              <a:sym typeface="+mn-ea"/>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altLang="en-US" sz="1200" dirty="0">
                <a:latin typeface="微软雅黑" panose="020B0503020204020204" pitchFamily="34" charset="-122"/>
                <a:ea typeface="微软雅黑" panose="020B0503020204020204" pitchFamily="34" charset="-122"/>
                <a:sym typeface="+mn-ea"/>
              </a:rPr>
              <a:t>信息安全部门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每天更新数据</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洞见</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中央</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Infra</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环境</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运维域</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custDataLst>
              <p:tags r:id="rId6"/>
            </p:custDataLst>
          </p:nvPr>
        </p:nvPicPr>
        <p:blipFill>
          <a:blip r:embed="rId7"/>
          <a:stretch>
            <a:fillRect/>
          </a:stretch>
        </p:blipFill>
        <p:spPr>
          <a:xfrm>
            <a:off x="299085" y="1771650"/>
            <a:ext cx="3479800" cy="1666240"/>
          </a:xfrm>
          <a:prstGeom prst="rect">
            <a:avLst/>
          </a:prstGeom>
          <a:ln>
            <a:solidFill>
              <a:srgbClr val="0070C0"/>
            </a:solidFill>
          </a:ln>
        </p:spPr>
      </p:pic>
      <p:pic>
        <p:nvPicPr>
          <p:cNvPr id="16" name="图片 15"/>
          <p:cNvPicPr>
            <a:picLocks noChangeAspect="1"/>
          </p:cNvPicPr>
          <p:nvPr>
            <p:custDataLst>
              <p:tags r:id="rId8"/>
            </p:custDataLst>
          </p:nvPr>
        </p:nvPicPr>
        <p:blipFill>
          <a:blip r:embed="rId9"/>
          <a:stretch>
            <a:fillRect/>
          </a:stretch>
        </p:blipFill>
        <p:spPr>
          <a:xfrm>
            <a:off x="3880485" y="1771650"/>
            <a:ext cx="3516630" cy="1691640"/>
          </a:xfrm>
          <a:prstGeom prst="rect">
            <a:avLst/>
          </a:prstGeom>
          <a:ln>
            <a:solidFill>
              <a:srgbClr val="0070C0"/>
            </a:solidFill>
          </a:ln>
        </p:spPr>
      </p:pic>
      <p:graphicFrame>
        <p:nvGraphicFramePr>
          <p:cNvPr id="7" name="表格 6"/>
          <p:cNvGraphicFramePr/>
          <p:nvPr>
            <p:custDataLst>
              <p:tags r:id="rId10"/>
            </p:custDataLst>
          </p:nvPr>
        </p:nvGraphicFramePr>
        <p:xfrm>
          <a:off x="247650" y="3754755"/>
          <a:ext cx="11600815" cy="2314575"/>
        </p:xfrm>
        <a:graphic>
          <a:graphicData uri="http://schemas.openxmlformats.org/drawingml/2006/table">
            <a:tbl>
              <a:tblPr firstRow="1" bandRow="1">
                <a:tableStyleId>{5C22544A-7EE6-4342-B048-85BDC9FD1C3A}</a:tableStyleId>
              </a:tblPr>
              <a:tblGrid>
                <a:gridCol w="959485"/>
                <a:gridCol w="1040130"/>
                <a:gridCol w="1546860"/>
                <a:gridCol w="3268980"/>
                <a:gridCol w="957580"/>
                <a:gridCol w="956310"/>
                <a:gridCol w="957580"/>
                <a:gridCol w="956310"/>
                <a:gridCol w="957580"/>
              </a:tblGrid>
              <a:tr h="503555">
                <a:tc>
                  <a:txBody>
                    <a:bodyPr/>
                    <a:p>
                      <a:pPr algn="ctr">
                        <a:buClrTx/>
                        <a:buSzTx/>
                        <a:buFontTx/>
                        <a:buNone/>
                      </a:pPr>
                      <a:r>
                        <a:rPr lang="zh-CN" altLang="en-US" sz="1300">
                          <a:latin typeface="微软雅黑" panose="020B0503020204020204" pitchFamily="34" charset="-122"/>
                          <a:ea typeface="微软雅黑" panose="020B0503020204020204" pitchFamily="34" charset="-122"/>
                        </a:rPr>
                        <a:t>主题域</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指标类型</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指标名称</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指标定义/业务口径</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分析</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维度</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数据</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密级</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业务需求</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责任人</a:t>
                      </a:r>
                      <a:endParaRPr lang="zh-CN" altLang="en-US" sz="1300">
                        <a:latin typeface="微软雅黑" panose="020B0503020204020204" pitchFamily="34" charset="-122"/>
                        <a:ea typeface="微软雅黑" panose="020B0503020204020204" pitchFamily="34" charset="-122"/>
                      </a:endParaRPr>
                    </a:p>
                  </a:txBody>
                  <a:tcPr anchor="ctr" anchorCtr="0"/>
                </a:tc>
              </a:tr>
              <a:tr h="593725">
                <a:tc rowSpan="3">
                  <a:txBody>
                    <a:bodyPr/>
                    <a:p>
                      <a:pPr algn="ctr">
                        <a:buClrTx/>
                        <a:buSzTx/>
                        <a:buNone/>
                      </a:pPr>
                      <a:r>
                        <a:rPr lang="zh-CN" altLang="en-US" sz="1200">
                          <a:solidFill>
                            <a:sysClr val="windowText" lastClr="000000"/>
                          </a:solidFill>
                          <a:latin typeface="微软雅黑" panose="020B0503020204020204" pitchFamily="34" charset="-122"/>
                          <a:ea typeface="微软雅黑" panose="020B0503020204020204" pitchFamily="34" charset="-122"/>
                        </a:rPr>
                        <a:t>运维域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dirty="0">
                          <a:latin typeface="微软雅黑" panose="020B0503020204020204" pitchFamily="34" charset="-122"/>
                          <a:ea typeface="微软雅黑" panose="020B0503020204020204" pitchFamily="34" charset="-122"/>
                          <a:sym typeface="+mn-ea"/>
                        </a:rPr>
                        <a:t>使用数量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统计时间区间内，按照计算机组、制造商、软件</a:t>
                      </a:r>
                      <a:r>
                        <a:rPr lang="zh-CN" altLang="en-US" sz="1200">
                          <a:solidFill>
                            <a:sysClr val="windowText" lastClr="000000"/>
                          </a:solidFill>
                          <a:latin typeface="微软雅黑" panose="020B0503020204020204" pitchFamily="34" charset="-122"/>
                          <a:ea typeface="微软雅黑" panose="020B0503020204020204" pitchFamily="34" charset="-122"/>
                        </a:rPr>
                        <a:t>汇总使用</a:t>
                      </a:r>
                      <a:r>
                        <a:rPr lang="zh-CN" altLang="en-US" sz="1200">
                          <a:solidFill>
                            <a:sysClr val="windowText" lastClr="000000"/>
                          </a:solidFill>
                          <a:latin typeface="微软雅黑" panose="020B0503020204020204" pitchFamily="34" charset="-122"/>
                          <a:ea typeface="微软雅黑" panose="020B0503020204020204" pitchFamily="34" charset="-122"/>
                        </a:rPr>
                        <a:t>数量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3">
                  <a:txBody>
                    <a:bodyPr/>
                    <a:p>
                      <a:pPr algn="l">
                        <a:buNone/>
                      </a:pPr>
                      <a:r>
                        <a:rPr lang="zh-CN" altLang="en-US" sz="1200" dirty="0">
                          <a:latin typeface="微软雅黑" panose="020B0503020204020204" pitchFamily="34" charset="-122"/>
                          <a:ea typeface="微软雅黑" panose="020B0503020204020204" pitchFamily="34" charset="-122"/>
                          <a:sym typeface="+mn-ea"/>
                        </a:rPr>
                        <a:t>时间</a:t>
                      </a:r>
                      <a:endParaRPr lang="zh-CN" altLang="en-US" sz="1200" dirty="0">
                        <a:latin typeface="微软雅黑" panose="020B0503020204020204" pitchFamily="34" charset="-122"/>
                        <a:ea typeface="微软雅黑" panose="020B0503020204020204" pitchFamily="34" charset="-122"/>
                        <a:sym typeface="+mn-ea"/>
                      </a:endParaRPr>
                    </a:p>
                    <a:p>
                      <a:pPr algn="l">
                        <a:buNone/>
                      </a:pPr>
                      <a:r>
                        <a:rPr lang="zh-CN" altLang="en-US" sz="1200" dirty="0">
                          <a:latin typeface="微软雅黑" panose="020B0503020204020204" pitchFamily="34" charset="-122"/>
                          <a:ea typeface="微软雅黑" panose="020B0503020204020204" pitchFamily="34" charset="-122"/>
                          <a:sym typeface="+mn-ea"/>
                        </a:rPr>
                        <a:t>计算机组软件</a:t>
                      </a:r>
                      <a:endParaRPr lang="zh-CN" altLang="en-US" sz="1200">
                        <a:solidFill>
                          <a:sysClr val="windowText" lastClr="000000"/>
                        </a:solidFill>
                        <a:latin typeface="微软雅黑" panose="020B0503020204020204" pitchFamily="34" charset="-122"/>
                        <a:ea typeface="微软雅黑" panose="020B0503020204020204" pitchFamily="34" charset="-122"/>
                        <a:sym typeface="宋体" pitchFamily="2" charset="-122"/>
                      </a:endParaRPr>
                    </a:p>
                  </a:txBody>
                  <a:tcPr anchor="ctr" anchorCtr="0"/>
                </a:tc>
                <a:tc rowSpan="3">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None/>
                      </a:pPr>
                      <a:r>
                        <a:rPr lang="en-US" altLang="zh-CN" sz="1200">
                          <a:solidFill>
                            <a:sysClr val="windowText" lastClr="000000"/>
                          </a:solidFill>
                          <a:latin typeface="微软雅黑" panose="020B0503020204020204" pitchFamily="34" charset="-122"/>
                          <a:ea typeface="微软雅黑" panose="020B0503020204020204" pitchFamily="34" charset="-122"/>
                        </a:rPr>
                        <a:t>(</a:t>
                      </a:r>
                      <a:r>
                        <a:rPr lang="zh-CN" altLang="en-US" sz="1200">
                          <a:solidFill>
                            <a:sysClr val="windowText" lastClr="000000"/>
                          </a:solidFill>
                          <a:latin typeface="微软雅黑" panose="020B0503020204020204" pitchFamily="34" charset="-122"/>
                          <a:ea typeface="微软雅黑" panose="020B0503020204020204" pitchFamily="34" charset="-122"/>
                        </a:rPr>
                        <a:t>部分字段</a:t>
                      </a:r>
                      <a:r>
                        <a:rPr lang="en-US" altLang="zh-CN" sz="1200">
                          <a:solidFill>
                            <a:sysClr val="windowText" lastClr="000000"/>
                          </a:solidFill>
                          <a:latin typeface="微软雅黑" panose="020B0503020204020204" pitchFamily="34" charset="-122"/>
                          <a:ea typeface="微软雅黑" panose="020B0503020204020204" pitchFamily="34" charset="-122"/>
                        </a:rPr>
                        <a:t>L1)</a:t>
                      </a:r>
                      <a:endParaRPr lang="en-US" altLang="zh-CN"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3">
                  <a:txBody>
                    <a:bodyPr/>
                    <a:p>
                      <a:pPr algn="l">
                        <a:buClrTx/>
                        <a:buSzTx/>
                        <a:buNone/>
                      </a:pPr>
                      <a:r>
                        <a:rPr lang="zh-CN" altLang="en-US" sz="1200" dirty="0">
                          <a:latin typeface="微软雅黑" panose="020B0503020204020204" pitchFamily="34" charset="-122"/>
                          <a:ea typeface="微软雅黑" panose="020B0503020204020204" pitchFamily="34" charset="-122"/>
                          <a:sym typeface="+mn-ea"/>
                        </a:rPr>
                        <a:t>信息安全部门</a:t>
                      </a:r>
                      <a:endParaRPr lang="zh-CN" altLang="en-US" sz="1200" dirty="0">
                        <a:latin typeface="微软雅黑" panose="020B0503020204020204" pitchFamily="34" charset="-122"/>
                        <a:ea typeface="微软雅黑" panose="020B0503020204020204" pitchFamily="34" charset="-122"/>
                      </a:endParaRPr>
                    </a:p>
                  </a:txBody>
                  <a:tcPr anchor="ctr" anchorCtr="0"/>
                </a:tc>
                <a:tc rowSpan="3">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信息安全部门</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3">
                  <a:txBody>
                    <a:bodyPr/>
                    <a:p>
                      <a:pPr algn="ctr">
                        <a:buNone/>
                      </a:pPr>
                      <a:r>
                        <a:rPr lang="zh-CN" altLang="en-US" sz="1200">
                          <a:solidFill>
                            <a:sysClr val="windowText" lastClr="000000"/>
                          </a:solidFill>
                          <a:latin typeface="微软雅黑" panose="020B0503020204020204" pitchFamily="34" charset="-122"/>
                          <a:ea typeface="微软雅黑" panose="020B0503020204020204" pitchFamily="34" charset="-122"/>
                        </a:rPr>
                        <a:t>廖佰顺</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r h="623570">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lgn="l">
                        <a:lnSpc>
                          <a:spcPct val="140000"/>
                        </a:lnSpc>
                      </a:pPr>
                      <a:r>
                        <a:rPr lang="zh-CN" altLang="en-US" sz="1200" dirty="0">
                          <a:latin typeface="微软雅黑" panose="020B0503020204020204" pitchFamily="34" charset="-122"/>
                          <a:ea typeface="微软雅黑" panose="020B0503020204020204" pitchFamily="34" charset="-122"/>
                          <a:sym typeface="+mn-ea"/>
                        </a:rPr>
                        <a:t>软件最后使用时间</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统计客户端，软件的最后使用</a:t>
                      </a:r>
                      <a:r>
                        <a:rPr lang="zh-CN" altLang="en-US" sz="1200">
                          <a:solidFill>
                            <a:sysClr val="windowText" lastClr="000000"/>
                          </a:solidFill>
                          <a:latin typeface="微软雅黑" panose="020B0503020204020204" pitchFamily="34" charset="-122"/>
                          <a:ea typeface="微软雅黑" panose="020B0503020204020204" pitchFamily="34" charset="-122"/>
                        </a:rPr>
                        <a:t>时间</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vMerge="1">
                  <a:tcPr/>
                </a:tc>
                <a:tc vMerge="1">
                  <a:tcPr/>
                </a:tc>
                <a:tc vMerge="1">
                  <a:tcPr/>
                </a:tc>
                <a:tc vMerge="1">
                  <a:tcPr/>
                </a:tc>
                <a:tc vMerge="1">
                  <a:tcPr/>
                </a:tc>
              </a:tr>
              <a:tr h="593725">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dirty="0">
                          <a:latin typeface="微软雅黑" panose="020B0503020204020204" pitchFamily="34" charset="-122"/>
                          <a:ea typeface="微软雅黑" panose="020B0503020204020204" pitchFamily="34" charset="-122"/>
                          <a:sym typeface="+mn-ea"/>
                        </a:rPr>
                        <a:t>文件大小</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根据移动存储日志，统计文件</a:t>
                      </a:r>
                      <a:r>
                        <a:rPr lang="zh-CN" altLang="en-US" sz="1200">
                          <a:solidFill>
                            <a:sysClr val="windowText" lastClr="000000"/>
                          </a:solidFill>
                          <a:latin typeface="微软雅黑" panose="020B0503020204020204" pitchFamily="34" charset="-122"/>
                          <a:ea typeface="微软雅黑" panose="020B0503020204020204" pitchFamily="34" charset="-122"/>
                          <a:sym typeface="+mn-ea"/>
                        </a:rPr>
                        <a:t>大小</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txBody>
                  <a:tcPr anchor="ctr" anchorCtr="0"/>
                </a:tc>
                <a:tc vMerge="1">
                  <a:tcPr/>
                </a:tc>
                <a:tc vMerge="1">
                  <a:tcPr/>
                </a:tc>
                <a:tc vMerge="1">
                  <a:tcPr/>
                </a:tc>
                <a:tc vMerge="1">
                  <a:tcPr/>
                </a:tc>
                <a:tc vMerge="1">
                  <a:tcPr/>
                </a:tc>
              </a:tr>
            </a:tbl>
          </a:graphicData>
        </a:graphic>
      </p:graphicFrame>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dirty="0">
                <a:cs typeface="+mn-ea"/>
                <a:sym typeface="+mn-lt"/>
              </a:rPr>
              <a:t>2. </a:t>
            </a:r>
            <a:r>
              <a:rPr lang="zh-CN" altLang="en-US" b="1" dirty="0">
                <a:cs typeface="+mn-ea"/>
                <a:sym typeface="+mn-lt"/>
              </a:rPr>
              <a:t>基于“一个平台，两个体系的”</a:t>
            </a:r>
            <a:r>
              <a:rPr lang="zh-CN" altLang="en-US" b="1" dirty="0" smtClean="0">
                <a:cs typeface="+mn-ea"/>
                <a:sym typeface="+mn-lt"/>
              </a:rPr>
              <a:t>数据</a:t>
            </a:r>
            <a:r>
              <a:rPr lang="zh-CN" altLang="en-US" b="1" dirty="0">
                <a:cs typeface="+mn-ea"/>
                <a:sym typeface="+mn-lt"/>
              </a:rPr>
              <a:t>底座</a:t>
            </a:r>
            <a:r>
              <a:rPr lang="zh-CN" altLang="en-US" b="1" dirty="0" smtClean="0">
                <a:cs typeface="+mn-ea"/>
                <a:sym typeface="+mn-lt"/>
              </a:rPr>
              <a:t>建设</a:t>
            </a:r>
            <a:r>
              <a:rPr lang="zh-CN" altLang="en-US" b="1" dirty="0">
                <a:cs typeface="+mn-ea"/>
                <a:sym typeface="+mn-lt"/>
              </a:rPr>
              <a:t>体系</a:t>
            </a:r>
            <a:endParaRPr lang="zh-CN" altLang="en-US" b="1" dirty="0">
              <a:cs typeface="+mn-ea"/>
              <a:sym typeface="+mn-lt"/>
            </a:endParaRPr>
          </a:p>
        </p:txBody>
      </p:sp>
      <p:sp>
        <p:nvSpPr>
          <p:cNvPr id="73" name="圆角矩形 72"/>
          <p:cNvSpPr/>
          <p:nvPr/>
        </p:nvSpPr>
        <p:spPr>
          <a:xfrm>
            <a:off x="9890228" y="1209077"/>
            <a:ext cx="847768" cy="1896630"/>
          </a:xfrm>
          <a:prstGeom prst="roundRect">
            <a:avLst/>
          </a:prstGeom>
          <a:solidFill>
            <a:schemeClr val="bg1"/>
          </a:solidFill>
          <a:ln>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zh-CN" altLang="en-US" sz="1000" dirty="0">
                <a:solidFill>
                  <a:schemeClr val="accent4">
                    <a:lumMod val="75000"/>
                  </a:schemeClr>
                </a:solidFill>
                <a:latin typeface="微软雅黑" panose="020B0503020204020204" pitchFamily="34" charset="-122"/>
                <a:ea typeface="微软雅黑" panose="020B0503020204020204" pitchFamily="34" charset="-122"/>
              </a:rPr>
              <a:t>数据安全</a:t>
            </a:r>
            <a:endParaRPr kumimoji="1" lang="zh-CN" altLang="en-US" sz="1000" dirty="0">
              <a:solidFill>
                <a:schemeClr val="accent4">
                  <a:lumMod val="75000"/>
                </a:schemeClr>
              </a:solidFill>
              <a:latin typeface="微软雅黑" panose="020B0503020204020204" pitchFamily="34" charset="-122"/>
              <a:ea typeface="微软雅黑" panose="020B0503020204020204" pitchFamily="34" charset="-122"/>
            </a:endParaRPr>
          </a:p>
        </p:txBody>
      </p:sp>
      <p:cxnSp>
        <p:nvCxnSpPr>
          <p:cNvPr id="74" name="曲线连接符 73"/>
          <p:cNvCxnSpPr>
            <a:stCxn id="139" idx="2"/>
            <a:endCxn id="197" idx="0"/>
          </p:cNvCxnSpPr>
          <p:nvPr/>
        </p:nvCxnSpPr>
        <p:spPr>
          <a:xfrm rot="16200000" flipH="1">
            <a:off x="5917975" y="2980931"/>
            <a:ext cx="3595886" cy="52177"/>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253234" y="3649264"/>
            <a:ext cx="758733"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资产盘点</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253234" y="3068496"/>
            <a:ext cx="758733"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需求调研</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167627" y="2914240"/>
            <a:ext cx="929946" cy="1159903"/>
          </a:xfrm>
          <a:prstGeom prst="round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1260032" y="3370202"/>
            <a:ext cx="929946"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标准化文档</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79" name="直线箭头连接符 8"/>
          <p:cNvCxnSpPr>
            <a:stCxn id="76" idx="2"/>
            <a:endCxn id="75" idx="0"/>
          </p:cNvCxnSpPr>
          <p:nvPr/>
        </p:nvCxnSpPr>
        <p:spPr>
          <a:xfrm>
            <a:off x="632601" y="3326271"/>
            <a:ext cx="0" cy="32299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3460395" y="109346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指标标准</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2641307" y="1740506"/>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数据标准</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37" name="圆角矩形 136"/>
          <p:cNvSpPr/>
          <p:nvPr/>
        </p:nvSpPr>
        <p:spPr>
          <a:xfrm>
            <a:off x="3345258" y="211889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字段标准</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39" name="圆角矩形 138"/>
          <p:cNvSpPr/>
          <p:nvPr/>
        </p:nvSpPr>
        <p:spPr>
          <a:xfrm>
            <a:off x="7307028" y="951302"/>
            <a:ext cx="765604" cy="25777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模型设计</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0" name="圆角矩形 139"/>
          <p:cNvSpPr/>
          <p:nvPr/>
        </p:nvSpPr>
        <p:spPr>
          <a:xfrm>
            <a:off x="4609666" y="2239210"/>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ODS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1" name="圆角矩形 140"/>
          <p:cNvSpPr/>
          <p:nvPr/>
        </p:nvSpPr>
        <p:spPr>
          <a:xfrm>
            <a:off x="5221068" y="2241285"/>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DWD</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2" name="圆角矩形 141"/>
          <p:cNvSpPr/>
          <p:nvPr/>
        </p:nvSpPr>
        <p:spPr>
          <a:xfrm>
            <a:off x="5841566" y="2241284"/>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3" name="圆角矩形 142"/>
          <p:cNvSpPr/>
          <p:nvPr/>
        </p:nvSpPr>
        <p:spPr>
          <a:xfrm>
            <a:off x="6462064" y="2249781"/>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4" name="圆角矩形 143"/>
          <p:cNvSpPr/>
          <p:nvPr/>
        </p:nvSpPr>
        <p:spPr>
          <a:xfrm>
            <a:off x="9935219" y="74948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资产超市</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8741900" y="1286798"/>
            <a:ext cx="853119" cy="1938992"/>
          </a:xfrm>
          <a:prstGeom prst="rect">
            <a:avLst/>
          </a:prstGeom>
          <a:noFill/>
        </p:spPr>
        <p:txBody>
          <a:bodyPr wrap="none" rtlCol="0">
            <a:spAutoFit/>
          </a:bodyPr>
          <a:lstStyle/>
          <a:p>
            <a:r>
              <a:rPr kumimoji="1" lang="en-US" altLang="zh-CN" sz="1000" dirty="0">
                <a:solidFill>
                  <a:srgbClr val="44546A"/>
                </a:solidFill>
                <a:latin typeface="微软雅黑" panose="020B0503020204020204" pitchFamily="34" charset="-122"/>
                <a:ea typeface="微软雅黑" panose="020B0503020204020204" pitchFamily="34" charset="-122"/>
              </a:rPr>
              <a:t>XX</a:t>
            </a:r>
            <a:r>
              <a:rPr kumimoji="1" lang="zh-CN" altLang="en-US" sz="1000" dirty="0">
                <a:solidFill>
                  <a:srgbClr val="44546A"/>
                </a:solidFill>
                <a:latin typeface="微软雅黑" panose="020B0503020204020204" pitchFamily="34" charset="-122"/>
                <a:ea typeface="微软雅黑" panose="020B0503020204020204" pitchFamily="34" charset="-122"/>
              </a:rPr>
              <a:t>主题域</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--DWD</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表</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2</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--DWS</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表</a:t>
            </a:r>
            <a:r>
              <a:rPr kumimoji="1" lang="en-US" altLang="zh-CN" sz="1000" dirty="0">
                <a:solidFill>
                  <a:srgbClr val="44546A"/>
                </a:solidFill>
                <a:latin typeface="微软雅黑" panose="020B0503020204020204" pitchFamily="34" charset="-122"/>
                <a:ea typeface="微软雅黑" panose="020B0503020204020204" pitchFamily="34" charset="-122"/>
              </a:rPr>
              <a:t>2</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--DM</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 </a:t>
            </a:r>
            <a:r>
              <a:rPr kumimoji="1" lang="zh-CN" altLang="en-US" sz="1000" dirty="0">
                <a:solidFill>
                  <a:srgbClr val="44546A"/>
                </a:solidFill>
                <a:latin typeface="微软雅黑" panose="020B0503020204020204" pitchFamily="34" charset="-122"/>
                <a:ea typeface="微软雅黑" panose="020B0503020204020204" pitchFamily="34" charset="-122"/>
              </a:rPr>
              <a:t>模型</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维度</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指标</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zh-CN" altLang="en-US" sz="1000" dirty="0">
              <a:solidFill>
                <a:srgbClr val="44546A"/>
              </a:solidFill>
              <a:latin typeface="微软雅黑" panose="020B0503020204020204" pitchFamily="34" charset="-122"/>
              <a:ea typeface="微软雅黑" panose="020B0503020204020204" pitchFamily="34" charset="-122"/>
            </a:endParaRPr>
          </a:p>
        </p:txBody>
      </p:sp>
      <p:sp>
        <p:nvSpPr>
          <p:cNvPr id="146" name="圆角矩形 145"/>
          <p:cNvSpPr/>
          <p:nvPr/>
        </p:nvSpPr>
        <p:spPr>
          <a:xfrm>
            <a:off x="9934973" y="1307458"/>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模型资产</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7" name="圆角矩形 146"/>
          <p:cNvSpPr/>
          <p:nvPr/>
        </p:nvSpPr>
        <p:spPr>
          <a:xfrm>
            <a:off x="9934973" y="2320970"/>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数据资产</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8" name="圆角矩形 147"/>
          <p:cNvSpPr/>
          <p:nvPr/>
        </p:nvSpPr>
        <p:spPr>
          <a:xfrm>
            <a:off x="11216686" y="2219104"/>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自助分析</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9" name="圆角矩形 148"/>
          <p:cNvSpPr/>
          <p:nvPr/>
        </p:nvSpPr>
        <p:spPr>
          <a:xfrm>
            <a:off x="11216686" y="2998181"/>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数据查询</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50" name="圆角矩形 149"/>
          <p:cNvSpPr/>
          <p:nvPr/>
        </p:nvSpPr>
        <p:spPr>
          <a:xfrm>
            <a:off x="11216686" y="3501962"/>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数据下载</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51" name="two-databases_51333"/>
          <p:cNvSpPr>
            <a:spLocks noChangeAspect="1"/>
          </p:cNvSpPr>
          <p:nvPr/>
        </p:nvSpPr>
        <p:spPr>
          <a:xfrm>
            <a:off x="1937407" y="4278778"/>
            <a:ext cx="267800" cy="257775"/>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2" name="iconfont-1025-740897"/>
          <p:cNvSpPr>
            <a:spLocks noChangeAspect="1"/>
          </p:cNvSpPr>
          <p:nvPr/>
        </p:nvSpPr>
        <p:spPr>
          <a:xfrm>
            <a:off x="1922807" y="4871609"/>
            <a:ext cx="259380" cy="257775"/>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3" name="iconfont-11253-5321591"/>
          <p:cNvSpPr>
            <a:spLocks noChangeAspect="1"/>
          </p:cNvSpPr>
          <p:nvPr/>
        </p:nvSpPr>
        <p:spPr>
          <a:xfrm>
            <a:off x="1923609" y="5426883"/>
            <a:ext cx="257775" cy="257775"/>
          </a:xfrm>
          <a:custGeom>
            <a:avLst/>
            <a:gdLst>
              <a:gd name="T0" fmla="*/ 7307 w 9982"/>
              <a:gd name="T1" fmla="*/ 3294 h 9981"/>
              <a:gd name="T2" fmla="*/ 8904 w 9982"/>
              <a:gd name="T3" fmla="*/ 4272 h 9981"/>
              <a:gd name="T4" fmla="*/ 8904 w 9982"/>
              <a:gd name="T5" fmla="*/ 4551 h 9981"/>
              <a:gd name="T6" fmla="*/ 7307 w 9982"/>
              <a:gd name="T7" fmla="*/ 5550 h 9981"/>
              <a:gd name="T8" fmla="*/ 8904 w 9982"/>
              <a:gd name="T9" fmla="*/ 4551 h 9981"/>
              <a:gd name="T10" fmla="*/ 7307 w 9982"/>
              <a:gd name="T11" fmla="*/ 2035 h 9981"/>
              <a:gd name="T12" fmla="*/ 8904 w 9982"/>
              <a:gd name="T13" fmla="*/ 3013 h 9981"/>
              <a:gd name="T14" fmla="*/ 8904 w 9982"/>
              <a:gd name="T15" fmla="*/ 7006 h 9981"/>
              <a:gd name="T16" fmla="*/ 7307 w 9982"/>
              <a:gd name="T17" fmla="*/ 8005 h 9981"/>
              <a:gd name="T18" fmla="*/ 8904 w 9982"/>
              <a:gd name="T19" fmla="*/ 7006 h 9981"/>
              <a:gd name="T20" fmla="*/ 5810 w 9982"/>
              <a:gd name="T21" fmla="*/ 1037 h 9981"/>
              <a:gd name="T22" fmla="*/ 5690 w 9982"/>
              <a:gd name="T23" fmla="*/ 0 h 9981"/>
              <a:gd name="T24" fmla="*/ 0 w 9982"/>
              <a:gd name="T25" fmla="*/ 8864 h 9981"/>
              <a:gd name="T26" fmla="*/ 5670 w 9982"/>
              <a:gd name="T27" fmla="*/ 8964 h 9981"/>
              <a:gd name="T28" fmla="*/ 9623 w 9982"/>
              <a:gd name="T29" fmla="*/ 8984 h 9981"/>
              <a:gd name="T30" fmla="*/ 9963 w 9982"/>
              <a:gd name="T31" fmla="*/ 1396 h 9981"/>
              <a:gd name="T32" fmla="*/ 3834 w 9982"/>
              <a:gd name="T33" fmla="*/ 6647 h 9981"/>
              <a:gd name="T34" fmla="*/ 2637 w 9982"/>
              <a:gd name="T35" fmla="*/ 5310 h 9981"/>
              <a:gd name="T36" fmla="*/ 1439 w 9982"/>
              <a:gd name="T37" fmla="*/ 6487 h 9981"/>
              <a:gd name="T38" fmla="*/ 1519 w 9982"/>
              <a:gd name="T39" fmla="*/ 3392 h 9981"/>
              <a:gd name="T40" fmla="*/ 2597 w 9982"/>
              <a:gd name="T41" fmla="*/ 4570 h 9981"/>
              <a:gd name="T42" fmla="*/ 3155 w 9982"/>
              <a:gd name="T43" fmla="*/ 3272 h 9981"/>
              <a:gd name="T44" fmla="*/ 2975 w 9982"/>
              <a:gd name="T45" fmla="*/ 4949 h 9981"/>
              <a:gd name="T46" fmla="*/ 9543 w 9982"/>
              <a:gd name="T47" fmla="*/ 8544 h 9981"/>
              <a:gd name="T48" fmla="*/ 5670 w 9982"/>
              <a:gd name="T49" fmla="*/ 8005 h 9981"/>
              <a:gd name="T50" fmla="*/ 6968 w 9982"/>
              <a:gd name="T51" fmla="*/ 7006 h 9981"/>
              <a:gd name="T52" fmla="*/ 5670 w 9982"/>
              <a:gd name="T53" fmla="*/ 6786 h 9981"/>
              <a:gd name="T54" fmla="*/ 6968 w 9982"/>
              <a:gd name="T55" fmla="*/ 5807 h 9981"/>
              <a:gd name="T56" fmla="*/ 5670 w 9982"/>
              <a:gd name="T57" fmla="*/ 5547 h 9981"/>
              <a:gd name="T58" fmla="*/ 6968 w 9982"/>
              <a:gd name="T59" fmla="*/ 4549 h 9981"/>
              <a:gd name="T60" fmla="*/ 5670 w 9982"/>
              <a:gd name="T61" fmla="*/ 4269 h 9981"/>
              <a:gd name="T62" fmla="*/ 6968 w 9982"/>
              <a:gd name="T63" fmla="*/ 3290 h 9981"/>
              <a:gd name="T64" fmla="*/ 5670 w 9982"/>
              <a:gd name="T65" fmla="*/ 3030 h 9981"/>
              <a:gd name="T66" fmla="*/ 6968 w 9982"/>
              <a:gd name="T67" fmla="*/ 2051 h 9981"/>
              <a:gd name="T68" fmla="*/ 5670 w 9982"/>
              <a:gd name="T69" fmla="*/ 1492 h 9981"/>
              <a:gd name="T70" fmla="*/ 9543 w 9982"/>
              <a:gd name="T71" fmla="*/ 8544 h 9981"/>
              <a:gd name="T72" fmla="*/ 7307 w 9982"/>
              <a:gd name="T73" fmla="*/ 5809 h 9981"/>
              <a:gd name="T74" fmla="*/ 8904 w 9982"/>
              <a:gd name="T75" fmla="*/ 6787 h 9981"/>
              <a:gd name="T76" fmla="*/ 8904 w 9982"/>
              <a:gd name="T77" fmla="*/ 5809 h 9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82" h="9981">
                <a:moveTo>
                  <a:pt x="8904" y="3294"/>
                </a:moveTo>
                <a:lnTo>
                  <a:pt x="7307" y="3294"/>
                </a:lnTo>
                <a:lnTo>
                  <a:pt x="7307" y="4272"/>
                </a:lnTo>
                <a:lnTo>
                  <a:pt x="8904" y="4272"/>
                </a:lnTo>
                <a:lnTo>
                  <a:pt x="8904" y="3294"/>
                </a:lnTo>
                <a:close/>
                <a:moveTo>
                  <a:pt x="8904" y="4551"/>
                </a:moveTo>
                <a:lnTo>
                  <a:pt x="7307" y="4551"/>
                </a:lnTo>
                <a:lnTo>
                  <a:pt x="7307" y="5550"/>
                </a:lnTo>
                <a:lnTo>
                  <a:pt x="8904" y="5550"/>
                </a:lnTo>
                <a:lnTo>
                  <a:pt x="8904" y="4551"/>
                </a:lnTo>
                <a:close/>
                <a:moveTo>
                  <a:pt x="8904" y="2035"/>
                </a:moveTo>
                <a:lnTo>
                  <a:pt x="7307" y="2035"/>
                </a:lnTo>
                <a:lnTo>
                  <a:pt x="7307" y="3013"/>
                </a:lnTo>
                <a:lnTo>
                  <a:pt x="8904" y="3013"/>
                </a:lnTo>
                <a:lnTo>
                  <a:pt x="8904" y="2035"/>
                </a:lnTo>
                <a:close/>
                <a:moveTo>
                  <a:pt x="8904" y="7006"/>
                </a:moveTo>
                <a:lnTo>
                  <a:pt x="7307" y="7006"/>
                </a:lnTo>
                <a:lnTo>
                  <a:pt x="7307" y="8005"/>
                </a:lnTo>
                <a:lnTo>
                  <a:pt x="8904" y="8005"/>
                </a:lnTo>
                <a:lnTo>
                  <a:pt x="8904" y="7006"/>
                </a:lnTo>
                <a:close/>
                <a:moveTo>
                  <a:pt x="9643" y="1037"/>
                </a:moveTo>
                <a:lnTo>
                  <a:pt x="5810" y="1037"/>
                </a:lnTo>
                <a:cubicBezTo>
                  <a:pt x="5770" y="1037"/>
                  <a:pt x="5730" y="1037"/>
                  <a:pt x="5690" y="1057"/>
                </a:cubicBezTo>
                <a:lnTo>
                  <a:pt x="5690" y="0"/>
                </a:lnTo>
                <a:lnTo>
                  <a:pt x="0" y="1137"/>
                </a:lnTo>
                <a:lnTo>
                  <a:pt x="0" y="8864"/>
                </a:lnTo>
                <a:lnTo>
                  <a:pt x="5670" y="9981"/>
                </a:lnTo>
                <a:lnTo>
                  <a:pt x="5670" y="8964"/>
                </a:lnTo>
                <a:cubicBezTo>
                  <a:pt x="5710" y="8984"/>
                  <a:pt x="5750" y="8984"/>
                  <a:pt x="5790" y="8984"/>
                </a:cubicBezTo>
                <a:lnTo>
                  <a:pt x="9623" y="8984"/>
                </a:lnTo>
                <a:cubicBezTo>
                  <a:pt x="9823" y="8984"/>
                  <a:pt x="9963" y="8824"/>
                  <a:pt x="9963" y="8625"/>
                </a:cubicBezTo>
                <a:lnTo>
                  <a:pt x="9963" y="1396"/>
                </a:lnTo>
                <a:cubicBezTo>
                  <a:pt x="9982" y="1197"/>
                  <a:pt x="9823" y="1037"/>
                  <a:pt x="9643" y="1037"/>
                </a:cubicBezTo>
                <a:close/>
                <a:moveTo>
                  <a:pt x="3834" y="6647"/>
                </a:moveTo>
                <a:lnTo>
                  <a:pt x="3155" y="6607"/>
                </a:lnTo>
                <a:lnTo>
                  <a:pt x="2637" y="5310"/>
                </a:lnTo>
                <a:lnTo>
                  <a:pt x="2078" y="6527"/>
                </a:lnTo>
                <a:lnTo>
                  <a:pt x="1439" y="6487"/>
                </a:lnTo>
                <a:lnTo>
                  <a:pt x="2258" y="5010"/>
                </a:lnTo>
                <a:lnTo>
                  <a:pt x="1519" y="3392"/>
                </a:lnTo>
                <a:lnTo>
                  <a:pt x="2158" y="3352"/>
                </a:lnTo>
                <a:lnTo>
                  <a:pt x="2597" y="4570"/>
                </a:lnTo>
                <a:lnTo>
                  <a:pt x="2676" y="4570"/>
                </a:lnTo>
                <a:lnTo>
                  <a:pt x="3155" y="3272"/>
                </a:lnTo>
                <a:lnTo>
                  <a:pt x="3834" y="3232"/>
                </a:lnTo>
                <a:lnTo>
                  <a:pt x="2975" y="4949"/>
                </a:lnTo>
                <a:lnTo>
                  <a:pt x="3834" y="6647"/>
                </a:lnTo>
                <a:close/>
                <a:moveTo>
                  <a:pt x="9543" y="8544"/>
                </a:moveTo>
                <a:lnTo>
                  <a:pt x="5670" y="8544"/>
                </a:lnTo>
                <a:lnTo>
                  <a:pt x="5670" y="8005"/>
                </a:lnTo>
                <a:lnTo>
                  <a:pt x="6968" y="8005"/>
                </a:lnTo>
                <a:lnTo>
                  <a:pt x="6968" y="7006"/>
                </a:lnTo>
                <a:lnTo>
                  <a:pt x="5670" y="7006"/>
                </a:lnTo>
                <a:lnTo>
                  <a:pt x="5670" y="6786"/>
                </a:lnTo>
                <a:lnTo>
                  <a:pt x="6968" y="6786"/>
                </a:lnTo>
                <a:lnTo>
                  <a:pt x="6968" y="5807"/>
                </a:lnTo>
                <a:lnTo>
                  <a:pt x="5670" y="5807"/>
                </a:lnTo>
                <a:lnTo>
                  <a:pt x="5670" y="5547"/>
                </a:lnTo>
                <a:lnTo>
                  <a:pt x="6968" y="5547"/>
                </a:lnTo>
                <a:lnTo>
                  <a:pt x="6968" y="4549"/>
                </a:lnTo>
                <a:lnTo>
                  <a:pt x="5670" y="4549"/>
                </a:lnTo>
                <a:lnTo>
                  <a:pt x="5670" y="4269"/>
                </a:lnTo>
                <a:lnTo>
                  <a:pt x="6968" y="4269"/>
                </a:lnTo>
                <a:lnTo>
                  <a:pt x="6968" y="3290"/>
                </a:lnTo>
                <a:lnTo>
                  <a:pt x="5670" y="3290"/>
                </a:lnTo>
                <a:lnTo>
                  <a:pt x="5670" y="3030"/>
                </a:lnTo>
                <a:lnTo>
                  <a:pt x="6968" y="3030"/>
                </a:lnTo>
                <a:lnTo>
                  <a:pt x="6968" y="2051"/>
                </a:lnTo>
                <a:lnTo>
                  <a:pt x="5670" y="2051"/>
                </a:lnTo>
                <a:lnTo>
                  <a:pt x="5670" y="1492"/>
                </a:lnTo>
                <a:lnTo>
                  <a:pt x="9543" y="1492"/>
                </a:lnTo>
                <a:lnTo>
                  <a:pt x="9543" y="8544"/>
                </a:lnTo>
                <a:close/>
                <a:moveTo>
                  <a:pt x="8904" y="5809"/>
                </a:moveTo>
                <a:lnTo>
                  <a:pt x="7307" y="5809"/>
                </a:lnTo>
                <a:lnTo>
                  <a:pt x="7307" y="6787"/>
                </a:lnTo>
                <a:lnTo>
                  <a:pt x="8904" y="6787"/>
                </a:lnTo>
                <a:lnTo>
                  <a:pt x="8904" y="5809"/>
                </a:lnTo>
                <a:close/>
                <a:moveTo>
                  <a:pt x="8904" y="5809"/>
                </a:move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4" name="文本框 153"/>
          <p:cNvSpPr txBox="1"/>
          <p:nvPr/>
        </p:nvSpPr>
        <p:spPr>
          <a:xfrm>
            <a:off x="1794203" y="4582893"/>
            <a:ext cx="56938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业务库</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155" name="文本框 154"/>
          <p:cNvSpPr txBox="1"/>
          <p:nvPr/>
        </p:nvSpPr>
        <p:spPr>
          <a:xfrm>
            <a:off x="1850602" y="5135604"/>
            <a:ext cx="389850" cy="246221"/>
          </a:xfrm>
          <a:prstGeom prst="rect">
            <a:avLst/>
          </a:prstGeom>
          <a:noFill/>
        </p:spPr>
        <p:txBody>
          <a:bodyPr wrap="none" rtlCol="0">
            <a:spAutoFit/>
          </a:bodyPr>
          <a:lstStyle/>
          <a:p>
            <a:r>
              <a:rPr kumimoji="1" lang="en-US" altLang="zh-CN" sz="1000" dirty="0">
                <a:solidFill>
                  <a:prstClr val="black"/>
                </a:solidFill>
                <a:latin typeface="微软雅黑" panose="020B0503020204020204" pitchFamily="34" charset="-122"/>
                <a:ea typeface="微软雅黑" panose="020B0503020204020204" pitchFamily="34" charset="-122"/>
              </a:rPr>
              <a:t>API</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1852559" y="5679324"/>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文件</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1697965" y="6207160"/>
            <a:ext cx="69762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消息队列</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158" name="text-justification_15103"/>
          <p:cNvSpPr>
            <a:spLocks noChangeAspect="1"/>
          </p:cNvSpPr>
          <p:nvPr/>
        </p:nvSpPr>
        <p:spPr>
          <a:xfrm flipH="1">
            <a:off x="1948682" y="5979594"/>
            <a:ext cx="227066" cy="175274"/>
          </a:xfrm>
          <a:custGeom>
            <a:avLst/>
            <a:gdLst>
              <a:gd name="connsiteX0" fmla="*/ 60262 w 606922"/>
              <a:gd name="connsiteY0" fmla="*/ 400569 h 468489"/>
              <a:gd name="connsiteX1" fmla="*/ 51653 w 606922"/>
              <a:gd name="connsiteY1" fmla="*/ 408307 h 468489"/>
              <a:gd name="connsiteX2" fmla="*/ 60262 w 606922"/>
              <a:gd name="connsiteY2" fmla="*/ 416904 h 468489"/>
              <a:gd name="connsiteX3" fmla="*/ 546660 w 606922"/>
              <a:gd name="connsiteY3" fmla="*/ 416904 h 468489"/>
              <a:gd name="connsiteX4" fmla="*/ 555269 w 606922"/>
              <a:gd name="connsiteY4" fmla="*/ 408307 h 468489"/>
              <a:gd name="connsiteX5" fmla="*/ 546660 w 606922"/>
              <a:gd name="connsiteY5" fmla="*/ 400569 h 468489"/>
              <a:gd name="connsiteX6" fmla="*/ 60262 w 606922"/>
              <a:gd name="connsiteY6" fmla="*/ 348984 h 468489"/>
              <a:gd name="connsiteX7" fmla="*/ 546660 w 606922"/>
              <a:gd name="connsiteY7" fmla="*/ 348984 h 468489"/>
              <a:gd name="connsiteX8" fmla="*/ 606922 w 606922"/>
              <a:gd name="connsiteY8" fmla="*/ 408307 h 468489"/>
              <a:gd name="connsiteX9" fmla="*/ 546660 w 606922"/>
              <a:gd name="connsiteY9" fmla="*/ 468489 h 468489"/>
              <a:gd name="connsiteX10" fmla="*/ 60262 w 606922"/>
              <a:gd name="connsiteY10" fmla="*/ 468489 h 468489"/>
              <a:gd name="connsiteX11" fmla="*/ 0 w 606922"/>
              <a:gd name="connsiteY11" fmla="*/ 408307 h 468489"/>
              <a:gd name="connsiteX12" fmla="*/ 60262 w 606922"/>
              <a:gd name="connsiteY12" fmla="*/ 348984 h 468489"/>
              <a:gd name="connsiteX13" fmla="*/ 60262 w 606922"/>
              <a:gd name="connsiteY13" fmla="*/ 226077 h 468489"/>
              <a:gd name="connsiteX14" fmla="*/ 51653 w 606922"/>
              <a:gd name="connsiteY14" fmla="*/ 234674 h 468489"/>
              <a:gd name="connsiteX15" fmla="*/ 60262 w 606922"/>
              <a:gd name="connsiteY15" fmla="*/ 243272 h 468489"/>
              <a:gd name="connsiteX16" fmla="*/ 546660 w 606922"/>
              <a:gd name="connsiteY16" fmla="*/ 243272 h 468489"/>
              <a:gd name="connsiteX17" fmla="*/ 555269 w 606922"/>
              <a:gd name="connsiteY17" fmla="*/ 234674 h 468489"/>
              <a:gd name="connsiteX18" fmla="*/ 546660 w 606922"/>
              <a:gd name="connsiteY18" fmla="*/ 226077 h 468489"/>
              <a:gd name="connsiteX19" fmla="*/ 60262 w 606922"/>
              <a:gd name="connsiteY19" fmla="*/ 174492 h 468489"/>
              <a:gd name="connsiteX20" fmla="*/ 546660 w 606922"/>
              <a:gd name="connsiteY20" fmla="*/ 174492 h 468489"/>
              <a:gd name="connsiteX21" fmla="*/ 606922 w 606922"/>
              <a:gd name="connsiteY21" fmla="*/ 234674 h 468489"/>
              <a:gd name="connsiteX22" fmla="*/ 546660 w 606922"/>
              <a:gd name="connsiteY22" fmla="*/ 293997 h 468489"/>
              <a:gd name="connsiteX23" fmla="*/ 60262 w 606922"/>
              <a:gd name="connsiteY23" fmla="*/ 293997 h 468489"/>
              <a:gd name="connsiteX24" fmla="*/ 0 w 606922"/>
              <a:gd name="connsiteY24" fmla="*/ 234674 h 468489"/>
              <a:gd name="connsiteX25" fmla="*/ 60262 w 606922"/>
              <a:gd name="connsiteY25" fmla="*/ 174492 h 468489"/>
              <a:gd name="connsiteX26" fmla="*/ 60262 w 606922"/>
              <a:gd name="connsiteY26" fmla="*/ 51585 h 468489"/>
              <a:gd name="connsiteX27" fmla="*/ 51653 w 606922"/>
              <a:gd name="connsiteY27" fmla="*/ 60182 h 468489"/>
              <a:gd name="connsiteX28" fmla="*/ 60262 w 606922"/>
              <a:gd name="connsiteY28" fmla="*/ 68780 h 468489"/>
              <a:gd name="connsiteX29" fmla="*/ 546660 w 606922"/>
              <a:gd name="connsiteY29" fmla="*/ 68780 h 468489"/>
              <a:gd name="connsiteX30" fmla="*/ 555269 w 606922"/>
              <a:gd name="connsiteY30" fmla="*/ 60182 h 468489"/>
              <a:gd name="connsiteX31" fmla="*/ 546660 w 606922"/>
              <a:gd name="connsiteY31" fmla="*/ 51585 h 468489"/>
              <a:gd name="connsiteX32" fmla="*/ 60262 w 606922"/>
              <a:gd name="connsiteY32" fmla="*/ 0 h 468489"/>
              <a:gd name="connsiteX33" fmla="*/ 546660 w 606922"/>
              <a:gd name="connsiteY33" fmla="*/ 0 h 468489"/>
              <a:gd name="connsiteX34" fmla="*/ 606922 w 606922"/>
              <a:gd name="connsiteY34" fmla="*/ 60182 h 468489"/>
              <a:gd name="connsiteX35" fmla="*/ 546660 w 606922"/>
              <a:gd name="connsiteY35" fmla="*/ 119505 h 468489"/>
              <a:gd name="connsiteX36" fmla="*/ 60262 w 606922"/>
              <a:gd name="connsiteY36" fmla="*/ 119505 h 468489"/>
              <a:gd name="connsiteX37" fmla="*/ 0 w 606922"/>
              <a:gd name="connsiteY37" fmla="*/ 60182 h 468489"/>
              <a:gd name="connsiteX38" fmla="*/ 60262 w 606922"/>
              <a:gd name="connsiteY38" fmla="*/ 0 h 4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22" h="468489">
                <a:moveTo>
                  <a:pt x="60262" y="400569"/>
                </a:moveTo>
                <a:cubicBezTo>
                  <a:pt x="55097" y="400569"/>
                  <a:pt x="51653" y="404008"/>
                  <a:pt x="51653" y="408307"/>
                </a:cubicBezTo>
                <a:cubicBezTo>
                  <a:pt x="51653" y="413465"/>
                  <a:pt x="55097" y="416904"/>
                  <a:pt x="60262" y="416904"/>
                </a:cubicBezTo>
                <a:lnTo>
                  <a:pt x="546660" y="416904"/>
                </a:lnTo>
                <a:cubicBezTo>
                  <a:pt x="551826" y="416904"/>
                  <a:pt x="555269" y="413465"/>
                  <a:pt x="555269" y="408307"/>
                </a:cubicBezTo>
                <a:cubicBezTo>
                  <a:pt x="555269" y="404008"/>
                  <a:pt x="551826" y="400569"/>
                  <a:pt x="546660" y="400569"/>
                </a:cubicBezTo>
                <a:close/>
                <a:moveTo>
                  <a:pt x="60262" y="348984"/>
                </a:moveTo>
                <a:lnTo>
                  <a:pt x="546660" y="348984"/>
                </a:lnTo>
                <a:cubicBezTo>
                  <a:pt x="580235" y="348984"/>
                  <a:pt x="606922" y="375636"/>
                  <a:pt x="606922" y="408307"/>
                </a:cubicBezTo>
                <a:cubicBezTo>
                  <a:pt x="606922" y="441837"/>
                  <a:pt x="580235" y="468489"/>
                  <a:pt x="546660" y="468489"/>
                </a:cubicBezTo>
                <a:lnTo>
                  <a:pt x="60262" y="468489"/>
                </a:lnTo>
                <a:cubicBezTo>
                  <a:pt x="26687" y="468489"/>
                  <a:pt x="0" y="441837"/>
                  <a:pt x="0" y="408307"/>
                </a:cubicBezTo>
                <a:cubicBezTo>
                  <a:pt x="0" y="375636"/>
                  <a:pt x="26687" y="348984"/>
                  <a:pt x="60262" y="348984"/>
                </a:cubicBezTo>
                <a:close/>
                <a:moveTo>
                  <a:pt x="60262" y="226077"/>
                </a:moveTo>
                <a:cubicBezTo>
                  <a:pt x="55097" y="226077"/>
                  <a:pt x="51653" y="229516"/>
                  <a:pt x="51653" y="234674"/>
                </a:cubicBezTo>
                <a:cubicBezTo>
                  <a:pt x="51653" y="238973"/>
                  <a:pt x="55097" y="243272"/>
                  <a:pt x="60262" y="243272"/>
                </a:cubicBezTo>
                <a:lnTo>
                  <a:pt x="546660" y="243272"/>
                </a:lnTo>
                <a:cubicBezTo>
                  <a:pt x="551826" y="243272"/>
                  <a:pt x="555269" y="238973"/>
                  <a:pt x="555269" y="234674"/>
                </a:cubicBezTo>
                <a:cubicBezTo>
                  <a:pt x="555269" y="229516"/>
                  <a:pt x="551826" y="226077"/>
                  <a:pt x="546660" y="226077"/>
                </a:cubicBezTo>
                <a:close/>
                <a:moveTo>
                  <a:pt x="60262" y="174492"/>
                </a:moveTo>
                <a:lnTo>
                  <a:pt x="546660" y="174492"/>
                </a:lnTo>
                <a:cubicBezTo>
                  <a:pt x="580235" y="174492"/>
                  <a:pt x="606922" y="201144"/>
                  <a:pt x="606922" y="234674"/>
                </a:cubicBezTo>
                <a:cubicBezTo>
                  <a:pt x="606922" y="267345"/>
                  <a:pt x="580235" y="293997"/>
                  <a:pt x="546660" y="293997"/>
                </a:cubicBezTo>
                <a:lnTo>
                  <a:pt x="60262" y="293997"/>
                </a:lnTo>
                <a:cubicBezTo>
                  <a:pt x="26687" y="293997"/>
                  <a:pt x="0" y="267345"/>
                  <a:pt x="0" y="234674"/>
                </a:cubicBezTo>
                <a:cubicBezTo>
                  <a:pt x="0" y="201144"/>
                  <a:pt x="26687" y="174492"/>
                  <a:pt x="60262" y="174492"/>
                </a:cubicBezTo>
                <a:close/>
                <a:moveTo>
                  <a:pt x="60262" y="51585"/>
                </a:moveTo>
                <a:cubicBezTo>
                  <a:pt x="55097" y="51585"/>
                  <a:pt x="51653" y="55024"/>
                  <a:pt x="51653" y="60182"/>
                </a:cubicBezTo>
                <a:cubicBezTo>
                  <a:pt x="51653" y="64481"/>
                  <a:pt x="55097" y="68780"/>
                  <a:pt x="60262" y="68780"/>
                </a:cubicBezTo>
                <a:lnTo>
                  <a:pt x="546660" y="68780"/>
                </a:lnTo>
                <a:cubicBezTo>
                  <a:pt x="551826" y="68780"/>
                  <a:pt x="555269" y="64481"/>
                  <a:pt x="555269" y="60182"/>
                </a:cubicBezTo>
                <a:cubicBezTo>
                  <a:pt x="555269" y="55024"/>
                  <a:pt x="551826" y="51585"/>
                  <a:pt x="546660" y="51585"/>
                </a:cubicBezTo>
                <a:close/>
                <a:moveTo>
                  <a:pt x="60262" y="0"/>
                </a:moveTo>
                <a:lnTo>
                  <a:pt x="546660" y="0"/>
                </a:lnTo>
                <a:cubicBezTo>
                  <a:pt x="580235" y="0"/>
                  <a:pt x="606922" y="26652"/>
                  <a:pt x="606922" y="60182"/>
                </a:cubicBezTo>
                <a:cubicBezTo>
                  <a:pt x="606922" y="92853"/>
                  <a:pt x="580235" y="119505"/>
                  <a:pt x="546660" y="119505"/>
                </a:cubicBezTo>
                <a:lnTo>
                  <a:pt x="60262" y="119505"/>
                </a:lnTo>
                <a:cubicBezTo>
                  <a:pt x="26687" y="119505"/>
                  <a:pt x="0" y="92853"/>
                  <a:pt x="0" y="60182"/>
                </a:cubicBezTo>
                <a:cubicBezTo>
                  <a:pt x="0" y="26652"/>
                  <a:pt x="26687" y="0"/>
                  <a:pt x="6026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9" name="矩形 158"/>
          <p:cNvSpPr/>
          <p:nvPr/>
        </p:nvSpPr>
        <p:spPr>
          <a:xfrm>
            <a:off x="2799038" y="3991919"/>
            <a:ext cx="6178388" cy="2557395"/>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60" name="矩形 159"/>
          <p:cNvSpPr/>
          <p:nvPr/>
        </p:nvSpPr>
        <p:spPr>
          <a:xfrm>
            <a:off x="9401644" y="3984367"/>
            <a:ext cx="929945" cy="2564947"/>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5372567" y="6287174"/>
            <a:ext cx="902811"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数据仓库</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62" name="圆角矩形 161"/>
          <p:cNvSpPr/>
          <p:nvPr/>
        </p:nvSpPr>
        <p:spPr>
          <a:xfrm>
            <a:off x="3943437" y="4507176"/>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ODS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3" name="圆角矩形 162"/>
          <p:cNvSpPr/>
          <p:nvPr/>
        </p:nvSpPr>
        <p:spPr>
          <a:xfrm>
            <a:off x="4988191" y="4506349"/>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DWD</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4" name="圆角矩形 163"/>
          <p:cNvSpPr/>
          <p:nvPr/>
        </p:nvSpPr>
        <p:spPr>
          <a:xfrm>
            <a:off x="6633793" y="4506349"/>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5" name="圆角矩形 164"/>
          <p:cNvSpPr/>
          <p:nvPr/>
        </p:nvSpPr>
        <p:spPr>
          <a:xfrm>
            <a:off x="8255573" y="4492833"/>
            <a:ext cx="577482" cy="1332027"/>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6" name="圆角矩形 165"/>
          <p:cNvSpPr/>
          <p:nvPr/>
        </p:nvSpPr>
        <p:spPr>
          <a:xfrm>
            <a:off x="3010206" y="4496741"/>
            <a:ext cx="577482" cy="1317884"/>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STG</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9415210" y="6276720"/>
            <a:ext cx="902811"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数据集市</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68" name="圆角矩形 167"/>
          <p:cNvSpPr/>
          <p:nvPr/>
        </p:nvSpPr>
        <p:spPr>
          <a:xfrm>
            <a:off x="9556521" y="4602603"/>
            <a:ext cx="577482" cy="1222257"/>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69" name="直线连接符 71"/>
          <p:cNvCxnSpPr>
            <a:stCxn id="78" idx="3"/>
          </p:cNvCxnSpPr>
          <p:nvPr/>
        </p:nvCxnSpPr>
        <p:spPr>
          <a:xfrm>
            <a:off x="2189978" y="3499090"/>
            <a:ext cx="8673990" cy="2255"/>
          </a:xfrm>
          <a:prstGeom prst="line">
            <a:avLst/>
          </a:prstGeom>
          <a:ln w="25400" cmpd="sng">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70" name="右箭头 169"/>
          <p:cNvSpPr/>
          <p:nvPr/>
        </p:nvSpPr>
        <p:spPr>
          <a:xfrm>
            <a:off x="2439690" y="5135723"/>
            <a:ext cx="547316" cy="3962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接入</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71" name="曲线连接符 170"/>
          <p:cNvCxnSpPr>
            <a:stCxn id="140" idx="2"/>
            <a:endCxn id="162" idx="0"/>
          </p:cNvCxnSpPr>
          <p:nvPr/>
        </p:nvCxnSpPr>
        <p:spPr>
          <a:xfrm rot="5400000">
            <a:off x="3560198" y="3168966"/>
            <a:ext cx="2010191" cy="666229"/>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曲线连接符 171"/>
          <p:cNvCxnSpPr>
            <a:stCxn id="141" idx="2"/>
            <a:endCxn id="163" idx="0"/>
          </p:cNvCxnSpPr>
          <p:nvPr/>
        </p:nvCxnSpPr>
        <p:spPr>
          <a:xfrm rot="5400000">
            <a:off x="4389727" y="3386266"/>
            <a:ext cx="2007289" cy="232877"/>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3" name="曲线连接符 172"/>
          <p:cNvCxnSpPr>
            <a:stCxn id="142" idx="2"/>
            <a:endCxn id="164" idx="0"/>
          </p:cNvCxnSpPr>
          <p:nvPr/>
        </p:nvCxnSpPr>
        <p:spPr>
          <a:xfrm rot="16200000" flipH="1">
            <a:off x="5522775" y="3106590"/>
            <a:ext cx="2007290" cy="792227"/>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曲线连接符 173"/>
          <p:cNvCxnSpPr>
            <a:stCxn id="143" idx="2"/>
            <a:endCxn id="165" idx="0"/>
          </p:cNvCxnSpPr>
          <p:nvPr/>
        </p:nvCxnSpPr>
        <p:spPr>
          <a:xfrm rot="16200000" flipH="1">
            <a:off x="6654921" y="2603439"/>
            <a:ext cx="1985277" cy="1793509"/>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曲线连接符 174"/>
          <p:cNvCxnSpPr>
            <a:stCxn id="139" idx="3"/>
            <a:endCxn id="146" idx="1"/>
          </p:cNvCxnSpPr>
          <p:nvPr/>
        </p:nvCxnSpPr>
        <p:spPr>
          <a:xfrm>
            <a:off x="8072632" y="1080190"/>
            <a:ext cx="1862341" cy="356156"/>
          </a:xfrm>
          <a:prstGeom prst="curvedConnector3">
            <a:avLst>
              <a:gd name="adj1" fmla="val 50000"/>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圆角矩形 175"/>
          <p:cNvSpPr/>
          <p:nvPr/>
        </p:nvSpPr>
        <p:spPr>
          <a:xfrm>
            <a:off x="8640059" y="636289"/>
            <a:ext cx="1028972" cy="2701789"/>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77" name="曲线连接符 176"/>
          <p:cNvCxnSpPr>
            <a:stCxn id="176" idx="3"/>
            <a:endCxn id="147" idx="1"/>
          </p:cNvCxnSpPr>
          <p:nvPr/>
        </p:nvCxnSpPr>
        <p:spPr>
          <a:xfrm>
            <a:off x="9669031" y="1987184"/>
            <a:ext cx="265942" cy="462674"/>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8" name="圆角矩形 177"/>
          <p:cNvSpPr/>
          <p:nvPr/>
        </p:nvSpPr>
        <p:spPr>
          <a:xfrm>
            <a:off x="11112587" y="2815068"/>
            <a:ext cx="992519" cy="1142633"/>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79" name="曲线连接符 178"/>
          <p:cNvCxnSpPr>
            <a:stCxn id="224" idx="3"/>
            <a:endCxn id="233" idx="1"/>
          </p:cNvCxnSpPr>
          <p:nvPr/>
        </p:nvCxnSpPr>
        <p:spPr>
          <a:xfrm>
            <a:off x="10839134" y="1972740"/>
            <a:ext cx="195916" cy="1853162"/>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0" name="曲线连接符 179"/>
          <p:cNvCxnSpPr>
            <a:stCxn id="78" idx="0"/>
            <a:endCxn id="90" idx="1"/>
          </p:cNvCxnSpPr>
          <p:nvPr/>
        </p:nvCxnSpPr>
        <p:spPr>
          <a:xfrm rot="5400000" flipH="1" flipV="1">
            <a:off x="1432752" y="2161647"/>
            <a:ext cx="1500808" cy="91630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1" name="曲线连接符 180"/>
          <p:cNvCxnSpPr>
            <a:stCxn id="78" idx="0"/>
            <a:endCxn id="137" idx="2"/>
          </p:cNvCxnSpPr>
          <p:nvPr/>
        </p:nvCxnSpPr>
        <p:spPr>
          <a:xfrm rot="5400000" flipH="1" flipV="1">
            <a:off x="2229764" y="1871907"/>
            <a:ext cx="993536" cy="2003055"/>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2" name="曲线连接符 181"/>
          <p:cNvCxnSpPr>
            <a:stCxn id="78" idx="0"/>
            <a:endCxn id="89" idx="1"/>
          </p:cNvCxnSpPr>
          <p:nvPr/>
        </p:nvCxnSpPr>
        <p:spPr>
          <a:xfrm rot="5400000" flipH="1" flipV="1">
            <a:off x="1518774" y="1428581"/>
            <a:ext cx="2147853" cy="1735390"/>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731308" y="4170602"/>
            <a:ext cx="713342" cy="234960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84" name="矩形 183"/>
          <p:cNvSpPr/>
          <p:nvPr/>
        </p:nvSpPr>
        <p:spPr>
          <a:xfrm>
            <a:off x="2395594" y="636289"/>
            <a:ext cx="6015746" cy="267290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85" name="文本框 184"/>
          <p:cNvSpPr txBox="1"/>
          <p:nvPr/>
        </p:nvSpPr>
        <p:spPr>
          <a:xfrm>
            <a:off x="4823388" y="681475"/>
            <a:ext cx="1261884"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数据标准体系</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86" name="矩形 185"/>
          <p:cNvSpPr/>
          <p:nvPr/>
        </p:nvSpPr>
        <p:spPr>
          <a:xfrm>
            <a:off x="285713" y="714849"/>
            <a:ext cx="411622" cy="19259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prstClr val="white"/>
                </a:solidFill>
                <a:latin typeface="微软雅黑" panose="020B0503020204020204" pitchFamily="34" charset="-122"/>
                <a:ea typeface="微软雅黑" panose="020B0503020204020204" pitchFamily="34" charset="-122"/>
              </a:rPr>
              <a:t>数据治理体系</a:t>
            </a:r>
            <a:endParaRPr kumimoji="1"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187" name="矩形 186"/>
          <p:cNvSpPr/>
          <p:nvPr/>
        </p:nvSpPr>
        <p:spPr>
          <a:xfrm>
            <a:off x="306843" y="4365243"/>
            <a:ext cx="411622" cy="2075820"/>
          </a:xfrm>
          <a:prstGeom prst="rect">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prstClr val="white"/>
                </a:solidFill>
                <a:latin typeface="微软雅黑" panose="020B0503020204020204" pitchFamily="34" charset="-122"/>
                <a:ea typeface="微软雅黑" panose="020B0503020204020204" pitchFamily="34" charset="-122"/>
              </a:rPr>
              <a:t>数据开发体系</a:t>
            </a:r>
            <a:endParaRPr kumimoji="1" lang="en-US" altLang="zh-CN" sz="1600" dirty="0">
              <a:solidFill>
                <a:prstClr val="white"/>
              </a:solidFill>
              <a:latin typeface="微软雅黑" panose="020B0503020204020204" pitchFamily="34" charset="-122"/>
              <a:ea typeface="微软雅黑" panose="020B0503020204020204" pitchFamily="34" charset="-122"/>
            </a:endParaRPr>
          </a:p>
        </p:txBody>
      </p:sp>
      <p:cxnSp>
        <p:nvCxnSpPr>
          <p:cNvPr id="188" name="曲线连接符 187"/>
          <p:cNvCxnSpPr>
            <a:stCxn id="89" idx="3"/>
            <a:endCxn id="141" idx="0"/>
          </p:cNvCxnSpPr>
          <p:nvPr/>
        </p:nvCxnSpPr>
        <p:spPr>
          <a:xfrm>
            <a:off x="4225999" y="1222349"/>
            <a:ext cx="1283810" cy="1018936"/>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9" name="曲线连接符 188"/>
          <p:cNvCxnSpPr>
            <a:stCxn id="89" idx="3"/>
            <a:endCxn id="139" idx="1"/>
          </p:cNvCxnSpPr>
          <p:nvPr/>
        </p:nvCxnSpPr>
        <p:spPr>
          <a:xfrm flipV="1">
            <a:off x="4225999" y="1080190"/>
            <a:ext cx="3081029" cy="142159"/>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5787407" y="5237583"/>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5650765" y="4781403"/>
            <a:ext cx="954107" cy="276999"/>
          </a:xfrm>
          <a:prstGeom prst="rect">
            <a:avLst/>
          </a:prstGeom>
          <a:noFill/>
        </p:spPr>
        <p:txBody>
          <a:bodyPr wrap="none" rtlCol="0">
            <a:spAutoFit/>
          </a:bodyPr>
          <a:lstStyle/>
          <a:p>
            <a:r>
              <a:rPr kumimoji="1" lang="zh-CN" altLang="en-US" sz="1200" dirty="0">
                <a:solidFill>
                  <a:srgbClr val="70AD47"/>
                </a:solidFill>
                <a:latin typeface="微软雅黑" panose="020B0503020204020204" pitchFamily="34" charset="-122"/>
                <a:ea typeface="微软雅黑" panose="020B0503020204020204" pitchFamily="34" charset="-122"/>
              </a:rPr>
              <a:t>可视化建模</a:t>
            </a:r>
            <a:endParaRPr kumimoji="1" lang="zh-CN" altLang="en-US" sz="1200" dirty="0">
              <a:solidFill>
                <a:srgbClr val="70AD47"/>
              </a:solidFill>
              <a:latin typeface="微软雅黑" panose="020B0503020204020204" pitchFamily="34" charset="-122"/>
              <a:ea typeface="微软雅黑" panose="020B0503020204020204" pitchFamily="34" charset="-122"/>
            </a:endParaRPr>
          </a:p>
        </p:txBody>
      </p:sp>
      <p:cxnSp>
        <p:nvCxnSpPr>
          <p:cNvPr id="192" name="直线箭头连接符 150"/>
          <p:cNvCxnSpPr/>
          <p:nvPr/>
        </p:nvCxnSpPr>
        <p:spPr>
          <a:xfrm>
            <a:off x="5565673" y="5058402"/>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51"/>
          <p:cNvCxnSpPr/>
          <p:nvPr/>
        </p:nvCxnSpPr>
        <p:spPr>
          <a:xfrm>
            <a:off x="5565673" y="5544114"/>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53"/>
          <p:cNvCxnSpPr>
            <a:stCxn id="162" idx="3"/>
            <a:endCxn id="163" idx="1"/>
          </p:cNvCxnSpPr>
          <p:nvPr/>
        </p:nvCxnSpPr>
        <p:spPr>
          <a:xfrm flipV="1">
            <a:off x="4520919" y="5161178"/>
            <a:ext cx="467272" cy="82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5" name="文本框 194"/>
          <p:cNvSpPr txBox="1"/>
          <p:nvPr/>
        </p:nvSpPr>
        <p:spPr>
          <a:xfrm>
            <a:off x="4500595" y="4851107"/>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6" name="文本框 195"/>
          <p:cNvSpPr txBox="1"/>
          <p:nvPr/>
        </p:nvSpPr>
        <p:spPr>
          <a:xfrm>
            <a:off x="7401595" y="5261143"/>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7" name="文本框 196"/>
          <p:cNvSpPr txBox="1"/>
          <p:nvPr/>
        </p:nvSpPr>
        <p:spPr>
          <a:xfrm>
            <a:off x="7264953" y="4804963"/>
            <a:ext cx="954107" cy="276999"/>
          </a:xfrm>
          <a:prstGeom prst="rect">
            <a:avLst/>
          </a:prstGeom>
          <a:noFill/>
        </p:spPr>
        <p:txBody>
          <a:bodyPr wrap="none" rtlCol="0">
            <a:spAutoFit/>
          </a:bodyPr>
          <a:lstStyle/>
          <a:p>
            <a:r>
              <a:rPr kumimoji="1" lang="zh-CN" altLang="en-US" sz="1200" dirty="0">
                <a:solidFill>
                  <a:srgbClr val="70AD47"/>
                </a:solidFill>
                <a:latin typeface="微软雅黑" panose="020B0503020204020204" pitchFamily="34" charset="-122"/>
                <a:ea typeface="微软雅黑" panose="020B0503020204020204" pitchFamily="34" charset="-122"/>
              </a:rPr>
              <a:t>可视化建模</a:t>
            </a:r>
            <a:endParaRPr kumimoji="1" lang="zh-CN" altLang="en-US" sz="1200" dirty="0">
              <a:solidFill>
                <a:srgbClr val="70AD47"/>
              </a:solidFill>
              <a:latin typeface="微软雅黑" panose="020B0503020204020204" pitchFamily="34" charset="-122"/>
              <a:ea typeface="微软雅黑" panose="020B0503020204020204" pitchFamily="34" charset="-122"/>
            </a:endParaRPr>
          </a:p>
        </p:txBody>
      </p:sp>
      <p:cxnSp>
        <p:nvCxnSpPr>
          <p:cNvPr id="198" name="直线箭头连接符 160"/>
          <p:cNvCxnSpPr/>
          <p:nvPr/>
        </p:nvCxnSpPr>
        <p:spPr>
          <a:xfrm>
            <a:off x="7179861" y="5081962"/>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61"/>
          <p:cNvCxnSpPr/>
          <p:nvPr/>
        </p:nvCxnSpPr>
        <p:spPr>
          <a:xfrm>
            <a:off x="7179861" y="5567674"/>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0" name="圆角矩形 199"/>
          <p:cNvSpPr/>
          <p:nvPr/>
        </p:nvSpPr>
        <p:spPr>
          <a:xfrm>
            <a:off x="4432189" y="4090328"/>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指标质量校验</a:t>
            </a:r>
            <a:endParaRPr kumimoji="1" lang="zh-CN" altLang="en-US" sz="1000" dirty="0">
              <a:solidFill>
                <a:srgbClr val="ED7D31"/>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3425218" y="4080079"/>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贴源质量校验</a:t>
            </a:r>
            <a:endParaRPr kumimoji="1" lang="zh-CN" altLang="en-US" sz="1000" dirty="0">
              <a:solidFill>
                <a:srgbClr val="ED7D31"/>
              </a:solidFill>
              <a:latin typeface="微软雅黑" panose="020B0503020204020204" pitchFamily="34" charset="-122"/>
              <a:ea typeface="微软雅黑" panose="020B0503020204020204" pitchFamily="34" charset="-122"/>
            </a:endParaRPr>
          </a:p>
        </p:txBody>
      </p:sp>
      <p:cxnSp>
        <p:nvCxnSpPr>
          <p:cNvPr id="202" name="曲线连接符 201"/>
          <p:cNvCxnSpPr>
            <a:stCxn id="164" idx="0"/>
          </p:cNvCxnSpPr>
          <p:nvPr/>
        </p:nvCxnSpPr>
        <p:spPr>
          <a:xfrm rot="5400000" flipH="1" flipV="1">
            <a:off x="7056155" y="4128708"/>
            <a:ext cx="244020" cy="511262"/>
          </a:xfrm>
          <a:prstGeom prst="curvedConnector2">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3" name="曲线连接符 202"/>
          <p:cNvCxnSpPr>
            <a:endCxn id="165" idx="0"/>
          </p:cNvCxnSpPr>
          <p:nvPr/>
        </p:nvCxnSpPr>
        <p:spPr>
          <a:xfrm>
            <a:off x="8161528" y="4262328"/>
            <a:ext cx="382786" cy="230505"/>
          </a:xfrm>
          <a:prstGeom prst="curvedConnector2">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4" name="曲线连接符 203"/>
          <p:cNvCxnSpPr>
            <a:stCxn id="166" idx="0"/>
          </p:cNvCxnSpPr>
          <p:nvPr/>
        </p:nvCxnSpPr>
        <p:spPr>
          <a:xfrm rot="5400000" flipH="1" flipV="1">
            <a:off x="3235782" y="4295374"/>
            <a:ext cx="264532" cy="138202"/>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184"/>
          <p:cNvCxnSpPr>
            <a:stCxn id="166" idx="3"/>
            <a:endCxn id="162" idx="1"/>
          </p:cNvCxnSpPr>
          <p:nvPr/>
        </p:nvCxnSpPr>
        <p:spPr>
          <a:xfrm>
            <a:off x="3587688" y="5155683"/>
            <a:ext cx="355749" cy="632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6" name="圆角矩形 205"/>
          <p:cNvSpPr/>
          <p:nvPr/>
        </p:nvSpPr>
        <p:spPr>
          <a:xfrm>
            <a:off x="11216313" y="4071564"/>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驾驶舱</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07" name="圆角矩形 206"/>
          <p:cNvSpPr/>
          <p:nvPr/>
        </p:nvSpPr>
        <p:spPr>
          <a:xfrm>
            <a:off x="11211526" y="5106417"/>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自助分析</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08" name="圆角矩形 207"/>
          <p:cNvSpPr/>
          <p:nvPr/>
        </p:nvSpPr>
        <p:spPr>
          <a:xfrm>
            <a:off x="11211526" y="4581297"/>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仪表盘</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pic>
        <p:nvPicPr>
          <p:cNvPr id="209" name="图片 208"/>
          <p:cNvPicPr>
            <a:picLocks noChangeAspect="1"/>
          </p:cNvPicPr>
          <p:nvPr/>
        </p:nvPicPr>
        <p:blipFill>
          <a:blip r:embed="rId1" cstate="print"/>
          <a:stretch>
            <a:fillRect/>
          </a:stretch>
        </p:blipFill>
        <p:spPr>
          <a:xfrm>
            <a:off x="826907" y="1095908"/>
            <a:ext cx="1247607" cy="790255"/>
          </a:xfrm>
          <a:prstGeom prst="rect">
            <a:avLst/>
          </a:prstGeom>
        </p:spPr>
      </p:pic>
      <p:cxnSp>
        <p:nvCxnSpPr>
          <p:cNvPr id="210" name="曲线连接符 209"/>
          <p:cNvCxnSpPr>
            <a:endCxn id="162" idx="0"/>
          </p:cNvCxnSpPr>
          <p:nvPr/>
        </p:nvCxnSpPr>
        <p:spPr>
          <a:xfrm rot="16200000" flipH="1">
            <a:off x="4054745" y="4329743"/>
            <a:ext cx="275636" cy="79230"/>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1" name="曲线连接符 210"/>
          <p:cNvCxnSpPr>
            <a:stCxn id="162" idx="0"/>
          </p:cNvCxnSpPr>
          <p:nvPr/>
        </p:nvCxnSpPr>
        <p:spPr>
          <a:xfrm rot="5400000" flipH="1" flipV="1">
            <a:off x="4199490" y="4274478"/>
            <a:ext cx="265386" cy="200010"/>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2" name="曲线连接符 211"/>
          <p:cNvCxnSpPr>
            <a:endCxn id="163" idx="0"/>
          </p:cNvCxnSpPr>
          <p:nvPr/>
        </p:nvCxnSpPr>
        <p:spPr>
          <a:xfrm rot="16200000" flipH="1">
            <a:off x="5086146" y="4315563"/>
            <a:ext cx="264560" cy="117012"/>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3" name="曲线连接符 212"/>
          <p:cNvCxnSpPr>
            <a:stCxn id="77" idx="3"/>
            <a:endCxn id="78" idx="1"/>
          </p:cNvCxnSpPr>
          <p:nvPr/>
        </p:nvCxnSpPr>
        <p:spPr>
          <a:xfrm>
            <a:off x="1097573" y="3494192"/>
            <a:ext cx="162459" cy="4898"/>
          </a:xfrm>
          <a:prstGeom prst="curved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曲线连接符 213"/>
          <p:cNvCxnSpPr>
            <a:stCxn id="244" idx="2"/>
            <a:endCxn id="140" idx="0"/>
          </p:cNvCxnSpPr>
          <p:nvPr/>
        </p:nvCxnSpPr>
        <p:spPr>
          <a:xfrm rot="5400000">
            <a:off x="5173516" y="1625319"/>
            <a:ext cx="338782" cy="889000"/>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曲线连接符 214"/>
          <p:cNvCxnSpPr>
            <a:stCxn id="244" idx="2"/>
            <a:endCxn id="141" idx="0"/>
          </p:cNvCxnSpPr>
          <p:nvPr/>
        </p:nvCxnSpPr>
        <p:spPr>
          <a:xfrm rot="5400000">
            <a:off x="5478180" y="1932057"/>
            <a:ext cx="340857" cy="277598"/>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6" name="曲线连接符 215"/>
          <p:cNvCxnSpPr>
            <a:stCxn id="244" idx="2"/>
            <a:endCxn id="142" idx="0"/>
          </p:cNvCxnSpPr>
          <p:nvPr/>
        </p:nvCxnSpPr>
        <p:spPr>
          <a:xfrm rot="16200000" flipH="1">
            <a:off x="5788429" y="1899406"/>
            <a:ext cx="340856" cy="342900"/>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7" name="曲线连接符 216"/>
          <p:cNvCxnSpPr>
            <a:stCxn id="244" idx="2"/>
            <a:endCxn id="143" idx="0"/>
          </p:cNvCxnSpPr>
          <p:nvPr/>
        </p:nvCxnSpPr>
        <p:spPr>
          <a:xfrm rot="16200000" flipH="1">
            <a:off x="6094430" y="1593405"/>
            <a:ext cx="349353" cy="963398"/>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曲线连接符 217"/>
          <p:cNvCxnSpPr>
            <a:stCxn id="222" idx="2"/>
            <a:endCxn id="201" idx="0"/>
          </p:cNvCxnSpPr>
          <p:nvPr/>
        </p:nvCxnSpPr>
        <p:spPr>
          <a:xfrm rot="5400000">
            <a:off x="3451693" y="3439269"/>
            <a:ext cx="978201" cy="303418"/>
          </a:xfrm>
          <a:prstGeom prst="curvedConnector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曲线连接符 218"/>
          <p:cNvCxnSpPr>
            <a:stCxn id="222" idx="2"/>
            <a:endCxn id="223" idx="0"/>
          </p:cNvCxnSpPr>
          <p:nvPr/>
        </p:nvCxnSpPr>
        <p:spPr>
          <a:xfrm rot="16200000" flipH="1">
            <a:off x="5440588" y="1753791"/>
            <a:ext cx="1008989" cy="3705161"/>
          </a:xfrm>
          <a:prstGeom prst="curved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曲线连接符 219"/>
          <p:cNvCxnSpPr>
            <a:stCxn id="222" idx="2"/>
            <a:endCxn id="200" idx="0"/>
          </p:cNvCxnSpPr>
          <p:nvPr/>
        </p:nvCxnSpPr>
        <p:spPr>
          <a:xfrm rot="16200000" flipH="1">
            <a:off x="3950053" y="3244326"/>
            <a:ext cx="988450" cy="703553"/>
          </a:xfrm>
          <a:prstGeom prst="curvedConnector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1" name="圆角矩形 220"/>
          <p:cNvSpPr/>
          <p:nvPr/>
        </p:nvSpPr>
        <p:spPr>
          <a:xfrm>
            <a:off x="7611433" y="2918057"/>
            <a:ext cx="765604" cy="25777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安全策略</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22" name="圆角矩形 221"/>
          <p:cNvSpPr/>
          <p:nvPr/>
        </p:nvSpPr>
        <p:spPr>
          <a:xfrm>
            <a:off x="3709700" y="2844103"/>
            <a:ext cx="765604" cy="2577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数据质量</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23" name="圆角矩形 222"/>
          <p:cNvSpPr/>
          <p:nvPr/>
        </p:nvSpPr>
        <p:spPr>
          <a:xfrm>
            <a:off x="7433797" y="4110867"/>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指标质量校验</a:t>
            </a:r>
            <a:endParaRPr kumimoji="1" lang="zh-CN" altLang="en-US" sz="1000" dirty="0">
              <a:solidFill>
                <a:srgbClr val="ED7D31"/>
              </a:solidFill>
              <a:latin typeface="微软雅黑" panose="020B0503020204020204" pitchFamily="34" charset="-122"/>
              <a:ea typeface="微软雅黑" panose="020B0503020204020204" pitchFamily="34" charset="-122"/>
            </a:endParaRPr>
          </a:p>
        </p:txBody>
      </p:sp>
      <p:sp>
        <p:nvSpPr>
          <p:cNvPr id="224" name="圆角矩形 223"/>
          <p:cNvSpPr/>
          <p:nvPr/>
        </p:nvSpPr>
        <p:spPr>
          <a:xfrm>
            <a:off x="9777472" y="636289"/>
            <a:ext cx="1061662" cy="2672902"/>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25" name="圆角矩形 224"/>
          <p:cNvSpPr/>
          <p:nvPr/>
        </p:nvSpPr>
        <p:spPr>
          <a:xfrm>
            <a:off x="8762232" y="738654"/>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资源目录</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26" name="圆角矩形 225"/>
          <p:cNvSpPr/>
          <p:nvPr/>
        </p:nvSpPr>
        <p:spPr>
          <a:xfrm>
            <a:off x="4549367" y="1540010"/>
            <a:ext cx="2554389" cy="1141941"/>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27" name="曲线连接符 226"/>
          <p:cNvCxnSpPr>
            <a:stCxn id="137" idx="3"/>
            <a:endCxn id="244" idx="1"/>
          </p:cNvCxnSpPr>
          <p:nvPr/>
        </p:nvCxnSpPr>
        <p:spPr>
          <a:xfrm flipV="1">
            <a:off x="4110862" y="1771541"/>
            <a:ext cx="1293743" cy="476238"/>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曲线连接符 227"/>
          <p:cNvCxnSpPr>
            <a:stCxn id="90" idx="2"/>
            <a:endCxn id="137" idx="1"/>
          </p:cNvCxnSpPr>
          <p:nvPr/>
        </p:nvCxnSpPr>
        <p:spPr>
          <a:xfrm rot="16200000" flipH="1">
            <a:off x="3059934" y="1962455"/>
            <a:ext cx="249498" cy="321149"/>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rot="19933196">
            <a:off x="4089265" y="1876638"/>
            <a:ext cx="1210588"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基于字段标准建表</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230" name="文本框 229"/>
          <p:cNvSpPr txBox="1"/>
          <p:nvPr/>
        </p:nvSpPr>
        <p:spPr>
          <a:xfrm>
            <a:off x="5336491" y="1042299"/>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关联</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cxnSp>
        <p:nvCxnSpPr>
          <p:cNvPr id="231" name="曲线连接符 230"/>
          <p:cNvCxnSpPr>
            <a:stCxn id="226" idx="3"/>
            <a:endCxn id="176" idx="1"/>
          </p:cNvCxnSpPr>
          <p:nvPr/>
        </p:nvCxnSpPr>
        <p:spPr>
          <a:xfrm flipV="1">
            <a:off x="7103756" y="1987184"/>
            <a:ext cx="1536303" cy="123797"/>
          </a:xfrm>
          <a:prstGeom prst="curvedConnector3">
            <a:avLst>
              <a:gd name="adj1" fmla="val 5000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2" name="文本框 231"/>
          <p:cNvSpPr txBox="1"/>
          <p:nvPr/>
        </p:nvSpPr>
        <p:spPr>
          <a:xfrm>
            <a:off x="7992008" y="1757360"/>
            <a:ext cx="56938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元数据</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233" name="圆角矩形 232"/>
          <p:cNvSpPr/>
          <p:nvPr/>
        </p:nvSpPr>
        <p:spPr>
          <a:xfrm>
            <a:off x="11035050" y="1932503"/>
            <a:ext cx="1156950" cy="3786797"/>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34" name="右箭头 233"/>
          <p:cNvSpPr/>
          <p:nvPr/>
        </p:nvSpPr>
        <p:spPr>
          <a:xfrm>
            <a:off x="8903005" y="5155683"/>
            <a:ext cx="547316" cy="3962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写入</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35" name="曲线连接符 234"/>
          <p:cNvCxnSpPr>
            <a:stCxn id="221" idx="2"/>
            <a:endCxn id="73" idx="2"/>
          </p:cNvCxnSpPr>
          <p:nvPr/>
        </p:nvCxnSpPr>
        <p:spPr>
          <a:xfrm rot="5400000" flipH="1" flipV="1">
            <a:off x="9119110" y="1980831"/>
            <a:ext cx="70125" cy="2319877"/>
          </a:xfrm>
          <a:prstGeom prst="curvedConnector3">
            <a:avLst>
              <a:gd name="adj1" fmla="val -325989"/>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曲线连接符 235"/>
          <p:cNvCxnSpPr>
            <a:stCxn id="226" idx="2"/>
            <a:endCxn id="222" idx="3"/>
          </p:cNvCxnSpPr>
          <p:nvPr/>
        </p:nvCxnSpPr>
        <p:spPr>
          <a:xfrm rot="5400000">
            <a:off x="5005413" y="2151842"/>
            <a:ext cx="291040" cy="1351258"/>
          </a:xfrm>
          <a:prstGeom prst="curved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7" name="文本框 236"/>
          <p:cNvSpPr txBox="1"/>
          <p:nvPr/>
        </p:nvSpPr>
        <p:spPr>
          <a:xfrm>
            <a:off x="774884" y="1932503"/>
            <a:ext cx="1248552" cy="400110"/>
          </a:xfrm>
          <a:prstGeom prst="rect">
            <a:avLst/>
          </a:prstGeom>
          <a:noFill/>
        </p:spPr>
        <p:txBody>
          <a:bodyPr wrap="square" rtlCol="0">
            <a:spAutoFit/>
          </a:bodyPr>
          <a:lstStyle/>
          <a:p>
            <a:r>
              <a:rPr kumimoji="1" lang="en-US" altLang="zh-CN" sz="1000" dirty="0">
                <a:solidFill>
                  <a:prstClr val="black"/>
                </a:solidFill>
                <a:latin typeface="微软雅黑" panose="020B0503020204020204" pitchFamily="34" charset="-122"/>
                <a:ea typeface="微软雅黑" panose="020B0503020204020204" pitchFamily="34" charset="-122"/>
              </a:rPr>
              <a:t>《xxx</a:t>
            </a:r>
            <a:r>
              <a:rPr kumimoji="1" lang="zh-CN" altLang="en-US" sz="1000" dirty="0">
                <a:solidFill>
                  <a:prstClr val="black"/>
                </a:solidFill>
                <a:latin typeface="微软雅黑" panose="020B0503020204020204" pitchFamily="34" charset="-122"/>
                <a:ea typeface="微软雅黑" panose="020B0503020204020204" pitchFamily="34" charset="-122"/>
              </a:rPr>
              <a:t>企业数据标准化规范</a:t>
            </a:r>
            <a:r>
              <a:rPr kumimoji="1" lang="en-US" altLang="zh-CN" sz="1000" dirty="0">
                <a:solidFill>
                  <a:prstClr val="black"/>
                </a:solidFill>
                <a:latin typeface="微软雅黑" panose="020B0503020204020204" pitchFamily="34" charset="-122"/>
                <a:ea typeface="微软雅黑" panose="020B0503020204020204" pitchFamily="34" charset="-122"/>
              </a:rPr>
              <a:t>.docx》</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cxnSp>
        <p:nvCxnSpPr>
          <p:cNvPr id="238" name="曲线连接符 237"/>
          <p:cNvCxnSpPr>
            <a:stCxn id="226" idx="3"/>
            <a:endCxn id="139" idx="1"/>
          </p:cNvCxnSpPr>
          <p:nvPr/>
        </p:nvCxnSpPr>
        <p:spPr>
          <a:xfrm flipV="1">
            <a:off x="7103756" y="1080190"/>
            <a:ext cx="203272" cy="1030791"/>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曲线连接符 238"/>
          <p:cNvCxnSpPr>
            <a:stCxn id="90" idx="2"/>
            <a:endCxn id="222" idx="1"/>
          </p:cNvCxnSpPr>
          <p:nvPr/>
        </p:nvCxnSpPr>
        <p:spPr>
          <a:xfrm rot="16200000" flipH="1">
            <a:off x="2879549" y="2142840"/>
            <a:ext cx="974710" cy="685591"/>
          </a:xfrm>
          <a:prstGeom prst="curved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曲线连接符 239"/>
          <p:cNvCxnSpPr>
            <a:stCxn id="226" idx="2"/>
            <a:endCxn id="221" idx="1"/>
          </p:cNvCxnSpPr>
          <p:nvPr/>
        </p:nvCxnSpPr>
        <p:spPr>
          <a:xfrm rot="16200000" flipH="1">
            <a:off x="6536500" y="1972012"/>
            <a:ext cx="364994" cy="1784871"/>
          </a:xfrm>
          <a:prstGeom prst="curved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曲线连接符 240"/>
          <p:cNvCxnSpPr>
            <a:stCxn id="78" idx="0"/>
          </p:cNvCxnSpPr>
          <p:nvPr/>
        </p:nvCxnSpPr>
        <p:spPr>
          <a:xfrm rot="16200000" flipV="1">
            <a:off x="914521" y="2559718"/>
            <a:ext cx="993536" cy="627432"/>
          </a:xfrm>
          <a:prstGeom prst="curvedConnector3">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2" name="曲线连接符 241"/>
          <p:cNvCxnSpPr>
            <a:stCxn id="89" idx="3"/>
            <a:endCxn id="142" idx="0"/>
          </p:cNvCxnSpPr>
          <p:nvPr/>
        </p:nvCxnSpPr>
        <p:spPr>
          <a:xfrm>
            <a:off x="4225999" y="1222349"/>
            <a:ext cx="1904308" cy="1018935"/>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3" name="曲线连接符 242"/>
          <p:cNvCxnSpPr>
            <a:stCxn id="89" idx="3"/>
            <a:endCxn id="143" idx="0"/>
          </p:cNvCxnSpPr>
          <p:nvPr/>
        </p:nvCxnSpPr>
        <p:spPr>
          <a:xfrm>
            <a:off x="4225999" y="1222349"/>
            <a:ext cx="2524806" cy="1027432"/>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圆角矩形 243"/>
          <p:cNvSpPr/>
          <p:nvPr/>
        </p:nvSpPr>
        <p:spPr>
          <a:xfrm>
            <a:off x="5404605" y="1642653"/>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表设计</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45" name="曲线连接符 244"/>
          <p:cNvCxnSpPr>
            <a:stCxn id="78" idx="0"/>
          </p:cNvCxnSpPr>
          <p:nvPr/>
        </p:nvCxnSpPr>
        <p:spPr>
          <a:xfrm rot="5400000" flipH="1" flipV="1">
            <a:off x="2404217" y="1183960"/>
            <a:ext cx="1507030" cy="2865455"/>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6" name="圆角矩形 245"/>
          <p:cNvSpPr/>
          <p:nvPr/>
        </p:nvSpPr>
        <p:spPr>
          <a:xfrm>
            <a:off x="8708649" y="2551473"/>
            <a:ext cx="823669" cy="67940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47" name="圆角矩形 246"/>
          <p:cNvSpPr/>
          <p:nvPr/>
        </p:nvSpPr>
        <p:spPr>
          <a:xfrm>
            <a:off x="8708649" y="1498571"/>
            <a:ext cx="823669" cy="62049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48" name="圆角矩形 247"/>
          <p:cNvSpPr/>
          <p:nvPr/>
        </p:nvSpPr>
        <p:spPr>
          <a:xfrm>
            <a:off x="8708649" y="2127847"/>
            <a:ext cx="823669" cy="4016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49" name="曲线连接符 248"/>
          <p:cNvCxnSpPr>
            <a:stCxn id="139" idx="2"/>
            <a:endCxn id="191" idx="0"/>
          </p:cNvCxnSpPr>
          <p:nvPr/>
        </p:nvCxnSpPr>
        <p:spPr>
          <a:xfrm rot="5400000">
            <a:off x="5122662" y="2214235"/>
            <a:ext cx="3572326" cy="1562011"/>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曲线连接符 249"/>
          <p:cNvCxnSpPr>
            <a:stCxn id="160" idx="0"/>
            <a:endCxn id="224" idx="2"/>
          </p:cNvCxnSpPr>
          <p:nvPr/>
        </p:nvCxnSpPr>
        <p:spPr>
          <a:xfrm rot="5400000" flipH="1" flipV="1">
            <a:off x="9749872" y="3425936"/>
            <a:ext cx="675176" cy="441686"/>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1" name="文本框 250"/>
          <p:cNvSpPr txBox="1"/>
          <p:nvPr/>
        </p:nvSpPr>
        <p:spPr>
          <a:xfrm>
            <a:off x="9925886" y="3678353"/>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数据</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cxnSp>
        <p:nvCxnSpPr>
          <p:cNvPr id="252" name="曲线连接符 251"/>
          <p:cNvCxnSpPr>
            <a:stCxn id="159" idx="0"/>
            <a:endCxn id="224" idx="2"/>
          </p:cNvCxnSpPr>
          <p:nvPr/>
        </p:nvCxnSpPr>
        <p:spPr>
          <a:xfrm rot="5400000" flipH="1" flipV="1">
            <a:off x="7756903" y="1440520"/>
            <a:ext cx="682728" cy="4420071"/>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8858896" y="3593046"/>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数据</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254" name="圆角矩形 253"/>
          <p:cNvSpPr/>
          <p:nvPr/>
        </p:nvSpPr>
        <p:spPr>
          <a:xfrm>
            <a:off x="9945281" y="1837266"/>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服务资产</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55" name="曲线连接符 254"/>
          <p:cNvCxnSpPr>
            <a:stCxn id="146" idx="2"/>
            <a:endCxn id="254" idx="0"/>
          </p:cNvCxnSpPr>
          <p:nvPr/>
        </p:nvCxnSpPr>
        <p:spPr>
          <a:xfrm rot="16200000" flipH="1">
            <a:off x="10186913" y="1696095"/>
            <a:ext cx="272033" cy="1030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6" name="曲线连接符 255"/>
          <p:cNvCxnSpPr>
            <a:stCxn id="147" idx="0"/>
            <a:endCxn id="254" idx="2"/>
          </p:cNvCxnSpPr>
          <p:nvPr/>
        </p:nvCxnSpPr>
        <p:spPr>
          <a:xfrm rot="5400000" flipH="1" flipV="1">
            <a:off x="10209965" y="2202852"/>
            <a:ext cx="225929" cy="1030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2.3.8 </a:t>
            </a:r>
            <a:r>
              <a:rPr b="1">
                <a:sym typeface="+mn-ea"/>
              </a:rPr>
              <a:t>资产</a:t>
            </a:r>
            <a:r>
              <a:rPr b="1">
                <a:latin typeface="Times New Roman" panose="02020603050405020304" charset="0"/>
                <a:sym typeface="+mn-ea"/>
              </a:rPr>
              <a:t>域</a:t>
            </a:r>
            <a:r>
              <a:rPr lang="en-US" altLang="zh-CN" sz="1400" b="1">
                <a:latin typeface="Times New Roman" panose="02020603050405020304" charset="0"/>
                <a:sym typeface="+mn-ea"/>
              </a:rPr>
              <a:t>--</a:t>
            </a:r>
            <a:r>
              <a:rPr sz="1400" b="1">
                <a:latin typeface="Times New Roman" panose="02020603050405020304" charset="0"/>
                <a:sym typeface="+mn-ea"/>
              </a:rPr>
              <a:t>闲置</a:t>
            </a:r>
            <a:r>
              <a:rPr sz="1400" b="1">
                <a:latin typeface="Times New Roman" panose="02020603050405020304" charset="0"/>
                <a:sym typeface="+mn-ea"/>
              </a:rPr>
              <a:t>资产</a:t>
            </a:r>
            <a:endParaRPr sz="1400" b="1">
              <a:latin typeface="Times New Roman" panose="02020603050405020304" charset="0"/>
              <a:sym typeface="+mn-ea"/>
            </a:endParaRPr>
          </a:p>
        </p:txBody>
      </p:sp>
      <p:sp>
        <p:nvSpPr>
          <p:cNvPr id="3" name="矩形 2"/>
          <p:cNvSpPr/>
          <p:nvPr>
            <p:custDataLst>
              <p:tags r:id="rId1"/>
            </p:custDataLst>
          </p:nvPr>
        </p:nvSpPr>
        <p:spPr>
          <a:xfrm>
            <a:off x="275590" y="1172210"/>
            <a:ext cx="3568065" cy="486410"/>
          </a:xfrm>
          <a:prstGeom prst="rect">
            <a:avLst/>
          </a:prstGeom>
          <a:solidFill>
            <a:srgbClr val="F3F1F2"/>
          </a:solidFill>
          <a:ln w="6350" cap="flat" cmpd="sng" algn="ctr">
            <a:noFill/>
            <a:prstDash val="solid"/>
            <a:miter lim="800000"/>
          </a:ln>
          <a:effectLst/>
        </p:spPr>
        <p:txBody>
          <a:bodyPr rtlCol="0" anchor="ctr"/>
          <a:p>
            <a:pPr algn="ctr"/>
            <a:r>
              <a:rPr kumimoji="1" lang="zh-CN" altLang="en-US" sz="1600" dirty="0">
                <a:solidFill>
                  <a:prstClr val="black"/>
                </a:solidFill>
                <a:latin typeface="微软雅黑" panose="020B0503020204020204" pitchFamily="34" charset="-122"/>
                <a:ea typeface="微软雅黑" panose="020B0503020204020204" pitchFamily="34" charset="-122"/>
              </a:rPr>
              <a:t>形成</a:t>
            </a:r>
            <a:r>
              <a:rPr kumimoji="1" lang="en-US" sz="1600" dirty="0">
                <a:solidFill>
                  <a:prstClr val="black"/>
                </a:solidFill>
                <a:latin typeface="微软雅黑" panose="020B0503020204020204" pitchFamily="34" charset="-122"/>
                <a:ea typeface="微软雅黑" panose="020B0503020204020204" pitchFamily="34" charset="-122"/>
                <a:sym typeface="+mn-ea"/>
              </a:rPr>
              <a:t>Fi</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neBI</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看板</a:t>
            </a:r>
            <a:endParaRPr kumimoji="1" lang="zh-CN" altLang="en-US" sz="1600" dirty="0">
              <a:solidFill>
                <a:prstClr val="black"/>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2"/>
            </p:custDataLst>
          </p:nvPr>
        </p:nvSpPr>
        <p:spPr>
          <a:xfrm>
            <a:off x="4482465" y="1172210"/>
            <a:ext cx="539750" cy="2530475"/>
          </a:xfrm>
          <a:prstGeom prst="rect">
            <a:avLst/>
          </a:prstGeom>
          <a:solidFill>
            <a:srgbClr val="F3F1F2"/>
          </a:solidFill>
          <a:ln w="6350" cap="flat" cmpd="sng" algn="ctr">
            <a:noFill/>
            <a:prstDash val="solid"/>
            <a:miter lim="800000"/>
          </a:ln>
          <a:effectLst/>
        </p:spPr>
        <p:txBody>
          <a:bodyPr rtlCol="0" anchor="ctr"/>
          <a:p>
            <a:pPr algn="ctr"/>
            <a:r>
              <a:rPr kumimoji="1" lang="zh-CN" sz="1600" dirty="0">
                <a:solidFill>
                  <a:prstClr val="black"/>
                </a:solidFill>
                <a:latin typeface="微软雅黑" panose="020B0503020204020204" pitchFamily="34" charset="-122"/>
                <a:ea typeface="微软雅黑" panose="020B0503020204020204" pitchFamily="34" charset="-122"/>
              </a:rPr>
              <a:t>报表使用</a:t>
            </a:r>
            <a:endParaRPr kumimoji="1" lang="zh-CN" sz="1600" dirty="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custDataLst>
              <p:tags r:id="rId3"/>
            </p:custDataLst>
          </p:nvPr>
        </p:nvSpPr>
        <p:spPr>
          <a:xfrm>
            <a:off x="5267325" y="1155065"/>
            <a:ext cx="6580505" cy="2531745"/>
          </a:xfrm>
          <a:prstGeom prst="rect">
            <a:avLst/>
          </a:prstGeom>
          <a:solidFill>
            <a:sysClr val="window" lastClr="FFFFFF">
              <a:alpha val="50000"/>
            </a:sysClr>
          </a:solidFill>
          <a:ln w="12700" cap="flat" cmpd="sng" algn="ctr">
            <a:solidFill>
              <a:srgbClr val="4472C4">
                <a:lumMod val="75000"/>
              </a:srgbClr>
            </a:solidFill>
            <a:prstDash val="dash"/>
            <a:miter lim="800000"/>
          </a:ln>
          <a:effectLst/>
        </p:spPr>
        <p:txBody>
          <a:bodyPr rtlCol="0" anchor="ctr"/>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4"/>
            </p:custDataLst>
          </p:nvPr>
        </p:nvSpPr>
        <p:spPr>
          <a:xfrm>
            <a:off x="5665470" y="1293495"/>
            <a:ext cx="5883910" cy="2393315"/>
          </a:xfrm>
          <a:prstGeom prst="rect">
            <a:avLst/>
          </a:prstGeom>
          <a:noFill/>
          <a:ln>
            <a:noFill/>
          </a:ln>
          <a:extLst>
            <a:ext uri="{909E8E84-426E-40DD-AFC4-6F175D3DCCD1}">
              <a14:hiddenFill xmlns:a14="http://schemas.microsoft.com/office/drawing/2010/main">
                <a:solidFill>
                  <a:sysClr val="window" lastClr="FFFFFF"/>
                </a:solidFill>
              </a14:hiddenFill>
            </a:ext>
          </a:extLst>
        </p:spPr>
        <p:txBody>
          <a:bodyPr wrap="square" rtlCol="0" anchor="t">
            <a:noAutofit/>
          </a:bodyPr>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报表名称：</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闲置资产报表</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使用对象：</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华东</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更新频率</a:t>
            </a: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每天更新</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呈现工具：</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FR</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资产使用说明：</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暂无</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资产环境：</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暂无</a:t>
            </a:r>
            <a:endParaRPr 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00000"/>
              </a:lnSpc>
              <a:spcBef>
                <a:spcPts val="1200"/>
              </a:spcBef>
              <a:buFont typeface="Arial" panose="020B0604020202020204" pitchFamily="34" charset="0"/>
              <a:buChar char="•"/>
            </a:pPr>
            <a:r>
              <a:rPr 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资产目录：</a:t>
            </a:r>
            <a:r>
              <a:rPr 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暂无</a:t>
            </a:r>
            <a:endParaRPr lang="zh-CN"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表格 5"/>
          <p:cNvGraphicFramePr/>
          <p:nvPr>
            <p:custDataLst>
              <p:tags r:id="rId5"/>
            </p:custDataLst>
          </p:nvPr>
        </p:nvGraphicFramePr>
        <p:xfrm>
          <a:off x="283210" y="3926840"/>
          <a:ext cx="11564620" cy="1801495"/>
        </p:xfrm>
        <a:graphic>
          <a:graphicData uri="http://schemas.openxmlformats.org/drawingml/2006/table">
            <a:tbl>
              <a:tblPr firstRow="1" bandRow="1">
                <a:tableStyleId>{5C22544A-7EE6-4342-B048-85BDC9FD1C3A}</a:tableStyleId>
              </a:tblPr>
              <a:tblGrid>
                <a:gridCol w="1074420"/>
                <a:gridCol w="991235"/>
                <a:gridCol w="1195705"/>
                <a:gridCol w="3310890"/>
                <a:gridCol w="866775"/>
                <a:gridCol w="748030"/>
                <a:gridCol w="1042035"/>
                <a:gridCol w="1164590"/>
                <a:gridCol w="1170940"/>
              </a:tblGrid>
              <a:tr h="518160">
                <a:tc>
                  <a:txBody>
                    <a:bodyPr/>
                    <a:p>
                      <a:pPr algn="ctr">
                        <a:buClrTx/>
                        <a:buSzTx/>
                        <a:buFontTx/>
                        <a:buNone/>
                      </a:pPr>
                      <a:r>
                        <a:rPr lang="zh-CN" altLang="en-US" sz="1300">
                          <a:latin typeface="微软雅黑" panose="020B0503020204020204" pitchFamily="34" charset="-122"/>
                          <a:ea typeface="微软雅黑" panose="020B0503020204020204" pitchFamily="34" charset="-122"/>
                        </a:rPr>
                        <a:t>主题域</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指标类型</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指标名称</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指标定义/业务口径</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分析</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维度</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数据</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密级</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业务需求</a:t>
                      </a:r>
                      <a:endParaRPr lang="zh-CN" altLang="en-US" sz="1300">
                        <a:latin typeface="微软雅黑" panose="020B0503020204020204" pitchFamily="34" charset="-122"/>
                        <a:ea typeface="微软雅黑" panose="020B0503020204020204" pitchFamily="34" charset="-122"/>
                      </a:endParaRPr>
                    </a:p>
                    <a:p>
                      <a:pPr algn="ctr">
                        <a:buClrTx/>
                        <a:buSzTx/>
                        <a:buFontTx/>
                        <a:buNone/>
                      </a:pPr>
                      <a:r>
                        <a:rPr lang="zh-CN" altLang="en-US" sz="1300">
                          <a:latin typeface="微软雅黑" panose="020B0503020204020204" pitchFamily="34" charset="-122"/>
                          <a:ea typeface="微软雅黑" panose="020B0503020204020204" pitchFamily="34" charset="-122"/>
                        </a:rPr>
                        <a:t>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责任部门</a:t>
                      </a:r>
                      <a:endParaRPr lang="zh-CN" altLang="en-US" sz="1300">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1300">
                          <a:latin typeface="微软雅黑" panose="020B0503020204020204" pitchFamily="34" charset="-122"/>
                          <a:ea typeface="微软雅黑" panose="020B0503020204020204" pitchFamily="34" charset="-122"/>
                        </a:rPr>
                        <a:t>责任人</a:t>
                      </a:r>
                      <a:endParaRPr lang="zh-CN" altLang="en-US" sz="1300">
                        <a:latin typeface="微软雅黑" panose="020B0503020204020204" pitchFamily="34" charset="-122"/>
                        <a:ea typeface="微软雅黑" panose="020B0503020204020204" pitchFamily="34" charset="-122"/>
                      </a:endParaRPr>
                    </a:p>
                  </a:txBody>
                  <a:tcPr anchor="ctr" anchorCtr="0"/>
                </a:tc>
              </a:tr>
              <a:tr h="641350">
                <a:tc rowSpan="2">
                  <a:txBody>
                    <a:bodyPr/>
                    <a:p>
                      <a:pPr algn="ctr">
                        <a:buClrTx/>
                        <a:buSzTx/>
                        <a:buNone/>
                      </a:pPr>
                      <a:r>
                        <a:rPr lang="zh-CN" altLang="en-US" sz="1200">
                          <a:solidFill>
                            <a:sysClr val="windowText" lastClr="000000"/>
                          </a:solidFill>
                          <a:latin typeface="微软雅黑" panose="020B0503020204020204" pitchFamily="34" charset="-122"/>
                          <a:ea typeface="微软雅黑" panose="020B0503020204020204" pitchFamily="34" charset="-122"/>
                        </a:rPr>
                        <a:t>资产域</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lgn="ctr">
                        <a:buClrTx/>
                        <a:buSzTx/>
                        <a:buNone/>
                      </a:pP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p>
                      <a:pPr>
                        <a:buNone/>
                      </a:pP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资产数量</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按集团、日期、利润中心汇总计算</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txBody>
                  <a:tcPr anchor="ctr" anchorCtr="0"/>
                </a:tc>
                <a:tc rowSpan="2">
                  <a:txBody>
                    <a:bodyPr/>
                    <a:p>
                      <a:pPr algn="l">
                        <a:buNone/>
                      </a:pPr>
                      <a:r>
                        <a:rPr lang="zh-CN" altLang="en-US" sz="1200">
                          <a:solidFill>
                            <a:sysClr val="windowText" lastClr="000000"/>
                          </a:solidFill>
                          <a:latin typeface="微软雅黑" panose="020B0503020204020204" pitchFamily="34" charset="-122"/>
                          <a:ea typeface="微软雅黑" panose="020B0503020204020204" pitchFamily="34" charset="-122"/>
                        </a:rPr>
                        <a:t>日期、集团、利润中心</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rgbClr val="000000"/>
                          </a:solidFill>
                          <a:latin typeface="微软雅黑" panose="020B0503020204020204" pitchFamily="34" charset="-122"/>
                          <a:ea typeface="微软雅黑" panose="020B0503020204020204" pitchFamily="34" charset="-122"/>
                        </a:rPr>
                        <a:t>L2</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rgbClr val="000000"/>
                          </a:solidFill>
                          <a:latin typeface="微软雅黑" panose="020B0503020204020204" pitchFamily="34" charset="-122"/>
                          <a:ea typeface="微软雅黑" panose="020B0503020204020204" pitchFamily="34" charset="-122"/>
                        </a:rPr>
                        <a:t>华东</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rgbClr val="000000"/>
                          </a:solidFill>
                          <a:latin typeface="微软雅黑" panose="020B0503020204020204" pitchFamily="34" charset="-122"/>
                          <a:ea typeface="微软雅黑" panose="020B0503020204020204" pitchFamily="34" charset="-122"/>
                        </a:rPr>
                        <a:t>华东</a:t>
                      </a:r>
                      <a:r>
                        <a:rPr lang="en-US" altLang="zh-CN" sz="1200">
                          <a:solidFill>
                            <a:srgbClr val="000000"/>
                          </a:solidFill>
                          <a:latin typeface="微软雅黑" panose="020B0503020204020204" pitchFamily="34" charset="-122"/>
                          <a:ea typeface="微软雅黑" panose="020B0503020204020204" pitchFamily="34" charset="-122"/>
                        </a:rPr>
                        <a:t>IT</a:t>
                      </a:r>
                      <a:endParaRPr lang="en-US" altLang="zh-CN" sz="1200">
                        <a:solidFill>
                          <a:srgbClr val="000000"/>
                        </a:solidFill>
                        <a:latin typeface="微软雅黑" panose="020B0503020204020204" pitchFamily="34" charset="-122"/>
                        <a:ea typeface="微软雅黑" panose="020B0503020204020204" pitchFamily="34" charset="-122"/>
                      </a:endParaRPr>
                    </a:p>
                  </a:txBody>
                  <a:tcPr anchor="ctr" anchorCtr="0"/>
                </a:tc>
                <a:tc rowSpan="2">
                  <a:txBody>
                    <a:bodyPr/>
                    <a:p>
                      <a:pPr algn="ctr">
                        <a:buNone/>
                      </a:pPr>
                      <a:r>
                        <a:rPr lang="zh-CN" altLang="en-US" sz="1200">
                          <a:solidFill>
                            <a:srgbClr val="000000"/>
                          </a:solidFill>
                          <a:latin typeface="微软雅黑" panose="020B0503020204020204" pitchFamily="34" charset="-122"/>
                          <a:ea typeface="微软雅黑" panose="020B0503020204020204" pitchFamily="34" charset="-122"/>
                        </a:rPr>
                        <a:t>华东-张李斯奇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r>
              <a:tr h="641985">
                <a:tc vMerge="1">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rPr>
                        <a:t>复合指标</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金额集团币</a:t>
                      </a:r>
                      <a:endParaRPr lang="zh-CN" altLang="en-US" sz="1200">
                        <a:solidFill>
                          <a:sysClr val="windowText" lastClr="000000"/>
                        </a:solidFill>
                        <a:latin typeface="微软雅黑" panose="020B0503020204020204" pitchFamily="34" charset="-122"/>
                        <a:ea typeface="微软雅黑" panose="020B0503020204020204" pitchFamily="34" charset="-122"/>
                      </a:endParaRPr>
                    </a:p>
                  </a:txBody>
                  <a:tcPr anchor="ctr" anchorCtr="0"/>
                </a:tc>
                <a:tc>
                  <a:txBody>
                    <a:bodyPr/>
                    <a:p>
                      <a:pPr>
                        <a:buNone/>
                      </a:pPr>
                      <a:r>
                        <a:rPr lang="zh-CN" altLang="en-US" sz="1200">
                          <a:solidFill>
                            <a:sysClr val="windowText" lastClr="000000"/>
                          </a:solidFill>
                          <a:latin typeface="微软雅黑" panose="020B0503020204020204" pitchFamily="34" charset="-122"/>
                          <a:ea typeface="微软雅黑" panose="020B0503020204020204" pitchFamily="34" charset="-122"/>
                          <a:sym typeface="+mn-ea"/>
                        </a:rPr>
                        <a:t>按集团、日期、利润中心汇总计算</a:t>
                      </a:r>
                      <a:endParaRPr lang="zh-CN" altLang="en-US" sz="1200">
                        <a:solidFill>
                          <a:sysClr val="windowText" lastClr="000000"/>
                        </a:solidFill>
                        <a:latin typeface="微软雅黑" panose="020B0503020204020204" pitchFamily="34" charset="-122"/>
                        <a:ea typeface="微软雅黑" panose="020B0503020204020204" pitchFamily="34" charset="-122"/>
                        <a:sym typeface="+mn-ea"/>
                      </a:endParaRPr>
                    </a:p>
                  </a:txBody>
                  <a:tcPr anchor="ctr" anchorCtr="0"/>
                </a:tc>
                <a:tc vMerge="1">
                  <a:tcPr anchor="ctr" anchorCtr="0"/>
                </a:tc>
                <a:tc vMerge="1">
                  <a:tcPr anchor="ctr" anchorCtr="0"/>
                </a:tc>
                <a:tc vMerge="1">
                  <a:tcPr anchor="ctr" anchorCtr="0"/>
                </a:tc>
                <a:tc vMerge="1">
                  <a:tcPr anchor="ctr" anchorCtr="0"/>
                </a:tc>
                <a:tc vMerge="1">
                  <a:tcPr anchor="ctr" anchorCtr="0"/>
                </a:tc>
              </a:tr>
            </a:tbl>
          </a:graphicData>
        </a:graphic>
      </p:graphicFrame>
      <p:pic>
        <p:nvPicPr>
          <p:cNvPr id="10" name="图片 9" descr="fae723c5afd98c8ce6108b44de29c56"/>
          <p:cNvPicPr>
            <a:picLocks noChangeAspect="1"/>
          </p:cNvPicPr>
          <p:nvPr>
            <p:custDataLst>
              <p:tags r:id="rId6"/>
            </p:custDataLst>
          </p:nvPr>
        </p:nvPicPr>
        <p:blipFill>
          <a:blip r:embed="rId7"/>
          <a:stretch>
            <a:fillRect/>
          </a:stretch>
        </p:blipFill>
        <p:spPr>
          <a:xfrm>
            <a:off x="215900" y="1719580"/>
            <a:ext cx="3623310" cy="188531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35455" y="5168936"/>
            <a:ext cx="685800"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3</a:t>
            </a:r>
            <a:endParaRPr lang="en-US" altLang="zh-CN" dirty="0">
              <a:solidFill>
                <a:srgbClr val="2F5597"/>
              </a:solidFill>
              <a:cs typeface="+mn-ea"/>
              <a:sym typeface="+mn-lt"/>
            </a:endParaRPr>
          </a:p>
        </p:txBody>
      </p:sp>
      <p:sp>
        <p:nvSpPr>
          <p:cNvPr id="7" name="矩形 6"/>
          <p:cNvSpPr/>
          <p:nvPr/>
        </p:nvSpPr>
        <p:spPr>
          <a:xfrm>
            <a:off x="4797479" y="5168936"/>
            <a:ext cx="5223976" cy="50482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2F5597"/>
                </a:solidFill>
                <a:cs typeface="+mn-ea"/>
                <a:sym typeface="+mn-lt"/>
              </a:rPr>
              <a:t>实施策略与演进路线</a:t>
            </a:r>
            <a:endParaRPr lang="zh-CN" altLang="en-US" dirty="0">
              <a:solidFill>
                <a:srgbClr val="2F5597"/>
              </a:solidFill>
              <a:cs typeface="+mn-ea"/>
              <a:sym typeface="+mn-lt"/>
            </a:endParaRPr>
          </a:p>
        </p:txBody>
      </p:sp>
      <p:sp>
        <p:nvSpPr>
          <p:cNvPr id="8" name="矩形 7"/>
          <p:cNvSpPr/>
          <p:nvPr/>
        </p:nvSpPr>
        <p:spPr>
          <a:xfrm>
            <a:off x="3835455" y="133648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1</a:t>
            </a:r>
            <a:endParaRPr lang="zh-CN" altLang="en-US" dirty="0">
              <a:solidFill>
                <a:schemeClr val="accent5">
                  <a:lumMod val="75000"/>
                </a:schemeClr>
              </a:solidFill>
              <a:cs typeface="+mn-ea"/>
              <a:sym typeface="+mn-lt"/>
            </a:endParaRPr>
          </a:p>
        </p:txBody>
      </p:sp>
      <p:sp>
        <p:nvSpPr>
          <p:cNvPr id="10" name="矩形 9"/>
          <p:cNvSpPr/>
          <p:nvPr/>
        </p:nvSpPr>
        <p:spPr>
          <a:xfrm>
            <a:off x="4797479" y="133648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项目背景</a:t>
            </a:r>
            <a:endParaRPr lang="zh-CN" altLang="en-US" dirty="0">
              <a:solidFill>
                <a:schemeClr val="accent5">
                  <a:lumMod val="75000"/>
                </a:schemeClr>
              </a:solidFill>
              <a:cs typeface="+mn-ea"/>
              <a:sym typeface="+mn-lt"/>
            </a:endParaRPr>
          </a:p>
        </p:txBody>
      </p:sp>
      <p:sp>
        <p:nvSpPr>
          <p:cNvPr id="11" name="矩形 10"/>
          <p:cNvSpPr/>
          <p:nvPr/>
        </p:nvSpPr>
        <p:spPr>
          <a:xfrm>
            <a:off x="3924935" y="2748915"/>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97"/>
                </a:solidFill>
                <a:cs typeface="+mn-ea"/>
                <a:sym typeface="+mn-lt"/>
              </a:rPr>
              <a:t>2.1</a:t>
            </a:r>
            <a:endParaRPr lang="en-US" altLang="zh-CN" dirty="0">
              <a:solidFill>
                <a:srgbClr val="2F5597"/>
              </a:solidFill>
              <a:cs typeface="+mn-ea"/>
              <a:sym typeface="+mn-lt"/>
            </a:endParaRPr>
          </a:p>
        </p:txBody>
      </p:sp>
      <p:sp>
        <p:nvSpPr>
          <p:cNvPr id="12" name="矩形 11"/>
          <p:cNvSpPr/>
          <p:nvPr/>
        </p:nvSpPr>
        <p:spPr>
          <a:xfrm>
            <a:off x="4797425" y="2748915"/>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97"/>
                </a:solidFill>
                <a:cs typeface="+mn-ea"/>
                <a:sym typeface="+mn-lt"/>
              </a:rPr>
              <a:t>数据</a:t>
            </a:r>
            <a:r>
              <a:rPr lang="zh-CN" altLang="en-US" dirty="0">
                <a:solidFill>
                  <a:srgbClr val="2F5597"/>
                </a:solidFill>
                <a:cs typeface="+mn-ea"/>
                <a:sym typeface="+mn-lt"/>
              </a:rPr>
              <a:t>底座</a:t>
            </a:r>
            <a:r>
              <a:rPr lang="zh-CN" altLang="en-US" dirty="0" smtClean="0">
                <a:solidFill>
                  <a:srgbClr val="2F5597"/>
                </a:solidFill>
                <a:cs typeface="+mn-ea"/>
                <a:sym typeface="+mn-lt"/>
              </a:rPr>
              <a:t>搭建</a:t>
            </a:r>
            <a:r>
              <a:rPr lang="zh-CN" altLang="en-US" dirty="0">
                <a:solidFill>
                  <a:srgbClr val="2F5597"/>
                </a:solidFill>
                <a:cs typeface="+mn-ea"/>
                <a:sym typeface="+mn-lt"/>
              </a:rPr>
              <a:t>方案</a:t>
            </a:r>
            <a:endParaRPr lang="zh-CN" altLang="en-US" dirty="0">
              <a:solidFill>
                <a:srgbClr val="2F5597"/>
              </a:solidFill>
              <a:cs typeface="+mn-ea"/>
              <a:sym typeface="+mn-lt"/>
            </a:endParaRPr>
          </a:p>
        </p:txBody>
      </p:sp>
      <p:sp>
        <p:nvSpPr>
          <p:cNvPr id="16" name="矩形 15"/>
          <p:cNvSpPr/>
          <p:nvPr/>
        </p:nvSpPr>
        <p:spPr>
          <a:xfrm>
            <a:off x="4797425" y="3331210"/>
            <a:ext cx="522414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2F55A0"/>
                </a:solidFill>
                <a:cs typeface="+mn-ea"/>
                <a:sym typeface="+mn-lt"/>
              </a:rPr>
              <a:t>数据</a:t>
            </a:r>
            <a:r>
              <a:rPr lang="zh-CN" altLang="en-US" dirty="0">
                <a:solidFill>
                  <a:srgbClr val="2F55A0"/>
                </a:solidFill>
                <a:cs typeface="+mn-ea"/>
                <a:sym typeface="+mn-lt"/>
              </a:rPr>
              <a:t>治理建设方案</a:t>
            </a:r>
            <a:endParaRPr lang="zh-CN" altLang="en-US" dirty="0">
              <a:solidFill>
                <a:srgbClr val="2F55A0"/>
              </a:solidFill>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3924935" y="3331210"/>
            <a:ext cx="596265" cy="45529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F55A0"/>
                </a:solidFill>
                <a:cs typeface="+mn-ea"/>
                <a:sym typeface="+mn-lt"/>
              </a:rPr>
              <a:t>2.2</a:t>
            </a:r>
            <a:endParaRPr lang="en-US" altLang="zh-CN" dirty="0">
              <a:solidFill>
                <a:srgbClr val="2F55A0"/>
              </a:solidFill>
              <a:cs typeface="+mn-ea"/>
              <a:sym typeface="+mn-lt"/>
            </a:endParaRPr>
          </a:p>
        </p:txBody>
      </p:sp>
      <p:sp>
        <p:nvSpPr>
          <p:cNvPr id="13" name="矩形 12"/>
          <p:cNvSpPr/>
          <p:nvPr/>
        </p:nvSpPr>
        <p:spPr>
          <a:xfrm>
            <a:off x="4797478" y="2053904"/>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r>
              <a:rPr lang="zh-CN" altLang="en-US" b="1" dirty="0">
                <a:solidFill>
                  <a:schemeClr val="bg1"/>
                </a:solidFill>
                <a:cs typeface="+mn-ea"/>
                <a:sym typeface="+mn-lt"/>
              </a:rPr>
              <a:t>总体解决方案</a:t>
            </a:r>
            <a:endParaRPr lang="zh-CN" altLang="en-US" b="1" dirty="0">
              <a:solidFill>
                <a:schemeClr val="bg1"/>
              </a:solidFill>
              <a:cs typeface="+mn-ea"/>
              <a:sym typeface="+mn-lt"/>
            </a:endParaRPr>
          </a:p>
        </p:txBody>
      </p:sp>
      <p:sp>
        <p:nvSpPr>
          <p:cNvPr id="14" name="矩形 13"/>
          <p:cNvSpPr/>
          <p:nvPr/>
        </p:nvSpPr>
        <p:spPr>
          <a:xfrm>
            <a:off x="3835455" y="2053904"/>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a:t>
            </a:r>
            <a:endParaRPr lang="en-US" altLang="zh-CN" b="1" dirty="0">
              <a:solidFill>
                <a:schemeClr val="bg1"/>
              </a:solidFill>
              <a:cs typeface="+mn-ea"/>
              <a:sym typeface="+mn-lt"/>
            </a:endParaRPr>
          </a:p>
        </p:txBody>
      </p:sp>
      <p:sp>
        <p:nvSpPr>
          <p:cNvPr id="20" name="矩形 19"/>
          <p:cNvSpPr/>
          <p:nvPr/>
        </p:nvSpPr>
        <p:spPr>
          <a:xfrm>
            <a:off x="4797425" y="3912870"/>
            <a:ext cx="522414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cs typeface="+mn-ea"/>
                <a:sym typeface="+mn-lt"/>
              </a:rPr>
              <a:t>数据应用</a:t>
            </a:r>
            <a:r>
              <a:rPr lang="zh-CN" altLang="en-US" dirty="0">
                <a:solidFill>
                  <a:schemeClr val="accent5">
                    <a:lumMod val="75000"/>
                  </a:schemeClr>
                </a:solidFill>
                <a:cs typeface="+mn-ea"/>
                <a:sym typeface="+mn-lt"/>
              </a:rPr>
              <a:t>建设方案</a:t>
            </a:r>
            <a:endParaRPr lang="zh-CN" altLang="en-US" dirty="0">
              <a:solidFill>
                <a:schemeClr val="accent5">
                  <a:lumMod val="75000"/>
                </a:schemeClr>
              </a:solidFill>
              <a:cs typeface="+mn-ea"/>
              <a:sym typeface="+mn-lt"/>
            </a:endParaRPr>
          </a:p>
        </p:txBody>
      </p:sp>
      <p:sp>
        <p:nvSpPr>
          <p:cNvPr id="21" name="矩形 20"/>
          <p:cNvSpPr/>
          <p:nvPr/>
        </p:nvSpPr>
        <p:spPr>
          <a:xfrm>
            <a:off x="3924935" y="3912870"/>
            <a:ext cx="596265" cy="455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cs typeface="+mn-ea"/>
                <a:sym typeface="+mn-lt"/>
              </a:rPr>
              <a:t>2.3</a:t>
            </a:r>
            <a:endParaRPr lang="zh-CN" altLang="en-US" dirty="0">
              <a:solidFill>
                <a:schemeClr val="accent5">
                  <a:lumMod val="75000"/>
                </a:schemeClr>
              </a:solidFill>
              <a:cs typeface="+mn-ea"/>
              <a:sym typeface="+mn-lt"/>
            </a:endParaRPr>
          </a:p>
        </p:txBody>
      </p:sp>
      <p:sp>
        <p:nvSpPr>
          <p:cNvPr id="9" name="矩形 8"/>
          <p:cNvSpPr/>
          <p:nvPr>
            <p:custDataLst>
              <p:tags r:id="rId3"/>
            </p:custDataLst>
          </p:nvPr>
        </p:nvSpPr>
        <p:spPr>
          <a:xfrm>
            <a:off x="4797425" y="4494530"/>
            <a:ext cx="522414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b="1" dirty="0">
                <a:solidFill>
                  <a:schemeClr val="bg1"/>
                </a:solidFill>
                <a:cs typeface="+mn-ea"/>
                <a:sym typeface="+mn-lt"/>
              </a:rPr>
              <a:t>专项解决方案</a:t>
            </a:r>
            <a:endParaRPr lang="zh-CN" altLang="en-US" b="1" dirty="0">
              <a:solidFill>
                <a:schemeClr val="bg1"/>
              </a:solidFill>
              <a:cs typeface="+mn-ea"/>
              <a:sym typeface="+mn-lt"/>
            </a:endParaRPr>
          </a:p>
        </p:txBody>
      </p:sp>
      <p:sp>
        <p:nvSpPr>
          <p:cNvPr id="22" name="矩形 21"/>
          <p:cNvSpPr/>
          <p:nvPr>
            <p:custDataLst>
              <p:tags r:id="rId4"/>
            </p:custDataLst>
          </p:nvPr>
        </p:nvSpPr>
        <p:spPr>
          <a:xfrm>
            <a:off x="3924935" y="4494530"/>
            <a:ext cx="596265" cy="4552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solidFill>
                  <a:schemeClr val="bg1"/>
                </a:solidFill>
                <a:cs typeface="+mn-ea"/>
                <a:sym typeface="+mn-lt"/>
              </a:rPr>
              <a:t>2.4</a:t>
            </a:r>
            <a:endParaRPr lang="en-US" altLang="zh-CN"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2.4</a:t>
            </a:r>
            <a:endParaRPr lang="en-US" altLang="zh-CN" b="1"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anose="020B0503020204020204" pitchFamily="34" charset="-122"/>
                <a:ea typeface="微软雅黑" panose="020B0503020204020204" pitchFamily="34" charset="-122"/>
                <a:cs typeface="+mn-ea"/>
                <a:sym typeface="+mn-lt"/>
              </a:rPr>
              <a:t>专项建设方案</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368040"/>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2.4.1</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367817"/>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人资专项建设方案</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35400" y="3830320"/>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2.4.2</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797478" y="3830138"/>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多基地集群共享迁移方案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2.4.3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外网访问专项建设方案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角丸四角形 16"/>
          <p:cNvSpPr>
            <a:spLocks noChangeArrowheads="1"/>
          </p:cNvSpPr>
          <p:nvPr/>
        </p:nvSpPr>
        <p:spPr bwMode="auto">
          <a:xfrm>
            <a:off x="815707" y="794586"/>
            <a:ext cx="8689379" cy="1508354"/>
          </a:xfrm>
          <a:prstGeom prst="roundRect">
            <a:avLst>
              <a:gd name="adj" fmla="val 3804"/>
            </a:avLst>
          </a:prstGeom>
          <a:solidFill>
            <a:schemeClr val="accent1">
              <a:lumMod val="40000"/>
              <a:lumOff val="60000"/>
              <a:alpha val="34000"/>
            </a:schemeClr>
          </a:solidFill>
          <a:ln w="9525">
            <a:noFill/>
            <a:prstDash val="lgDash"/>
            <a:miter lim="800000"/>
          </a:ln>
        </p:spPr>
        <p:txBody>
          <a:bodyPr wrap="none" lIns="44315" tIns="57609" rIns="110787" bIns="57609" anchor="t" anchorCtr="1"/>
          <a:lstStyle/>
          <a:p>
            <a:pPr defTabSz="989965" fontAlgn="base">
              <a:spcBef>
                <a:spcPct val="0"/>
              </a:spcBef>
              <a:spcAft>
                <a:spcPct val="0"/>
              </a:spcAft>
              <a:buClr>
                <a:srgbClr val="A42939"/>
              </a:buClr>
              <a:defRPr/>
            </a:pPr>
            <a:endParaRPr kumimoji="1" lang="ja-JP"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a:xfrm>
            <a:off x="247650" y="136998"/>
            <a:ext cx="10583186" cy="381635"/>
          </a:xfrm>
        </p:spPr>
        <p:txBody>
          <a:bodyPr/>
          <a:lstStyle/>
          <a:p>
            <a:r>
              <a:rPr lang="en-US" altLang="zh-CN" b="1">
                <a:sym typeface="+mn-ea"/>
              </a:rPr>
              <a:t>2.4.1.1</a:t>
            </a:r>
            <a:r>
              <a:rPr lang="en-US" altLang="zh-CN" dirty="0" smtClean="0">
                <a:latin typeface="+mn-lt"/>
                <a:ea typeface="+mn-ea"/>
                <a:cs typeface="+mn-ea"/>
                <a:sym typeface="+mn-lt"/>
              </a:rPr>
              <a:t> </a:t>
            </a:r>
            <a:r>
              <a:rPr lang="zh-CN" altLang="en-US" b="1" dirty="0">
                <a:sym typeface="+mn-lt"/>
              </a:rPr>
              <a:t>人资底座建设总体架构</a:t>
            </a:r>
            <a:endParaRPr lang="zh-CN" altLang="en-US" b="1" dirty="0">
              <a:sym typeface="+mn-lt"/>
            </a:endParaRPr>
          </a:p>
        </p:txBody>
      </p:sp>
      <p:sp>
        <p:nvSpPr>
          <p:cNvPr id="90" name="角丸四角形 16"/>
          <p:cNvSpPr>
            <a:spLocks noChangeArrowheads="1"/>
          </p:cNvSpPr>
          <p:nvPr/>
        </p:nvSpPr>
        <p:spPr bwMode="auto">
          <a:xfrm>
            <a:off x="843649" y="4023180"/>
            <a:ext cx="1270119" cy="2630984"/>
          </a:xfrm>
          <a:prstGeom prst="roundRect">
            <a:avLst>
              <a:gd name="adj" fmla="val 3804"/>
            </a:avLst>
          </a:prstGeom>
          <a:solidFill>
            <a:schemeClr val="accent1">
              <a:lumMod val="40000"/>
              <a:lumOff val="60000"/>
              <a:alpha val="34000"/>
            </a:schemeClr>
          </a:solidFill>
          <a:ln w="9525">
            <a:noFill/>
            <a:prstDash val="lgDash"/>
            <a:miter lim="800000"/>
          </a:ln>
        </p:spPr>
        <p:txBody>
          <a:bodyPr wrap="none" lIns="44315" tIns="57609" rIns="110787" bIns="57609" anchor="b" anchorCtr="1"/>
          <a:lstStyle/>
          <a:p>
            <a:pPr defTabSz="989965" fontAlgn="base">
              <a:spcBef>
                <a:spcPct val="0"/>
              </a:spcBef>
              <a:spcAft>
                <a:spcPct val="0"/>
              </a:spcAft>
              <a:buClr>
                <a:srgbClr val="A42939"/>
              </a:buClr>
              <a:defRPr/>
            </a:pPr>
            <a:r>
              <a:rPr kumimoji="1" lang="zh-CN" altLang="en-US" sz="1200"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a:t>
            </a:r>
            <a:r>
              <a:rPr kumimoji="1" lang="zh-CN"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源</a:t>
            </a:r>
            <a:endParaRPr kumimoji="1" lang="ja-JP"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角丸四角形 16"/>
          <p:cNvSpPr>
            <a:spLocks noChangeArrowheads="1"/>
          </p:cNvSpPr>
          <p:nvPr/>
        </p:nvSpPr>
        <p:spPr bwMode="auto">
          <a:xfrm>
            <a:off x="8026840" y="4023180"/>
            <a:ext cx="1478246" cy="2630984"/>
          </a:xfrm>
          <a:prstGeom prst="roundRect">
            <a:avLst>
              <a:gd name="adj" fmla="val 3804"/>
            </a:avLst>
          </a:prstGeom>
          <a:solidFill>
            <a:schemeClr val="accent1">
              <a:lumMod val="40000"/>
              <a:lumOff val="60000"/>
              <a:alpha val="34000"/>
            </a:schemeClr>
          </a:solidFill>
          <a:ln w="9525">
            <a:noFill/>
            <a:prstDash val="lgDash"/>
            <a:miter lim="800000"/>
          </a:ln>
        </p:spPr>
        <p:txBody>
          <a:bodyPr wrap="none" lIns="44315" tIns="57609" rIns="110787" bIns="57609" anchor="b" anchorCtr="1"/>
          <a:lstStyle/>
          <a:p>
            <a:pPr defTabSz="989965" fontAlgn="base">
              <a:spcBef>
                <a:spcPct val="0"/>
              </a:spcBef>
              <a:spcAft>
                <a:spcPct val="0"/>
              </a:spcAft>
              <a:buClr>
                <a:srgbClr val="A42939"/>
              </a:buClr>
              <a:defRPr/>
            </a:pPr>
            <a:r>
              <a:rPr kumimoji="1" lang="zh-CN"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中央</a:t>
            </a:r>
            <a:r>
              <a:rPr kumimoji="1" lang="zh-CN" altLang="en-US" sz="1200"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集市</a:t>
            </a:r>
            <a:r>
              <a:rPr kumimoji="1" lang="en-US" altLang="zh-CN" sz="1200"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-DORIS</a:t>
            </a:r>
            <a:endParaRPr kumimoji="1" lang="ja-JP"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角丸四角形 16"/>
          <p:cNvSpPr>
            <a:spLocks noChangeArrowheads="1"/>
          </p:cNvSpPr>
          <p:nvPr/>
        </p:nvSpPr>
        <p:spPr bwMode="auto">
          <a:xfrm>
            <a:off x="2235020" y="4023180"/>
            <a:ext cx="5623301" cy="2630984"/>
          </a:xfrm>
          <a:prstGeom prst="roundRect">
            <a:avLst>
              <a:gd name="adj" fmla="val 3804"/>
            </a:avLst>
          </a:prstGeom>
          <a:solidFill>
            <a:schemeClr val="accent1">
              <a:lumMod val="40000"/>
              <a:lumOff val="60000"/>
              <a:alpha val="34000"/>
            </a:schemeClr>
          </a:solidFill>
          <a:ln w="9525">
            <a:noFill/>
            <a:prstDash val="lgDash"/>
            <a:miter lim="800000"/>
          </a:ln>
        </p:spPr>
        <p:txBody>
          <a:bodyPr wrap="none" lIns="44315" tIns="57609" rIns="110787" bIns="57609" anchor="b" anchorCtr="1"/>
          <a:lstStyle/>
          <a:p>
            <a:pPr defTabSz="989965" fontAlgn="base">
              <a:spcBef>
                <a:spcPct val="0"/>
              </a:spcBef>
              <a:spcAft>
                <a:spcPct val="0"/>
              </a:spcAft>
              <a:buClr>
                <a:srgbClr val="A42939"/>
              </a:buClr>
              <a:defRPr/>
            </a:pPr>
            <a:r>
              <a:rPr kumimoji="1" lang="zh-CN" altLang="en-US" sz="1200"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中央数仓</a:t>
            </a:r>
            <a:r>
              <a:rPr kumimoji="1" lang="en-US" altLang="zh-CN" sz="1200" b="1" kern="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-HIVE</a:t>
            </a:r>
            <a:endParaRPr kumimoji="1" lang="ja-JP"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113"/>
          <p:cNvSpPr/>
          <p:nvPr/>
        </p:nvSpPr>
        <p:spPr>
          <a:xfrm>
            <a:off x="114301" y="4023178"/>
            <a:ext cx="577016" cy="2520497"/>
          </a:xfrm>
          <a:prstGeom prst="rect">
            <a:avLst/>
          </a:prstGeom>
          <a:solidFill>
            <a:srgbClr val="009ECA"/>
          </a:solidFill>
          <a:ln w="12700" cap="flat" cmpd="sng" algn="ctr">
            <a:noFill/>
            <a:prstDash val="solid"/>
            <a:miter lim="800000"/>
          </a:ln>
          <a:effectLst/>
        </p:spPr>
        <p:txBody>
          <a:bodyPr rtlCol="0" anchor="ctr"/>
          <a:lstStyle/>
          <a:p>
            <a:pPr algn="ctr">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底座基础架构</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sp>
        <p:nvSpPr>
          <p:cNvPr id="40" name="磁盘 143"/>
          <p:cNvSpPr/>
          <p:nvPr/>
        </p:nvSpPr>
        <p:spPr>
          <a:xfrm>
            <a:off x="1064510" y="4221490"/>
            <a:ext cx="828398" cy="291323"/>
          </a:xfrm>
          <a:prstGeom prst="flowChartMagneticDisk">
            <a:avLst/>
          </a:prstGeom>
          <a:solidFill>
            <a:srgbClr val="00B0F0">
              <a:alpha val="30000"/>
            </a:srgbClr>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050" dirty="0" smtClean="0">
                <a:solidFill>
                  <a:schemeClr val="tx1"/>
                </a:solidFill>
                <a:latin typeface="微软雅黑" panose="020B0503020204020204" pitchFamily="34" charset="-122"/>
                <a:ea typeface="微软雅黑" panose="020B0503020204020204" pitchFamily="34" charset="-122"/>
              </a:rPr>
              <a:t>SAP-HCM</a:t>
            </a:r>
            <a:endParaRPr kumimoji="1"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41" name="磁盘 143"/>
          <p:cNvSpPr/>
          <p:nvPr/>
        </p:nvSpPr>
        <p:spPr>
          <a:xfrm>
            <a:off x="1064510" y="4763757"/>
            <a:ext cx="828398" cy="291600"/>
          </a:xfrm>
          <a:prstGeom prst="flowChartMagneticDisk">
            <a:avLst/>
          </a:prstGeom>
          <a:solidFill>
            <a:srgbClr val="00B050">
              <a:alpha val="30000"/>
            </a:srgbClr>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050" dirty="0" smtClean="0">
                <a:solidFill>
                  <a:schemeClr val="tx1"/>
                </a:solidFill>
                <a:latin typeface="微软雅黑" panose="020B0503020204020204" pitchFamily="34" charset="-122"/>
                <a:ea typeface="微软雅黑" panose="020B0503020204020204" pitchFamily="34" charset="-122"/>
              </a:rPr>
              <a:t>SAP</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42" name="磁盘 143"/>
          <p:cNvSpPr/>
          <p:nvPr/>
        </p:nvSpPr>
        <p:spPr>
          <a:xfrm>
            <a:off x="1064510" y="5306301"/>
            <a:ext cx="828398" cy="291600"/>
          </a:xfrm>
          <a:prstGeom prst="flowChartMagneticDisk">
            <a:avLst/>
          </a:prstGeom>
          <a:solidFill>
            <a:srgbClr val="00B050">
              <a:alpha val="30000"/>
            </a:srgbClr>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050" dirty="0" smtClean="0">
                <a:solidFill>
                  <a:schemeClr val="tx1"/>
                </a:solidFill>
                <a:latin typeface="微软雅黑" panose="020B0503020204020204" pitchFamily="34" charset="-122"/>
                <a:ea typeface="微软雅黑" panose="020B0503020204020204" pitchFamily="34" charset="-122"/>
              </a:rPr>
              <a:t>BPC</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43" name="磁盘 143"/>
          <p:cNvSpPr/>
          <p:nvPr/>
        </p:nvSpPr>
        <p:spPr>
          <a:xfrm>
            <a:off x="1064510" y="5848845"/>
            <a:ext cx="828398" cy="291600"/>
          </a:xfrm>
          <a:prstGeom prst="flowChartMagneticDisk">
            <a:avLst/>
          </a:prstGeom>
          <a:solidFill>
            <a:srgbClr val="00B050">
              <a:alpha val="30000"/>
            </a:srgbClr>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050" dirty="0" smtClean="0">
                <a:solidFill>
                  <a:schemeClr val="tx1"/>
                </a:solidFill>
                <a:latin typeface="微软雅黑" panose="020B0503020204020204" pitchFamily="34" charset="-122"/>
                <a:ea typeface="微软雅黑" panose="020B0503020204020204" pitchFamily="34" charset="-122"/>
              </a:rPr>
              <a:t>FR</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114300" y="794587"/>
            <a:ext cx="9215997" cy="1477580"/>
            <a:chOff x="114300" y="794587"/>
            <a:chExt cx="9491923" cy="1477580"/>
          </a:xfrm>
        </p:grpSpPr>
        <p:sp>
          <p:nvSpPr>
            <p:cNvPr id="20" name="矩形 5"/>
            <p:cNvSpPr/>
            <p:nvPr/>
          </p:nvSpPr>
          <p:spPr>
            <a:xfrm>
              <a:off x="114300" y="794587"/>
              <a:ext cx="592313" cy="1477580"/>
            </a:xfrm>
            <a:prstGeom prst="rect">
              <a:avLst/>
            </a:prstGeom>
            <a:solidFill>
              <a:srgbClr val="0070C0"/>
            </a:solidFill>
            <a:ln w="12700" cap="flat" cmpd="sng" algn="ctr">
              <a:noFill/>
              <a:prstDash val="solid"/>
              <a:miter lim="800000"/>
            </a:ln>
            <a:effectLst/>
          </p:spPr>
          <p:txBody>
            <a:bodyPr rtlCol="0" anchor="ctr"/>
            <a:lstStyle/>
            <a:p>
              <a:pPr algn="ctr">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底座角色</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1250594" y="961443"/>
              <a:ext cx="2640527" cy="988556"/>
              <a:chOff x="1250594" y="961444"/>
              <a:chExt cx="2640527" cy="988556"/>
            </a:xfrm>
          </p:grpSpPr>
          <p:sp>
            <p:nvSpPr>
              <p:cNvPr id="63" name="矩形 62"/>
              <p:cNvSpPr/>
              <p:nvPr/>
            </p:nvSpPr>
            <p:spPr>
              <a:xfrm>
                <a:off x="1250594" y="961444"/>
                <a:ext cx="2640527" cy="988556"/>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中央</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1568522" y="1365837"/>
                <a:ext cx="831600" cy="39192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IT</a:t>
                </a:r>
                <a:r>
                  <a:rPr kumimoji="1" lang="zh-CN" altLang="en-US" sz="1200" b="1" dirty="0" smtClean="0">
                    <a:solidFill>
                      <a:schemeClr val="bg1"/>
                    </a:solidFill>
                    <a:latin typeface="微软雅黑" panose="020B0503020204020204" pitchFamily="34" charset="-122"/>
                    <a:ea typeface="微软雅黑" panose="020B0503020204020204" pitchFamily="34" charset="-122"/>
                  </a:rPr>
                  <a:t>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2821513" y="1365837"/>
                <a:ext cx="831600" cy="391926"/>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业务用户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4108145" y="961443"/>
              <a:ext cx="2640527" cy="988556"/>
              <a:chOff x="4108145" y="961444"/>
              <a:chExt cx="2640527" cy="988556"/>
            </a:xfrm>
          </p:grpSpPr>
          <p:sp>
            <p:nvSpPr>
              <p:cNvPr id="64" name="矩形 63"/>
              <p:cNvSpPr/>
              <p:nvPr/>
            </p:nvSpPr>
            <p:spPr>
              <a:xfrm>
                <a:off x="4108145" y="961444"/>
                <a:ext cx="2640527" cy="988556"/>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基地</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4435306" y="1365837"/>
                <a:ext cx="831600" cy="391926"/>
              </a:xfrm>
              <a:prstGeom prst="roundRect">
                <a:avLst>
                  <a:gd name="adj" fmla="val 0"/>
                </a:avLst>
              </a:prstGeom>
              <a:solidFill>
                <a:srgbClr val="C96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IT</a:t>
                </a:r>
                <a:r>
                  <a:rPr kumimoji="1" lang="zh-CN" altLang="en-US" sz="1200" b="1" dirty="0" smtClean="0">
                    <a:solidFill>
                      <a:schemeClr val="bg1"/>
                    </a:solidFill>
                    <a:latin typeface="微软雅黑" panose="020B0503020204020204" pitchFamily="34" charset="-122"/>
                    <a:ea typeface="微软雅黑" panose="020B0503020204020204" pitchFamily="34" charset="-122"/>
                  </a:rPr>
                  <a:t>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0" name="圆角矩形 59"/>
              <p:cNvSpPr/>
              <p:nvPr/>
            </p:nvSpPr>
            <p:spPr>
              <a:xfrm>
                <a:off x="5659721" y="1365837"/>
                <a:ext cx="831600" cy="391926"/>
              </a:xfrm>
              <a:prstGeom prst="roundRect">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业务用户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6965696" y="961443"/>
              <a:ext cx="2640527" cy="988556"/>
              <a:chOff x="6965696" y="961444"/>
              <a:chExt cx="2640527" cy="988556"/>
            </a:xfrm>
          </p:grpSpPr>
          <p:sp>
            <p:nvSpPr>
              <p:cNvPr id="65" name="矩形 64"/>
              <p:cNvSpPr/>
              <p:nvPr/>
            </p:nvSpPr>
            <p:spPr>
              <a:xfrm>
                <a:off x="6965696" y="961444"/>
                <a:ext cx="2640527" cy="98855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人资</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7289133" y="1365837"/>
                <a:ext cx="831600" cy="391926"/>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IT</a:t>
                </a:r>
                <a:r>
                  <a:rPr kumimoji="1" lang="zh-CN" altLang="en-US" sz="1200" b="1" dirty="0" smtClean="0">
                    <a:solidFill>
                      <a:schemeClr val="bg1"/>
                    </a:solidFill>
                    <a:latin typeface="微软雅黑" panose="020B0503020204020204" pitchFamily="34" charset="-122"/>
                    <a:ea typeface="微软雅黑" panose="020B0503020204020204" pitchFamily="34" charset="-122"/>
                  </a:rPr>
                  <a:t>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8499257" y="1365837"/>
                <a:ext cx="831600" cy="39192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业务用户</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sp>
        <p:nvSpPr>
          <p:cNvPr id="44" name="矩形 43"/>
          <p:cNvSpPr/>
          <p:nvPr/>
        </p:nvSpPr>
        <p:spPr>
          <a:xfrm>
            <a:off x="3765352" y="4143375"/>
            <a:ext cx="1149553" cy="213062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en-US" altLang="zh-CN" sz="1200" b="1" dirty="0" smtClean="0">
                <a:solidFill>
                  <a:schemeClr val="tx1"/>
                </a:solidFill>
                <a:latin typeface="微软雅黑" panose="020B0503020204020204" pitchFamily="34" charset="-122"/>
                <a:ea typeface="微软雅黑" panose="020B0503020204020204" pitchFamily="34" charset="-122"/>
              </a:rPr>
              <a:t>DWD</a:t>
            </a:r>
            <a:r>
              <a:rPr kumimoji="1" lang="zh-CN" altLang="en-US" sz="1200" b="1" dirty="0" smtClean="0">
                <a:solidFill>
                  <a:schemeClr val="tx1"/>
                </a:solidFill>
                <a:latin typeface="微软雅黑" panose="020B0503020204020204" pitchFamily="34" charset="-122"/>
                <a:ea typeface="微软雅黑" panose="020B0503020204020204" pitchFamily="34" charset="-122"/>
              </a:rPr>
              <a:t>层</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8" name="Rectangle 25"/>
          <p:cNvSpPr/>
          <p:nvPr/>
        </p:nvSpPr>
        <p:spPr>
          <a:xfrm>
            <a:off x="3967571" y="4446324"/>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chemeClr val="accent1">
                    <a:lumMod val="50000"/>
                  </a:schemeClr>
                </a:solidFill>
                <a:latin typeface="微软雅黑" panose="020B0503020204020204" pitchFamily="34" charset="-122"/>
                <a:ea typeface="微软雅黑" panose="020B0503020204020204" pitchFamily="34" charset="-122"/>
              </a:rPr>
              <a:t>hr_dwd</a:t>
            </a:r>
            <a:endParaRPr kumimoji="1" lang="zh-CN" altLang="en-US" sz="1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9" name="Rectangle 25"/>
          <p:cNvSpPr/>
          <p:nvPr/>
        </p:nvSpPr>
        <p:spPr>
          <a:xfrm>
            <a:off x="3967571" y="5332765"/>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rgbClr val="984807"/>
                </a:solidFill>
                <a:latin typeface="微软雅黑" panose="020B0503020204020204" pitchFamily="34" charset="-122"/>
                <a:ea typeface="微软雅黑" panose="020B0503020204020204" pitchFamily="34" charset="-122"/>
              </a:rPr>
              <a:t>dwd</a:t>
            </a:r>
            <a:endParaRPr kumimoji="1" lang="zh-CN" altLang="en-US" sz="1100" b="1" dirty="0">
              <a:solidFill>
                <a:srgbClr val="984807"/>
              </a:solidFill>
              <a:latin typeface="微软雅黑" panose="020B0503020204020204" pitchFamily="34" charset="-122"/>
              <a:ea typeface="微软雅黑" panose="020B0503020204020204" pitchFamily="34" charset="-122"/>
            </a:endParaRPr>
          </a:p>
        </p:txBody>
      </p:sp>
      <p:sp>
        <p:nvSpPr>
          <p:cNvPr id="74" name="矩形 73"/>
          <p:cNvSpPr/>
          <p:nvPr/>
        </p:nvSpPr>
        <p:spPr>
          <a:xfrm>
            <a:off x="2382189" y="4143375"/>
            <a:ext cx="1149553" cy="213062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en-US" altLang="zh-CN" sz="1200" b="1" dirty="0" smtClean="0">
                <a:solidFill>
                  <a:schemeClr val="tx1"/>
                </a:solidFill>
                <a:latin typeface="微软雅黑" panose="020B0503020204020204" pitchFamily="34" charset="-122"/>
                <a:ea typeface="微软雅黑" panose="020B0503020204020204" pitchFamily="34" charset="-122"/>
              </a:rPr>
              <a:t>ODS</a:t>
            </a:r>
            <a:r>
              <a:rPr kumimoji="1" lang="zh-CN" altLang="en-US" sz="1200" b="1" dirty="0" smtClean="0">
                <a:solidFill>
                  <a:schemeClr val="tx1"/>
                </a:solidFill>
                <a:latin typeface="微软雅黑" panose="020B0503020204020204" pitchFamily="34" charset="-122"/>
                <a:ea typeface="微软雅黑" panose="020B0503020204020204" pitchFamily="34" charset="-122"/>
              </a:rPr>
              <a:t>层</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75" name="Rectangle 25"/>
          <p:cNvSpPr/>
          <p:nvPr/>
        </p:nvSpPr>
        <p:spPr>
          <a:xfrm>
            <a:off x="2584408" y="4446324"/>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a:solidFill>
                  <a:schemeClr val="accent1">
                    <a:lumMod val="50000"/>
                  </a:schemeClr>
                </a:solidFill>
                <a:latin typeface="微软雅黑" panose="020B0503020204020204" pitchFamily="34" charset="-122"/>
                <a:ea typeface="微软雅黑" panose="020B0503020204020204" pitchFamily="34" charset="-122"/>
              </a:rPr>
              <a:t>h</a:t>
            </a:r>
            <a:r>
              <a:rPr kumimoji="1" lang="en-US" altLang="zh-CN" sz="1100" b="1" dirty="0" err="1" smtClean="0">
                <a:solidFill>
                  <a:schemeClr val="accent1">
                    <a:lumMod val="50000"/>
                  </a:schemeClr>
                </a:solidFill>
                <a:latin typeface="微软雅黑" panose="020B0503020204020204" pitchFamily="34" charset="-122"/>
                <a:ea typeface="微软雅黑" panose="020B0503020204020204" pitchFamily="34" charset="-122"/>
              </a:rPr>
              <a:t>r_ods</a:t>
            </a:r>
            <a:endParaRPr kumimoji="1" lang="zh-CN" altLang="en-US" sz="11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6" name="Rectangle 25"/>
          <p:cNvSpPr/>
          <p:nvPr/>
        </p:nvSpPr>
        <p:spPr>
          <a:xfrm>
            <a:off x="2584408" y="5332765"/>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rgbClr val="984807"/>
                </a:solidFill>
                <a:latin typeface="微软雅黑" panose="020B0503020204020204" pitchFamily="34" charset="-122"/>
                <a:ea typeface="微软雅黑" panose="020B0503020204020204" pitchFamily="34" charset="-122"/>
              </a:rPr>
              <a:t>ods</a:t>
            </a:r>
            <a:endParaRPr kumimoji="1" lang="zh-CN" altLang="en-US" sz="1100" b="1" dirty="0">
              <a:solidFill>
                <a:srgbClr val="984807"/>
              </a:solidFill>
              <a:latin typeface="微软雅黑" panose="020B0503020204020204" pitchFamily="34" charset="-122"/>
              <a:ea typeface="微软雅黑" panose="020B0503020204020204" pitchFamily="34" charset="-122"/>
            </a:endParaRPr>
          </a:p>
        </p:txBody>
      </p:sp>
      <p:sp>
        <p:nvSpPr>
          <p:cNvPr id="78" name="矩形 77"/>
          <p:cNvSpPr/>
          <p:nvPr/>
        </p:nvSpPr>
        <p:spPr>
          <a:xfrm>
            <a:off x="5148515" y="4143375"/>
            <a:ext cx="1149553" cy="213062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en-US" altLang="zh-CN" sz="1200" b="1" dirty="0" smtClean="0">
                <a:solidFill>
                  <a:schemeClr val="tx1"/>
                </a:solidFill>
                <a:latin typeface="微软雅黑" panose="020B0503020204020204" pitchFamily="34" charset="-122"/>
                <a:ea typeface="微软雅黑" panose="020B0503020204020204" pitchFamily="34" charset="-122"/>
              </a:rPr>
              <a:t>DWS</a:t>
            </a:r>
            <a:r>
              <a:rPr kumimoji="1" lang="zh-CN" altLang="en-US" sz="1200" b="1" dirty="0" smtClean="0">
                <a:solidFill>
                  <a:schemeClr val="tx1"/>
                </a:solidFill>
                <a:latin typeface="微软雅黑" panose="020B0503020204020204" pitchFamily="34" charset="-122"/>
                <a:ea typeface="微软雅黑" panose="020B0503020204020204" pitchFamily="34" charset="-122"/>
              </a:rPr>
              <a:t>层</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79" name="Rectangle 25"/>
          <p:cNvSpPr/>
          <p:nvPr/>
        </p:nvSpPr>
        <p:spPr>
          <a:xfrm>
            <a:off x="5350734" y="4446324"/>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chemeClr val="accent1">
                    <a:lumMod val="50000"/>
                  </a:schemeClr>
                </a:solidFill>
                <a:latin typeface="微软雅黑" panose="020B0503020204020204" pitchFamily="34" charset="-122"/>
                <a:ea typeface="微软雅黑" panose="020B0503020204020204" pitchFamily="34" charset="-122"/>
              </a:rPr>
              <a:t>hr_dws</a:t>
            </a:r>
            <a:endParaRPr kumimoji="1" lang="zh-CN" altLang="en-US" sz="11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0" name="Rectangle 25"/>
          <p:cNvSpPr/>
          <p:nvPr/>
        </p:nvSpPr>
        <p:spPr>
          <a:xfrm>
            <a:off x="5350734" y="5332765"/>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rgbClr val="984807"/>
                </a:solidFill>
                <a:latin typeface="微软雅黑" panose="020B0503020204020204" pitchFamily="34" charset="-122"/>
                <a:ea typeface="微软雅黑" panose="020B0503020204020204" pitchFamily="34" charset="-122"/>
              </a:rPr>
              <a:t>dws</a:t>
            </a:r>
            <a:endParaRPr kumimoji="1" lang="zh-CN" altLang="en-US" sz="1100" b="1" dirty="0">
              <a:solidFill>
                <a:srgbClr val="984807"/>
              </a:solidFill>
              <a:latin typeface="微软雅黑" panose="020B0503020204020204" pitchFamily="34" charset="-122"/>
              <a:ea typeface="微软雅黑" panose="020B0503020204020204" pitchFamily="34" charset="-122"/>
            </a:endParaRPr>
          </a:p>
        </p:txBody>
      </p:sp>
      <p:sp>
        <p:nvSpPr>
          <p:cNvPr id="82" name="矩形 81"/>
          <p:cNvSpPr/>
          <p:nvPr/>
        </p:nvSpPr>
        <p:spPr>
          <a:xfrm>
            <a:off x="6531679" y="4143375"/>
            <a:ext cx="1149553" cy="213062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en-US" altLang="zh-CN" sz="1200" b="1" dirty="0" smtClean="0">
                <a:solidFill>
                  <a:schemeClr val="tx1"/>
                </a:solidFill>
                <a:latin typeface="微软雅黑" panose="020B0503020204020204" pitchFamily="34" charset="-122"/>
                <a:ea typeface="微软雅黑" panose="020B0503020204020204" pitchFamily="34" charset="-122"/>
              </a:rPr>
              <a:t>DM</a:t>
            </a:r>
            <a:r>
              <a:rPr kumimoji="1" lang="zh-CN" altLang="en-US" sz="1200" b="1" dirty="0" smtClean="0">
                <a:solidFill>
                  <a:schemeClr val="tx1"/>
                </a:solidFill>
                <a:latin typeface="微软雅黑" panose="020B0503020204020204" pitchFamily="34" charset="-122"/>
                <a:ea typeface="微软雅黑" panose="020B0503020204020204" pitchFamily="34" charset="-122"/>
              </a:rPr>
              <a:t>层</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83" name="Rectangle 25"/>
          <p:cNvSpPr/>
          <p:nvPr/>
        </p:nvSpPr>
        <p:spPr>
          <a:xfrm>
            <a:off x="6733899" y="4446324"/>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chemeClr val="accent1">
                    <a:lumMod val="50000"/>
                  </a:schemeClr>
                </a:solidFill>
                <a:latin typeface="微软雅黑" panose="020B0503020204020204" pitchFamily="34" charset="-122"/>
                <a:ea typeface="微软雅黑" panose="020B0503020204020204" pitchFamily="34" charset="-122"/>
              </a:rPr>
              <a:t>hr_dm</a:t>
            </a:r>
            <a:endParaRPr kumimoji="1" lang="zh-CN" altLang="en-US" sz="11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4" name="Rectangle 25"/>
          <p:cNvSpPr/>
          <p:nvPr/>
        </p:nvSpPr>
        <p:spPr>
          <a:xfrm>
            <a:off x="6733899" y="5332765"/>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rgbClr val="984807"/>
                </a:solidFill>
                <a:latin typeface="微软雅黑" panose="020B0503020204020204" pitchFamily="34" charset="-122"/>
                <a:ea typeface="微软雅黑" panose="020B0503020204020204" pitchFamily="34" charset="-122"/>
              </a:rPr>
              <a:t>dm</a:t>
            </a:r>
            <a:endParaRPr kumimoji="1" lang="zh-CN" altLang="en-US" sz="1100" b="1" dirty="0">
              <a:solidFill>
                <a:srgbClr val="984807"/>
              </a:solidFill>
              <a:latin typeface="微软雅黑" panose="020B0503020204020204" pitchFamily="34" charset="-122"/>
              <a:ea typeface="微软雅黑" panose="020B0503020204020204" pitchFamily="34" charset="-122"/>
            </a:endParaRPr>
          </a:p>
        </p:txBody>
      </p:sp>
      <p:sp>
        <p:nvSpPr>
          <p:cNvPr id="86" name="矩形 85"/>
          <p:cNvSpPr/>
          <p:nvPr/>
        </p:nvSpPr>
        <p:spPr>
          <a:xfrm>
            <a:off x="8191186" y="4143375"/>
            <a:ext cx="1149553" cy="2149469"/>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en-US" altLang="zh-CN" sz="1200" b="1" dirty="0" smtClean="0">
                <a:solidFill>
                  <a:schemeClr val="tx1"/>
                </a:solidFill>
                <a:latin typeface="微软雅黑" panose="020B0503020204020204" pitchFamily="34" charset="-122"/>
                <a:ea typeface="微软雅黑" panose="020B0503020204020204" pitchFamily="34" charset="-122"/>
              </a:rPr>
              <a:t>DM</a:t>
            </a:r>
            <a:r>
              <a:rPr kumimoji="1" lang="zh-CN" altLang="en-US" sz="1200" b="1" dirty="0" smtClean="0">
                <a:solidFill>
                  <a:schemeClr val="tx1"/>
                </a:solidFill>
                <a:latin typeface="微软雅黑" panose="020B0503020204020204" pitchFamily="34" charset="-122"/>
                <a:ea typeface="微软雅黑" panose="020B0503020204020204" pitchFamily="34" charset="-122"/>
              </a:rPr>
              <a:t>层</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87" name="Rectangle 25"/>
          <p:cNvSpPr/>
          <p:nvPr/>
        </p:nvSpPr>
        <p:spPr>
          <a:xfrm>
            <a:off x="8393406" y="4446324"/>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chemeClr val="accent1">
                    <a:lumMod val="50000"/>
                  </a:schemeClr>
                </a:solidFill>
                <a:latin typeface="微软雅黑" panose="020B0503020204020204" pitchFamily="34" charset="-122"/>
                <a:ea typeface="微软雅黑" panose="020B0503020204020204" pitchFamily="34" charset="-122"/>
              </a:rPr>
              <a:t>hr_dm</a:t>
            </a:r>
            <a:endParaRPr kumimoji="1" lang="zh-CN" altLang="en-US" sz="11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8" name="Rectangle 25"/>
          <p:cNvSpPr/>
          <p:nvPr/>
        </p:nvSpPr>
        <p:spPr>
          <a:xfrm>
            <a:off x="8393406" y="5332765"/>
            <a:ext cx="745115" cy="360659"/>
          </a:xfrm>
          <a:custGeom>
            <a:avLst/>
            <a:gdLst>
              <a:gd name="connsiteX0" fmla="*/ 271 w 499606"/>
              <a:gd name="connsiteY0" fmla="*/ 391513 h 605463"/>
              <a:gd name="connsiteX1" fmla="*/ 249841 w 499606"/>
              <a:gd name="connsiteY1" fmla="*/ 475565 h 605463"/>
              <a:gd name="connsiteX2" fmla="*/ 499411 w 499606"/>
              <a:gd name="connsiteY2" fmla="*/ 391513 h 605463"/>
              <a:gd name="connsiteX3" fmla="*/ 499411 w 499606"/>
              <a:gd name="connsiteY3" fmla="*/ 514725 h 605463"/>
              <a:gd name="connsiteX4" fmla="*/ 249841 w 499606"/>
              <a:gd name="connsiteY4" fmla="*/ 605463 h 605463"/>
              <a:gd name="connsiteX5" fmla="*/ 271 w 499606"/>
              <a:gd name="connsiteY5" fmla="*/ 514725 h 605463"/>
              <a:gd name="connsiteX6" fmla="*/ 212 w 499606"/>
              <a:gd name="connsiteY6" fmla="*/ 215793 h 605463"/>
              <a:gd name="connsiteX7" fmla="*/ 249803 w 499606"/>
              <a:gd name="connsiteY7" fmla="*/ 299845 h 605463"/>
              <a:gd name="connsiteX8" fmla="*/ 499394 w 499606"/>
              <a:gd name="connsiteY8" fmla="*/ 215793 h 605463"/>
              <a:gd name="connsiteX9" fmla="*/ 499394 w 499606"/>
              <a:gd name="connsiteY9" fmla="*/ 339005 h 605463"/>
              <a:gd name="connsiteX10" fmla="*/ 249803 w 499606"/>
              <a:gd name="connsiteY10" fmla="*/ 429743 h 605463"/>
              <a:gd name="connsiteX11" fmla="*/ 212 w 499606"/>
              <a:gd name="connsiteY11" fmla="*/ 339005 h 605463"/>
              <a:gd name="connsiteX12" fmla="*/ 212 w 499606"/>
              <a:gd name="connsiteY12" fmla="*/ 215793 h 605463"/>
              <a:gd name="connsiteX13" fmla="*/ 249841 w 499606"/>
              <a:gd name="connsiteY13" fmla="*/ 0 h 605463"/>
              <a:gd name="connsiteX14" fmla="*/ 499411 w 499606"/>
              <a:gd name="connsiteY14" fmla="*/ 90720 h 605463"/>
              <a:gd name="connsiteX15" fmla="*/ 499411 w 499606"/>
              <a:gd name="connsiteY15" fmla="*/ 165682 h 605463"/>
              <a:gd name="connsiteX16" fmla="*/ 249841 w 499606"/>
              <a:gd name="connsiteY16" fmla="*/ 256402 h 605463"/>
              <a:gd name="connsiteX17" fmla="*/ 271 w 499606"/>
              <a:gd name="connsiteY17" fmla="*/ 165682 h 605463"/>
              <a:gd name="connsiteX18" fmla="*/ 271 w 499606"/>
              <a:gd name="connsiteY18" fmla="*/ 90720 h 605463"/>
              <a:gd name="connsiteX19" fmla="*/ 249841 w 499606"/>
              <a:gd name="connsiteY19" fmla="*/ 0 h 6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606" h="605463">
                <a:moveTo>
                  <a:pt x="271" y="391513"/>
                </a:moveTo>
                <a:cubicBezTo>
                  <a:pt x="9833" y="438315"/>
                  <a:pt x="118363" y="475565"/>
                  <a:pt x="249841" y="475565"/>
                </a:cubicBezTo>
                <a:cubicBezTo>
                  <a:pt x="381798" y="475565"/>
                  <a:pt x="489849" y="438315"/>
                  <a:pt x="499411" y="391513"/>
                </a:cubicBezTo>
                <a:lnTo>
                  <a:pt x="499411" y="514725"/>
                </a:lnTo>
                <a:cubicBezTo>
                  <a:pt x="499411" y="564870"/>
                  <a:pt x="388013" y="605463"/>
                  <a:pt x="249841" y="605463"/>
                </a:cubicBezTo>
                <a:cubicBezTo>
                  <a:pt x="112147" y="605463"/>
                  <a:pt x="271" y="564870"/>
                  <a:pt x="271" y="514725"/>
                </a:cubicBezTo>
                <a:close/>
                <a:moveTo>
                  <a:pt x="212" y="215793"/>
                </a:moveTo>
                <a:cubicBezTo>
                  <a:pt x="9775" y="262595"/>
                  <a:pt x="118314" y="299845"/>
                  <a:pt x="249803" y="299845"/>
                </a:cubicBezTo>
                <a:cubicBezTo>
                  <a:pt x="381771" y="299845"/>
                  <a:pt x="489831" y="262595"/>
                  <a:pt x="499394" y="215793"/>
                </a:cubicBezTo>
                <a:cubicBezTo>
                  <a:pt x="499872" y="218181"/>
                  <a:pt x="499394" y="339005"/>
                  <a:pt x="499394" y="339005"/>
                </a:cubicBezTo>
                <a:cubicBezTo>
                  <a:pt x="499394" y="389150"/>
                  <a:pt x="387987" y="429743"/>
                  <a:pt x="249803" y="429743"/>
                </a:cubicBezTo>
                <a:cubicBezTo>
                  <a:pt x="112098" y="429743"/>
                  <a:pt x="212" y="389150"/>
                  <a:pt x="212" y="339005"/>
                </a:cubicBezTo>
                <a:cubicBezTo>
                  <a:pt x="212" y="339005"/>
                  <a:pt x="-266" y="218181"/>
                  <a:pt x="212" y="215793"/>
                </a:cubicBezTo>
                <a:close/>
                <a:moveTo>
                  <a:pt x="249841" y="0"/>
                </a:moveTo>
                <a:cubicBezTo>
                  <a:pt x="388013" y="0"/>
                  <a:pt x="499411" y="40585"/>
                  <a:pt x="499411" y="90720"/>
                </a:cubicBezTo>
                <a:lnTo>
                  <a:pt x="499411" y="165682"/>
                </a:lnTo>
                <a:cubicBezTo>
                  <a:pt x="499411" y="215817"/>
                  <a:pt x="388013" y="256402"/>
                  <a:pt x="249841" y="256402"/>
                </a:cubicBezTo>
                <a:cubicBezTo>
                  <a:pt x="112147" y="256402"/>
                  <a:pt x="271" y="215817"/>
                  <a:pt x="271" y="165682"/>
                </a:cubicBezTo>
                <a:lnTo>
                  <a:pt x="271" y="90720"/>
                </a:lnTo>
                <a:cubicBezTo>
                  <a:pt x="271" y="40585"/>
                  <a:pt x="112147" y="0"/>
                  <a:pt x="24984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1100" b="1" dirty="0" err="1" smtClean="0">
                <a:solidFill>
                  <a:srgbClr val="984807"/>
                </a:solidFill>
                <a:latin typeface="微软雅黑" panose="020B0503020204020204" pitchFamily="34" charset="-122"/>
                <a:ea typeface="微软雅黑" panose="020B0503020204020204" pitchFamily="34" charset="-122"/>
              </a:rPr>
              <a:t>dm</a:t>
            </a:r>
            <a:endParaRPr kumimoji="1" lang="zh-CN" altLang="en-US" sz="1100" b="1" dirty="0">
              <a:solidFill>
                <a:srgbClr val="984807"/>
              </a:solidFill>
              <a:latin typeface="微软雅黑" panose="020B0503020204020204" pitchFamily="34" charset="-122"/>
              <a:ea typeface="微软雅黑" panose="020B0503020204020204" pitchFamily="34" charset="-122"/>
            </a:endParaRPr>
          </a:p>
        </p:txBody>
      </p:sp>
      <p:sp>
        <p:nvSpPr>
          <p:cNvPr id="91" name="矩形 90"/>
          <p:cNvSpPr/>
          <p:nvPr/>
        </p:nvSpPr>
        <p:spPr>
          <a:xfrm>
            <a:off x="2479293" y="4339303"/>
            <a:ext cx="6920792" cy="574701"/>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92" name="矩形 91"/>
          <p:cNvSpPr/>
          <p:nvPr/>
        </p:nvSpPr>
        <p:spPr>
          <a:xfrm>
            <a:off x="2466172" y="5225744"/>
            <a:ext cx="6920792" cy="57470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grpSp>
        <p:nvGrpSpPr>
          <p:cNvPr id="106" name="组合 105"/>
          <p:cNvGrpSpPr/>
          <p:nvPr/>
        </p:nvGrpSpPr>
        <p:grpSpPr>
          <a:xfrm>
            <a:off x="114301" y="2363037"/>
            <a:ext cx="9390785" cy="1508354"/>
            <a:chOff x="114301" y="2475303"/>
            <a:chExt cx="9671945" cy="1508354"/>
          </a:xfrm>
        </p:grpSpPr>
        <p:sp>
          <p:nvSpPr>
            <p:cNvPr id="98" name="角丸四角形 16"/>
            <p:cNvSpPr>
              <a:spLocks noChangeArrowheads="1"/>
            </p:cNvSpPr>
            <p:nvPr/>
          </p:nvSpPr>
          <p:spPr bwMode="auto">
            <a:xfrm>
              <a:off x="836707" y="2475303"/>
              <a:ext cx="8949539" cy="1508354"/>
            </a:xfrm>
            <a:prstGeom prst="roundRect">
              <a:avLst>
                <a:gd name="adj" fmla="val 3804"/>
              </a:avLst>
            </a:prstGeom>
            <a:solidFill>
              <a:schemeClr val="accent1">
                <a:lumMod val="40000"/>
                <a:lumOff val="60000"/>
                <a:alpha val="34000"/>
              </a:schemeClr>
            </a:solidFill>
            <a:ln w="9525">
              <a:noFill/>
              <a:prstDash val="lgDash"/>
              <a:miter lim="800000"/>
            </a:ln>
          </p:spPr>
          <p:txBody>
            <a:bodyPr wrap="none" lIns="44315" tIns="57609" rIns="110787" bIns="57609" anchor="t" anchorCtr="1"/>
            <a:lstStyle/>
            <a:p>
              <a:pPr defTabSz="989965" fontAlgn="base">
                <a:spcBef>
                  <a:spcPct val="0"/>
                </a:spcBef>
                <a:spcAft>
                  <a:spcPct val="0"/>
                </a:spcAft>
                <a:buClr>
                  <a:srgbClr val="A42939"/>
                </a:buClr>
                <a:defRPr/>
              </a:pPr>
              <a:endParaRPr kumimoji="1" lang="ja-JP" altLang="en-US" sz="12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107"/>
            <p:cNvSpPr/>
            <p:nvPr/>
          </p:nvSpPr>
          <p:spPr>
            <a:xfrm>
              <a:off x="114301" y="2475303"/>
              <a:ext cx="592313" cy="1508354"/>
            </a:xfrm>
            <a:prstGeom prst="rect">
              <a:avLst/>
            </a:prstGeom>
            <a:solidFill>
              <a:srgbClr val="0087D5"/>
            </a:solidFill>
            <a:ln w="12700" cap="flat" cmpd="sng" algn="ctr">
              <a:noFill/>
              <a:prstDash val="solid"/>
              <a:miter lim="800000"/>
            </a:ln>
            <a:effectLst/>
          </p:spPr>
          <p:txBody>
            <a:bodyPr rtlCol="0" anchor="ctr"/>
            <a:lstStyle/>
            <a:p>
              <a:pPr algn="ctr">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底座</a:t>
              </a:r>
              <a:endParaRPr lang="en-US" altLang="zh-CN" sz="1400" b="1" kern="0" dirty="0" smtClean="0">
                <a:solidFill>
                  <a:prstClr val="white"/>
                </a:solidFill>
                <a:latin typeface="微软雅黑" panose="020B0503020204020204" pitchFamily="34" charset="-122"/>
                <a:ea typeface="微软雅黑" panose="020B0503020204020204" pitchFamily="34" charset="-122"/>
              </a:endParaRPr>
            </a:p>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功能</a:t>
              </a:r>
              <a:endParaRPr lang="zh-CN" altLang="en-US" sz="1400" b="1" kern="0" dirty="0">
                <a:solidFill>
                  <a:prstClr val="white"/>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1041694" y="2735202"/>
              <a:ext cx="4162632" cy="988556"/>
              <a:chOff x="916592" y="2710116"/>
              <a:chExt cx="4162632" cy="988556"/>
            </a:xfrm>
          </p:grpSpPr>
          <p:sp>
            <p:nvSpPr>
              <p:cNvPr id="66" name="矩形 65"/>
              <p:cNvSpPr/>
              <p:nvPr/>
            </p:nvSpPr>
            <p:spPr>
              <a:xfrm>
                <a:off x="916592" y="2710116"/>
                <a:ext cx="4162632" cy="988556"/>
              </a:xfrm>
              <a:prstGeom prst="rect">
                <a:avLst/>
              </a:prstGeom>
              <a:solidFill>
                <a:srgbClr val="00B050">
                  <a:alpha val="5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中央租户</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999038" y="2890301"/>
                <a:ext cx="828000" cy="39192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数据开发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3098768" y="2890301"/>
                <a:ext cx="828000" cy="39192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数据地图</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4148634" y="2890301"/>
                <a:ext cx="828000" cy="39192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数据资产</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2048903" y="2890301"/>
                <a:ext cx="828000" cy="39192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数据治理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5437880" y="2735202"/>
              <a:ext cx="4162632" cy="988556"/>
              <a:chOff x="5301089" y="2712680"/>
              <a:chExt cx="4162632" cy="988556"/>
            </a:xfrm>
          </p:grpSpPr>
          <p:sp>
            <p:nvSpPr>
              <p:cNvPr id="93" name="矩形 92"/>
              <p:cNvSpPr/>
              <p:nvPr/>
            </p:nvSpPr>
            <p:spPr>
              <a:xfrm>
                <a:off x="5301089" y="2712680"/>
                <a:ext cx="4162632" cy="988556"/>
              </a:xfrm>
              <a:prstGeom prst="rect">
                <a:avLst/>
              </a:prstGeom>
              <a:solidFill>
                <a:srgbClr val="00B0F0">
                  <a:alpha val="50000"/>
                </a:srgbClr>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人资</a:t>
                </a:r>
                <a:r>
                  <a:rPr kumimoji="1" lang="zh-CN" altLang="en-US" sz="1400" b="1" dirty="0" smtClean="0">
                    <a:solidFill>
                      <a:schemeClr val="bg1"/>
                    </a:solidFill>
                    <a:latin typeface="微软雅黑" panose="020B0503020204020204" pitchFamily="34" charset="-122"/>
                    <a:ea typeface="微软雅黑" panose="020B0503020204020204" pitchFamily="34" charset="-122"/>
                  </a:rPr>
                  <a:t>租户</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4" name="圆角矩形 93"/>
              <p:cNvSpPr/>
              <p:nvPr/>
            </p:nvSpPr>
            <p:spPr>
              <a:xfrm>
                <a:off x="5421711" y="2892865"/>
                <a:ext cx="828000" cy="391926"/>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数据开发</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7521441" y="2892865"/>
                <a:ext cx="828000" cy="391926"/>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数据地图</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6" name="圆角矩形 95"/>
              <p:cNvSpPr/>
              <p:nvPr/>
            </p:nvSpPr>
            <p:spPr>
              <a:xfrm>
                <a:off x="8533131" y="2892865"/>
                <a:ext cx="828000" cy="391926"/>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数据资产</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7" name="圆角矩形 96"/>
              <p:cNvSpPr/>
              <p:nvPr/>
            </p:nvSpPr>
            <p:spPr>
              <a:xfrm>
                <a:off x="6471576" y="2892865"/>
                <a:ext cx="828000" cy="391926"/>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schemeClr val="bg1"/>
                    </a:solidFill>
                    <a:latin typeface="微软雅黑" panose="020B0503020204020204" pitchFamily="34" charset="-122"/>
                    <a:ea typeface="微软雅黑" panose="020B0503020204020204" pitchFamily="34" charset="-122"/>
                  </a:rPr>
                  <a:t>数据治理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cxnSp>
        <p:nvCxnSpPr>
          <p:cNvPr id="111" name="肘形连接符 110"/>
          <p:cNvCxnSpPr>
            <a:stCxn id="40" idx="4"/>
          </p:cNvCxnSpPr>
          <p:nvPr/>
        </p:nvCxnSpPr>
        <p:spPr>
          <a:xfrm>
            <a:off x="1892908" y="4367152"/>
            <a:ext cx="573264" cy="25950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a:stCxn id="41" idx="4"/>
            <a:endCxn id="92" idx="1"/>
          </p:cNvCxnSpPr>
          <p:nvPr/>
        </p:nvCxnSpPr>
        <p:spPr>
          <a:xfrm>
            <a:off x="1892908" y="4909557"/>
            <a:ext cx="573264" cy="603538"/>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肘形连接符 114"/>
          <p:cNvCxnSpPr>
            <a:stCxn id="42" idx="4"/>
            <a:endCxn id="92" idx="1"/>
          </p:cNvCxnSpPr>
          <p:nvPr/>
        </p:nvCxnSpPr>
        <p:spPr>
          <a:xfrm>
            <a:off x="1892908" y="5452101"/>
            <a:ext cx="573264" cy="60994"/>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肘形连接符 117"/>
          <p:cNvCxnSpPr>
            <a:stCxn id="43" idx="4"/>
            <a:endCxn id="92" idx="1"/>
          </p:cNvCxnSpPr>
          <p:nvPr/>
        </p:nvCxnSpPr>
        <p:spPr>
          <a:xfrm flipV="1">
            <a:off x="1892908" y="5513095"/>
            <a:ext cx="573264" cy="481550"/>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曲线连接符 227"/>
          <p:cNvCxnSpPr>
            <a:stCxn id="91" idx="0"/>
            <a:endCxn id="93" idx="2"/>
          </p:cNvCxnSpPr>
          <p:nvPr/>
        </p:nvCxnSpPr>
        <p:spPr>
          <a:xfrm rot="5400000" flipH="1" flipV="1">
            <a:off x="6257908" y="3293274"/>
            <a:ext cx="727811" cy="1364249"/>
          </a:xfrm>
          <a:prstGeom prst="curvedConnector3">
            <a:avLst>
              <a:gd name="adj1" fmla="val 50000"/>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曲线连接符 229"/>
          <p:cNvCxnSpPr>
            <a:stCxn id="92" idx="0"/>
            <a:endCxn id="66" idx="2"/>
          </p:cNvCxnSpPr>
          <p:nvPr/>
        </p:nvCxnSpPr>
        <p:spPr>
          <a:xfrm rot="16200000" flipV="1">
            <a:off x="3673932" y="2973107"/>
            <a:ext cx="1614252" cy="2891020"/>
          </a:xfrm>
          <a:prstGeom prst="curvedConnector3">
            <a:avLst>
              <a:gd name="adj1" fmla="val 50000"/>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p:cNvCxnSpPr/>
          <p:nvPr/>
        </p:nvCxnSpPr>
        <p:spPr>
          <a:xfrm>
            <a:off x="3329523" y="4626653"/>
            <a:ext cx="638048" cy="127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肘形连接符 80"/>
          <p:cNvCxnSpPr/>
          <p:nvPr/>
        </p:nvCxnSpPr>
        <p:spPr>
          <a:xfrm>
            <a:off x="4735671" y="4646630"/>
            <a:ext cx="638048" cy="127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80"/>
          <p:cNvCxnSpPr/>
          <p:nvPr/>
        </p:nvCxnSpPr>
        <p:spPr>
          <a:xfrm>
            <a:off x="6105094" y="4646630"/>
            <a:ext cx="638048" cy="127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肘形连接符 80"/>
          <p:cNvCxnSpPr/>
          <p:nvPr/>
        </p:nvCxnSpPr>
        <p:spPr>
          <a:xfrm flipV="1">
            <a:off x="7479014" y="4652980"/>
            <a:ext cx="914392" cy="56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stCxn id="76" idx="9"/>
          </p:cNvCxnSpPr>
          <p:nvPr/>
        </p:nvCxnSpPr>
        <p:spPr>
          <a:xfrm>
            <a:off x="3329207" y="5534702"/>
            <a:ext cx="638364" cy="27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09"/>
          <p:cNvCxnSpPr/>
          <p:nvPr/>
        </p:nvCxnSpPr>
        <p:spPr>
          <a:xfrm>
            <a:off x="4711210" y="5521457"/>
            <a:ext cx="638364" cy="27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肘形连接符 109"/>
          <p:cNvCxnSpPr/>
          <p:nvPr/>
        </p:nvCxnSpPr>
        <p:spPr>
          <a:xfrm>
            <a:off x="6104777" y="5520066"/>
            <a:ext cx="638364" cy="27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肘形连接符 109"/>
          <p:cNvCxnSpPr/>
          <p:nvPr/>
        </p:nvCxnSpPr>
        <p:spPr>
          <a:xfrm flipV="1">
            <a:off x="7484201" y="5512541"/>
            <a:ext cx="909205" cy="61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肘形连接符 80"/>
          <p:cNvCxnSpPr>
            <a:stCxn id="91" idx="3"/>
            <a:endCxn id="92" idx="3"/>
          </p:cNvCxnSpPr>
          <p:nvPr/>
        </p:nvCxnSpPr>
        <p:spPr>
          <a:xfrm flipH="1">
            <a:off x="9386964" y="4626654"/>
            <a:ext cx="13121" cy="886441"/>
          </a:xfrm>
          <a:prstGeom prst="bentConnector3">
            <a:avLst>
              <a:gd name="adj1" fmla="val -812839"/>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Text Box 39"/>
          <p:cNvSpPr txBox="1">
            <a:spLocks noChangeArrowheads="1"/>
          </p:cNvSpPr>
          <p:nvPr/>
        </p:nvSpPr>
        <p:spPr bwMode="auto">
          <a:xfrm>
            <a:off x="9464433" y="4869819"/>
            <a:ext cx="279943" cy="400110"/>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按需</a:t>
            </a:r>
            <a:endParaRPr lang="zh-CN" altLang="en-US" sz="1000" dirty="0" smtClean="0">
              <a:solidFill>
                <a:prstClr val="black"/>
              </a:solidFill>
              <a:latin typeface="微软雅黑" panose="020B0503020204020204" pitchFamily="34" charset="-122"/>
              <a:ea typeface="微软雅黑" panose="020B0503020204020204" pitchFamily="34" charset="-122"/>
            </a:endParaRPr>
          </a:p>
        </p:txBody>
      </p:sp>
      <p:cxnSp>
        <p:nvCxnSpPr>
          <p:cNvPr id="124" name="肘形连接符 137"/>
          <p:cNvCxnSpPr>
            <a:stCxn id="66" idx="0"/>
            <a:endCxn id="56" idx="2"/>
          </p:cNvCxnSpPr>
          <p:nvPr/>
        </p:nvCxnSpPr>
        <p:spPr>
          <a:xfrm rot="16200000" flipV="1">
            <a:off x="2050168" y="1637556"/>
            <a:ext cx="865174" cy="1105587"/>
          </a:xfrm>
          <a:prstGeom prst="curved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肘形连接符 137"/>
          <p:cNvCxnSpPr>
            <a:stCxn id="93" idx="0"/>
            <a:endCxn id="61" idx="2"/>
          </p:cNvCxnSpPr>
          <p:nvPr/>
        </p:nvCxnSpPr>
        <p:spPr>
          <a:xfrm rot="5400000" flipH="1" flipV="1">
            <a:off x="6961520" y="2100181"/>
            <a:ext cx="865174" cy="180338"/>
          </a:xfrm>
          <a:prstGeom prst="curvedConnector3">
            <a:avLst>
              <a:gd name="adj1" fmla="val 50000"/>
            </a:avLst>
          </a:prstGeom>
          <a:ln w="1905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肘形连接符 137"/>
          <p:cNvCxnSpPr>
            <a:stCxn id="96" idx="0"/>
            <a:endCxn id="60" idx="2"/>
          </p:cNvCxnSpPr>
          <p:nvPr/>
        </p:nvCxnSpPr>
        <p:spPr>
          <a:xfrm rot="16200000" flipV="1">
            <a:off x="6840026" y="819968"/>
            <a:ext cx="1045359" cy="2920948"/>
          </a:xfrm>
          <a:prstGeom prst="curvedConnector3">
            <a:avLst>
              <a:gd name="adj1" fmla="val 50000"/>
            </a:avLst>
          </a:prstGeom>
          <a:ln w="19050">
            <a:solidFill>
              <a:schemeClr val="accent4">
                <a:lumMod val="50000"/>
                <a:alpha val="7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3035548" y="2722426"/>
            <a:ext cx="1962729" cy="574701"/>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34" name="矩形 133"/>
          <p:cNvSpPr/>
          <p:nvPr/>
        </p:nvSpPr>
        <p:spPr>
          <a:xfrm>
            <a:off x="7349829" y="2722426"/>
            <a:ext cx="1927672" cy="574701"/>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cxnSp>
        <p:nvCxnSpPr>
          <p:cNvPr id="136" name="肘形连接符 137"/>
          <p:cNvCxnSpPr>
            <a:stCxn id="133" idx="0"/>
            <a:endCxn id="59" idx="2"/>
          </p:cNvCxnSpPr>
          <p:nvPr/>
        </p:nvCxnSpPr>
        <p:spPr>
          <a:xfrm rot="5400000" flipH="1" flipV="1">
            <a:off x="3882828" y="1891847"/>
            <a:ext cx="964664" cy="696496"/>
          </a:xfrm>
          <a:prstGeom prst="curvedConnector3">
            <a:avLst>
              <a:gd name="adj1" fmla="val 50000"/>
            </a:avLst>
          </a:prstGeom>
          <a:ln w="19050">
            <a:solidFill>
              <a:schemeClr val="accent2">
                <a:lumMod val="75000"/>
                <a:alpha val="7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肘形连接符 137"/>
          <p:cNvCxnSpPr>
            <a:stCxn id="50" idx="0"/>
            <a:endCxn id="58" idx="2"/>
          </p:cNvCxnSpPr>
          <p:nvPr/>
        </p:nvCxnSpPr>
        <p:spPr>
          <a:xfrm rot="16200000" flipV="1">
            <a:off x="3327980" y="1576312"/>
            <a:ext cx="1045359" cy="1408260"/>
          </a:xfrm>
          <a:prstGeom prst="curvedConnector3">
            <a:avLst>
              <a:gd name="adj1" fmla="val 50000"/>
            </a:avLst>
          </a:prstGeom>
          <a:ln w="19050">
            <a:solidFill>
              <a:schemeClr val="accent6">
                <a:lumMod val="50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37"/>
          <p:cNvCxnSpPr>
            <a:stCxn id="96" idx="0"/>
            <a:endCxn id="58" idx="2"/>
          </p:cNvCxnSpPr>
          <p:nvPr/>
        </p:nvCxnSpPr>
        <p:spPr>
          <a:xfrm rot="16200000" flipV="1">
            <a:off x="5462175" y="-557884"/>
            <a:ext cx="1045359" cy="5676650"/>
          </a:xfrm>
          <a:prstGeom prst="curvedConnector3">
            <a:avLst>
              <a:gd name="adj1" fmla="val 32960"/>
            </a:avLst>
          </a:prstGeom>
          <a:ln w="19050">
            <a:solidFill>
              <a:schemeClr val="accent6">
                <a:lumMod val="50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37"/>
          <p:cNvCxnSpPr>
            <a:stCxn id="50" idx="0"/>
            <a:endCxn id="62" idx="2"/>
          </p:cNvCxnSpPr>
          <p:nvPr/>
        </p:nvCxnSpPr>
        <p:spPr>
          <a:xfrm rot="5400000" flipH="1" flipV="1">
            <a:off x="6084326" y="228225"/>
            <a:ext cx="1045359" cy="4104434"/>
          </a:xfrm>
          <a:prstGeom prst="curvedConnector3">
            <a:avLst>
              <a:gd name="adj1" fmla="val 50000"/>
            </a:avLst>
          </a:prstGeom>
          <a:ln w="19050">
            <a:solidFill>
              <a:schemeClr val="tx1">
                <a:alpha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37"/>
          <p:cNvCxnSpPr/>
          <p:nvPr/>
        </p:nvCxnSpPr>
        <p:spPr>
          <a:xfrm rot="16200000" flipV="1">
            <a:off x="8258869" y="2158115"/>
            <a:ext cx="964665" cy="163957"/>
          </a:xfrm>
          <a:prstGeom prst="curvedConnector3">
            <a:avLst>
              <a:gd name="adj1" fmla="val 50000"/>
            </a:avLst>
          </a:prstGeom>
          <a:ln w="19050">
            <a:solidFill>
              <a:schemeClr val="tx1">
                <a:alpha val="8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肘形连接符 137"/>
          <p:cNvCxnSpPr>
            <a:stCxn id="133" idx="0"/>
            <a:endCxn id="61" idx="2"/>
          </p:cNvCxnSpPr>
          <p:nvPr/>
        </p:nvCxnSpPr>
        <p:spPr>
          <a:xfrm rot="5400000" flipH="1" flipV="1">
            <a:off x="5268263" y="506412"/>
            <a:ext cx="964664" cy="3467363"/>
          </a:xfrm>
          <a:prstGeom prst="curvedConnector3">
            <a:avLst>
              <a:gd name="adj1" fmla="val 50000"/>
            </a:avLst>
          </a:prstGeom>
          <a:ln w="19050">
            <a:solidFill>
              <a:srgbClr val="00B0F0">
                <a:alpha val="8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9" name="肘形连接符 137"/>
          <p:cNvCxnSpPr>
            <a:stCxn id="134" idx="0"/>
            <a:endCxn id="56" idx="2"/>
          </p:cNvCxnSpPr>
          <p:nvPr/>
        </p:nvCxnSpPr>
        <p:spPr>
          <a:xfrm rot="16200000" flipV="1">
            <a:off x="4639481" y="-951758"/>
            <a:ext cx="964664" cy="6383703"/>
          </a:xfrm>
          <a:prstGeom prst="curved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2" name="肘形连接符 137"/>
          <p:cNvCxnSpPr>
            <a:stCxn id="134" idx="0"/>
            <a:endCxn id="59" idx="2"/>
          </p:cNvCxnSpPr>
          <p:nvPr/>
        </p:nvCxnSpPr>
        <p:spPr>
          <a:xfrm rot="16200000" flipV="1">
            <a:off x="6031205" y="439966"/>
            <a:ext cx="964664" cy="3600256"/>
          </a:xfrm>
          <a:prstGeom prst="curvedConnector3">
            <a:avLst>
              <a:gd name="adj1" fmla="val 50000"/>
            </a:avLst>
          </a:prstGeom>
          <a:ln w="19050">
            <a:solidFill>
              <a:schemeClr val="accent2">
                <a:lumMod val="75000"/>
                <a:alpha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4" name="肘形连接符 137"/>
          <p:cNvCxnSpPr>
            <a:stCxn id="50" idx="0"/>
            <a:endCxn id="60" idx="2"/>
          </p:cNvCxnSpPr>
          <p:nvPr/>
        </p:nvCxnSpPr>
        <p:spPr>
          <a:xfrm rot="5400000" flipH="1" flipV="1">
            <a:off x="4705830" y="1606721"/>
            <a:ext cx="1045359" cy="1347443"/>
          </a:xfrm>
          <a:prstGeom prst="curvedConnector3">
            <a:avLst>
              <a:gd name="adj1" fmla="val 50000"/>
            </a:avLst>
          </a:prstGeom>
          <a:ln w="19050">
            <a:solidFill>
              <a:schemeClr val="accent4">
                <a:lumMod val="50000"/>
                <a:alpha val="7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9" name="Text Box 39"/>
          <p:cNvSpPr txBox="1">
            <a:spLocks noChangeArrowheads="1"/>
          </p:cNvSpPr>
          <p:nvPr/>
        </p:nvSpPr>
        <p:spPr bwMode="auto">
          <a:xfrm>
            <a:off x="9124765" y="4399762"/>
            <a:ext cx="279943" cy="553998"/>
          </a:xfrm>
          <a:prstGeom prst="rect">
            <a:avLst/>
          </a:prstGeom>
          <a:noFill/>
          <a:ln w="9525">
            <a:noFill/>
            <a:miter lim="800000"/>
          </a:ln>
          <a:effectLst/>
        </p:spPr>
        <p:txBody>
          <a:bodyPr wrap="square">
            <a:spAutoFit/>
          </a:bodyPr>
          <a:lstStyle/>
          <a:p>
            <a:r>
              <a:rPr lang="zh-CN" altLang="en-US" sz="1000" b="1" dirty="0" smtClean="0">
                <a:solidFill>
                  <a:srgbClr val="00B0F0"/>
                </a:solidFill>
                <a:latin typeface="微软雅黑" panose="020B0503020204020204" pitchFamily="34" charset="-122"/>
                <a:ea typeface="微软雅黑" panose="020B0503020204020204" pitchFamily="34" charset="-122"/>
              </a:rPr>
              <a:t>人资库</a:t>
            </a:r>
            <a:endParaRPr lang="zh-CN" altLang="en-US" sz="1000" b="1" dirty="0" smtClean="0">
              <a:solidFill>
                <a:srgbClr val="00B0F0"/>
              </a:solidFill>
              <a:latin typeface="微软雅黑" panose="020B0503020204020204" pitchFamily="34" charset="-122"/>
              <a:ea typeface="微软雅黑" panose="020B0503020204020204" pitchFamily="34" charset="-122"/>
            </a:endParaRPr>
          </a:p>
        </p:txBody>
      </p:sp>
      <p:sp>
        <p:nvSpPr>
          <p:cNvPr id="180" name="Text Box 39"/>
          <p:cNvSpPr txBox="1">
            <a:spLocks noChangeArrowheads="1"/>
          </p:cNvSpPr>
          <p:nvPr/>
        </p:nvSpPr>
        <p:spPr bwMode="auto">
          <a:xfrm>
            <a:off x="9124765" y="5243067"/>
            <a:ext cx="279943" cy="553998"/>
          </a:xfrm>
          <a:prstGeom prst="rect">
            <a:avLst/>
          </a:prstGeom>
          <a:noFill/>
          <a:ln w="9525">
            <a:noFill/>
            <a:miter lim="800000"/>
          </a:ln>
          <a:effectLst/>
        </p:spPr>
        <p:txBody>
          <a:bodyPr wrap="square">
            <a:spAutoFit/>
          </a:bodyPr>
          <a:lstStyle/>
          <a:p>
            <a:r>
              <a:rPr lang="zh-CN" altLang="en-US" sz="1000" b="1" dirty="0">
                <a:solidFill>
                  <a:srgbClr val="00B050"/>
                </a:solidFill>
                <a:latin typeface="微软雅黑" panose="020B0503020204020204" pitchFamily="34" charset="-122"/>
                <a:ea typeface="微软雅黑" panose="020B0503020204020204" pitchFamily="34" charset="-122"/>
              </a:rPr>
              <a:t>中央</a:t>
            </a:r>
            <a:r>
              <a:rPr lang="zh-CN" altLang="en-US" sz="1000" b="1" dirty="0" smtClean="0">
                <a:solidFill>
                  <a:srgbClr val="00B050"/>
                </a:solidFill>
                <a:latin typeface="微软雅黑" panose="020B0503020204020204" pitchFamily="34" charset="-122"/>
                <a:ea typeface="微软雅黑" panose="020B0503020204020204" pitchFamily="34" charset="-122"/>
              </a:rPr>
              <a:t>库</a:t>
            </a:r>
            <a:endParaRPr lang="zh-CN" altLang="en-US" sz="1000" b="1" dirty="0" smtClean="0">
              <a:solidFill>
                <a:srgbClr val="00B050"/>
              </a:solidFill>
              <a:latin typeface="微软雅黑" panose="020B0503020204020204" pitchFamily="34" charset="-122"/>
              <a:ea typeface="微软雅黑" panose="020B0503020204020204" pitchFamily="34" charset="-122"/>
            </a:endParaRPr>
          </a:p>
        </p:txBody>
      </p:sp>
      <p:sp>
        <p:nvSpPr>
          <p:cNvPr id="160" name="线形标注 2(无边框) 159"/>
          <p:cNvSpPr/>
          <p:nvPr/>
        </p:nvSpPr>
        <p:spPr>
          <a:xfrm>
            <a:off x="9822736" y="3245952"/>
            <a:ext cx="2241909" cy="916163"/>
          </a:xfrm>
          <a:prstGeom prst="callout2">
            <a:avLst>
              <a:gd name="adj1" fmla="val 19770"/>
              <a:gd name="adj2" fmla="val 581"/>
              <a:gd name="adj3" fmla="val 93978"/>
              <a:gd name="adj4" fmla="val -6821"/>
              <a:gd name="adj5" fmla="val 135885"/>
              <a:gd name="adj6" fmla="val -17001"/>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050" b="1" dirty="0">
                <a:latin typeface="微软雅黑" panose="020B0503020204020204" pitchFamily="34" charset="-122"/>
                <a:ea typeface="微软雅黑" panose="020B0503020204020204" pitchFamily="34" charset="-122"/>
              </a:rPr>
              <a:t>要点</a:t>
            </a:r>
            <a:r>
              <a:rPr lang="zh-CN" altLang="en-US" sz="1050" b="1" dirty="0" smtClean="0">
                <a:latin typeface="微软雅黑" panose="020B0503020204020204" pitchFamily="34" charset="-122"/>
                <a:ea typeface="微软雅黑" panose="020B0503020204020204" pitchFamily="34" charset="-122"/>
              </a:rPr>
              <a:t>一：</a:t>
            </a:r>
            <a:r>
              <a:rPr lang="zh-CN" altLang="en-US" sz="1050" b="1" dirty="0" smtClean="0">
                <a:solidFill>
                  <a:schemeClr val="bg1"/>
                </a:solidFill>
                <a:latin typeface="微软雅黑" panose="020B0503020204020204" pitchFamily="34" charset="-122"/>
                <a:ea typeface="微软雅黑" panose="020B0503020204020204" pitchFamily="34" charset="-122"/>
              </a:rPr>
              <a:t>底层数据物理隔离</a:t>
            </a:r>
            <a:endParaRPr lang="en-US" altLang="zh-CN" sz="10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smtClean="0">
                <a:latin typeface="微软雅黑" panose="020B0503020204020204" pitchFamily="34" charset="-122"/>
                <a:ea typeface="微软雅黑" panose="020B0503020204020204" pitchFamily="34" charset="-122"/>
              </a:rPr>
              <a:t>人资共用中央库，但人</a:t>
            </a:r>
            <a:r>
              <a:rPr lang="zh-CN" altLang="en-US" sz="1000" dirty="0">
                <a:latin typeface="微软雅黑" panose="020B0503020204020204" pitchFamily="34" charset="-122"/>
                <a:ea typeface="微软雅黑" panose="020B0503020204020204" pitchFamily="34" charset="-122"/>
              </a:rPr>
              <a:t>资</a:t>
            </a:r>
            <a:r>
              <a:rPr lang="zh-CN" altLang="en-US" sz="1000" dirty="0" smtClean="0">
                <a:latin typeface="微软雅黑" panose="020B0503020204020204" pitchFamily="34" charset="-122"/>
                <a:ea typeface="微软雅黑" panose="020B0503020204020204" pitchFamily="34" charset="-122"/>
              </a:rPr>
              <a:t>数据存储按照相同分层建立独立的数据库。</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dirty="0">
                <a:latin typeface="微软雅黑" panose="020B0503020204020204" pitchFamily="34" charset="-122"/>
                <a:ea typeface="微软雅黑" panose="020B0503020204020204" pitchFamily="34" charset="-122"/>
              </a:rPr>
              <a:t>人</a:t>
            </a:r>
            <a:r>
              <a:rPr lang="zh-CN" altLang="en-US" sz="1000" dirty="0" smtClean="0">
                <a:latin typeface="微软雅黑" panose="020B0503020204020204" pitchFamily="34" charset="-122"/>
                <a:ea typeface="微软雅黑" panose="020B0503020204020204" pitchFamily="34" charset="-122"/>
              </a:rPr>
              <a:t>资数据的出口不走原系统，统一由人资底座作为出口。</a:t>
            </a:r>
            <a:endParaRPr lang="zh-CN" altLang="en-US" sz="1000" dirty="0">
              <a:latin typeface="微软雅黑" panose="020B0503020204020204" pitchFamily="34" charset="-122"/>
              <a:ea typeface="微软雅黑" panose="020B0503020204020204" pitchFamily="34" charset="-122"/>
            </a:endParaRPr>
          </a:p>
        </p:txBody>
      </p:sp>
      <p:grpSp>
        <p:nvGrpSpPr>
          <p:cNvPr id="163" name="组合 162"/>
          <p:cNvGrpSpPr/>
          <p:nvPr/>
        </p:nvGrpSpPr>
        <p:grpSpPr>
          <a:xfrm>
            <a:off x="9744377" y="4262545"/>
            <a:ext cx="2429638" cy="2364913"/>
            <a:chOff x="10032699" y="4262545"/>
            <a:chExt cx="2141315" cy="2364913"/>
          </a:xfrm>
        </p:grpSpPr>
        <p:pic>
          <p:nvPicPr>
            <p:cNvPr id="107" name="图片 106"/>
            <p:cNvPicPr>
              <a:picLocks noChangeAspect="1"/>
            </p:cNvPicPr>
            <p:nvPr/>
          </p:nvPicPr>
          <p:blipFill>
            <a:blip r:embed="rId1"/>
            <a:stretch>
              <a:fillRect/>
            </a:stretch>
          </p:blipFill>
          <p:spPr>
            <a:xfrm>
              <a:off x="10032700" y="4569952"/>
              <a:ext cx="1130680" cy="2057506"/>
            </a:xfrm>
            <a:prstGeom prst="rect">
              <a:avLst/>
            </a:prstGeom>
          </p:spPr>
        </p:pic>
        <p:pic>
          <p:nvPicPr>
            <p:cNvPr id="109" name="图片 108"/>
            <p:cNvPicPr>
              <a:picLocks noChangeAspect="1"/>
            </p:cNvPicPr>
            <p:nvPr/>
          </p:nvPicPr>
          <p:blipFill>
            <a:blip r:embed="rId2"/>
            <a:stretch>
              <a:fillRect/>
            </a:stretch>
          </p:blipFill>
          <p:spPr>
            <a:xfrm>
              <a:off x="11124685" y="4569952"/>
              <a:ext cx="977950" cy="2019404"/>
            </a:xfrm>
            <a:prstGeom prst="rect">
              <a:avLst/>
            </a:prstGeom>
          </p:spPr>
        </p:pic>
        <p:sp>
          <p:nvSpPr>
            <p:cNvPr id="181" name="Text Box 39"/>
            <p:cNvSpPr txBox="1">
              <a:spLocks noChangeArrowheads="1"/>
            </p:cNvSpPr>
            <p:nvPr/>
          </p:nvSpPr>
          <p:spPr bwMode="auto">
            <a:xfrm>
              <a:off x="10379531" y="4418617"/>
              <a:ext cx="939255" cy="246221"/>
            </a:xfrm>
            <a:prstGeom prst="rect">
              <a:avLst/>
            </a:prstGeom>
            <a:noFill/>
            <a:ln w="9525">
              <a:noFill/>
              <a:miter lim="800000"/>
            </a:ln>
            <a:effectLst/>
          </p:spPr>
          <p:txBody>
            <a:bodyPr wrap="square">
              <a:spAutoFit/>
            </a:bodyPr>
            <a:lstStyle/>
            <a:p>
              <a:r>
                <a:rPr lang="zh-CN" altLang="en-US" sz="1000" b="1" dirty="0" smtClean="0">
                  <a:solidFill>
                    <a:srgbClr val="00B0F0"/>
                  </a:solidFill>
                  <a:latin typeface="微软雅黑" panose="020B0503020204020204" pitchFamily="34" charset="-122"/>
                  <a:ea typeface="微软雅黑" panose="020B0503020204020204" pitchFamily="34" charset="-122"/>
                </a:rPr>
                <a:t>人资库</a:t>
              </a:r>
              <a:endParaRPr lang="zh-CN" altLang="en-US" sz="1000" b="1" dirty="0" smtClean="0">
                <a:solidFill>
                  <a:srgbClr val="00B0F0"/>
                </a:solidFill>
                <a:latin typeface="微软雅黑" panose="020B0503020204020204" pitchFamily="34" charset="-122"/>
                <a:ea typeface="微软雅黑" panose="020B0503020204020204" pitchFamily="34" charset="-122"/>
              </a:endParaRPr>
            </a:p>
          </p:txBody>
        </p:sp>
        <p:sp>
          <p:nvSpPr>
            <p:cNvPr id="182" name="Text Box 39"/>
            <p:cNvSpPr txBox="1">
              <a:spLocks noChangeArrowheads="1"/>
            </p:cNvSpPr>
            <p:nvPr/>
          </p:nvSpPr>
          <p:spPr bwMode="auto">
            <a:xfrm>
              <a:off x="11375746" y="4397941"/>
              <a:ext cx="798268" cy="246221"/>
            </a:xfrm>
            <a:prstGeom prst="rect">
              <a:avLst/>
            </a:prstGeom>
            <a:noFill/>
            <a:ln w="9525">
              <a:noFill/>
              <a:miter lim="800000"/>
            </a:ln>
            <a:effectLst/>
          </p:spPr>
          <p:txBody>
            <a:bodyPr wrap="square">
              <a:spAutoFit/>
            </a:bodyPr>
            <a:lstStyle/>
            <a:p>
              <a:r>
                <a:rPr lang="zh-CN" altLang="en-US" sz="1000" b="1" dirty="0">
                  <a:solidFill>
                    <a:srgbClr val="00B050"/>
                  </a:solidFill>
                  <a:latin typeface="微软雅黑" panose="020B0503020204020204" pitchFamily="34" charset="-122"/>
                  <a:ea typeface="微软雅黑" panose="020B0503020204020204" pitchFamily="34" charset="-122"/>
                </a:rPr>
                <a:t>中央</a:t>
              </a:r>
              <a:r>
                <a:rPr lang="zh-CN" altLang="en-US" sz="1000" b="1" dirty="0" smtClean="0">
                  <a:solidFill>
                    <a:srgbClr val="00B050"/>
                  </a:solidFill>
                  <a:latin typeface="微软雅黑" panose="020B0503020204020204" pitchFamily="34" charset="-122"/>
                  <a:ea typeface="微软雅黑" panose="020B0503020204020204" pitchFamily="34" charset="-122"/>
                </a:rPr>
                <a:t>库</a:t>
              </a:r>
              <a:endParaRPr lang="zh-CN" altLang="en-US" sz="1000" b="1" dirty="0" smtClean="0">
                <a:solidFill>
                  <a:srgbClr val="00B050"/>
                </a:solidFill>
                <a:latin typeface="微软雅黑" panose="020B0503020204020204" pitchFamily="34" charset="-122"/>
                <a:ea typeface="微软雅黑" panose="020B0503020204020204" pitchFamily="34" charset="-122"/>
              </a:endParaRPr>
            </a:p>
          </p:txBody>
        </p:sp>
        <p:sp>
          <p:nvSpPr>
            <p:cNvPr id="187" name="矩形 186"/>
            <p:cNvSpPr/>
            <p:nvPr/>
          </p:nvSpPr>
          <p:spPr>
            <a:xfrm>
              <a:off x="10032699" y="4262545"/>
              <a:ext cx="2046305" cy="23649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sz="1200" b="1" dirty="0" smtClean="0">
                  <a:solidFill>
                    <a:schemeClr val="tx1"/>
                  </a:solidFill>
                  <a:latin typeface="微软雅黑" panose="020B0503020204020204" pitchFamily="34" charset="-122"/>
                  <a:ea typeface="微软雅黑" panose="020B0503020204020204" pitchFamily="34" charset="-122"/>
                </a:rPr>
                <a:t>示例</a:t>
              </a:r>
              <a:endParaRPr kumimoji="1" lang="zh-CN" altLang="en-US" sz="1200" b="1" dirty="0">
                <a:solidFill>
                  <a:schemeClr val="tx1"/>
                </a:solidFill>
                <a:latin typeface="微软雅黑" panose="020B0503020204020204" pitchFamily="34" charset="-122"/>
                <a:ea typeface="微软雅黑" panose="020B0503020204020204" pitchFamily="34" charset="-122"/>
              </a:endParaRPr>
            </a:p>
          </p:txBody>
        </p:sp>
      </p:grpSp>
      <p:sp>
        <p:nvSpPr>
          <p:cNvPr id="189" name="线形标注 2(无边框) 188"/>
          <p:cNvSpPr/>
          <p:nvPr/>
        </p:nvSpPr>
        <p:spPr>
          <a:xfrm>
            <a:off x="9822736" y="2514966"/>
            <a:ext cx="2234525" cy="631065"/>
          </a:xfrm>
          <a:prstGeom prst="callout2">
            <a:avLst>
              <a:gd name="adj1" fmla="val 24050"/>
              <a:gd name="adj2" fmla="val -7"/>
              <a:gd name="adj3" fmla="val 62922"/>
              <a:gd name="adj4" fmla="val -7249"/>
              <a:gd name="adj5" fmla="val 85998"/>
              <a:gd name="adj6" fmla="val -16902"/>
            </a:avLst>
          </a:prstGeom>
          <a:solidFill>
            <a:schemeClr val="accent4">
              <a:lumMod val="75000"/>
            </a:schemeClr>
          </a:solidFill>
          <a:ln>
            <a:solidFill>
              <a:schemeClr val="accent4">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100" b="1" dirty="0" smtClean="0">
                <a:latin typeface="微软雅黑" panose="020B0503020204020204" pitchFamily="34" charset="-122"/>
                <a:ea typeface="微软雅黑" panose="020B0503020204020204" pitchFamily="34" charset="-122"/>
              </a:rPr>
              <a:t>要点</a:t>
            </a:r>
            <a:r>
              <a:rPr lang="zh-CN" altLang="en-US" sz="1100" b="1" dirty="0">
                <a:latin typeface="微软雅黑" panose="020B0503020204020204" pitchFamily="34" charset="-122"/>
                <a:ea typeface="微软雅黑" panose="020B0503020204020204" pitchFamily="34" charset="-122"/>
              </a:rPr>
              <a:t>二</a:t>
            </a:r>
            <a:r>
              <a:rPr lang="zh-CN" altLang="en-US" sz="1100" b="1" dirty="0" smtClean="0">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系统操作层隔离</a:t>
            </a:r>
            <a:endParaRPr lang="en-US" altLang="zh-CN" sz="1050" dirty="0" smtClean="0">
              <a:latin typeface="微软雅黑" panose="020B0503020204020204" pitchFamily="34" charset="-122"/>
              <a:ea typeface="微软雅黑" panose="020B0503020204020204" pitchFamily="34" charset="-122"/>
            </a:endParaRPr>
          </a:p>
          <a:p>
            <a:r>
              <a:rPr lang="zh-CN" altLang="en-US" sz="1050" dirty="0" smtClean="0">
                <a:latin typeface="微软雅黑" panose="020B0503020204020204" pitchFamily="34" charset="-122"/>
                <a:ea typeface="微软雅黑" panose="020B0503020204020204" pitchFamily="34" charset="-122"/>
              </a:rPr>
              <a:t>人资建立独立租户，所有数据开发、治理、应用完全独立。</a:t>
            </a:r>
            <a:endParaRPr lang="zh-CN" altLang="en-US" sz="1050" dirty="0">
              <a:latin typeface="微软雅黑" panose="020B0503020204020204" pitchFamily="34" charset="-122"/>
              <a:ea typeface="微软雅黑" panose="020B0503020204020204" pitchFamily="34" charset="-122"/>
            </a:endParaRPr>
          </a:p>
        </p:txBody>
      </p:sp>
      <p:sp>
        <p:nvSpPr>
          <p:cNvPr id="190" name="线形标注 2(无边框) 189"/>
          <p:cNvSpPr/>
          <p:nvPr/>
        </p:nvSpPr>
        <p:spPr>
          <a:xfrm>
            <a:off x="9822736" y="655577"/>
            <a:ext cx="2256267" cy="1759469"/>
          </a:xfrm>
          <a:prstGeom prst="callout2">
            <a:avLst>
              <a:gd name="adj1" fmla="val 26668"/>
              <a:gd name="adj2" fmla="val 1407"/>
              <a:gd name="adj3" fmla="val 41119"/>
              <a:gd name="adj4" fmla="val -6051"/>
              <a:gd name="adj5" fmla="val 52478"/>
              <a:gd name="adj6" fmla="val -15525"/>
            </a:avLst>
          </a:prstGeom>
          <a:solidFill>
            <a:schemeClr val="accent6"/>
          </a:solidFill>
          <a:ln>
            <a:solidFill>
              <a:schemeClr val="accent6"/>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100" b="1" dirty="0" smtClean="0">
                <a:latin typeface="微软雅黑" panose="020B0503020204020204" pitchFamily="34" charset="-122"/>
                <a:ea typeface="微软雅黑" panose="020B0503020204020204" pitchFamily="34" charset="-122"/>
              </a:rPr>
              <a:t>要点三：分角色访问功能</a:t>
            </a:r>
            <a:endParaRPr lang="en-US" altLang="zh-CN" sz="11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b="1" dirty="0" smtClean="0">
                <a:latin typeface="微软雅黑" panose="020B0503020204020204" pitchFamily="34" charset="-122"/>
                <a:ea typeface="微软雅黑" panose="020B0503020204020204" pitchFamily="34" charset="-122"/>
              </a:rPr>
              <a:t>中央</a:t>
            </a:r>
            <a:r>
              <a:rPr lang="en-US" altLang="zh-CN" sz="1000" b="1" dirty="0" smtClean="0">
                <a:latin typeface="微软雅黑" panose="020B0503020204020204" pitchFamily="34" charset="-122"/>
                <a:ea typeface="微软雅黑" panose="020B0503020204020204" pitchFamily="34" charset="-122"/>
              </a:rPr>
              <a:t>IT</a:t>
            </a:r>
            <a:r>
              <a:rPr lang="zh-CN" altLang="en-US" sz="1000" b="1"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访问中央的全功能</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人资的数据地图、数据资产。</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b="1" dirty="0">
                <a:latin typeface="微软雅黑" panose="020B0503020204020204" pitchFamily="34" charset="-122"/>
                <a:ea typeface="微软雅黑" panose="020B0503020204020204" pitchFamily="34" charset="-122"/>
              </a:rPr>
              <a:t>人</a:t>
            </a:r>
            <a:r>
              <a:rPr lang="zh-CN" altLang="en-US" sz="1000" b="1" dirty="0" smtClean="0">
                <a:latin typeface="微软雅黑" panose="020B0503020204020204" pitchFamily="34" charset="-122"/>
                <a:ea typeface="微软雅黑" panose="020B0503020204020204" pitchFamily="34" charset="-122"/>
              </a:rPr>
              <a:t>资</a:t>
            </a:r>
            <a:r>
              <a:rPr lang="en-US" altLang="zh-CN" sz="1000" b="1" dirty="0" smtClean="0">
                <a:latin typeface="微软雅黑" panose="020B0503020204020204" pitchFamily="34" charset="-122"/>
                <a:ea typeface="微软雅黑" panose="020B0503020204020204" pitchFamily="34" charset="-122"/>
              </a:rPr>
              <a:t>IT</a:t>
            </a:r>
            <a:r>
              <a:rPr lang="zh-CN" altLang="en-US" sz="1000" b="1"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访问人资的全功能</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中央的数据地图、数据资产。</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b="1" dirty="0" smtClean="0">
                <a:latin typeface="微软雅黑" panose="020B0503020204020204" pitchFamily="34" charset="-122"/>
                <a:ea typeface="微软雅黑" panose="020B0503020204020204" pitchFamily="34" charset="-122"/>
              </a:rPr>
              <a:t>中央</a:t>
            </a:r>
            <a:r>
              <a:rPr lang="en-US" altLang="zh-CN" sz="1000" b="1" dirty="0" smtClean="0">
                <a:latin typeface="微软雅黑" panose="020B0503020204020204" pitchFamily="34" charset="-122"/>
                <a:ea typeface="微软雅黑" panose="020B0503020204020204" pitchFamily="34" charset="-122"/>
              </a:rPr>
              <a:t>&amp;</a:t>
            </a:r>
            <a:r>
              <a:rPr lang="zh-CN" altLang="en-US" sz="1000" b="1" dirty="0" smtClean="0">
                <a:latin typeface="微软雅黑" panose="020B0503020204020204" pitchFamily="34" charset="-122"/>
                <a:ea typeface="微软雅黑" panose="020B0503020204020204" pitchFamily="34" charset="-122"/>
              </a:rPr>
              <a:t>人资业务：</a:t>
            </a:r>
            <a:r>
              <a:rPr lang="zh-CN" altLang="en-US" sz="1000" dirty="0" smtClean="0">
                <a:latin typeface="微软雅黑" panose="020B0503020204020204" pitchFamily="34" charset="-122"/>
                <a:ea typeface="微软雅黑" panose="020B0503020204020204" pitchFamily="34" charset="-122"/>
              </a:rPr>
              <a:t>访问中央和人资的数据资产。</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b="1" dirty="0" smtClean="0">
                <a:latin typeface="微软雅黑" panose="020B0503020204020204" pitchFamily="34" charset="-122"/>
                <a:ea typeface="微软雅黑" panose="020B0503020204020204" pitchFamily="34" charset="-122"/>
              </a:rPr>
              <a:t>基地</a:t>
            </a:r>
            <a:r>
              <a:rPr lang="en-US" altLang="zh-CN" sz="1000" b="1" dirty="0" smtClean="0">
                <a:latin typeface="微软雅黑" panose="020B0503020204020204" pitchFamily="34" charset="-122"/>
                <a:ea typeface="微软雅黑" panose="020B0503020204020204" pitchFamily="34" charset="-122"/>
              </a:rPr>
              <a:t>IT</a:t>
            </a:r>
            <a:r>
              <a:rPr lang="zh-CN" altLang="en-US" sz="1000" b="1"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访问中央和人资的数据地图、数据资产</a:t>
            </a:r>
            <a:endParaRPr lang="en-US" altLang="zh-CN" sz="1000"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000" b="1" dirty="0" smtClean="0">
                <a:latin typeface="微软雅黑" panose="020B0503020204020204" pitchFamily="34" charset="-122"/>
                <a:ea typeface="微软雅黑" panose="020B0503020204020204" pitchFamily="34" charset="-122"/>
              </a:rPr>
              <a:t>基地业务：</a:t>
            </a:r>
            <a:r>
              <a:rPr lang="zh-CN" altLang="en-US" sz="1000" dirty="0" smtClean="0">
                <a:latin typeface="微软雅黑" panose="020B0503020204020204" pitchFamily="34" charset="-122"/>
                <a:ea typeface="微软雅黑" panose="020B0503020204020204" pitchFamily="34" charset="-122"/>
              </a:rPr>
              <a:t>访问中央和人资的数据地图</a:t>
            </a:r>
            <a:endParaRPr lang="en-US" altLang="zh-CN" sz="1100" dirty="0" smtClean="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2.4.1.2 </a:t>
            </a:r>
            <a:r>
              <a:rPr lang="zh-CN" altLang="en-US" b="1" dirty="0" smtClean="0">
                <a:cs typeface="+mn-ea"/>
                <a:sym typeface="+mn-lt"/>
              </a:rPr>
              <a:t>人资数据底座应用</a:t>
            </a:r>
            <a:r>
              <a:rPr lang="en-US" altLang="zh-CN" b="1">
                <a:sym typeface="+mn-lt"/>
              </a:rPr>
              <a:t>架构</a:t>
            </a:r>
            <a:r>
              <a:rPr lang="zh-CN" altLang="en-US" sz="1400" b="1" dirty="0">
                <a:cs typeface="+mn-ea"/>
                <a:sym typeface="+mn-lt"/>
              </a:rPr>
              <a:t>：数据处理统一</a:t>
            </a:r>
            <a:r>
              <a:rPr lang="zh-CN" altLang="en-US" sz="1400" b="1" dirty="0" smtClean="0">
                <a:cs typeface="+mn-ea"/>
                <a:sym typeface="+mn-lt"/>
              </a:rPr>
              <a:t>在人资数据底座进行</a:t>
            </a:r>
            <a:r>
              <a:rPr lang="zh-CN" altLang="en-US" sz="1400" b="1" dirty="0">
                <a:cs typeface="+mn-ea"/>
                <a:sym typeface="+mn-lt"/>
              </a:rPr>
              <a:t>，数据展现仍保持使用</a:t>
            </a:r>
            <a:r>
              <a:rPr lang="en-US" altLang="zh-CN" sz="1400" b="1" dirty="0">
                <a:cs typeface="+mn-ea"/>
                <a:sym typeface="+mn-lt"/>
              </a:rPr>
              <a:t>FR</a:t>
            </a:r>
            <a:r>
              <a:rPr lang="zh-CN" altLang="en-US" sz="1400" b="1" dirty="0">
                <a:cs typeface="+mn-ea"/>
                <a:sym typeface="+mn-lt"/>
              </a:rPr>
              <a:t>系统</a:t>
            </a:r>
            <a:endParaRPr lang="zh-CN" altLang="en-US" sz="1400" b="1" dirty="0">
              <a:cs typeface="+mn-ea"/>
              <a:sym typeface="+mn-lt"/>
            </a:endParaRPr>
          </a:p>
        </p:txBody>
      </p:sp>
      <p:sp>
        <p:nvSpPr>
          <p:cNvPr id="168" name="矩形 167"/>
          <p:cNvSpPr/>
          <p:nvPr/>
        </p:nvSpPr>
        <p:spPr>
          <a:xfrm>
            <a:off x="1836562" y="1000934"/>
            <a:ext cx="10110015" cy="1057690"/>
          </a:xfrm>
          <a:prstGeom prst="rect">
            <a:avLst/>
          </a:prstGeom>
          <a:solidFill>
            <a:srgbClr val="0365C0">
              <a:lumMod val="40000"/>
              <a:lumOff val="6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Helvetica"/>
            </a:endParaRPr>
          </a:p>
        </p:txBody>
      </p:sp>
      <p:sp>
        <p:nvSpPr>
          <p:cNvPr id="170" name="文本框 169"/>
          <p:cNvSpPr txBox="1"/>
          <p:nvPr/>
        </p:nvSpPr>
        <p:spPr bwMode="auto">
          <a:xfrm>
            <a:off x="5884445" y="983315"/>
            <a:ext cx="9207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en-US" altLang="zh-CN" sz="1400" b="1" dirty="0">
                <a:solidFill>
                  <a:srgbClr val="000000"/>
                </a:solidFill>
                <a:latin typeface="微软雅黑" panose="020B0503020204020204" pitchFamily="34" charset="-122"/>
                <a:ea typeface="微软雅黑" panose="020B0503020204020204" pitchFamily="34" charset="-122"/>
                <a:cs typeface="Helvetica" pitchFamily="34" charset="0"/>
              </a:rPr>
              <a:t>FR/BI</a:t>
            </a:r>
            <a:endPar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71" name="矩形 170"/>
          <p:cNvSpPr/>
          <p:nvPr/>
        </p:nvSpPr>
        <p:spPr>
          <a:xfrm>
            <a:off x="465227" y="1000932"/>
            <a:ext cx="1234298" cy="1088596"/>
          </a:xfrm>
          <a:prstGeom prst="rect">
            <a:avLst/>
          </a:prstGeom>
          <a:solidFill>
            <a:srgbClr val="1F497D">
              <a:lumMod val="60000"/>
              <a:lumOff val="40000"/>
            </a:srgbClr>
          </a:solidFill>
          <a:ln w="25400" cap="flat" cmpd="sng" algn="ctr">
            <a:noFill/>
            <a:prstDash val="solid"/>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cs typeface="Helvetica"/>
              </a:rPr>
              <a:t>展现层</a:t>
            </a:r>
            <a:endParaRPr lang="zh-CN" altLang="en-US" sz="1400" kern="0" dirty="0">
              <a:solidFill>
                <a:prstClr val="white"/>
              </a:solidFill>
              <a:latin typeface="微软雅黑" panose="020B0503020204020204" pitchFamily="34" charset="-122"/>
              <a:ea typeface="微软雅黑" panose="020B0503020204020204" pitchFamily="34" charset="-122"/>
              <a:cs typeface="Helvetica"/>
            </a:endParaRPr>
          </a:p>
        </p:txBody>
      </p:sp>
      <p:sp>
        <p:nvSpPr>
          <p:cNvPr id="173" name="矩形 172"/>
          <p:cNvSpPr/>
          <p:nvPr/>
        </p:nvSpPr>
        <p:spPr>
          <a:xfrm>
            <a:off x="465224" y="2483921"/>
            <a:ext cx="1234301" cy="2168368"/>
          </a:xfrm>
          <a:prstGeom prst="rect">
            <a:avLst/>
          </a:prstGeom>
          <a:solidFill>
            <a:srgbClr val="1F497D">
              <a:lumMod val="60000"/>
              <a:lumOff val="40000"/>
            </a:srgbClr>
          </a:solidFill>
          <a:ln w="25400" cap="flat" cmpd="sng" algn="ctr">
            <a:noFill/>
            <a:prstDash val="solid"/>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cs typeface="Helvetica"/>
              </a:rPr>
              <a:t>数据处理层</a:t>
            </a:r>
            <a:endParaRPr lang="zh-CN" altLang="en-US" sz="1400" kern="0" dirty="0">
              <a:solidFill>
                <a:prstClr val="white"/>
              </a:solidFill>
              <a:latin typeface="微软雅黑" panose="020B0503020204020204" pitchFamily="34" charset="-122"/>
              <a:ea typeface="微软雅黑" panose="020B0503020204020204" pitchFamily="34" charset="-122"/>
              <a:cs typeface="Helvetica"/>
            </a:endParaRPr>
          </a:p>
        </p:txBody>
      </p:sp>
      <p:sp>
        <p:nvSpPr>
          <p:cNvPr id="175" name="矩形 174"/>
          <p:cNvSpPr/>
          <p:nvPr/>
        </p:nvSpPr>
        <p:spPr>
          <a:xfrm>
            <a:off x="1836562" y="2483919"/>
            <a:ext cx="10110015" cy="2153049"/>
          </a:xfrm>
          <a:prstGeom prst="rect">
            <a:avLst/>
          </a:prstGeom>
          <a:solidFill>
            <a:srgbClr val="DE6A10">
              <a:lumMod val="40000"/>
              <a:lumOff val="6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Helvetica"/>
            </a:endParaRPr>
          </a:p>
        </p:txBody>
      </p:sp>
      <p:sp>
        <p:nvSpPr>
          <p:cNvPr id="176" name="文本框 175"/>
          <p:cNvSpPr txBox="1"/>
          <p:nvPr/>
        </p:nvSpPr>
        <p:spPr bwMode="auto">
          <a:xfrm>
            <a:off x="5884445" y="2549800"/>
            <a:ext cx="15750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sz="1400" b="1" dirty="0" smtClean="0">
                <a:solidFill>
                  <a:srgbClr val="000000"/>
                </a:solidFill>
                <a:latin typeface="微软雅黑" panose="020B0503020204020204" pitchFamily="34" charset="-122"/>
                <a:ea typeface="微软雅黑" panose="020B0503020204020204" pitchFamily="34" charset="-122"/>
                <a:cs typeface="Helvetica" pitchFamily="34" charset="0"/>
              </a:rPr>
              <a:t>人资底座</a:t>
            </a:r>
            <a:endPar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77" name="矩形 176"/>
          <p:cNvSpPr/>
          <p:nvPr/>
        </p:nvSpPr>
        <p:spPr>
          <a:xfrm>
            <a:off x="465227" y="5045703"/>
            <a:ext cx="1234301" cy="1093840"/>
          </a:xfrm>
          <a:prstGeom prst="rect">
            <a:avLst/>
          </a:prstGeom>
          <a:solidFill>
            <a:srgbClr val="1F497D">
              <a:lumMod val="60000"/>
              <a:lumOff val="40000"/>
            </a:srgbClr>
          </a:solidFill>
          <a:ln w="25400" cap="flat" cmpd="sng" algn="ctr">
            <a:noFill/>
            <a:prstDash val="solid"/>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cs typeface="Helvetica"/>
              </a:rPr>
              <a:t>存储层</a:t>
            </a:r>
            <a:endParaRPr lang="zh-CN" altLang="en-US" sz="1400" kern="0" dirty="0">
              <a:solidFill>
                <a:prstClr val="white"/>
              </a:solidFill>
              <a:latin typeface="微软雅黑" panose="020B0503020204020204" pitchFamily="34" charset="-122"/>
              <a:ea typeface="微软雅黑" panose="020B0503020204020204" pitchFamily="34" charset="-122"/>
              <a:cs typeface="Helvetica"/>
            </a:endParaRPr>
          </a:p>
        </p:txBody>
      </p:sp>
      <p:sp>
        <p:nvSpPr>
          <p:cNvPr id="178" name="矩形 177"/>
          <p:cNvSpPr/>
          <p:nvPr/>
        </p:nvSpPr>
        <p:spPr>
          <a:xfrm>
            <a:off x="4620402" y="1496806"/>
            <a:ext cx="1307339"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数据看板</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83" name="矩形 182"/>
          <p:cNvSpPr/>
          <p:nvPr/>
        </p:nvSpPr>
        <p:spPr>
          <a:xfrm>
            <a:off x="6823744" y="1496806"/>
            <a:ext cx="1307339"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风险预警</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84" name="矩形 183"/>
          <p:cNvSpPr/>
          <p:nvPr/>
        </p:nvSpPr>
        <p:spPr>
          <a:xfrm>
            <a:off x="9027085" y="1489794"/>
            <a:ext cx="1307339"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趋势分析</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85" name="矩形 184"/>
          <p:cNvSpPr/>
          <p:nvPr/>
        </p:nvSpPr>
        <p:spPr>
          <a:xfrm>
            <a:off x="2417059" y="1489794"/>
            <a:ext cx="1307339"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明细报表</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86" name="矩形 185"/>
          <p:cNvSpPr/>
          <p:nvPr/>
        </p:nvSpPr>
        <p:spPr>
          <a:xfrm>
            <a:off x="2013081" y="2908066"/>
            <a:ext cx="2514113" cy="362420"/>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数据集成</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88" name="矩形 187"/>
          <p:cNvSpPr/>
          <p:nvPr/>
        </p:nvSpPr>
        <p:spPr>
          <a:xfrm>
            <a:off x="4988045" y="2908066"/>
            <a:ext cx="3519758" cy="362420"/>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dirty="0">
                <a:solidFill>
                  <a:prstClr val="black"/>
                </a:solidFill>
                <a:latin typeface="微软雅黑" panose="020B0503020204020204" pitchFamily="34" charset="-122"/>
                <a:ea typeface="微软雅黑" panose="020B0503020204020204" pitchFamily="34" charset="-122"/>
                <a:cs typeface="Helvetica"/>
              </a:rPr>
              <a:t>开发</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1" name="矩形 190"/>
          <p:cNvSpPr/>
          <p:nvPr/>
        </p:nvSpPr>
        <p:spPr>
          <a:xfrm>
            <a:off x="8855069" y="2908066"/>
            <a:ext cx="2715242" cy="362420"/>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dirty="0">
                <a:solidFill>
                  <a:prstClr val="black"/>
                </a:solidFill>
                <a:latin typeface="微软雅黑" panose="020B0503020204020204" pitchFamily="34" charset="-122"/>
                <a:ea typeface="微软雅黑" panose="020B0503020204020204" pitchFamily="34" charset="-122"/>
                <a:cs typeface="Helvetica"/>
              </a:rPr>
              <a:t>建模</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3" name="矩形 192"/>
          <p:cNvSpPr/>
          <p:nvPr/>
        </p:nvSpPr>
        <p:spPr>
          <a:xfrm>
            <a:off x="2013081" y="3487917"/>
            <a:ext cx="2514113"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dirty="0">
                <a:solidFill>
                  <a:prstClr val="black"/>
                </a:solidFill>
                <a:latin typeface="微软雅黑" panose="020B0503020204020204" pitchFamily="34" charset="-122"/>
                <a:ea typeface="微软雅黑" panose="020B0503020204020204" pitchFamily="34" charset="-122"/>
                <a:cs typeface="Helvetica"/>
              </a:rPr>
              <a:t>调度</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4" name="矩形 193"/>
          <p:cNvSpPr/>
          <p:nvPr/>
        </p:nvSpPr>
        <p:spPr>
          <a:xfrm>
            <a:off x="4988045" y="3487917"/>
            <a:ext cx="3519758"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dirty="0">
                <a:solidFill>
                  <a:prstClr val="black"/>
                </a:solidFill>
                <a:latin typeface="微软雅黑" panose="020B0503020204020204" pitchFamily="34" charset="-122"/>
                <a:ea typeface="微软雅黑" panose="020B0503020204020204" pitchFamily="34" charset="-122"/>
                <a:cs typeface="Helvetica"/>
              </a:rPr>
              <a:t>标准</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5" name="矩形 194"/>
          <p:cNvSpPr/>
          <p:nvPr/>
        </p:nvSpPr>
        <p:spPr>
          <a:xfrm>
            <a:off x="8855069" y="3487917"/>
            <a:ext cx="2715242"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dirty="0">
                <a:solidFill>
                  <a:prstClr val="black"/>
                </a:solidFill>
                <a:latin typeface="微软雅黑" panose="020B0503020204020204" pitchFamily="34" charset="-122"/>
                <a:ea typeface="微软雅黑" panose="020B0503020204020204" pitchFamily="34" charset="-122"/>
                <a:cs typeface="Helvetica"/>
              </a:rPr>
              <a:t>质量</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6" name="矩形 195"/>
          <p:cNvSpPr/>
          <p:nvPr/>
        </p:nvSpPr>
        <p:spPr>
          <a:xfrm>
            <a:off x="1836562" y="5049190"/>
            <a:ext cx="5649451" cy="1057690"/>
          </a:xfrm>
          <a:prstGeom prst="rect">
            <a:avLst/>
          </a:prstGeom>
          <a:solidFill>
            <a:srgbClr val="0365C0">
              <a:lumMod val="60000"/>
              <a:lumOff val="4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Helvetica"/>
            </a:endParaRPr>
          </a:p>
        </p:txBody>
      </p:sp>
      <p:sp>
        <p:nvSpPr>
          <p:cNvPr id="197" name="文本框 196"/>
          <p:cNvSpPr txBox="1"/>
          <p:nvPr/>
        </p:nvSpPr>
        <p:spPr bwMode="auto">
          <a:xfrm>
            <a:off x="3620934" y="5051047"/>
            <a:ext cx="20807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en-US" altLang="zh-CN" sz="1400" b="1" dirty="0">
                <a:solidFill>
                  <a:srgbClr val="000000"/>
                </a:solidFill>
                <a:latin typeface="微软雅黑" panose="020B0503020204020204" pitchFamily="34" charset="-122"/>
                <a:ea typeface="微软雅黑" panose="020B0503020204020204" pitchFamily="34" charset="-122"/>
                <a:cs typeface="Helvetica" pitchFamily="34" charset="0"/>
              </a:rPr>
              <a:t>SAP-HCM</a:t>
            </a:r>
            <a:r>
              <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rPr>
              <a:t>（主数据）</a:t>
            </a:r>
            <a:endPar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98" name="矩形 197"/>
          <p:cNvSpPr/>
          <p:nvPr/>
        </p:nvSpPr>
        <p:spPr>
          <a:xfrm>
            <a:off x="1901932" y="5602352"/>
            <a:ext cx="944737"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人员</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199" name="矩形 198"/>
          <p:cNvSpPr/>
          <p:nvPr/>
        </p:nvSpPr>
        <p:spPr>
          <a:xfrm>
            <a:off x="3020827" y="5602352"/>
            <a:ext cx="944737"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岗位</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0" name="矩形 199"/>
          <p:cNvSpPr/>
          <p:nvPr/>
        </p:nvSpPr>
        <p:spPr>
          <a:xfrm>
            <a:off x="4148032" y="5602352"/>
            <a:ext cx="944737"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组织架构</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1" name="矩形 200"/>
          <p:cNvSpPr/>
          <p:nvPr/>
        </p:nvSpPr>
        <p:spPr>
          <a:xfrm>
            <a:off x="5229804" y="5602352"/>
            <a:ext cx="944737"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薪酬</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2" name="矩形 201"/>
          <p:cNvSpPr/>
          <p:nvPr/>
        </p:nvSpPr>
        <p:spPr>
          <a:xfrm>
            <a:off x="6385727" y="5602352"/>
            <a:ext cx="944737" cy="28901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假勤</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3" name="矩形 202"/>
          <p:cNvSpPr/>
          <p:nvPr/>
        </p:nvSpPr>
        <p:spPr>
          <a:xfrm>
            <a:off x="7594727" y="5058729"/>
            <a:ext cx="4351850" cy="1057690"/>
          </a:xfrm>
          <a:prstGeom prst="rect">
            <a:avLst/>
          </a:prstGeom>
          <a:solidFill>
            <a:srgbClr val="0365C0">
              <a:lumMod val="40000"/>
              <a:lumOff val="6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Franklin Gothic Book" panose="020B0503020102020204"/>
              <a:ea typeface="黑体" panose="02010609060101010101" charset="-122"/>
              <a:cs typeface="Helvetica"/>
            </a:endParaRPr>
          </a:p>
        </p:txBody>
      </p:sp>
      <p:sp>
        <p:nvSpPr>
          <p:cNvPr id="204" name="文本框 203"/>
          <p:cNvSpPr txBox="1"/>
          <p:nvPr/>
        </p:nvSpPr>
        <p:spPr bwMode="auto">
          <a:xfrm>
            <a:off x="9082977" y="5051047"/>
            <a:ext cx="13753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rPr>
              <a:t>其它数据源</a:t>
            </a:r>
            <a:endParaRPr lang="zh-CN" altLang="en-US" sz="1400" b="1"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205" name="矩形 204"/>
          <p:cNvSpPr/>
          <p:nvPr/>
        </p:nvSpPr>
        <p:spPr>
          <a:xfrm>
            <a:off x="7697199" y="5602352"/>
            <a:ext cx="785370" cy="301793"/>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大易</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6" name="矩形 205"/>
          <p:cNvSpPr/>
          <p:nvPr/>
        </p:nvSpPr>
        <p:spPr>
          <a:xfrm>
            <a:off x="8642739" y="5602352"/>
            <a:ext cx="785370" cy="301793"/>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云学堂</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7" name="矩形 206"/>
          <p:cNvSpPr/>
          <p:nvPr/>
        </p:nvSpPr>
        <p:spPr>
          <a:xfrm>
            <a:off x="9615228" y="5602352"/>
            <a:ext cx="684021" cy="301793"/>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DCS</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8" name="矩形 207"/>
          <p:cNvSpPr/>
          <p:nvPr/>
        </p:nvSpPr>
        <p:spPr>
          <a:xfrm>
            <a:off x="10486369" y="5602352"/>
            <a:ext cx="684021" cy="301793"/>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OA</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09" name="矩形 208"/>
          <p:cNvSpPr/>
          <p:nvPr/>
        </p:nvSpPr>
        <p:spPr>
          <a:xfrm>
            <a:off x="11267897" y="5602352"/>
            <a:ext cx="565497" cy="301793"/>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rPr>
              <a:t>…</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10" name="箭头: 下 1"/>
          <p:cNvSpPr/>
          <p:nvPr/>
        </p:nvSpPr>
        <p:spPr>
          <a:xfrm rot="10800000">
            <a:off x="3172676" y="4580851"/>
            <a:ext cx="388244" cy="442719"/>
          </a:xfrm>
          <a:prstGeom prst="downArrow">
            <a:avLst/>
          </a:prstGeom>
          <a:solidFill>
            <a:srgbClr val="0365C0">
              <a:lumMod val="60000"/>
              <a:lumOff val="40000"/>
            </a:srgbClr>
          </a:solidFill>
          <a:ln w="3175" cap="flat">
            <a:solidFill>
              <a:srgbClr val="0365C0"/>
            </a:solid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defRPr/>
            </a:pPr>
            <a:endParaRPr kumimoji="0" lang="zh-CN" altLang="en-US" sz="5200" b="0" i="0" u="none" strike="noStrike" kern="0" cap="none" spc="0" normalizeH="0" baseline="0" noProof="0" smtClean="0">
              <a:ln>
                <a:noFill/>
              </a:ln>
              <a:solidFill>
                <a:srgbClr val="000000"/>
              </a:solidFill>
              <a:effectLst/>
              <a:uLnTx/>
              <a:uFillTx/>
              <a:latin typeface="Lucida Grande" panose="020B0600040502020204"/>
              <a:ea typeface="+mj-ea"/>
              <a:cs typeface="+mj-cs"/>
              <a:sym typeface="Lucida Grande" panose="020B0600040502020204"/>
            </a:endParaRPr>
          </a:p>
        </p:txBody>
      </p:sp>
      <p:sp>
        <p:nvSpPr>
          <p:cNvPr id="211" name="箭头: 下 255"/>
          <p:cNvSpPr/>
          <p:nvPr/>
        </p:nvSpPr>
        <p:spPr>
          <a:xfrm rot="10800000">
            <a:off x="9233986" y="4592718"/>
            <a:ext cx="388244" cy="442719"/>
          </a:xfrm>
          <a:prstGeom prst="downArrow">
            <a:avLst/>
          </a:prstGeom>
          <a:solidFill>
            <a:srgbClr val="0365C0">
              <a:lumMod val="60000"/>
              <a:lumOff val="40000"/>
            </a:srgbClr>
          </a:solidFill>
          <a:ln w="3175" cap="flat">
            <a:solidFill>
              <a:srgbClr val="0365C0"/>
            </a:solid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defRPr/>
            </a:pPr>
            <a:endParaRPr kumimoji="0" lang="zh-CN" altLang="en-US" sz="5200" b="0" i="0" u="none" strike="noStrike" kern="0" cap="none" spc="0" normalizeH="0" baseline="0" noProof="0" smtClean="0">
              <a:ln>
                <a:noFill/>
              </a:ln>
              <a:solidFill>
                <a:srgbClr val="000000"/>
              </a:solidFill>
              <a:effectLst/>
              <a:uLnTx/>
              <a:uFillTx/>
              <a:latin typeface="Lucida Grande" panose="020B0600040502020204"/>
              <a:ea typeface="+mj-ea"/>
              <a:cs typeface="+mj-cs"/>
              <a:sym typeface="Lucida Grande" panose="020B0600040502020204"/>
            </a:endParaRPr>
          </a:p>
        </p:txBody>
      </p:sp>
      <p:sp>
        <p:nvSpPr>
          <p:cNvPr id="212" name="箭头: 下 256"/>
          <p:cNvSpPr/>
          <p:nvPr/>
        </p:nvSpPr>
        <p:spPr>
          <a:xfrm rot="10800000">
            <a:off x="2978551" y="2000617"/>
            <a:ext cx="388244" cy="442719"/>
          </a:xfrm>
          <a:prstGeom prst="downArrow">
            <a:avLst/>
          </a:prstGeom>
          <a:solidFill>
            <a:srgbClr val="0365C0">
              <a:lumMod val="60000"/>
              <a:lumOff val="40000"/>
            </a:srgbClr>
          </a:solidFill>
          <a:ln w="3175" cap="flat">
            <a:solidFill>
              <a:srgbClr val="0365C0"/>
            </a:solid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defRPr/>
            </a:pPr>
            <a:endParaRPr kumimoji="0" lang="zh-CN" altLang="en-US" sz="5200" b="0" i="0" u="none" strike="noStrike" kern="0" cap="none" spc="0" normalizeH="0" baseline="0" noProof="0" smtClean="0">
              <a:ln>
                <a:noFill/>
              </a:ln>
              <a:solidFill>
                <a:srgbClr val="000000"/>
              </a:solidFill>
              <a:effectLst/>
              <a:uLnTx/>
              <a:uFillTx/>
              <a:latin typeface="Lucida Grande" panose="020B0600040502020204"/>
              <a:ea typeface="+mj-ea"/>
              <a:cs typeface="+mj-cs"/>
              <a:sym typeface="Lucida Grande" panose="020B0600040502020204"/>
            </a:endParaRPr>
          </a:p>
        </p:txBody>
      </p:sp>
      <p:sp>
        <p:nvSpPr>
          <p:cNvPr id="213" name="箭头: 下 257"/>
          <p:cNvSpPr/>
          <p:nvPr/>
        </p:nvSpPr>
        <p:spPr>
          <a:xfrm rot="10800000">
            <a:off x="9039862" y="2012484"/>
            <a:ext cx="388244" cy="442719"/>
          </a:xfrm>
          <a:prstGeom prst="downArrow">
            <a:avLst/>
          </a:prstGeom>
          <a:solidFill>
            <a:srgbClr val="0365C0">
              <a:lumMod val="60000"/>
              <a:lumOff val="40000"/>
            </a:srgbClr>
          </a:solidFill>
          <a:ln w="3175" cap="flat">
            <a:solidFill>
              <a:srgbClr val="0365C0"/>
            </a:solid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defRPr/>
            </a:pPr>
            <a:endParaRPr kumimoji="0" lang="zh-CN" altLang="en-US" sz="5200" b="0" i="0" u="none" strike="noStrike" kern="0" cap="none" spc="0" normalizeH="0" baseline="0" noProof="0" smtClean="0">
              <a:ln>
                <a:noFill/>
              </a:ln>
              <a:solidFill>
                <a:srgbClr val="000000"/>
              </a:solidFill>
              <a:effectLst/>
              <a:uLnTx/>
              <a:uFillTx/>
              <a:latin typeface="Lucida Grande" panose="020B0600040502020204"/>
              <a:ea typeface="+mj-ea"/>
              <a:cs typeface="+mj-cs"/>
              <a:sym typeface="Lucida Grande" panose="020B0600040502020204"/>
            </a:endParaRPr>
          </a:p>
        </p:txBody>
      </p:sp>
      <p:sp>
        <p:nvSpPr>
          <p:cNvPr id="214" name="矩形 213"/>
          <p:cNvSpPr/>
          <p:nvPr/>
        </p:nvSpPr>
        <p:spPr>
          <a:xfrm>
            <a:off x="2013081" y="4053639"/>
            <a:ext cx="2514113"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noProof="0" dirty="0">
                <a:solidFill>
                  <a:prstClr val="black"/>
                </a:solidFill>
                <a:latin typeface="微软雅黑" panose="020B0503020204020204" pitchFamily="34" charset="-122"/>
                <a:ea typeface="微软雅黑" panose="020B0503020204020204" pitchFamily="34" charset="-122"/>
                <a:cs typeface="Helvetica"/>
              </a:rPr>
              <a:t>安全</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15" name="矩形 214"/>
          <p:cNvSpPr/>
          <p:nvPr/>
        </p:nvSpPr>
        <p:spPr>
          <a:xfrm>
            <a:off x="4988045" y="4053639"/>
            <a:ext cx="3519758"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noProof="0" dirty="0">
                <a:solidFill>
                  <a:prstClr val="black"/>
                </a:solidFill>
                <a:latin typeface="微软雅黑" panose="020B0503020204020204" pitchFamily="34" charset="-122"/>
                <a:ea typeface="微软雅黑" panose="020B0503020204020204" pitchFamily="34" charset="-122"/>
                <a:cs typeface="Helvetica"/>
              </a:rPr>
              <a:t>地图</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
        <p:nvSpPr>
          <p:cNvPr id="216" name="矩形 215"/>
          <p:cNvSpPr/>
          <p:nvPr/>
        </p:nvSpPr>
        <p:spPr>
          <a:xfrm>
            <a:off x="8855069" y="4053639"/>
            <a:ext cx="2715242" cy="348291"/>
          </a:xfrm>
          <a:prstGeom prst="rect">
            <a:avLst/>
          </a:prstGeom>
          <a:solidFill>
            <a:srgbClr val="FFFFFF"/>
          </a:solidFill>
          <a:ln w="3175" cap="flat" cmpd="sng" algn="ctr">
            <a:solidFill>
              <a:srgbClr val="0365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Helvetica"/>
              </a:rPr>
              <a:t>数据</a:t>
            </a:r>
            <a:r>
              <a:rPr lang="zh-CN" altLang="en-US" sz="1400" kern="0" noProof="0" dirty="0">
                <a:solidFill>
                  <a:prstClr val="black"/>
                </a:solidFill>
                <a:latin typeface="微软雅黑" panose="020B0503020204020204" pitchFamily="34" charset="-122"/>
                <a:ea typeface="微软雅黑" panose="020B0503020204020204" pitchFamily="34" charset="-122"/>
                <a:cs typeface="Helvetica"/>
              </a:rPr>
              <a:t>资产</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2.4.1.3 </a:t>
            </a:r>
            <a:r>
              <a:rPr lang="zh-CN" altLang="en-US" b="1" dirty="0" smtClean="0">
                <a:cs typeface="+mn-ea"/>
                <a:sym typeface="+mn-lt"/>
              </a:rPr>
              <a:t>人资数据底座权限说明及接入策略</a:t>
            </a:r>
            <a:endParaRPr lang="zh-CN" altLang="en-US" b="1" dirty="0" smtClean="0">
              <a:cs typeface="+mn-ea"/>
              <a:sym typeface="+mn-lt"/>
            </a:endParaRPr>
          </a:p>
        </p:txBody>
      </p:sp>
      <p:sp>
        <p:nvSpPr>
          <p:cNvPr id="170" name="矩形 169"/>
          <p:cNvSpPr/>
          <p:nvPr/>
        </p:nvSpPr>
        <p:spPr>
          <a:xfrm flipV="1">
            <a:off x="3029215" y="3318628"/>
            <a:ext cx="8940387" cy="492579"/>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71" name="矩形 170"/>
          <p:cNvSpPr/>
          <p:nvPr/>
        </p:nvSpPr>
        <p:spPr>
          <a:xfrm>
            <a:off x="518047" y="674020"/>
            <a:ext cx="1029099" cy="2327301"/>
          </a:xfrm>
          <a:prstGeom prst="rect">
            <a:avLst/>
          </a:prstGeom>
          <a:solidFill>
            <a:srgbClr val="FFC000"/>
          </a:solidFill>
          <a:ln w="3175" cap="flat" cmpd="sng" algn="ctr">
            <a:solidFill>
              <a:srgbClr val="1F497D">
                <a:lumMod val="60000"/>
                <a:lumOff val="40000"/>
              </a:srgbClr>
            </a:solidFill>
            <a:prstDash val="solid"/>
          </a:ln>
          <a:effectLst/>
        </p:spPr>
        <p:txBody>
          <a:bodyPr rtlCol="0" anchor="ctr"/>
          <a:lstStyle/>
          <a:p>
            <a:pPr algn="ctr">
              <a:defRPr/>
            </a:pPr>
            <a:endParaRPr lang="zh-CN" altLang="en-US" sz="2800" kern="0">
              <a:solidFill>
                <a:prstClr val="white"/>
              </a:solidFill>
              <a:latin typeface="微软雅黑" panose="020B0503020204020204" pitchFamily="34" charset="-122"/>
              <a:ea typeface="微软雅黑" panose="020B0503020204020204" pitchFamily="34" charset="-122"/>
              <a:cs typeface="Helvetica"/>
            </a:endParaRPr>
          </a:p>
        </p:txBody>
      </p:sp>
      <p:sp>
        <p:nvSpPr>
          <p:cNvPr id="173" name="文本框 172"/>
          <p:cNvSpPr txBox="1"/>
          <p:nvPr/>
        </p:nvSpPr>
        <p:spPr bwMode="auto">
          <a:xfrm>
            <a:off x="663046" y="1305110"/>
            <a:ext cx="8354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dirty="0">
                <a:solidFill>
                  <a:srgbClr val="000000"/>
                </a:solidFill>
                <a:latin typeface="微软雅黑" panose="020B0503020204020204" pitchFamily="34" charset="-122"/>
                <a:ea typeface="微软雅黑" panose="020B0503020204020204" pitchFamily="34" charset="-122"/>
                <a:cs typeface="Helvetica" pitchFamily="34" charset="0"/>
              </a:rPr>
              <a:t>权限管理策略</a:t>
            </a:r>
            <a:endParaRPr lang="zh-CN" altLang="en-US"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75" name="矩形 174"/>
          <p:cNvSpPr/>
          <p:nvPr/>
        </p:nvSpPr>
        <p:spPr>
          <a:xfrm>
            <a:off x="518046" y="3307122"/>
            <a:ext cx="1041701" cy="1120093"/>
          </a:xfrm>
          <a:prstGeom prst="rect">
            <a:avLst/>
          </a:prstGeom>
          <a:solidFill>
            <a:srgbClr val="0365C0">
              <a:lumMod val="40000"/>
              <a:lumOff val="6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76" name="文本框 175"/>
          <p:cNvSpPr txBox="1"/>
          <p:nvPr/>
        </p:nvSpPr>
        <p:spPr bwMode="auto">
          <a:xfrm>
            <a:off x="663046" y="3337920"/>
            <a:ext cx="80381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dirty="0">
                <a:solidFill>
                  <a:srgbClr val="000000"/>
                </a:solidFill>
                <a:latin typeface="微软雅黑" panose="020B0503020204020204" pitchFamily="34" charset="-122"/>
                <a:ea typeface="微软雅黑" panose="020B0503020204020204" pitchFamily="34" charset="-122"/>
                <a:cs typeface="Helvetica" pitchFamily="34" charset="0"/>
              </a:rPr>
              <a:t>数据加密策略</a:t>
            </a:r>
            <a:endParaRPr lang="zh-CN" altLang="en-US"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77" name="矩形 176"/>
          <p:cNvSpPr/>
          <p:nvPr/>
        </p:nvSpPr>
        <p:spPr>
          <a:xfrm>
            <a:off x="518046" y="4697478"/>
            <a:ext cx="1046969" cy="1758687"/>
          </a:xfrm>
          <a:prstGeom prst="rect">
            <a:avLst/>
          </a:prstGeom>
          <a:solidFill>
            <a:srgbClr val="DE6A10">
              <a:lumMod val="60000"/>
              <a:lumOff val="40000"/>
            </a:srgbClr>
          </a:solidFill>
          <a:ln w="317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78" name="文本框 177"/>
          <p:cNvSpPr txBox="1"/>
          <p:nvPr/>
        </p:nvSpPr>
        <p:spPr bwMode="auto">
          <a:xfrm>
            <a:off x="663046" y="5153854"/>
            <a:ext cx="7578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dirty="0">
                <a:solidFill>
                  <a:srgbClr val="000000"/>
                </a:solidFill>
                <a:latin typeface="微软雅黑" panose="020B0503020204020204" pitchFamily="34" charset="-122"/>
                <a:ea typeface="微软雅黑" panose="020B0503020204020204" pitchFamily="34" charset="-122"/>
                <a:cs typeface="Helvetica" pitchFamily="34" charset="0"/>
              </a:rPr>
              <a:t>数据接入策略</a:t>
            </a:r>
            <a:endParaRPr lang="zh-CN" altLang="en-US"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83" name="矩形 182"/>
          <p:cNvSpPr/>
          <p:nvPr/>
        </p:nvSpPr>
        <p:spPr>
          <a:xfrm rot="10800000" flipV="1">
            <a:off x="1663267" y="678326"/>
            <a:ext cx="1235358" cy="373012"/>
          </a:xfrm>
          <a:prstGeom prst="rect">
            <a:avLst/>
          </a:prstGeom>
          <a:solidFill>
            <a:srgbClr val="DCBD23">
              <a:lumMod val="40000"/>
              <a:lumOff val="60000"/>
            </a:srgbClr>
          </a:solidFill>
          <a:ln w="9525" cap="flat" cmpd="sng" algn="ctr">
            <a:solidFill>
              <a:srgbClr val="DCBD23">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业务权限</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184" name="矩形 183"/>
          <p:cNvSpPr/>
          <p:nvPr/>
        </p:nvSpPr>
        <p:spPr>
          <a:xfrm flipV="1">
            <a:off x="3029215" y="678319"/>
            <a:ext cx="8940384" cy="373012"/>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85" name="文本框 184"/>
          <p:cNvSpPr txBox="1"/>
          <p:nvPr/>
        </p:nvSpPr>
        <p:spPr bwMode="auto">
          <a:xfrm>
            <a:off x="3041814" y="726326"/>
            <a:ext cx="4912868" cy="276999"/>
          </a:xfrm>
          <a:prstGeom prst="rect">
            <a:avLst/>
          </a:prstGeom>
          <a:noFill/>
          <a:ln>
            <a:noFill/>
          </a:ln>
        </p:spPr>
        <p:txBody>
          <a:bodyPr wrap="square" rtlCol="0">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审批授权后通过FR/BI查看报表数据，由中央人资统一管理</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186" name="矩形 185"/>
          <p:cNvSpPr/>
          <p:nvPr/>
        </p:nvSpPr>
        <p:spPr>
          <a:xfrm rot="10800000" flipV="1">
            <a:off x="1663267" y="1165091"/>
            <a:ext cx="1235358" cy="373012"/>
          </a:xfrm>
          <a:prstGeom prst="rect">
            <a:avLst/>
          </a:prstGeom>
          <a:solidFill>
            <a:srgbClr val="DCBD23">
              <a:lumMod val="40000"/>
              <a:lumOff val="60000"/>
            </a:srgbClr>
          </a:solidFill>
          <a:ln w="9525" cap="flat" cmpd="sng" algn="ctr">
            <a:solidFill>
              <a:srgbClr val="DCBD23">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开发权限</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188" name="矩形 187"/>
          <p:cNvSpPr/>
          <p:nvPr/>
        </p:nvSpPr>
        <p:spPr>
          <a:xfrm flipV="1">
            <a:off x="3029215" y="1165086"/>
            <a:ext cx="8940387" cy="373012"/>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91" name="矩形 190"/>
          <p:cNvSpPr/>
          <p:nvPr/>
        </p:nvSpPr>
        <p:spPr>
          <a:xfrm rot="10800000" flipV="1">
            <a:off x="1663267" y="1648912"/>
            <a:ext cx="1235358" cy="373012"/>
          </a:xfrm>
          <a:prstGeom prst="rect">
            <a:avLst/>
          </a:prstGeom>
          <a:solidFill>
            <a:srgbClr val="DCBD23">
              <a:lumMod val="40000"/>
              <a:lumOff val="60000"/>
            </a:srgbClr>
          </a:solidFill>
          <a:ln w="9525" cap="flat" cmpd="sng" algn="ctr">
            <a:solidFill>
              <a:srgbClr val="DCBD23">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平台权限</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193" name="矩形 192"/>
          <p:cNvSpPr/>
          <p:nvPr/>
        </p:nvSpPr>
        <p:spPr>
          <a:xfrm flipV="1">
            <a:off x="3029215" y="1632071"/>
            <a:ext cx="8940387" cy="373012"/>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94" name="矩形 193"/>
          <p:cNvSpPr/>
          <p:nvPr/>
        </p:nvSpPr>
        <p:spPr>
          <a:xfrm rot="10800000" flipV="1">
            <a:off x="1663267" y="2140398"/>
            <a:ext cx="1235358" cy="373012"/>
          </a:xfrm>
          <a:prstGeom prst="rect">
            <a:avLst/>
          </a:prstGeom>
          <a:solidFill>
            <a:srgbClr val="DCBD23">
              <a:lumMod val="40000"/>
              <a:lumOff val="60000"/>
            </a:srgbClr>
          </a:solidFill>
          <a:ln w="9525" cap="flat" cmpd="sng" algn="ctr">
            <a:solidFill>
              <a:srgbClr val="DCBD23">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数据库权限</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195" name="矩形 194"/>
          <p:cNvSpPr/>
          <p:nvPr/>
        </p:nvSpPr>
        <p:spPr>
          <a:xfrm flipV="1">
            <a:off x="3029215" y="2140394"/>
            <a:ext cx="8940389" cy="373012"/>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96" name="文本框 195"/>
          <p:cNvSpPr txBox="1"/>
          <p:nvPr/>
        </p:nvSpPr>
        <p:spPr bwMode="auto">
          <a:xfrm>
            <a:off x="1663269" y="2625536"/>
            <a:ext cx="1235358" cy="276999"/>
          </a:xfrm>
          <a:prstGeom prst="rect">
            <a:avLst/>
          </a:prstGeom>
          <a:solidFill>
            <a:srgbClr val="DCBD23">
              <a:lumMod val="40000"/>
              <a:lumOff val="60000"/>
            </a:srgbClr>
          </a:solidFill>
          <a:ln>
            <a:noFill/>
          </a:ln>
        </p:spPr>
        <p:txBody>
          <a:bodyPr wrap="square" rtlCol="0">
            <a:spAutoFit/>
          </a:bodyPr>
          <a:lstStyle/>
          <a:p>
            <a:pPr marL="0" marR="0" lvl="0" indent="0" algn="ctr" defTabSz="6851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Helvetica" pitchFamily="34" charset="0"/>
              </a:rPr>
              <a:t>数据审计</a:t>
            </a:r>
            <a:endPar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Helvetica" pitchFamily="34" charset="0"/>
            </a:endParaRPr>
          </a:p>
        </p:txBody>
      </p:sp>
      <p:sp>
        <p:nvSpPr>
          <p:cNvPr id="197" name="矩形 196"/>
          <p:cNvSpPr/>
          <p:nvPr/>
        </p:nvSpPr>
        <p:spPr>
          <a:xfrm flipV="1">
            <a:off x="3029215" y="2625572"/>
            <a:ext cx="8927788" cy="373012"/>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198" name="文本框 197"/>
          <p:cNvSpPr txBox="1"/>
          <p:nvPr/>
        </p:nvSpPr>
        <p:spPr bwMode="auto">
          <a:xfrm>
            <a:off x="3063355" y="1680078"/>
            <a:ext cx="7086798" cy="276999"/>
          </a:xfrm>
          <a:prstGeom prst="rect">
            <a:avLst/>
          </a:prstGeom>
          <a:noFill/>
          <a:ln>
            <a:noFill/>
          </a:ln>
        </p:spPr>
        <p:txBody>
          <a:bodyPr wrap="square" rtlCol="0">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pitchFamily="34" charset="0"/>
              </a:rPr>
              <a:t>统一由中央</a:t>
            </a:r>
            <a:r>
              <a:rPr lang="en-US" altLang="zh-CN" sz="1200" dirty="0">
                <a:solidFill>
                  <a:srgbClr val="000000"/>
                </a:solidFill>
                <a:latin typeface="微软雅黑" panose="020B0503020204020204" pitchFamily="34" charset="-122"/>
                <a:ea typeface="微软雅黑" panose="020B0503020204020204" pitchFamily="34" charset="-122"/>
                <a:cs typeface="Helvetica" pitchFamily="34" charset="0"/>
              </a:rPr>
              <a:t>IT</a:t>
            </a:r>
            <a:r>
              <a:rPr lang="zh-CN" altLang="en-US" sz="1200" dirty="0">
                <a:solidFill>
                  <a:srgbClr val="000000"/>
                </a:solidFill>
                <a:latin typeface="微软雅黑" panose="020B0503020204020204" pitchFamily="34" charset="-122"/>
                <a:ea typeface="微软雅黑" panose="020B0503020204020204" pitchFamily="34" charset="-122"/>
                <a:cs typeface="Helvetica" pitchFamily="34" charset="0"/>
              </a:rPr>
              <a:t>管理，明确中央</a:t>
            </a:r>
            <a:r>
              <a:rPr lang="en-US" altLang="zh-CN" sz="1200" dirty="0">
                <a:solidFill>
                  <a:srgbClr val="000000"/>
                </a:solidFill>
                <a:latin typeface="微软雅黑" panose="020B0503020204020204" pitchFamily="34" charset="-122"/>
                <a:ea typeface="微软雅黑" panose="020B0503020204020204" pitchFamily="34" charset="-122"/>
                <a:cs typeface="Helvetica" pitchFamily="34" charset="0"/>
              </a:rPr>
              <a:t>IT</a:t>
            </a:r>
            <a:r>
              <a:rPr lang="zh-CN" altLang="en-US" sz="1200" dirty="0">
                <a:solidFill>
                  <a:srgbClr val="000000"/>
                </a:solidFill>
                <a:latin typeface="微软雅黑" panose="020B0503020204020204" pitchFamily="34" charset="-122"/>
                <a:ea typeface="微软雅黑" panose="020B0503020204020204" pitchFamily="34" charset="-122"/>
                <a:cs typeface="Helvetica" pitchFamily="34" charset="0"/>
              </a:rPr>
              <a:t>责任人，仅负责系统账号的维护，无权限查看权限</a:t>
            </a:r>
            <a:endParaRPr lang="zh-CN" altLang="en-US" sz="1200" dirty="0">
              <a:solidFill>
                <a:srgbClr val="000000"/>
              </a:solidFill>
              <a:latin typeface="微软雅黑" panose="020B0503020204020204" pitchFamily="34" charset="-122"/>
              <a:ea typeface="微软雅黑" panose="020B0503020204020204" pitchFamily="34" charset="-122"/>
              <a:cs typeface="Helvetica" pitchFamily="34" charset="0"/>
            </a:endParaRPr>
          </a:p>
        </p:txBody>
      </p:sp>
      <p:sp>
        <p:nvSpPr>
          <p:cNvPr id="199" name="文本框 198"/>
          <p:cNvSpPr txBox="1"/>
          <p:nvPr/>
        </p:nvSpPr>
        <p:spPr bwMode="auto">
          <a:xfrm>
            <a:off x="3077608" y="1213093"/>
            <a:ext cx="4912868" cy="276999"/>
          </a:xfrm>
          <a:prstGeom prst="rect">
            <a:avLst/>
          </a:prstGeom>
          <a:noFill/>
          <a:ln>
            <a:noFill/>
          </a:ln>
        </p:spPr>
        <p:txBody>
          <a:bodyPr wrap="square" rtlCol="0">
            <a:spAutoFit/>
          </a:bodyPr>
          <a:lstStyle/>
          <a:p>
            <a:pPr defTabSz="685165"/>
            <a:r>
              <a:rPr lang="en-US" altLang="zh-CN" sz="1200" dirty="0">
                <a:solidFill>
                  <a:srgbClr val="000000"/>
                </a:solidFill>
                <a:latin typeface="微软雅黑" panose="020B0503020204020204" pitchFamily="34" charset="-122"/>
                <a:ea typeface="微软雅黑" panose="020B0503020204020204" pitchFamily="34" charset="-122"/>
                <a:cs typeface="Helvetica"/>
              </a:rPr>
              <a:t>IT</a:t>
            </a:r>
            <a:r>
              <a:rPr lang="zh-CN" altLang="en-US" sz="1200" dirty="0">
                <a:solidFill>
                  <a:srgbClr val="000000"/>
                </a:solidFill>
                <a:latin typeface="微软雅黑" panose="020B0503020204020204" pitchFamily="34" charset="-122"/>
                <a:ea typeface="微软雅黑" panose="020B0503020204020204" pitchFamily="34" charset="-122"/>
                <a:cs typeface="Helvetica"/>
              </a:rPr>
              <a:t>人员的开发权限统一由中央人资</a:t>
            </a:r>
            <a:r>
              <a:rPr lang="en-US" altLang="zh-CN" sz="1200" dirty="0">
                <a:solidFill>
                  <a:srgbClr val="000000"/>
                </a:solidFill>
                <a:latin typeface="微软雅黑" panose="020B0503020204020204" pitchFamily="34" charset="-122"/>
                <a:ea typeface="微软雅黑" panose="020B0503020204020204" pitchFamily="34" charset="-122"/>
                <a:cs typeface="Helvetica"/>
              </a:rPr>
              <a:t>IT</a:t>
            </a:r>
            <a:r>
              <a:rPr lang="zh-CN" altLang="en-US" sz="1200" dirty="0">
                <a:solidFill>
                  <a:srgbClr val="000000"/>
                </a:solidFill>
                <a:latin typeface="微软雅黑" panose="020B0503020204020204" pitchFamily="34" charset="-122"/>
                <a:ea typeface="微软雅黑" panose="020B0503020204020204" pitchFamily="34" charset="-122"/>
                <a:cs typeface="Helvetica"/>
              </a:rPr>
              <a:t>分配管理</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200" name="文本框 199"/>
          <p:cNvSpPr txBox="1"/>
          <p:nvPr/>
        </p:nvSpPr>
        <p:spPr bwMode="auto">
          <a:xfrm>
            <a:off x="3054414" y="2188401"/>
            <a:ext cx="84063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数据库日常维护由中央IT负责，明确中央</a:t>
            </a:r>
            <a:r>
              <a:rPr lang="en-US" altLang="zh-CN" sz="1200" dirty="0">
                <a:solidFill>
                  <a:srgbClr val="000000"/>
                </a:solidFill>
                <a:latin typeface="微软雅黑" panose="020B0503020204020204" pitchFamily="34" charset="-122"/>
                <a:ea typeface="微软雅黑" panose="020B0503020204020204" pitchFamily="34" charset="-122"/>
                <a:cs typeface="Helvetica"/>
              </a:rPr>
              <a:t>IT</a:t>
            </a:r>
            <a:r>
              <a:rPr lang="zh-CN" altLang="en-US" sz="1200" dirty="0">
                <a:solidFill>
                  <a:srgbClr val="000000"/>
                </a:solidFill>
                <a:latin typeface="微软雅黑" panose="020B0503020204020204" pitchFamily="34" charset="-122"/>
                <a:ea typeface="微软雅黑" panose="020B0503020204020204" pitchFamily="34" charset="-122"/>
                <a:cs typeface="Helvetica"/>
              </a:rPr>
              <a:t>责任人，拥有数据库最大权限</a:t>
            </a:r>
            <a:endParaRPr lang="en-US" altLang="zh-CN" sz="1200" dirty="0">
              <a:solidFill>
                <a:srgbClr val="FF0000"/>
              </a:solidFill>
              <a:latin typeface="微软雅黑" panose="020B0503020204020204" pitchFamily="34" charset="-122"/>
              <a:ea typeface="微软雅黑" panose="020B0503020204020204" pitchFamily="34" charset="-122"/>
              <a:cs typeface="Helvetica"/>
            </a:endParaRPr>
          </a:p>
        </p:txBody>
      </p:sp>
      <p:sp>
        <p:nvSpPr>
          <p:cNvPr id="201" name="文本框 200"/>
          <p:cNvSpPr txBox="1"/>
          <p:nvPr/>
        </p:nvSpPr>
        <p:spPr bwMode="auto">
          <a:xfrm>
            <a:off x="3039950" y="2673579"/>
            <a:ext cx="7394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165"/>
            <a:r>
              <a:rPr lang="zh-CN" altLang="en-US" sz="1200" dirty="0">
                <a:latin typeface="微软雅黑" panose="020B0503020204020204" pitchFamily="34" charset="-122"/>
                <a:ea typeface="微软雅黑" panose="020B0503020204020204" pitchFamily="34" charset="-122"/>
                <a:cs typeface="Helvetica"/>
              </a:rPr>
              <a:t>所有</a:t>
            </a:r>
            <a:r>
              <a:rPr lang="zh-CN" altLang="en-US" sz="1200" dirty="0" smtClean="0">
                <a:latin typeface="微软雅黑" panose="020B0503020204020204" pitchFamily="34" charset="-122"/>
                <a:ea typeface="微软雅黑" panose="020B0503020204020204" pitchFamily="34" charset="-122"/>
                <a:cs typeface="Helvetica"/>
              </a:rPr>
              <a:t>数据底座操作</a:t>
            </a:r>
            <a:r>
              <a:rPr lang="zh-CN" altLang="en-US" sz="1200" dirty="0">
                <a:latin typeface="微软雅黑" panose="020B0503020204020204" pitchFamily="34" charset="-122"/>
                <a:ea typeface="微软雅黑" panose="020B0503020204020204" pitchFamily="34" charset="-122"/>
                <a:cs typeface="Helvetica"/>
              </a:rPr>
              <a:t>均需进行事后审计，每周</a:t>
            </a:r>
            <a:r>
              <a:rPr lang="en-US" altLang="zh-CN" sz="1200" dirty="0">
                <a:latin typeface="微软雅黑" panose="020B0503020204020204" pitchFamily="34" charset="-122"/>
                <a:ea typeface="微软雅黑" panose="020B0503020204020204" pitchFamily="34" charset="-122"/>
                <a:cs typeface="Helvetica"/>
              </a:rPr>
              <a:t>/</a:t>
            </a:r>
            <a:r>
              <a:rPr lang="zh-CN" altLang="en-US" sz="1200" dirty="0">
                <a:latin typeface="微软雅黑" panose="020B0503020204020204" pitchFamily="34" charset="-122"/>
                <a:ea typeface="微软雅黑" panose="020B0503020204020204" pitchFamily="34" charset="-122"/>
                <a:cs typeface="Helvetica"/>
              </a:rPr>
              <a:t>月输出审计报表进行操作审计</a:t>
            </a:r>
            <a:endParaRPr lang="zh-CN" altLang="en-US" sz="1200" dirty="0">
              <a:latin typeface="微软雅黑" panose="020B0503020204020204" pitchFamily="34" charset="-122"/>
              <a:ea typeface="微软雅黑" panose="020B0503020204020204" pitchFamily="34" charset="-122"/>
              <a:cs typeface="Helvetica"/>
            </a:endParaRPr>
          </a:p>
        </p:txBody>
      </p:sp>
      <p:sp>
        <p:nvSpPr>
          <p:cNvPr id="202" name="矩形 201"/>
          <p:cNvSpPr/>
          <p:nvPr/>
        </p:nvSpPr>
        <p:spPr>
          <a:xfrm rot="10800000" flipV="1">
            <a:off x="1663269" y="3318629"/>
            <a:ext cx="1235358" cy="492579"/>
          </a:xfrm>
          <a:prstGeom prst="rect">
            <a:avLst/>
          </a:prstGeom>
          <a:solidFill>
            <a:srgbClr val="0365C0">
              <a:lumMod val="20000"/>
              <a:lumOff val="80000"/>
            </a:srgbClr>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数据加密</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203" name="文本框 202"/>
          <p:cNvSpPr txBox="1"/>
          <p:nvPr/>
        </p:nvSpPr>
        <p:spPr bwMode="auto">
          <a:xfrm>
            <a:off x="3027349" y="3426418"/>
            <a:ext cx="82942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数据导入时对敏感字段进行脱敏加密，入库后敏感字段都会以密文方式存储，数据加工时做解密处理</a:t>
            </a:r>
            <a:endParaRPr lang="en-US" altLang="zh-CN"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204" name="矩形 203"/>
          <p:cNvSpPr/>
          <p:nvPr/>
        </p:nvSpPr>
        <p:spPr>
          <a:xfrm flipV="1">
            <a:off x="3029215" y="3934633"/>
            <a:ext cx="8952987" cy="492579"/>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205" name="矩形 204"/>
          <p:cNvSpPr/>
          <p:nvPr/>
        </p:nvSpPr>
        <p:spPr>
          <a:xfrm rot="10800000" flipV="1">
            <a:off x="1663267" y="3934635"/>
            <a:ext cx="1235358" cy="492579"/>
          </a:xfrm>
          <a:prstGeom prst="rect">
            <a:avLst/>
          </a:prstGeom>
          <a:solidFill>
            <a:srgbClr val="0365C0">
              <a:lumMod val="20000"/>
              <a:lumOff val="80000"/>
            </a:srgbClr>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数据开放</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206" name="文本框 205"/>
          <p:cNvSpPr txBox="1"/>
          <p:nvPr/>
        </p:nvSpPr>
        <p:spPr bwMode="auto">
          <a:xfrm>
            <a:off x="3077608" y="4042423"/>
            <a:ext cx="75083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对第三方系统提供数据仍采用目前中间表授权的方式，</a:t>
            </a:r>
            <a:r>
              <a:rPr lang="zh-CN" altLang="en-US" sz="1200" dirty="0" smtClean="0">
                <a:solidFill>
                  <a:srgbClr val="000000"/>
                </a:solidFill>
                <a:latin typeface="微软雅黑" panose="020B0503020204020204" pitchFamily="34" charset="-122"/>
                <a:ea typeface="微软雅黑" panose="020B0503020204020204" pitchFamily="34" charset="-122"/>
                <a:cs typeface="Helvetica"/>
              </a:rPr>
              <a:t>数据底座一</a:t>
            </a:r>
            <a:r>
              <a:rPr lang="zh-CN" altLang="en-US" sz="1200" dirty="0">
                <a:solidFill>
                  <a:srgbClr val="000000"/>
                </a:solidFill>
                <a:latin typeface="微软雅黑" panose="020B0503020204020204" pitchFamily="34" charset="-122"/>
                <a:ea typeface="微软雅黑" panose="020B0503020204020204" pitchFamily="34" charset="-122"/>
                <a:cs typeface="Helvetica"/>
              </a:rPr>
              <a:t>期暂不对外提供数据</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207" name="矩形 206"/>
          <p:cNvSpPr/>
          <p:nvPr/>
        </p:nvSpPr>
        <p:spPr>
          <a:xfrm rot="10800000" flipV="1">
            <a:off x="1663267" y="4708313"/>
            <a:ext cx="1235358" cy="492579"/>
          </a:xfrm>
          <a:prstGeom prst="rect">
            <a:avLst/>
          </a:prstGeom>
          <a:solidFill>
            <a:srgbClr val="DE6A10">
              <a:lumMod val="20000"/>
              <a:lumOff val="80000"/>
            </a:srgbClr>
          </a:solidFill>
          <a:ln w="9525" cap="flat" cmpd="sng" algn="ctr">
            <a:solidFill>
              <a:srgbClr val="DE6A1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一期目标</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208" name="矩形 207"/>
          <p:cNvSpPr/>
          <p:nvPr/>
        </p:nvSpPr>
        <p:spPr>
          <a:xfrm rot="10800000" flipV="1">
            <a:off x="1663267" y="5324319"/>
            <a:ext cx="1235358" cy="492579"/>
          </a:xfrm>
          <a:prstGeom prst="rect">
            <a:avLst/>
          </a:prstGeom>
          <a:solidFill>
            <a:srgbClr val="DE6A10">
              <a:lumMod val="20000"/>
              <a:lumOff val="80000"/>
            </a:srgbClr>
          </a:solidFill>
          <a:ln w="9525" cap="flat" cmpd="sng" algn="ctr">
            <a:solidFill>
              <a:srgbClr val="DE6A1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一期范围</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209" name="矩形 208"/>
          <p:cNvSpPr/>
          <p:nvPr/>
        </p:nvSpPr>
        <p:spPr>
          <a:xfrm rot="10800000" flipV="1">
            <a:off x="1663267" y="5963586"/>
            <a:ext cx="1235358" cy="492579"/>
          </a:xfrm>
          <a:prstGeom prst="rect">
            <a:avLst/>
          </a:prstGeom>
          <a:solidFill>
            <a:srgbClr val="DE6A10">
              <a:lumMod val="20000"/>
              <a:lumOff val="80000"/>
            </a:srgbClr>
          </a:solidFill>
          <a:ln w="9525" cap="flat" cmpd="sng" algn="ctr">
            <a:solidFill>
              <a:srgbClr val="DE6A1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rPr>
              <a:t>完成时间</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endParaRPr>
          </a:p>
        </p:txBody>
      </p:sp>
      <p:sp>
        <p:nvSpPr>
          <p:cNvPr id="210" name="矩形 209"/>
          <p:cNvSpPr/>
          <p:nvPr/>
        </p:nvSpPr>
        <p:spPr>
          <a:xfrm flipV="1">
            <a:off x="3029215" y="4742309"/>
            <a:ext cx="8918847" cy="492579"/>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211" name="文本框 210"/>
          <p:cNvSpPr txBox="1"/>
          <p:nvPr/>
        </p:nvSpPr>
        <p:spPr bwMode="auto">
          <a:xfrm>
            <a:off x="3063356" y="4757766"/>
            <a:ext cx="89188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以考勤报表为样例，掌握</a:t>
            </a:r>
            <a:r>
              <a:rPr lang="zh-CN" altLang="en-US" sz="1200" dirty="0" smtClean="0">
                <a:solidFill>
                  <a:srgbClr val="000000"/>
                </a:solidFill>
                <a:latin typeface="微软雅黑" panose="020B0503020204020204" pitchFamily="34" charset="-122"/>
                <a:ea typeface="微软雅黑" panose="020B0503020204020204" pitchFamily="34" charset="-122"/>
                <a:cs typeface="Helvetica"/>
              </a:rPr>
              <a:t>数据底座数据注册、数据入</a:t>
            </a:r>
            <a:r>
              <a:rPr lang="zh-CN" altLang="en-US" sz="1200" dirty="0">
                <a:solidFill>
                  <a:srgbClr val="000000"/>
                </a:solidFill>
                <a:latin typeface="微软雅黑" panose="020B0503020204020204" pitchFamily="34" charset="-122"/>
                <a:ea typeface="微软雅黑" panose="020B0503020204020204" pitchFamily="34" charset="-122"/>
                <a:cs typeface="Helvetica"/>
              </a:rPr>
              <a:t>湖</a:t>
            </a:r>
            <a:r>
              <a:rPr lang="zh-CN" altLang="en-US" sz="1200" dirty="0" smtClean="0">
                <a:solidFill>
                  <a:srgbClr val="000000"/>
                </a:solidFill>
                <a:latin typeface="微软雅黑" panose="020B0503020204020204" pitchFamily="34" charset="-122"/>
                <a:ea typeface="微软雅黑" panose="020B0503020204020204" pitchFamily="34" charset="-122"/>
                <a:cs typeface="Helvetica"/>
              </a:rPr>
              <a:t>、数据处理、数据治理、</a:t>
            </a:r>
            <a:r>
              <a:rPr lang="zh-CN" altLang="en-US" sz="1200" dirty="0">
                <a:solidFill>
                  <a:srgbClr val="000000"/>
                </a:solidFill>
                <a:latin typeface="微软雅黑" panose="020B0503020204020204" pitchFamily="34" charset="-122"/>
                <a:ea typeface="微软雅黑" panose="020B0503020204020204" pitchFamily="34" charset="-122"/>
                <a:cs typeface="Helvetica"/>
              </a:rPr>
              <a:t>敏感数据加密</a:t>
            </a:r>
            <a:r>
              <a:rPr lang="zh-CN" altLang="en-US" sz="1200" dirty="0" smtClean="0">
                <a:solidFill>
                  <a:srgbClr val="000000"/>
                </a:solidFill>
                <a:latin typeface="微软雅黑" panose="020B0503020204020204" pitchFamily="34" charset="-122"/>
                <a:ea typeface="微软雅黑" panose="020B0503020204020204" pitchFamily="34" charset="-122"/>
                <a:cs typeface="Helvetica"/>
              </a:rPr>
              <a:t>、权限</a:t>
            </a:r>
            <a:r>
              <a:rPr lang="zh-CN" altLang="en-US" sz="1200" dirty="0">
                <a:solidFill>
                  <a:srgbClr val="000000"/>
                </a:solidFill>
                <a:latin typeface="微软雅黑" panose="020B0503020204020204" pitchFamily="34" charset="-122"/>
                <a:ea typeface="微软雅黑" panose="020B0503020204020204" pitchFamily="34" charset="-122"/>
                <a:cs typeface="Helvetica"/>
              </a:rPr>
              <a:t>分配、报表开发的全流程开发模式</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212" name="矩形 211"/>
          <p:cNvSpPr/>
          <p:nvPr/>
        </p:nvSpPr>
        <p:spPr>
          <a:xfrm flipV="1">
            <a:off x="3029215" y="5327911"/>
            <a:ext cx="8918847" cy="492579"/>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213" name="文本框 212"/>
          <p:cNvSpPr txBox="1"/>
          <p:nvPr/>
        </p:nvSpPr>
        <p:spPr bwMode="auto">
          <a:xfrm>
            <a:off x="3063356" y="5435701"/>
            <a:ext cx="89188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165"/>
            <a:r>
              <a:rPr lang="zh-CN" altLang="en-US" sz="1200" dirty="0">
                <a:solidFill>
                  <a:srgbClr val="000000"/>
                </a:solidFill>
                <a:latin typeface="微软雅黑" panose="020B0503020204020204" pitchFamily="34" charset="-122"/>
                <a:ea typeface="微软雅黑" panose="020B0503020204020204" pitchFamily="34" charset="-122"/>
                <a:cs typeface="Helvetica"/>
              </a:rPr>
              <a:t>涉及考勤报表所需的人员、架构、岗位等基础字段，职位级别做加密脱敏处理</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
        <p:nvSpPr>
          <p:cNvPr id="214" name="矩形 213"/>
          <p:cNvSpPr/>
          <p:nvPr/>
        </p:nvSpPr>
        <p:spPr>
          <a:xfrm flipV="1">
            <a:off x="3029215" y="5991348"/>
            <a:ext cx="8918847" cy="492579"/>
          </a:xfrm>
          <a:prstGeom prst="rect">
            <a:avLst/>
          </a:prstGeom>
          <a:solidFill>
            <a:srgbClr val="FFFFFF"/>
          </a:solidFill>
          <a:ln w="9525" cap="flat" cmpd="sng" algn="ctr">
            <a:solidFill>
              <a:srgbClr val="0365C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elvetica"/>
            </a:endParaRPr>
          </a:p>
        </p:txBody>
      </p:sp>
      <p:sp>
        <p:nvSpPr>
          <p:cNvPr id="215" name="文本框 214"/>
          <p:cNvSpPr txBox="1"/>
          <p:nvPr/>
        </p:nvSpPr>
        <p:spPr bwMode="auto">
          <a:xfrm>
            <a:off x="3049101" y="6099138"/>
            <a:ext cx="89188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165"/>
            <a:r>
              <a:rPr lang="en-US" altLang="zh-CN" sz="1200" dirty="0">
                <a:solidFill>
                  <a:srgbClr val="000000"/>
                </a:solidFill>
                <a:latin typeface="微软雅黑" panose="020B0503020204020204" pitchFamily="34" charset="-122"/>
                <a:ea typeface="微软雅黑" panose="020B0503020204020204" pitchFamily="34" charset="-122"/>
                <a:cs typeface="Helvetica"/>
              </a:rPr>
              <a:t>2022</a:t>
            </a:r>
            <a:r>
              <a:rPr lang="zh-CN" altLang="en-US" sz="1200" dirty="0">
                <a:solidFill>
                  <a:srgbClr val="000000"/>
                </a:solidFill>
                <a:latin typeface="微软雅黑" panose="020B0503020204020204" pitchFamily="34" charset="-122"/>
                <a:ea typeface="微软雅黑" panose="020B0503020204020204" pitchFamily="34" charset="-122"/>
                <a:cs typeface="Helvetica"/>
              </a:rPr>
              <a:t>年</a:t>
            </a:r>
            <a:r>
              <a:rPr lang="en-US" altLang="zh-CN" sz="1200" dirty="0">
                <a:solidFill>
                  <a:srgbClr val="000000"/>
                </a:solidFill>
                <a:latin typeface="微软雅黑" panose="020B0503020204020204" pitchFamily="34" charset="-122"/>
                <a:ea typeface="微软雅黑" panose="020B0503020204020204" pitchFamily="34" charset="-122"/>
                <a:cs typeface="Helvetica"/>
              </a:rPr>
              <a:t>11</a:t>
            </a:r>
            <a:r>
              <a:rPr lang="zh-CN" altLang="en-US" sz="1200" dirty="0">
                <a:solidFill>
                  <a:srgbClr val="000000"/>
                </a:solidFill>
                <a:latin typeface="微软雅黑" panose="020B0503020204020204" pitchFamily="34" charset="-122"/>
                <a:ea typeface="微软雅黑" panose="020B0503020204020204" pitchFamily="34" charset="-122"/>
                <a:cs typeface="Helvetica"/>
              </a:rPr>
              <a:t>月</a:t>
            </a:r>
            <a:r>
              <a:rPr lang="en-US" altLang="zh-CN" sz="1200" dirty="0">
                <a:solidFill>
                  <a:srgbClr val="000000"/>
                </a:solidFill>
                <a:latin typeface="微软雅黑" panose="020B0503020204020204" pitchFamily="34" charset="-122"/>
                <a:ea typeface="微软雅黑" panose="020B0503020204020204" pitchFamily="34" charset="-122"/>
                <a:cs typeface="Helvetica"/>
              </a:rPr>
              <a:t>30</a:t>
            </a:r>
            <a:r>
              <a:rPr lang="zh-CN" altLang="en-US" sz="1200" dirty="0">
                <a:solidFill>
                  <a:srgbClr val="000000"/>
                </a:solidFill>
                <a:latin typeface="微软雅黑" panose="020B0503020204020204" pitchFamily="34" charset="-122"/>
                <a:ea typeface="微软雅黑" panose="020B0503020204020204" pitchFamily="34" charset="-122"/>
                <a:cs typeface="Helvetica"/>
              </a:rPr>
              <a:t>日</a:t>
            </a:r>
            <a:endParaRPr lang="zh-CN" altLang="en-US" sz="1200" dirty="0">
              <a:solidFill>
                <a:srgbClr val="000000"/>
              </a:solidFill>
              <a:latin typeface="微软雅黑" panose="020B0503020204020204" pitchFamily="34" charset="-122"/>
              <a:ea typeface="微软雅黑" panose="020B0503020204020204" pitchFamily="34" charset="-122"/>
              <a:cs typeface="Helvetic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35455" y="272885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2.4</a:t>
            </a:r>
            <a:endParaRPr lang="en-US" altLang="zh-CN" dirty="0">
              <a:solidFill>
                <a:schemeClr val="bg1"/>
              </a:solidFill>
              <a:cs typeface="+mn-ea"/>
              <a:sym typeface="+mn-lt"/>
            </a:endParaRPr>
          </a:p>
        </p:txBody>
      </p:sp>
      <p:sp>
        <p:nvSpPr>
          <p:cNvPr id="12" name="矩形 11"/>
          <p:cNvSpPr/>
          <p:nvPr/>
        </p:nvSpPr>
        <p:spPr>
          <a:xfrm>
            <a:off x="4797479" y="272885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cs typeface="+mn-ea"/>
                <a:sym typeface="+mn-lt"/>
              </a:rPr>
              <a:t>专项建设方案</a:t>
            </a:r>
            <a:endParaRPr lang="zh-CN" altLang="en-US" dirty="0">
              <a:cs typeface="+mn-ea"/>
              <a:sym typeface="+mn-lt"/>
            </a:endParaRPr>
          </a:p>
        </p:txBody>
      </p:sp>
      <p:pic>
        <p:nvPicPr>
          <p:cNvPr id="18" name="图片 17"/>
          <p:cNvPicPr>
            <a:picLocks noChangeAspect="1"/>
          </p:cNvPicPr>
          <p:nvPr/>
        </p:nvPicPr>
        <p:blipFill rotWithShape="1">
          <a:blip r:embed="rId1" cstate="screen">
            <a:duotone>
              <a:prstClr val="black"/>
              <a:schemeClr val="tx2">
                <a:tint val="45000"/>
                <a:satMod val="400000"/>
              </a:schemeClr>
            </a:duotone>
            <a:extLst>
              <a:ext uri="{BEBA8EAE-BF5A-486C-A8C5-ECC9F3942E4B}">
                <a14:imgProps xmlns:a14="http://schemas.microsoft.com/office/drawing/2010/main">
                  <a14:imgLayer r:embed="rId2">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2" name="矩形 21"/>
          <p:cNvSpPr/>
          <p:nvPr>
            <p:custDataLst>
              <p:tags r:id="rId3"/>
            </p:custDataLst>
          </p:nvPr>
        </p:nvSpPr>
        <p:spPr>
          <a:xfrm>
            <a:off x="3835400" y="3368040"/>
            <a:ext cx="677545" cy="360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2.4.1</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custDataLst>
              <p:tags r:id="rId4"/>
            </p:custDataLst>
          </p:nvPr>
        </p:nvSpPr>
        <p:spPr>
          <a:xfrm>
            <a:off x="4797478" y="3367817"/>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人资专项建设方案</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custDataLst>
              <p:tags r:id="rId5"/>
            </p:custDataLst>
          </p:nvPr>
        </p:nvSpPr>
        <p:spPr>
          <a:xfrm>
            <a:off x="3835400" y="3830320"/>
            <a:ext cx="677545" cy="3600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2.4.2</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custDataLst>
              <p:tags r:id="rId6"/>
            </p:custDataLst>
          </p:nvPr>
        </p:nvSpPr>
        <p:spPr>
          <a:xfrm>
            <a:off x="4797478" y="3830138"/>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多基地集群共享迁移方案</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7"/>
            </p:custDataLst>
          </p:nvPr>
        </p:nvSpPr>
        <p:spPr>
          <a:xfrm>
            <a:off x="3835400" y="4305935"/>
            <a:ext cx="677545" cy="3600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rgbClr val="2F5597"/>
                </a:solidFill>
                <a:latin typeface="微软雅黑" panose="020B0503020204020204" pitchFamily="34" charset="-122"/>
                <a:ea typeface="微软雅黑" panose="020B0503020204020204" pitchFamily="34" charset="-122"/>
                <a:cs typeface="+mn-ea"/>
                <a:sym typeface="+mn-lt"/>
              </a:rPr>
              <a:t>2.4.3</a:t>
            </a:r>
            <a:endParaRPr lang="en-US" altLang="zh-CN" sz="1600" dirty="0">
              <a:solidFill>
                <a:srgbClr val="2F5597"/>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custDataLst>
              <p:tags r:id="rId8"/>
            </p:custDataLst>
          </p:nvPr>
        </p:nvSpPr>
        <p:spPr>
          <a:xfrm>
            <a:off x="4797478" y="4305711"/>
            <a:ext cx="4680000" cy="36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1600" dirty="0">
                <a:solidFill>
                  <a:srgbClr val="2F5597"/>
                </a:solidFill>
                <a:latin typeface="微软雅黑" panose="020B0503020204020204" pitchFamily="34" charset="-122"/>
                <a:ea typeface="微软雅黑" panose="020B0503020204020204" pitchFamily="34" charset="-122"/>
                <a:cs typeface="+mn-ea"/>
                <a:sym typeface="+mn-lt"/>
              </a:rPr>
              <a:t>外网访问专项建设方案</a:t>
            </a:r>
            <a:endParaRPr lang="zh-CN" altLang="en-US" sz="1600" dirty="0">
              <a:solidFill>
                <a:srgbClr val="2F5597"/>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bwMode="auto">
          <a:xfrm>
            <a:off x="245746" y="1724660"/>
            <a:ext cx="6472554" cy="3488690"/>
          </a:xfrm>
          <a:prstGeom prst="rect">
            <a:avLst/>
          </a:prstGeom>
          <a:solidFill>
            <a:schemeClr val="tx2">
              <a:lumMod val="40000"/>
              <a:lumOff val="6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147" name="矩形 146"/>
          <p:cNvSpPr/>
          <p:nvPr/>
        </p:nvSpPr>
        <p:spPr bwMode="auto">
          <a:xfrm>
            <a:off x="659130" y="1923504"/>
            <a:ext cx="5957567" cy="3209836"/>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7650" y="111598"/>
            <a:ext cx="10583186" cy="381635"/>
          </a:xfrm>
        </p:spPr>
        <p:txBody>
          <a:bodyPr/>
          <a:lstStyle/>
          <a:p>
            <a:r>
              <a:rPr lang="en-US" altLang="zh-CN" b="1">
                <a:sym typeface="+mn-ea"/>
              </a:rPr>
              <a:t>2.4.2.1 </a:t>
            </a:r>
            <a:r>
              <a:rPr lang="zh-CN" altLang="en-US" b="1" dirty="0"/>
              <a:t>多基地集群</a:t>
            </a:r>
            <a:r>
              <a:rPr lang="zh-CN" altLang="en-US" b="1" dirty="0" smtClean="0"/>
              <a:t>共享</a:t>
            </a:r>
            <a:endParaRPr lang="zh-CN" altLang="en-US" b="1" dirty="0">
              <a:latin typeface="+mn-lt"/>
              <a:ea typeface="+mn-ea"/>
              <a:cs typeface="+mn-ea"/>
              <a:sym typeface="+mn-lt"/>
            </a:endParaRPr>
          </a:p>
        </p:txBody>
      </p:sp>
      <p:sp>
        <p:nvSpPr>
          <p:cNvPr id="86" name="矩形 85"/>
          <p:cNvSpPr/>
          <p:nvPr/>
        </p:nvSpPr>
        <p:spPr bwMode="auto">
          <a:xfrm>
            <a:off x="247650" y="5396230"/>
            <a:ext cx="6470649" cy="1127760"/>
          </a:xfrm>
          <a:prstGeom prst="rect">
            <a:avLst/>
          </a:prstGeom>
          <a:solidFill>
            <a:schemeClr val="accent5">
              <a:lumMod val="60000"/>
              <a:lumOff val="40000"/>
              <a:alpha val="50000"/>
            </a:schemeClr>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87" name="Text Box 39"/>
          <p:cNvSpPr txBox="1">
            <a:spLocks noChangeArrowheads="1"/>
          </p:cNvSpPr>
          <p:nvPr/>
        </p:nvSpPr>
        <p:spPr bwMode="auto">
          <a:xfrm>
            <a:off x="318770" y="5614670"/>
            <a:ext cx="340360" cy="708660"/>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数据源</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grpSp>
        <p:nvGrpSpPr>
          <p:cNvPr id="88" name="组合 87"/>
          <p:cNvGrpSpPr/>
          <p:nvPr/>
        </p:nvGrpSpPr>
        <p:grpSpPr>
          <a:xfrm>
            <a:off x="1720083" y="5539105"/>
            <a:ext cx="1491712" cy="852170"/>
            <a:chOff x="4147658" y="5296032"/>
            <a:chExt cx="1382250" cy="828899"/>
          </a:xfrm>
        </p:grpSpPr>
        <p:sp>
          <p:nvSpPr>
            <p:cNvPr id="89" name="Rounded Rectangle 177"/>
            <p:cNvSpPr/>
            <p:nvPr/>
          </p:nvSpPr>
          <p:spPr>
            <a:xfrm>
              <a:off x="4147658" y="5296032"/>
              <a:ext cx="1382250"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0" name="Text Box 39"/>
            <p:cNvSpPr txBox="1">
              <a:spLocks noChangeArrowheads="1"/>
            </p:cNvSpPr>
            <p:nvPr/>
          </p:nvSpPr>
          <p:spPr bwMode="auto">
            <a:xfrm>
              <a:off x="4195409" y="5561594"/>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92" name="矩形 91"/>
            <p:cNvSpPr/>
            <p:nvPr/>
          </p:nvSpPr>
          <p:spPr>
            <a:xfrm>
              <a:off x="4717946" y="5411620"/>
              <a:ext cx="73649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3268312" y="5539105"/>
            <a:ext cx="1440180" cy="852170"/>
            <a:chOff x="5685238" y="5191744"/>
            <a:chExt cx="1474465" cy="828899"/>
          </a:xfrm>
        </p:grpSpPr>
        <p:sp>
          <p:nvSpPr>
            <p:cNvPr id="94" name="Rounded Rectangle 177"/>
            <p:cNvSpPr/>
            <p:nvPr/>
          </p:nvSpPr>
          <p:spPr>
            <a:xfrm>
              <a:off x="5745607" y="5191744"/>
              <a:ext cx="141409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95" name="Text Box 39"/>
            <p:cNvSpPr txBox="1">
              <a:spLocks noChangeArrowheads="1"/>
            </p:cNvSpPr>
            <p:nvPr/>
          </p:nvSpPr>
          <p:spPr bwMode="auto">
            <a:xfrm>
              <a:off x="5685238" y="5457306"/>
              <a:ext cx="626625" cy="2890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en-US" altLang="zh-CN" sz="1335" dirty="0" err="1">
                <a:solidFill>
                  <a:prstClr val="black"/>
                </a:solidFill>
                <a:latin typeface="微软雅黑" panose="020B0503020204020204" pitchFamily="34" charset="-122"/>
                <a:ea typeface="微软雅黑" panose="020B0503020204020204" pitchFamily="34" charset="-122"/>
              </a:endParaRPr>
            </a:p>
          </p:txBody>
        </p:sp>
        <p:sp>
          <p:nvSpPr>
            <p:cNvPr id="96" name="矩形 95"/>
            <p:cNvSpPr/>
            <p:nvPr/>
          </p:nvSpPr>
          <p:spPr>
            <a:xfrm>
              <a:off x="6280929" y="5307332"/>
              <a:ext cx="779628"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4774532" y="5539105"/>
            <a:ext cx="1633810" cy="852170"/>
            <a:chOff x="7287782" y="5191744"/>
            <a:chExt cx="1525115" cy="828899"/>
          </a:xfrm>
        </p:grpSpPr>
        <p:sp>
          <p:nvSpPr>
            <p:cNvPr id="98" name="Rounded Rectangle 177"/>
            <p:cNvSpPr/>
            <p:nvPr/>
          </p:nvSpPr>
          <p:spPr>
            <a:xfrm>
              <a:off x="7348151" y="5191744"/>
              <a:ext cx="1464746" cy="828899"/>
            </a:xfrm>
            <a:prstGeom prst="roundRect">
              <a:avLst>
                <a:gd name="adj" fmla="val 1908"/>
              </a:avLst>
            </a:prstGeom>
            <a:solidFill>
              <a:srgbClr val="1F497D">
                <a:lumMod val="20000"/>
                <a:lumOff val="80000"/>
              </a:srgb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white"/>
                </a:solidFill>
              </a:endParaRPr>
            </a:p>
          </p:txBody>
        </p:sp>
        <p:sp>
          <p:nvSpPr>
            <p:cNvPr id="106" name="Text Box 39"/>
            <p:cNvSpPr txBox="1">
              <a:spLocks noChangeArrowheads="1"/>
            </p:cNvSpPr>
            <p:nvPr/>
          </p:nvSpPr>
          <p:spPr bwMode="auto">
            <a:xfrm>
              <a:off x="7287782" y="5457306"/>
              <a:ext cx="813737" cy="289065"/>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12" name="矩形 111"/>
            <p:cNvSpPr/>
            <p:nvPr/>
          </p:nvSpPr>
          <p:spPr>
            <a:xfrm>
              <a:off x="7934773" y="5307332"/>
              <a:ext cx="711515" cy="597723"/>
            </a:xfrm>
            <a:prstGeom prst="rect">
              <a:avLst/>
            </a:prstGeom>
            <a:solidFill>
              <a:srgbClr val="1368B3"/>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200" b="1" kern="0" dirty="0">
                  <a:solidFill>
                    <a:prstClr val="white"/>
                  </a:solidFill>
                  <a:latin typeface="微软雅黑" panose="020B0503020204020204" pitchFamily="34" charset="-122"/>
                  <a:ea typeface="微软雅黑" panose="020B0503020204020204" pitchFamily="34" charset="-122"/>
                </a:rPr>
                <a:t>生产域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grpSp>
      <p:sp>
        <p:nvSpPr>
          <p:cNvPr id="138" name="Text Box 39"/>
          <p:cNvSpPr txBox="1">
            <a:spLocks noChangeArrowheads="1"/>
          </p:cNvSpPr>
          <p:nvPr/>
        </p:nvSpPr>
        <p:spPr bwMode="auto">
          <a:xfrm>
            <a:off x="245110" y="3268980"/>
            <a:ext cx="487680" cy="914400"/>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数据底座</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sp>
        <p:nvSpPr>
          <p:cNvPr id="150" name="Text Box 39"/>
          <p:cNvSpPr txBox="1">
            <a:spLocks noChangeArrowheads="1"/>
          </p:cNvSpPr>
          <p:nvPr/>
        </p:nvSpPr>
        <p:spPr bwMode="auto">
          <a:xfrm>
            <a:off x="2410642" y="1902115"/>
            <a:ext cx="2182495" cy="503215"/>
          </a:xfrm>
          <a:prstGeom prst="rect">
            <a:avLst/>
          </a:prstGeom>
          <a:noFill/>
          <a:ln w="9525">
            <a:noFill/>
            <a:miter lim="800000"/>
          </a:ln>
          <a:effectLst/>
        </p:spPr>
        <p:txBody>
          <a:bodyPr wrap="square">
            <a:spAutoFit/>
          </a:bodyPr>
          <a:lstStyle/>
          <a:p>
            <a:pPr algn="ctr"/>
            <a:r>
              <a:rPr lang="zh-CN" altLang="en-US" sz="1335" b="1" dirty="0">
                <a:solidFill>
                  <a:srgbClr val="0000FF"/>
                </a:solidFill>
                <a:latin typeface="微软雅黑" panose="020B0503020204020204" pitchFamily="34" charset="-122"/>
                <a:ea typeface="微软雅黑" panose="020B0503020204020204" pitchFamily="34" charset="-122"/>
              </a:rPr>
              <a:t>“一套环境”</a:t>
            </a:r>
            <a:endParaRPr lang="en-US" altLang="zh-CN" sz="1335" b="1" dirty="0">
              <a:solidFill>
                <a:srgbClr val="0000FF"/>
              </a:solidFill>
              <a:latin typeface="微软雅黑" panose="020B0503020204020204" pitchFamily="34" charset="-122"/>
              <a:ea typeface="微软雅黑" panose="020B0503020204020204" pitchFamily="34" charset="-122"/>
            </a:endParaRPr>
          </a:p>
          <a:p>
            <a:pPr algn="ctr"/>
            <a:r>
              <a:rPr lang="zh-CN" altLang="en-US" sz="1335" b="1" dirty="0">
                <a:solidFill>
                  <a:srgbClr val="0000FF"/>
                </a:solidFill>
                <a:latin typeface="微软雅黑" panose="020B0503020204020204" pitchFamily="34" charset="-122"/>
                <a:ea typeface="微软雅黑" panose="020B0503020204020204" pitchFamily="34" charset="-122"/>
              </a:rPr>
              <a:t>共享底座</a:t>
            </a:r>
            <a:r>
              <a:rPr lang="en-US" altLang="zh-CN" sz="1335" b="1" dirty="0">
                <a:solidFill>
                  <a:srgbClr val="0000FF"/>
                </a:solidFill>
                <a:latin typeface="微软雅黑" panose="020B0503020204020204" pitchFamily="34" charset="-122"/>
                <a:ea typeface="微软雅黑" panose="020B0503020204020204" pitchFamily="34" charset="-122"/>
              </a:rPr>
              <a:t>&amp;</a:t>
            </a:r>
            <a:r>
              <a:rPr lang="zh-CN" altLang="en-US" sz="1335" b="1" dirty="0">
                <a:solidFill>
                  <a:srgbClr val="0000FF"/>
                </a:solidFill>
                <a:latin typeface="微软雅黑" panose="020B0503020204020204" pitchFamily="34" charset="-122"/>
                <a:ea typeface="微软雅黑" panose="020B0503020204020204" pitchFamily="34" charset="-122"/>
              </a:rPr>
              <a:t>租户数据隔离</a:t>
            </a:r>
            <a:endParaRPr lang="zh-CN" altLang="en-US" sz="1335" b="1" dirty="0">
              <a:solidFill>
                <a:srgbClr val="0000FF"/>
              </a:solidFill>
              <a:latin typeface="微软雅黑" panose="020B0503020204020204" pitchFamily="34" charset="-122"/>
              <a:ea typeface="微软雅黑" panose="020B0503020204020204" pitchFamily="34" charset="-122"/>
            </a:endParaRPr>
          </a:p>
        </p:txBody>
      </p:sp>
      <p:sp>
        <p:nvSpPr>
          <p:cNvPr id="222" name="矩形 221"/>
          <p:cNvSpPr/>
          <p:nvPr/>
        </p:nvSpPr>
        <p:spPr bwMode="auto">
          <a:xfrm>
            <a:off x="247650" y="708025"/>
            <a:ext cx="6470648" cy="806450"/>
          </a:xfrm>
          <a:prstGeom prst="rect">
            <a:avLst/>
          </a:prstGeom>
          <a:solidFill>
            <a:srgbClr val="D4E8C6"/>
          </a:solidFill>
          <a:ln w="9525" cap="flat" cmpd="sng" algn="ctr">
            <a:noFill/>
            <a:prstDash val="solid"/>
            <a:headEnd type="none" w="med" len="med"/>
            <a:tailEnd type="none" w="med" len="med"/>
          </a:ln>
          <a:effectLst/>
        </p:spPr>
        <p:txBody>
          <a:bodyPr vert="horz" wrap="none" lIns="121920" tIns="60960" rIns="121920" bIns="60960" numCol="1" rtlCol="0" anchor="ctr" anchorCtr="0" compatLnSpc="1"/>
          <a:lstStyle/>
          <a:p>
            <a:pPr algn="ctr" defTabSz="1218565">
              <a:defRPr/>
            </a:pPr>
            <a:endParaRPr lang="zh-CN" altLang="en-US" sz="1865" b="1" kern="0">
              <a:solidFill>
                <a:srgbClr val="800000"/>
              </a:solidFill>
              <a:latin typeface="微软雅黑" panose="020B0503020204020204" pitchFamily="34" charset="-122"/>
              <a:ea typeface="微软雅黑" panose="020B0503020204020204" pitchFamily="34" charset="-122"/>
            </a:endParaRPr>
          </a:p>
        </p:txBody>
      </p:sp>
      <p:sp>
        <p:nvSpPr>
          <p:cNvPr id="223" name="Text Box 39"/>
          <p:cNvSpPr txBox="1">
            <a:spLocks noChangeArrowheads="1"/>
          </p:cNvSpPr>
          <p:nvPr/>
        </p:nvSpPr>
        <p:spPr bwMode="auto">
          <a:xfrm>
            <a:off x="247650" y="799465"/>
            <a:ext cx="246380" cy="708656"/>
          </a:xfrm>
          <a:prstGeom prst="rect">
            <a:avLst/>
          </a:prstGeom>
          <a:noFill/>
          <a:ln w="9525">
            <a:noFill/>
            <a:miter lim="800000"/>
          </a:ln>
          <a:effectLst/>
        </p:spPr>
        <p:txBody>
          <a:bodyPr wrap="square">
            <a:spAutoFit/>
          </a:bodyPr>
          <a:lstStyle/>
          <a:p>
            <a:r>
              <a:rPr lang="zh-CN" altLang="en-US" sz="1335" b="1" dirty="0">
                <a:solidFill>
                  <a:prstClr val="black"/>
                </a:solidFill>
                <a:latin typeface="微软雅黑" panose="020B0503020204020204" pitchFamily="34" charset="-122"/>
                <a:ea typeface="微软雅黑" panose="020B0503020204020204" pitchFamily="34" charset="-122"/>
              </a:rPr>
              <a:t>客户端</a:t>
            </a:r>
            <a:endParaRPr lang="zh-CN" altLang="en-US" sz="1335" b="1" dirty="0">
              <a:solidFill>
                <a:prstClr val="black"/>
              </a:solidFill>
              <a:latin typeface="微软雅黑" panose="020B0503020204020204" pitchFamily="34" charset="-122"/>
              <a:ea typeface="微软雅黑" panose="020B0503020204020204" pitchFamily="34" charset="-122"/>
            </a:endParaRPr>
          </a:p>
        </p:txBody>
      </p:sp>
      <p:cxnSp>
        <p:nvCxnSpPr>
          <p:cNvPr id="228" name="肘形连接符 382"/>
          <p:cNvCxnSpPr/>
          <p:nvPr/>
        </p:nvCxnSpPr>
        <p:spPr>
          <a:xfrm rot="16200000">
            <a:off x="2579972" y="3031490"/>
            <a:ext cx="280670" cy="3175"/>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肘形连接符 383"/>
          <p:cNvCxnSpPr/>
          <p:nvPr/>
        </p:nvCxnSpPr>
        <p:spPr>
          <a:xfrm rot="16200000" flipV="1">
            <a:off x="4033170" y="3029268"/>
            <a:ext cx="280670" cy="4445"/>
          </a:xfrm>
          <a:prstGeom prst="bentConnector3">
            <a:avLst>
              <a:gd name="adj1" fmla="val 50113"/>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肘形连接符 384"/>
          <p:cNvCxnSpPr/>
          <p:nvPr/>
        </p:nvCxnSpPr>
        <p:spPr>
          <a:xfrm rot="16200000">
            <a:off x="5617812" y="3031490"/>
            <a:ext cx="280670" cy="3175"/>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2" name="圆角矩形 387"/>
          <p:cNvSpPr/>
          <p:nvPr/>
        </p:nvSpPr>
        <p:spPr>
          <a:xfrm>
            <a:off x="917542" y="3110865"/>
            <a:ext cx="5490800" cy="641350"/>
          </a:xfrm>
          <a:prstGeom prst="roundRect">
            <a:avLst/>
          </a:prstGeom>
          <a:solidFill>
            <a:srgbClr val="BFBFBF"/>
          </a:solidFill>
          <a:ln w="12700" cap="flat" cmpd="sng" algn="ctr">
            <a:solidFill>
              <a:schemeClr val="bg1">
                <a:lumMod val="50000"/>
              </a:schemeClr>
            </a:solidFill>
            <a:prstDash val="solid"/>
            <a:miter lim="800000"/>
          </a:ln>
          <a:effectLst/>
        </p:spPr>
        <p:txBody>
          <a:bodyPr rtlCol="0" anchor="ctr"/>
          <a:lstStyle/>
          <a:p>
            <a:pPr defTabSz="913765">
              <a:defRPr/>
            </a:pPr>
            <a:r>
              <a:rPr kumimoji="1" lang="zh-CN" altLang="en-US" sz="1100" kern="0" dirty="0">
                <a:solidFill>
                  <a:prstClr val="black"/>
                </a:solidFill>
                <a:latin typeface="微软雅黑" panose="020B0503020204020204" pitchFamily="34" charset="-122"/>
                <a:ea typeface="微软雅黑" panose="020B0503020204020204" pitchFamily="34" charset="-122"/>
              </a:rPr>
              <a:t>数据集市</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a:p>
            <a:pPr defTabSz="913765">
              <a:defRPr/>
            </a:pPr>
            <a:r>
              <a:rPr kumimoji="1" lang="en-US" altLang="zh-CN" sz="1100" kern="0" dirty="0">
                <a:solidFill>
                  <a:prstClr val="black"/>
                </a:solidFill>
                <a:latin typeface="微软雅黑" panose="020B0503020204020204" pitchFamily="34" charset="-122"/>
                <a:ea typeface="微软雅黑" panose="020B0503020204020204" pitchFamily="34" charset="-122"/>
              </a:rPr>
              <a:t>Doris</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p:txBody>
      </p:sp>
      <p:sp>
        <p:nvSpPr>
          <p:cNvPr id="236" name="圆角矩形 390"/>
          <p:cNvSpPr/>
          <p:nvPr/>
        </p:nvSpPr>
        <p:spPr>
          <a:xfrm>
            <a:off x="917542" y="3823768"/>
            <a:ext cx="5490800" cy="1117827"/>
          </a:xfrm>
          <a:prstGeom prst="roundRect">
            <a:avLst/>
          </a:prstGeom>
          <a:solidFill>
            <a:schemeClr val="bg1">
              <a:lumMod val="75000"/>
            </a:schemeClr>
          </a:solidFill>
          <a:ln w="12700" cap="flat" cmpd="sng" algn="ctr">
            <a:solidFill>
              <a:schemeClr val="bg1">
                <a:lumMod val="50000"/>
              </a:schemeClr>
            </a:solidFill>
            <a:prstDash val="solid"/>
            <a:miter lim="800000"/>
          </a:ln>
          <a:effectLst/>
        </p:spPr>
        <p:txBody>
          <a:bodyPr rtlCol="0" anchor="ctr"/>
          <a:lstStyle/>
          <a:p>
            <a:pPr defTabSz="913765">
              <a:defRPr/>
            </a:pPr>
            <a:r>
              <a:rPr kumimoji="1" lang="zh-CN" altLang="en-US" sz="1100" kern="0" dirty="0">
                <a:solidFill>
                  <a:prstClr val="black"/>
                </a:solidFill>
                <a:latin typeface="微软雅黑" panose="020B0503020204020204" pitchFamily="34" charset="-122"/>
                <a:ea typeface="微软雅黑" panose="020B0503020204020204" pitchFamily="34" charset="-122"/>
              </a:rPr>
              <a:t>数据仓库</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a:p>
            <a:pPr defTabSz="913765">
              <a:defRPr/>
            </a:pPr>
            <a:r>
              <a:rPr kumimoji="1" lang="en-US" altLang="zh-CN" sz="1100" kern="0" dirty="0">
                <a:solidFill>
                  <a:prstClr val="black"/>
                </a:solidFill>
                <a:latin typeface="微软雅黑" panose="020B0503020204020204" pitchFamily="34" charset="-122"/>
                <a:ea typeface="微软雅黑" panose="020B0503020204020204" pitchFamily="34" charset="-122"/>
              </a:rPr>
              <a:t>Hadoop</a:t>
            </a:r>
            <a:endParaRPr kumimoji="1" lang="en-US" altLang="zh-CN" sz="1100" kern="0" dirty="0">
              <a:solidFill>
                <a:prstClr val="black"/>
              </a:solidFill>
              <a:latin typeface="微软雅黑" panose="020B0503020204020204" pitchFamily="34" charset="-122"/>
              <a:ea typeface="微软雅黑" panose="020B0503020204020204" pitchFamily="34" charset="-122"/>
            </a:endParaRPr>
          </a:p>
        </p:txBody>
      </p:sp>
      <p:cxnSp>
        <p:nvCxnSpPr>
          <p:cNvPr id="259" name="直接箭头连接符 258"/>
          <p:cNvCxnSpPr/>
          <p:nvPr/>
        </p:nvCxnSpPr>
        <p:spPr>
          <a:xfrm flipV="1">
            <a:off x="2614070" y="3724638"/>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0" name="直接箭头连接符 259"/>
          <p:cNvCxnSpPr/>
          <p:nvPr/>
        </p:nvCxnSpPr>
        <p:spPr>
          <a:xfrm flipH="1" flipV="1">
            <a:off x="2722212"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1" name="直接箭头连接符 260"/>
          <p:cNvCxnSpPr/>
          <p:nvPr/>
        </p:nvCxnSpPr>
        <p:spPr>
          <a:xfrm flipH="1" flipV="1">
            <a:off x="4168107"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262" name="直接箭头连接符 261"/>
          <p:cNvCxnSpPr/>
          <p:nvPr/>
        </p:nvCxnSpPr>
        <p:spPr>
          <a:xfrm flipH="1" flipV="1">
            <a:off x="5786087" y="4892675"/>
            <a:ext cx="3175" cy="756000"/>
          </a:xfrm>
          <a:prstGeom prst="straightConnector1">
            <a:avLst/>
          </a:prstGeom>
          <a:ln w="12700">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sp>
        <p:nvSpPr>
          <p:cNvPr id="289" name="圆角矩形 387"/>
          <p:cNvSpPr/>
          <p:nvPr/>
        </p:nvSpPr>
        <p:spPr>
          <a:xfrm>
            <a:off x="917542" y="2363544"/>
            <a:ext cx="5490800" cy="641350"/>
          </a:xfrm>
          <a:prstGeom prst="roundRect">
            <a:avLst/>
          </a:prstGeom>
          <a:solidFill>
            <a:schemeClr val="accent6">
              <a:lumMod val="60000"/>
              <a:lumOff val="40000"/>
            </a:schemeClr>
          </a:solidFill>
          <a:ln w="12700" cap="flat" cmpd="sng" algn="ctr">
            <a:solidFill>
              <a:srgbClr val="00B050"/>
            </a:solidFill>
            <a:prstDash val="solid"/>
            <a:miter lim="800000"/>
          </a:ln>
          <a:effectLst/>
        </p:spPr>
        <p:txBody>
          <a:bodyPr rtlCol="0" anchor="ctr"/>
          <a:lstStyle/>
          <a:p>
            <a:pPr defTabSz="1219200"/>
            <a:r>
              <a:rPr lang="zh-CN" altLang="en-US" sz="1100" kern="0" dirty="0">
                <a:solidFill>
                  <a:prstClr val="black"/>
                </a:solidFill>
                <a:latin typeface="微软雅黑" panose="020B0503020204020204" pitchFamily="34" charset="-122"/>
                <a:ea typeface="微软雅黑" panose="020B0503020204020204" pitchFamily="34" charset="-122"/>
              </a:rPr>
              <a:t>数据应用</a:t>
            </a:r>
            <a:endParaRPr lang="en-US" altLang="zh-CN" sz="1100" kern="0" dirty="0">
              <a:solidFill>
                <a:prstClr val="black"/>
              </a:solidFill>
              <a:latin typeface="微软雅黑" panose="020B0503020204020204" pitchFamily="34" charset="-122"/>
              <a:ea typeface="微软雅黑" panose="020B0503020204020204" pitchFamily="34" charset="-122"/>
            </a:endParaRPr>
          </a:p>
          <a:p>
            <a:pPr defTabSz="1219200"/>
            <a:r>
              <a:rPr lang="en-US" altLang="zh-CN" sz="1100" kern="0" dirty="0">
                <a:solidFill>
                  <a:prstClr val="black"/>
                </a:solidFill>
                <a:latin typeface="微软雅黑" panose="020B0503020204020204" pitchFamily="34" charset="-122"/>
                <a:ea typeface="微软雅黑" panose="020B0503020204020204" pitchFamily="34" charset="-122"/>
              </a:rPr>
              <a:t>HDSP</a:t>
            </a:r>
            <a:endParaRPr lang="en-US" altLang="zh-CN" sz="1100" kern="0" dirty="0">
              <a:solidFill>
                <a:prstClr val="black"/>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753837" y="3859456"/>
            <a:ext cx="1476000" cy="1031124"/>
            <a:chOff x="1753837" y="3859456"/>
            <a:chExt cx="1476000" cy="1031124"/>
          </a:xfrm>
        </p:grpSpPr>
        <p:grpSp>
          <p:nvGrpSpPr>
            <p:cNvPr id="153" name="组合 152"/>
            <p:cNvGrpSpPr/>
            <p:nvPr/>
          </p:nvGrpSpPr>
          <p:grpSpPr>
            <a:xfrm>
              <a:off x="1753837" y="3859456"/>
              <a:ext cx="1476000" cy="1031124"/>
              <a:chOff x="5422181" y="2618462"/>
              <a:chExt cx="1674468" cy="584269"/>
            </a:xfrm>
          </p:grpSpPr>
          <p:sp>
            <p:nvSpPr>
              <p:cNvPr id="154"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55" name="Text Box 39"/>
              <p:cNvSpPr txBox="1">
                <a:spLocks noChangeArrowheads="1"/>
              </p:cNvSpPr>
              <p:nvPr/>
            </p:nvSpPr>
            <p:spPr bwMode="auto">
              <a:xfrm>
                <a:off x="5422181" y="2770988"/>
                <a:ext cx="626625" cy="40154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善</a:t>
                </a:r>
                <a:endParaRPr lang="en-US" altLang="zh-CN" sz="1335" dirty="0">
                  <a:solidFill>
                    <a:prstClr val="black"/>
                  </a:solidFill>
                  <a:latin typeface="微软雅黑" panose="020B0503020204020204" pitchFamily="34" charset="-122"/>
                  <a:ea typeface="微软雅黑" panose="020B0503020204020204" pitchFamily="34" charset="-122"/>
                </a:endParaRPr>
              </a:p>
              <a:p>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091093" y="3942889"/>
              <a:ext cx="1045953" cy="884599"/>
              <a:chOff x="7643736" y="4417922"/>
              <a:chExt cx="1319924" cy="987806"/>
            </a:xfrm>
          </p:grpSpPr>
          <p:sp>
            <p:nvSpPr>
              <p:cNvPr id="296"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8" name="角丸四角形 16"/>
              <p:cNvSpPr>
                <a:spLocks noChangeArrowheads="1"/>
              </p:cNvSpPr>
              <p:nvPr/>
            </p:nvSpPr>
            <p:spPr bwMode="auto">
              <a:xfrm>
                <a:off x="7643736" y="4417922"/>
                <a:ext cx="486373" cy="694563"/>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DIM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9" name="角丸四角形 16"/>
              <p:cNvSpPr>
                <a:spLocks noChangeArrowheads="1"/>
              </p:cNvSpPr>
              <p:nvPr/>
            </p:nvSpPr>
            <p:spPr bwMode="auto">
              <a:xfrm>
                <a:off x="8160644" y="4778838"/>
                <a:ext cx="803016" cy="322546"/>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JS_DW</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0" name="角丸四角形 16"/>
              <p:cNvSpPr>
                <a:spLocks noChangeArrowheads="1"/>
              </p:cNvSpPr>
              <p:nvPr/>
            </p:nvSpPr>
            <p:spPr bwMode="auto">
              <a:xfrm>
                <a:off x="8160644" y="4426603"/>
                <a:ext cx="803016" cy="314419"/>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JS_DM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9" name="组合 38"/>
          <p:cNvGrpSpPr/>
          <p:nvPr/>
        </p:nvGrpSpPr>
        <p:grpSpPr>
          <a:xfrm>
            <a:off x="3259422" y="3877120"/>
            <a:ext cx="1476000" cy="1013460"/>
            <a:chOff x="3259422" y="3877120"/>
            <a:chExt cx="1476000" cy="1013460"/>
          </a:xfrm>
        </p:grpSpPr>
        <p:grpSp>
          <p:nvGrpSpPr>
            <p:cNvPr id="157" name="组合 156"/>
            <p:cNvGrpSpPr/>
            <p:nvPr/>
          </p:nvGrpSpPr>
          <p:grpSpPr>
            <a:xfrm>
              <a:off x="3259422" y="3877120"/>
              <a:ext cx="1476000" cy="1013460"/>
              <a:chOff x="5422181" y="2618462"/>
              <a:chExt cx="1674468" cy="584269"/>
            </a:xfrm>
          </p:grpSpPr>
          <p:sp>
            <p:nvSpPr>
              <p:cNvPr id="158" name="Rounded Rectangle 177"/>
              <p:cNvSpPr/>
              <p:nvPr/>
            </p:nvSpPr>
            <p:spPr>
              <a:xfrm>
                <a:off x="5482550" y="2618462"/>
                <a:ext cx="1614099" cy="584269"/>
              </a:xfrm>
              <a:prstGeom prst="roundRect">
                <a:avLst>
                  <a:gd name="adj" fmla="val 1908"/>
                </a:avLst>
              </a:prstGeom>
              <a:solidFill>
                <a:srgbClr val="BFBFBF"/>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59" name="Text Box 39"/>
              <p:cNvSpPr txBox="1">
                <a:spLocks noChangeArrowheads="1"/>
              </p:cNvSpPr>
              <p:nvPr/>
            </p:nvSpPr>
            <p:spPr bwMode="auto">
              <a:xfrm>
                <a:off x="5422181" y="2770988"/>
                <a:ext cx="626625" cy="290108"/>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a:t>
                </a:r>
                <a:endParaRPr lang="en-US" altLang="zh-CN" sz="1335" dirty="0">
                  <a:solidFill>
                    <a:prstClr val="black"/>
                  </a:solidFill>
                  <a:latin typeface="微软雅黑" panose="020B0503020204020204" pitchFamily="34" charset="-122"/>
                  <a:ea typeface="微软雅黑" panose="020B0503020204020204" pitchFamily="34" charset="-122"/>
                </a:endParaRPr>
              </a:p>
              <a:p>
                <a:r>
                  <a:rPr lang="zh-CN" altLang="en-US" sz="1335" dirty="0">
                    <a:solidFill>
                      <a:prstClr val="black"/>
                    </a:solidFill>
                    <a:latin typeface="微软雅黑" panose="020B0503020204020204" pitchFamily="34" charset="-122"/>
                    <a:ea typeface="微软雅黑" panose="020B0503020204020204" pitchFamily="34" charset="-122"/>
                  </a:rPr>
                  <a:t>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3571110" y="3942892"/>
              <a:ext cx="1059149" cy="881193"/>
              <a:chOff x="7643736" y="4421726"/>
              <a:chExt cx="1336577" cy="984002"/>
            </a:xfrm>
          </p:grpSpPr>
          <p:sp>
            <p:nvSpPr>
              <p:cNvPr id="83"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HD_ODS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角丸四角形 16"/>
              <p:cNvSpPr>
                <a:spLocks noChangeArrowheads="1"/>
              </p:cNvSpPr>
              <p:nvPr/>
            </p:nvSpPr>
            <p:spPr bwMode="auto">
              <a:xfrm>
                <a:off x="7643736" y="4421726"/>
                <a:ext cx="486373" cy="690759"/>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HD_</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DIM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角丸四角形 16"/>
              <p:cNvSpPr>
                <a:spLocks noChangeArrowheads="1"/>
              </p:cNvSpPr>
              <p:nvPr/>
            </p:nvSpPr>
            <p:spPr bwMode="auto">
              <a:xfrm>
                <a:off x="8160644" y="4782637"/>
                <a:ext cx="803016" cy="318746"/>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HD_DW</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角丸四角形 16"/>
              <p:cNvSpPr>
                <a:spLocks noChangeArrowheads="1"/>
              </p:cNvSpPr>
              <p:nvPr/>
            </p:nvSpPr>
            <p:spPr bwMode="auto">
              <a:xfrm>
                <a:off x="8177297" y="4437174"/>
                <a:ext cx="803016" cy="307648"/>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HD_DM</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4" name="矩形 3"/>
          <p:cNvSpPr/>
          <p:nvPr/>
        </p:nvSpPr>
        <p:spPr>
          <a:xfrm>
            <a:off x="863029" y="3075430"/>
            <a:ext cx="5624134" cy="197664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组合 39"/>
          <p:cNvGrpSpPr/>
          <p:nvPr/>
        </p:nvGrpSpPr>
        <p:grpSpPr>
          <a:xfrm>
            <a:off x="4756752" y="3871048"/>
            <a:ext cx="1476000" cy="1019532"/>
            <a:chOff x="4756752" y="3871048"/>
            <a:chExt cx="1476000" cy="1019532"/>
          </a:xfrm>
        </p:grpSpPr>
        <p:grpSp>
          <p:nvGrpSpPr>
            <p:cNvPr id="161" name="组合 160"/>
            <p:cNvGrpSpPr/>
            <p:nvPr/>
          </p:nvGrpSpPr>
          <p:grpSpPr>
            <a:xfrm>
              <a:off x="4756752" y="3871048"/>
              <a:ext cx="1476000" cy="1019532"/>
              <a:chOff x="5422181" y="2618462"/>
              <a:chExt cx="1674468" cy="584269"/>
            </a:xfrm>
          </p:grpSpPr>
          <p:sp>
            <p:nvSpPr>
              <p:cNvPr id="162"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63" name="Text Box 39"/>
              <p:cNvSpPr txBox="1">
                <a:spLocks noChangeArrowheads="1"/>
              </p:cNvSpPr>
              <p:nvPr/>
            </p:nvSpPr>
            <p:spPr bwMode="auto">
              <a:xfrm>
                <a:off x="5422181" y="2770862"/>
                <a:ext cx="802184" cy="229293"/>
              </a:xfrm>
              <a:prstGeom prst="rect">
                <a:avLst/>
              </a:prstGeom>
              <a:noFill/>
              <a:ln w="9525">
                <a:noFill/>
                <a:miter lim="800000"/>
              </a:ln>
              <a:effectLst/>
            </p:spPr>
            <p:txBody>
              <a:bodyPr wrap="square">
                <a:spAutoFit/>
              </a:bodyPr>
              <a:lstStyle/>
              <a:p>
                <a:r>
                  <a:rPr lang="en-US" altLang="zh-CN" sz="1000" dirty="0">
                    <a:solidFill>
                      <a:prstClr val="black"/>
                    </a:solidFill>
                    <a:latin typeface="微软雅黑" panose="020B0503020204020204" pitchFamily="34" charset="-122"/>
                    <a:ea typeface="微软雅黑" panose="020B0503020204020204" pitchFamily="34" charset="-122"/>
                  </a:rPr>
                  <a:t>CP</a:t>
                </a:r>
                <a:endParaRPr lang="en-US" altLang="zh-CN" sz="1000" dirty="0">
                  <a:solidFill>
                    <a:prstClr val="black"/>
                  </a:solidFill>
                  <a:latin typeface="微软雅黑" panose="020B0503020204020204" pitchFamily="34" charset="-122"/>
                  <a:ea typeface="微软雅黑" panose="020B0503020204020204" pitchFamily="34" charset="-122"/>
                </a:endParaRPr>
              </a:p>
              <a:p>
                <a:r>
                  <a:rPr lang="en-US" altLang="zh-CN" sz="1000" dirty="0">
                    <a:solidFill>
                      <a:prstClr val="black"/>
                    </a:solidFill>
                    <a:latin typeface="微软雅黑" panose="020B0503020204020204" pitchFamily="34" charset="-122"/>
                    <a:ea typeface="微软雅黑" panose="020B0503020204020204" pitchFamily="34" charset="-122"/>
                  </a:rPr>
                  <a:t>BG</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5168493" y="3957336"/>
              <a:ext cx="1002965" cy="866747"/>
              <a:chOff x="7643735" y="4437857"/>
              <a:chExt cx="1319925" cy="967871"/>
            </a:xfrm>
          </p:grpSpPr>
          <p:sp>
            <p:nvSpPr>
              <p:cNvPr id="101" name="角丸四角形 16"/>
              <p:cNvSpPr>
                <a:spLocks noChangeArrowheads="1"/>
              </p:cNvSpPr>
              <p:nvPr/>
            </p:nvSpPr>
            <p:spPr bwMode="auto">
              <a:xfrm>
                <a:off x="7643736" y="5123066"/>
                <a:ext cx="1319924" cy="28266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CPBG_ODS</a:t>
                </a:r>
                <a:endParaRPr kumimoji="1" lang="en-US" altLang="zh-CN" sz="10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角丸四角形 16"/>
              <p:cNvSpPr>
                <a:spLocks noChangeArrowheads="1"/>
              </p:cNvSpPr>
              <p:nvPr/>
            </p:nvSpPr>
            <p:spPr bwMode="auto">
              <a:xfrm>
                <a:off x="7643735" y="4437857"/>
                <a:ext cx="550839" cy="674627"/>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_DIM</a:t>
                </a:r>
                <a:endParaRPr kumimoji="1" lang="en-US" altLang="zh-CN" sz="9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角丸四角形 16"/>
              <p:cNvSpPr>
                <a:spLocks noChangeArrowheads="1"/>
              </p:cNvSpPr>
              <p:nvPr/>
            </p:nvSpPr>
            <p:spPr bwMode="auto">
              <a:xfrm>
                <a:off x="8264604" y="4782639"/>
                <a:ext cx="699054" cy="30261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_DW</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角丸四角形 16"/>
              <p:cNvSpPr>
                <a:spLocks noChangeArrowheads="1"/>
              </p:cNvSpPr>
              <p:nvPr/>
            </p:nvSpPr>
            <p:spPr bwMode="auto">
              <a:xfrm>
                <a:off x="8250535" y="4442212"/>
                <a:ext cx="699054" cy="302612"/>
              </a:xfrm>
              <a:prstGeom prst="roundRect">
                <a:avLst>
                  <a:gd name="adj" fmla="val 8827"/>
                </a:avLst>
              </a:prstGeom>
              <a:solidFill>
                <a:schemeClr val="bg1">
                  <a:lumMod val="65000"/>
                </a:schemeClr>
              </a:solidFill>
              <a:ln w="9525">
                <a:noFill/>
                <a:miter lim="800000"/>
              </a:ln>
            </p:spPr>
            <p:txBody>
              <a:bodyPr lIns="44315" tIns="57609" rIns="44315" bIns="57609" anchor="ctr"/>
              <a:lstStyle/>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CPBG</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1125220" fontAlgn="base">
                  <a:spcBef>
                    <a:spcPct val="0"/>
                  </a:spcBef>
                  <a:spcAft>
                    <a:spcPct val="0"/>
                  </a:spcAft>
                  <a:buClr>
                    <a:srgbClr val="A42939"/>
                  </a:buClr>
                  <a:defRPr/>
                </a:pPr>
                <a:r>
                  <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_DM</a:t>
                </a:r>
                <a:endParaRPr kumimoji="1" lang="en-US" altLang="zh-CN" sz="8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105" name="角丸四角形 16"/>
          <p:cNvSpPr>
            <a:spLocks noChangeArrowheads="1"/>
          </p:cNvSpPr>
          <p:nvPr/>
        </p:nvSpPr>
        <p:spPr bwMode="auto">
          <a:xfrm>
            <a:off x="245111" y="1748092"/>
            <a:ext cx="414020" cy="366458"/>
          </a:xfrm>
          <a:prstGeom prst="roundRect">
            <a:avLst>
              <a:gd name="adj" fmla="val 4017"/>
            </a:avLst>
          </a:prstGeom>
          <a:solidFill>
            <a:srgbClr val="55ADDD">
              <a:alpha val="60000"/>
            </a:srgbClr>
          </a:solidFill>
          <a:ln>
            <a:noFill/>
          </a:ln>
          <a:effectLst>
            <a:outerShdw blurRad="40000" dist="23000" dir="5400000" rotWithShape="0">
              <a:srgbClr val="000000">
                <a:alpha val="35000"/>
              </a:srgbClr>
            </a:outerShdw>
          </a:effectLst>
        </p:spPr>
        <p:txBody>
          <a:bodyPr wrap="none" anchor="ct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华东</a:t>
            </a:r>
            <a:endParaRPr lang="en-US" altLang="zh-CN" sz="1000" b="1" kern="0" dirty="0">
              <a:solidFill>
                <a:prstClr val="white"/>
              </a:solidFill>
              <a:latin typeface="微软雅黑" panose="020B0503020204020204" pitchFamily="34" charset="-122"/>
              <a:ea typeface="微软雅黑" panose="020B0503020204020204" pitchFamily="34" charset="-122"/>
            </a:endParaRPr>
          </a:p>
        </p:txBody>
      </p:sp>
      <p:cxnSp>
        <p:nvCxnSpPr>
          <p:cNvPr id="108" name="直接箭头连接符 107"/>
          <p:cNvCxnSpPr/>
          <p:nvPr/>
        </p:nvCxnSpPr>
        <p:spPr>
          <a:xfrm flipV="1">
            <a:off x="4168107" y="3724638"/>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cxnSp>
        <p:nvCxnSpPr>
          <p:cNvPr id="109" name="直接箭头连接符 108"/>
          <p:cNvCxnSpPr/>
          <p:nvPr/>
        </p:nvCxnSpPr>
        <p:spPr>
          <a:xfrm flipV="1">
            <a:off x="5756559" y="3735816"/>
            <a:ext cx="0" cy="158832"/>
          </a:xfrm>
          <a:prstGeom prst="straightConnector1">
            <a:avLst/>
          </a:prstGeom>
          <a:ln>
            <a:solidFill>
              <a:schemeClr val="bg1">
                <a:lumMod val="50000"/>
              </a:schemeClr>
            </a:solidFill>
            <a:tailEnd type="arrow" w="med" len="med"/>
          </a:ln>
        </p:spPr>
        <p:style>
          <a:lnRef idx="1">
            <a:schemeClr val="accent3"/>
          </a:lnRef>
          <a:fillRef idx="0">
            <a:schemeClr val="accent3"/>
          </a:fillRef>
          <a:effectRef idx="0">
            <a:schemeClr val="accent3"/>
          </a:effectRef>
          <a:fontRef idx="minor">
            <a:schemeClr val="tx1"/>
          </a:fontRef>
        </p:style>
      </p:cxnSp>
      <p:grpSp>
        <p:nvGrpSpPr>
          <p:cNvPr id="3" name="组合 2"/>
          <p:cNvGrpSpPr/>
          <p:nvPr/>
        </p:nvGrpSpPr>
        <p:grpSpPr>
          <a:xfrm>
            <a:off x="1792045" y="835693"/>
            <a:ext cx="4377058" cy="600896"/>
            <a:chOff x="969551" y="1048641"/>
            <a:chExt cx="5168113" cy="771102"/>
          </a:xfrm>
        </p:grpSpPr>
        <p:grpSp>
          <p:nvGrpSpPr>
            <p:cNvPr id="107" name="组合 106"/>
            <p:cNvGrpSpPr/>
            <p:nvPr/>
          </p:nvGrpSpPr>
          <p:grpSpPr>
            <a:xfrm>
              <a:off x="969551" y="1048641"/>
              <a:ext cx="1529588" cy="749591"/>
              <a:chOff x="969551" y="974226"/>
              <a:chExt cx="1565333" cy="828899"/>
            </a:xfrm>
          </p:grpSpPr>
          <p:sp>
            <p:nvSpPr>
              <p:cNvPr id="110" name="Rounded Rectangle 177"/>
              <p:cNvSpPr/>
              <p:nvPr/>
            </p:nvSpPr>
            <p:spPr>
              <a:xfrm>
                <a:off x="1029921" y="974226"/>
                <a:ext cx="1504963"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11" name="Text Box 39"/>
              <p:cNvSpPr txBox="1">
                <a:spLocks noChangeArrowheads="1"/>
              </p:cNvSpPr>
              <p:nvPr/>
            </p:nvSpPr>
            <p:spPr bwMode="auto">
              <a:xfrm>
                <a:off x="969551" y="1299764"/>
                <a:ext cx="626625" cy="349394"/>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嘉善</a:t>
                </a:r>
                <a:endParaRPr lang="en-US" altLang="zh-CN" sz="1000" dirty="0" err="1">
                  <a:solidFill>
                    <a:prstClr val="black"/>
                  </a:solidFill>
                  <a:latin typeface="微软雅黑" panose="020B0503020204020204" pitchFamily="34" charset="-122"/>
                  <a:ea typeface="微软雅黑" panose="020B0503020204020204" pitchFamily="34" charset="-122"/>
                </a:endParaRPr>
              </a:p>
            </p:txBody>
          </p:sp>
          <p:graphicFrame>
            <p:nvGraphicFramePr>
              <p:cNvPr id="113" name="Object 35"/>
              <p:cNvGraphicFramePr>
                <a:graphicFrameLocks noChangeAspect="1"/>
              </p:cNvGraphicFramePr>
              <p:nvPr/>
            </p:nvGraphicFramePr>
            <p:xfrm>
              <a:off x="1484284" y="1238569"/>
              <a:ext cx="482236" cy="340480"/>
            </p:xfrm>
            <a:graphic>
              <a:graphicData uri="http://schemas.openxmlformats.org/presentationml/2006/ole">
                <mc:AlternateContent xmlns:mc="http://schemas.openxmlformats.org/markup-compatibility/2006">
                  <mc:Choice xmlns:v="urn:schemas-microsoft-com:vml" Requires="v">
                    <p:oleObj spid="_x0000_s35397" name="Visio" r:id="rId1" imgW="412115" imgH="385445" progId="Visio.Drawing.11">
                      <p:embed/>
                    </p:oleObj>
                  </mc:Choice>
                  <mc:Fallback>
                    <p:oleObj name="Visio" r:id="rId1" imgW="412115" imgH="385445" progId="Visio.Drawing.11">
                      <p:embed/>
                      <p:pic>
                        <p:nvPicPr>
                          <p:cNvPr id="0" name="图片 32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284" y="1238569"/>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 name="Object 16"/>
              <p:cNvGraphicFramePr>
                <a:graphicFrameLocks noChangeAspect="1"/>
              </p:cNvGraphicFramePr>
              <p:nvPr/>
            </p:nvGraphicFramePr>
            <p:xfrm>
              <a:off x="1865778" y="1243069"/>
              <a:ext cx="482600" cy="339725"/>
            </p:xfrm>
            <a:graphic>
              <a:graphicData uri="http://schemas.openxmlformats.org/presentationml/2006/ole">
                <mc:AlternateContent xmlns:mc="http://schemas.openxmlformats.org/markup-compatibility/2006">
                  <mc:Choice xmlns:v="urn:schemas-microsoft-com:vml" Requires="v">
                    <p:oleObj spid="_x0000_s35398" name="Visio" r:id="rId3" imgW="412115" imgH="385445" progId="Visio.Drawing.11">
                      <p:embed/>
                    </p:oleObj>
                  </mc:Choice>
                  <mc:Fallback>
                    <p:oleObj name="Visio" r:id="rId3" imgW="412115" imgH="385445" progId="Visio.Drawing.11">
                      <p:embed/>
                      <p:pic>
                        <p:nvPicPr>
                          <p:cNvPr id="0" name="图片 3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778" y="1243069"/>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5" name="组合 114"/>
            <p:cNvGrpSpPr/>
            <p:nvPr/>
          </p:nvGrpSpPr>
          <p:grpSpPr>
            <a:xfrm>
              <a:off x="2828305" y="1069985"/>
              <a:ext cx="1541746" cy="728386"/>
              <a:chOff x="3415250" y="963932"/>
              <a:chExt cx="1636307" cy="828899"/>
            </a:xfrm>
          </p:grpSpPr>
          <p:sp>
            <p:nvSpPr>
              <p:cNvPr id="116" name="Rounded Rectangle 177"/>
              <p:cNvSpPr/>
              <p:nvPr/>
            </p:nvSpPr>
            <p:spPr>
              <a:xfrm>
                <a:off x="3475619" y="963932"/>
                <a:ext cx="1575938"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17" name="Text Box 39"/>
              <p:cNvSpPr txBox="1">
                <a:spLocks noChangeArrowheads="1"/>
              </p:cNvSpPr>
              <p:nvPr/>
            </p:nvSpPr>
            <p:spPr bwMode="auto">
              <a:xfrm>
                <a:off x="3415250" y="1289473"/>
                <a:ext cx="626625" cy="359565"/>
              </a:xfrm>
              <a:prstGeom prst="rect">
                <a:avLst/>
              </a:prstGeom>
              <a:noFill/>
              <a:ln w="9525">
                <a:noFill/>
                <a:miter lim="800000"/>
              </a:ln>
              <a:effectLst/>
            </p:spPr>
            <p:txBody>
              <a:bodyPr wrap="square">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华东</a:t>
                </a:r>
                <a:endParaRPr lang="en-US" altLang="zh-CN" sz="1000" dirty="0" err="1">
                  <a:solidFill>
                    <a:prstClr val="black"/>
                  </a:solidFill>
                  <a:latin typeface="微软雅黑" panose="020B0503020204020204" pitchFamily="34" charset="-122"/>
                  <a:ea typeface="微软雅黑" panose="020B0503020204020204" pitchFamily="34" charset="-122"/>
                </a:endParaRPr>
              </a:p>
            </p:txBody>
          </p:sp>
          <p:graphicFrame>
            <p:nvGraphicFramePr>
              <p:cNvPr id="118" name="Object 35"/>
              <p:cNvGraphicFramePr>
                <a:graphicFrameLocks noChangeAspect="1"/>
              </p:cNvGraphicFramePr>
              <p:nvPr/>
            </p:nvGraphicFramePr>
            <p:xfrm>
              <a:off x="3956365" y="1228066"/>
              <a:ext cx="482236" cy="340480"/>
            </p:xfrm>
            <a:graphic>
              <a:graphicData uri="http://schemas.openxmlformats.org/presentationml/2006/ole">
                <mc:AlternateContent xmlns:mc="http://schemas.openxmlformats.org/markup-compatibility/2006">
                  <mc:Choice xmlns:v="urn:schemas-microsoft-com:vml" Requires="v">
                    <p:oleObj spid="_x0000_s35399" name="Visio" r:id="rId4" imgW="412115" imgH="385445" progId="Visio.Drawing.11">
                      <p:embed/>
                    </p:oleObj>
                  </mc:Choice>
                  <mc:Fallback>
                    <p:oleObj name="Visio" r:id="rId4" imgW="412115" imgH="385445" progId="Visio.Drawing.11">
                      <p:embed/>
                      <p:pic>
                        <p:nvPicPr>
                          <p:cNvPr id="0" name="图片 32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365" y="1228066"/>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 name="Object 16"/>
              <p:cNvGraphicFramePr>
                <a:graphicFrameLocks noChangeAspect="1"/>
              </p:cNvGraphicFramePr>
              <p:nvPr/>
            </p:nvGraphicFramePr>
            <p:xfrm>
              <a:off x="4337858" y="1232566"/>
              <a:ext cx="482600" cy="339725"/>
            </p:xfrm>
            <a:graphic>
              <a:graphicData uri="http://schemas.openxmlformats.org/presentationml/2006/ole">
                <mc:AlternateContent xmlns:mc="http://schemas.openxmlformats.org/markup-compatibility/2006">
                  <mc:Choice xmlns:v="urn:schemas-microsoft-com:vml" Requires="v">
                    <p:oleObj spid="_x0000_s35400" name="Visio" r:id="rId5" imgW="412115" imgH="385445" progId="Visio.Drawing.11">
                      <p:embed/>
                    </p:oleObj>
                  </mc:Choice>
                  <mc:Fallback>
                    <p:oleObj name="Visio" r:id="rId5" imgW="412115" imgH="385445" progId="Visio.Drawing.11">
                      <p:embed/>
                      <p:pic>
                        <p:nvPicPr>
                          <p:cNvPr id="0" name="图片 32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858" y="1232566"/>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0" name="组合 119"/>
            <p:cNvGrpSpPr/>
            <p:nvPr/>
          </p:nvGrpSpPr>
          <p:grpSpPr>
            <a:xfrm>
              <a:off x="4664629" y="1055666"/>
              <a:ext cx="1473035" cy="764077"/>
              <a:chOff x="5584467" y="937847"/>
              <a:chExt cx="1548793" cy="828899"/>
            </a:xfrm>
          </p:grpSpPr>
          <p:sp>
            <p:nvSpPr>
              <p:cNvPr id="122" name="Rounded Rectangle 177"/>
              <p:cNvSpPr/>
              <p:nvPr/>
            </p:nvSpPr>
            <p:spPr>
              <a:xfrm>
                <a:off x="5596621" y="937847"/>
                <a:ext cx="1536639" cy="828899"/>
              </a:xfrm>
              <a:prstGeom prst="roundRect">
                <a:avLst>
                  <a:gd name="adj" fmla="val 1908"/>
                </a:avLst>
              </a:prstGeom>
              <a:solidFill>
                <a:schemeClr val="accent6">
                  <a:lumMod val="60000"/>
                  <a:lumOff val="40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1000" kern="0">
                  <a:solidFill>
                    <a:prstClr val="white"/>
                  </a:solidFill>
                </a:endParaRPr>
              </a:p>
            </p:txBody>
          </p:sp>
          <p:sp>
            <p:nvSpPr>
              <p:cNvPr id="123" name="Text Box 39"/>
              <p:cNvSpPr txBox="1">
                <a:spLocks noChangeArrowheads="1"/>
              </p:cNvSpPr>
              <p:nvPr/>
            </p:nvSpPr>
            <p:spPr bwMode="auto">
              <a:xfrm>
                <a:off x="5584467" y="1278921"/>
                <a:ext cx="673263" cy="342769"/>
              </a:xfrm>
              <a:prstGeom prst="rect">
                <a:avLst/>
              </a:prstGeom>
              <a:noFill/>
              <a:ln w="9525">
                <a:noFill/>
                <a:miter lim="800000"/>
              </a:ln>
              <a:effectLst/>
            </p:spPr>
            <p:txBody>
              <a:bodyPr wrap="square">
                <a:spAutoFit/>
              </a:bodyPr>
              <a:lstStyle/>
              <a:p>
                <a:r>
                  <a:rPr lang="en-US" altLang="zh-CN" sz="1000" dirty="0">
                    <a:solidFill>
                      <a:prstClr val="black"/>
                    </a:solidFill>
                    <a:latin typeface="微软雅黑" panose="020B0503020204020204" pitchFamily="34" charset="-122"/>
                    <a:ea typeface="微软雅黑" panose="020B0503020204020204" pitchFamily="34" charset="-122"/>
                  </a:rPr>
                  <a:t>CPBG</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aphicFrame>
            <p:nvGraphicFramePr>
              <p:cNvPr id="124" name="Object 35"/>
              <p:cNvGraphicFramePr>
                <a:graphicFrameLocks noChangeAspect="1"/>
              </p:cNvGraphicFramePr>
              <p:nvPr/>
            </p:nvGraphicFramePr>
            <p:xfrm>
              <a:off x="6131008" y="1232469"/>
              <a:ext cx="482236" cy="340480"/>
            </p:xfrm>
            <a:graphic>
              <a:graphicData uri="http://schemas.openxmlformats.org/presentationml/2006/ole">
                <mc:AlternateContent xmlns:mc="http://schemas.openxmlformats.org/markup-compatibility/2006">
                  <mc:Choice xmlns:v="urn:schemas-microsoft-com:vml" Requires="v">
                    <p:oleObj spid="_x0000_s35401" name="Visio" r:id="rId6" imgW="412115" imgH="385445" progId="Visio.Drawing.11">
                      <p:embed/>
                    </p:oleObj>
                  </mc:Choice>
                  <mc:Fallback>
                    <p:oleObj name="Visio" r:id="rId6" imgW="412115" imgH="385445" progId="Visio.Drawing.11">
                      <p:embed/>
                      <p:pic>
                        <p:nvPicPr>
                          <p:cNvPr id="0" name="图片 32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008" y="1232469"/>
                            <a:ext cx="482236" cy="3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 name="Object 16"/>
              <p:cNvGraphicFramePr>
                <a:graphicFrameLocks noChangeAspect="1"/>
              </p:cNvGraphicFramePr>
              <p:nvPr/>
            </p:nvGraphicFramePr>
            <p:xfrm>
              <a:off x="6512501" y="1236969"/>
              <a:ext cx="482600" cy="339725"/>
            </p:xfrm>
            <a:graphic>
              <a:graphicData uri="http://schemas.openxmlformats.org/presentationml/2006/ole">
                <mc:AlternateContent xmlns:mc="http://schemas.openxmlformats.org/markup-compatibility/2006">
                  <mc:Choice xmlns:v="urn:schemas-microsoft-com:vml" Requires="v">
                    <p:oleObj spid="_x0000_s35402" name="Visio" r:id="rId7" imgW="412115" imgH="385445" progId="Visio.Drawing.11">
                      <p:embed/>
                    </p:oleObj>
                  </mc:Choice>
                  <mc:Fallback>
                    <p:oleObj name="Visio" r:id="rId7" imgW="412115" imgH="385445" progId="Visio.Drawing.11">
                      <p:embed/>
                      <p:pic>
                        <p:nvPicPr>
                          <p:cNvPr id="0" name="图片 32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2501" y="1236969"/>
                            <a:ext cx="48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cxnSp>
        <p:nvCxnSpPr>
          <p:cNvPr id="129" name="肘形连接符 402"/>
          <p:cNvCxnSpPr>
            <a:stCxn id="165" idx="0"/>
            <a:endCxn id="110" idx="2"/>
          </p:cNvCxnSpPr>
          <p:nvPr/>
        </p:nvCxnSpPr>
        <p:spPr>
          <a:xfrm rot="16200000" flipV="1">
            <a:off x="3131736" y="752848"/>
            <a:ext cx="303275" cy="1637231"/>
          </a:xfrm>
          <a:prstGeom prst="bent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肘形连接符 402"/>
          <p:cNvCxnSpPr>
            <a:stCxn id="165" idx="0"/>
            <a:endCxn id="122" idx="2"/>
          </p:cNvCxnSpPr>
          <p:nvPr/>
        </p:nvCxnSpPr>
        <p:spPr>
          <a:xfrm rot="5400000" flipH="1" flipV="1">
            <a:off x="4682845" y="855732"/>
            <a:ext cx="286512" cy="1448227"/>
          </a:xfrm>
          <a:prstGeom prst="bentConnector3">
            <a:avLst>
              <a:gd name="adj1" fmla="val 50000"/>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402"/>
          <p:cNvCxnSpPr>
            <a:endCxn id="116" idx="2"/>
          </p:cNvCxnSpPr>
          <p:nvPr/>
        </p:nvCxnSpPr>
        <p:spPr>
          <a:xfrm rot="16200000" flipV="1">
            <a:off x="3926200" y="1536993"/>
            <a:ext cx="293383" cy="59268"/>
          </a:xfrm>
          <a:prstGeom prst="bentConnector3">
            <a:avLst>
              <a:gd name="adj1" fmla="val 50000"/>
            </a:avLst>
          </a:prstGeom>
          <a:ln w="1905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34" name="Object 32"/>
          <p:cNvGraphicFramePr>
            <a:graphicFrameLocks noChangeAspect="1"/>
          </p:cNvGraphicFramePr>
          <p:nvPr/>
        </p:nvGraphicFramePr>
        <p:xfrm>
          <a:off x="870925" y="1738914"/>
          <a:ext cx="5659608" cy="162019"/>
        </p:xfrm>
        <a:graphic>
          <a:graphicData uri="http://schemas.openxmlformats.org/presentationml/2006/ole">
            <mc:AlternateContent xmlns:mc="http://schemas.openxmlformats.org/markup-compatibility/2006">
              <mc:Choice xmlns:v="urn:schemas-microsoft-com:vml" Requires="v">
                <p:oleObj spid="_x0000_s35403" name="Visio" r:id="rId8" imgW="4652645" imgH="672465" progId="Visio.Drawing.11">
                  <p:embed/>
                </p:oleObj>
              </mc:Choice>
              <mc:Fallback>
                <p:oleObj name="Visio" r:id="rId8" imgW="4652645" imgH="672465" progId="Visio.Drawing.11">
                  <p:embed/>
                  <p:pic>
                    <p:nvPicPr>
                      <p:cNvPr id="0" name="图片 32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25" y="1738914"/>
                        <a:ext cx="5659608" cy="162019"/>
                      </a:xfrm>
                      <a:prstGeom prst="rect">
                        <a:avLst/>
                      </a:prstGeom>
                      <a:noFill/>
                      <a:ln>
                        <a:noFill/>
                      </a:ln>
                      <a:effectLst/>
                    </p:spPr>
                  </p:pic>
                </p:oleObj>
              </mc:Fallback>
            </mc:AlternateContent>
          </a:graphicData>
        </a:graphic>
      </p:graphicFrame>
      <p:cxnSp>
        <p:nvCxnSpPr>
          <p:cNvPr id="135" name="肘形连接符 402"/>
          <p:cNvCxnSpPr>
            <a:stCxn id="193" idx="0"/>
          </p:cNvCxnSpPr>
          <p:nvPr/>
        </p:nvCxnSpPr>
        <p:spPr>
          <a:xfrm rot="5400000" flipH="1" flipV="1">
            <a:off x="3048974" y="1377394"/>
            <a:ext cx="535556" cy="1596616"/>
          </a:xfrm>
          <a:prstGeom prst="bentConnector2">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402"/>
          <p:cNvCxnSpPr>
            <a:stCxn id="215" idx="0"/>
          </p:cNvCxnSpPr>
          <p:nvPr/>
        </p:nvCxnSpPr>
        <p:spPr>
          <a:xfrm rot="16200000" flipV="1">
            <a:off x="4524961" y="1447082"/>
            <a:ext cx="546011" cy="1446786"/>
          </a:xfrm>
          <a:prstGeom prst="bentConnector2">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肘形连接符 402"/>
          <p:cNvCxnSpPr/>
          <p:nvPr/>
        </p:nvCxnSpPr>
        <p:spPr>
          <a:xfrm rot="16200000" flipV="1">
            <a:off x="4079708" y="1940969"/>
            <a:ext cx="542149" cy="462873"/>
          </a:xfrm>
          <a:prstGeom prst="bentConnector3">
            <a:avLst>
              <a:gd name="adj1" fmla="val 58649"/>
            </a:avLst>
          </a:prstGeom>
          <a:ln w="1905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8" name="TextBox 74"/>
          <p:cNvSpPr txBox="1"/>
          <p:nvPr/>
        </p:nvSpPr>
        <p:spPr>
          <a:xfrm>
            <a:off x="7257943" y="4040089"/>
            <a:ext cx="4686859" cy="2585564"/>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数据仓库（</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安全：各基地独立库</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cpbg_dm,hd_dm,js_dm</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和独立表，基地的数据进对应基地的库，做数据隔离；分别创建</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独立的</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cpbg_hive,hd_hive,js_hive</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Ranger</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组件授权，</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给基地</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用户授权该基地的库权限</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，该用户只能操作本基地的库和表。基地的</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账号密码只给对应基地的管理员去系统中配置（</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DBA</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负责建库建表，会有统一的库权限，不给应用管理员权限）</a:t>
            </a:r>
            <a:endPar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创建库</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：按数仓层级创建对应的库， </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原始数据</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dwd</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明细</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dws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汇总</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dm(</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应用</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dim(</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维度</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，不同</a:t>
            </a:r>
            <a:r>
              <a:rPr lang="zh-CN" altLang="en-US" sz="115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库名前加基地编码</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区分。</a:t>
            </a:r>
            <a:endPar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表命名</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：①</a:t>
            </a:r>
            <a:r>
              <a:rPr lang="en-US" altLang="zh-CN" sz="1150" dirty="0" err="1">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层级</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来源系统</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ods_s4_table   </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② </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层级</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主题</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_</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内容描述 ，</a:t>
            </a:r>
            <a:r>
              <a:rPr lang="en-US" altLang="zh-CN" sz="1150" b="1" dirty="0" err="1">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dwd_po_orders</a:t>
            </a:r>
            <a:r>
              <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。不同库允许创建同名表。</a:t>
            </a:r>
            <a:endPar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defTabSz="457200">
              <a:defRPr/>
            </a:pP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④  </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表分区</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SAP</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数据默认按集团</a:t>
            </a:r>
            <a:r>
              <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(MANDT)</a:t>
            </a:r>
            <a:r>
              <a:rPr lang="zh-CN" altLang="en-US"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做一级分区，其他分区字段按需设计</a:t>
            </a:r>
            <a:endParaRPr lang="en-US" altLang="zh-CN" sz="115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下箭头 29"/>
          <p:cNvSpPr/>
          <p:nvPr/>
        </p:nvSpPr>
        <p:spPr>
          <a:xfrm rot="18176768">
            <a:off x="6815678" y="4870320"/>
            <a:ext cx="360433" cy="460368"/>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TextBox 74"/>
          <p:cNvSpPr txBox="1"/>
          <p:nvPr/>
        </p:nvSpPr>
        <p:spPr>
          <a:xfrm>
            <a:off x="7249052" y="2190125"/>
            <a:ext cx="4697202" cy="1767212"/>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数据集市（</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同数据仓库，</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各基地创建独立库</a:t>
            </a:r>
            <a:r>
              <a:rPr lang="en-US" altLang="zh-CN"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cpbg_dm,hd_dm,js_dm</a:t>
            </a:r>
            <a:r>
              <a:rPr lang="en-US" altLang="zh-CN"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和表，</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独立的</a:t>
            </a:r>
            <a:r>
              <a:rPr lang="en-US" altLang="zh-CN" sz="1150" b="1" dirty="0" err="1">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cpbg_doris,hd_doris,js_doris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用户授权该基地前缀的库权限</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创建库：</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默认创建</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dm(</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数据应用</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，其他层级如</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dwd</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dws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/dim/</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ods</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按业务需求同步创建。各基地库名和数仓库名保持一致</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以基地编码为前缀</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创建表：</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创建</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数仓的同名表和同名字段，表数据在数仓中加工后同步过来</a:t>
            </a:r>
            <a:endPar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下箭头 29"/>
          <p:cNvSpPr/>
          <p:nvPr/>
        </p:nvSpPr>
        <p:spPr>
          <a:xfrm rot="16200000">
            <a:off x="6832511" y="3297812"/>
            <a:ext cx="357209" cy="381036"/>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 name="TextBox 74"/>
          <p:cNvSpPr txBox="1"/>
          <p:nvPr/>
        </p:nvSpPr>
        <p:spPr>
          <a:xfrm>
            <a:off x="7249052" y="790038"/>
            <a:ext cx="4686860" cy="1324512"/>
          </a:xfrm>
          <a:prstGeom prst="rect">
            <a:avLst/>
          </a:prstGeom>
          <a:noFill/>
          <a:ln>
            <a:solidFill>
              <a:schemeClr val="tx1"/>
            </a:solidFill>
          </a:ln>
        </p:spPr>
        <p:txBody>
          <a:bodyPr wrap="square" rtlCol="0">
            <a:noAutofit/>
          </a:bodyPr>
          <a:lstStyle/>
          <a:p>
            <a:pPr defTabSz="457200">
              <a:defRPr/>
            </a:pP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数据应用（</a:t>
            </a:r>
            <a:r>
              <a:rPr lang="en-US" altLang="zh-CN"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HDSP</a:t>
            </a:r>
            <a:r>
              <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50" b="1"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统一入口</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统一的前端登录地址</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，通过多租户实现用户和角色权限在应用内的隔离（跨租户无法直接访问数据，租户间数据隔离）</a:t>
            </a:r>
            <a:endParaRPr lang="en-US" altLang="zh-CN"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安全：</a:t>
            </a: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多租户设计，</a:t>
            </a:r>
            <a:r>
              <a:rPr lang="zh-CN" altLang="en-US" sz="115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各基地建独立租户</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CPBG,HD,JS</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在租户内配置该基地的</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hive</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和</a:t>
            </a:r>
            <a:r>
              <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Doris</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数据源账号，只能操作自己租户的库表。</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a:p>
            <a:pPr marL="228600" indent="-228600" defTabSz="457200">
              <a:buFont typeface="+mj-ea"/>
              <a:buAutoNum type="circleNumDbPlain"/>
              <a:defRPr/>
            </a:pPr>
            <a:r>
              <a:rPr lang="zh-CN" altLang="en-US" sz="1150" b="1"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登录认证：</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集成中央的</a:t>
            </a:r>
            <a:r>
              <a:rPr lang="en-US" altLang="zh-CN" sz="1150" dirty="0" err="1">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Luxlink</a:t>
            </a:r>
            <a:r>
              <a:rPr lang="zh-CN" altLang="en-US"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rPr>
              <a:t>门户做统一认证，登录门户后可直接跳转访问数据底座，或直接访问数据底座的门户地址做登录。</a:t>
            </a:r>
            <a:endParaRPr lang="en-US" altLang="zh-CN" sz="115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0" name="下箭头 29"/>
          <p:cNvSpPr/>
          <p:nvPr/>
        </p:nvSpPr>
        <p:spPr>
          <a:xfrm rot="13335088">
            <a:off x="6806070" y="1588728"/>
            <a:ext cx="360775" cy="527144"/>
          </a:xfrm>
          <a:prstGeom prst="downArrow">
            <a:avLst/>
          </a:prstGeom>
          <a:solidFill>
            <a:schemeClr val="accent5">
              <a:lumMod val="40000"/>
              <a:lumOff val="60000"/>
            </a:schemeClr>
          </a:solidFill>
          <a:ln w="12700" cap="flat" cmpd="sng" algn="ctr">
            <a:noFill/>
            <a:prstDash val="solid"/>
            <a:miter lim="800000"/>
          </a:ln>
          <a:effectLst/>
        </p:spPr>
        <p:txBody>
          <a:bodyPr vert="vert" rtlCol="0" anchor="ctr"/>
          <a:lstStyle/>
          <a:p>
            <a:pPr algn="ctr" defTabSz="1055370">
              <a:defRPr/>
            </a:pPr>
            <a:endParaRPr lang="zh-CN" altLang="en-US" sz="1400" b="1" kern="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5" name="Picture 4"/>
          <p:cNvPicPr>
            <a:picLocks noChangeAspect="1" noChangeArrowheads="1"/>
          </p:cNvPicPr>
          <p:nvPr/>
        </p:nvPicPr>
        <p:blipFill>
          <a:blip r:embed="rId10" cstate="print"/>
          <a:srcRect/>
          <a:stretch>
            <a:fillRect/>
          </a:stretch>
        </p:blipFill>
        <p:spPr bwMode="auto">
          <a:xfrm>
            <a:off x="3968909" y="1723101"/>
            <a:ext cx="266158" cy="159155"/>
          </a:xfrm>
          <a:prstGeom prst="rect">
            <a:avLst/>
          </a:prstGeom>
          <a:noFill/>
          <a:ln w="9525">
            <a:noFill/>
            <a:miter lim="800000"/>
            <a:headEnd/>
            <a:tailEnd/>
          </a:ln>
        </p:spPr>
      </p:pic>
      <p:grpSp>
        <p:nvGrpSpPr>
          <p:cNvPr id="177" name="组合 176"/>
          <p:cNvGrpSpPr/>
          <p:nvPr/>
        </p:nvGrpSpPr>
        <p:grpSpPr>
          <a:xfrm>
            <a:off x="4756752" y="3162935"/>
            <a:ext cx="1476000" cy="504000"/>
            <a:chOff x="5422181" y="2618462"/>
            <a:chExt cx="1674468" cy="584269"/>
          </a:xfrm>
        </p:grpSpPr>
        <p:sp>
          <p:nvSpPr>
            <p:cNvPr id="178" name="Rounded Rectangle 177"/>
            <p:cNvSpPr/>
            <p:nvPr/>
          </p:nvSpPr>
          <p:spPr>
            <a:xfrm>
              <a:off x="5482550" y="2618462"/>
              <a:ext cx="1614099" cy="584269"/>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9" name="Text Box 39"/>
            <p:cNvSpPr txBox="1">
              <a:spLocks noChangeArrowheads="1"/>
            </p:cNvSpPr>
            <p:nvPr/>
          </p:nvSpPr>
          <p:spPr bwMode="auto">
            <a:xfrm>
              <a:off x="5422181" y="2770862"/>
              <a:ext cx="823584" cy="297180"/>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183" name="矩形 182"/>
            <p:cNvSpPr/>
            <p:nvPr/>
          </p:nvSpPr>
          <p:spPr>
            <a:xfrm>
              <a:off x="6091493" y="2702271"/>
              <a:ext cx="932948" cy="434704"/>
            </a:xfrm>
            <a:prstGeom prst="rect">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CPBG_*</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a:t>
              </a:r>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241422" y="3162935"/>
            <a:ext cx="1512000" cy="504000"/>
            <a:chOff x="3241422" y="3162935"/>
            <a:chExt cx="1512000" cy="504000"/>
          </a:xfrm>
        </p:grpSpPr>
        <p:sp>
          <p:nvSpPr>
            <p:cNvPr id="174" name="Rounded Rectangle 177"/>
            <p:cNvSpPr/>
            <p:nvPr/>
          </p:nvSpPr>
          <p:spPr>
            <a:xfrm>
              <a:off x="3295934" y="3162935"/>
              <a:ext cx="1457488" cy="504000"/>
            </a:xfrm>
            <a:prstGeom prst="roundRect">
              <a:avLst>
                <a:gd name="adj" fmla="val 1908"/>
              </a:avLst>
            </a:prstGeom>
            <a:solidFill>
              <a:srgbClr val="BFBFBF"/>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5" name="Text Box 39"/>
            <p:cNvSpPr txBox="1">
              <a:spLocks noChangeArrowheads="1"/>
            </p:cNvSpPr>
            <p:nvPr/>
          </p:nvSpPr>
          <p:spPr bwMode="auto">
            <a:xfrm>
              <a:off x="3241422" y="3294506"/>
              <a:ext cx="565826"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76" name="矩形 175"/>
            <p:cNvSpPr/>
            <p:nvPr/>
          </p:nvSpPr>
          <p:spPr>
            <a:xfrm>
              <a:off x="3754053" y="3235230"/>
              <a:ext cx="842427" cy="374983"/>
            </a:xfrm>
            <a:prstGeom prst="rect">
              <a:avLst/>
            </a:prstGeom>
            <a:solidFill>
              <a:srgbClr val="A6A6A6"/>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HD_*</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a:t>
              </a:r>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753837" y="3162935"/>
            <a:ext cx="1476000" cy="504000"/>
            <a:chOff x="1753837" y="3162935"/>
            <a:chExt cx="1476000" cy="504000"/>
          </a:xfrm>
        </p:grpSpPr>
        <p:sp>
          <p:nvSpPr>
            <p:cNvPr id="170" name="Rounded Rectangle 177"/>
            <p:cNvSpPr/>
            <p:nvPr/>
          </p:nvSpPr>
          <p:spPr>
            <a:xfrm>
              <a:off x="1807051" y="3162935"/>
              <a:ext cx="1422786" cy="504000"/>
            </a:xfrm>
            <a:prstGeom prst="roundRect">
              <a:avLst>
                <a:gd name="adj" fmla="val 1908"/>
              </a:avLst>
            </a:prstGeom>
            <a:solidFill>
              <a:schemeClr val="bg1">
                <a:lumMod val="75000"/>
              </a:schemeClr>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71" name="Text Box 39"/>
            <p:cNvSpPr txBox="1">
              <a:spLocks noChangeArrowheads="1"/>
            </p:cNvSpPr>
            <p:nvPr/>
          </p:nvSpPr>
          <p:spPr bwMode="auto">
            <a:xfrm>
              <a:off x="1753837" y="3294506"/>
              <a:ext cx="552354" cy="256865"/>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72" name="矩形 171"/>
            <p:cNvSpPr/>
            <p:nvPr/>
          </p:nvSpPr>
          <p:spPr>
            <a:xfrm>
              <a:off x="2254262" y="3235230"/>
              <a:ext cx="822369" cy="374983"/>
            </a:xfrm>
            <a:prstGeom prst="rect">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JS_*</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err="1">
                  <a:solidFill>
                    <a:prstClr val="black"/>
                  </a:solidFill>
                  <a:latin typeface="微软雅黑" panose="020B0503020204020204" pitchFamily="34" charset="-122"/>
                  <a:ea typeface="微软雅黑" panose="020B0503020204020204" pitchFamily="34" charset="-122"/>
                </a:rPr>
                <a:t>dw|dm</a:t>
              </a:r>
              <a:r>
                <a:rPr lang="en-US" altLang="zh-CN" sz="1000" kern="0" dirty="0">
                  <a:solidFill>
                    <a:prstClr val="black"/>
                  </a:solidFill>
                  <a:latin typeface="微软雅黑" panose="020B0503020204020204" pitchFamily="34" charset="-122"/>
                  <a:ea typeface="微软雅黑" panose="020B0503020204020204" pitchFamily="34" charset="-122"/>
                </a:rPr>
                <a:t>&gt;</a:t>
              </a:r>
              <a:endParaRPr lang="en-US" altLang="zh-CN" sz="1000" kern="0" dirty="0">
                <a:solidFill>
                  <a:prstClr val="black"/>
                </a:solidFill>
                <a:latin typeface="微软雅黑" panose="020B0503020204020204" pitchFamily="34" charset="-122"/>
                <a:ea typeface="微软雅黑" panose="020B0503020204020204" pitchFamily="34" charset="-122"/>
              </a:endParaRPr>
            </a:p>
          </p:txBody>
        </p:sp>
      </p:grpSp>
      <p:grpSp>
        <p:nvGrpSpPr>
          <p:cNvPr id="192" name="组合 191"/>
          <p:cNvGrpSpPr/>
          <p:nvPr/>
        </p:nvGrpSpPr>
        <p:grpSpPr>
          <a:xfrm>
            <a:off x="1753837" y="2443480"/>
            <a:ext cx="1476000" cy="504000"/>
            <a:chOff x="5422181" y="2618462"/>
            <a:chExt cx="1674468" cy="584269"/>
          </a:xfrm>
        </p:grpSpPr>
        <p:sp>
          <p:nvSpPr>
            <p:cNvPr id="193"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196" name="Text Box 39"/>
            <p:cNvSpPr txBox="1">
              <a:spLocks noChangeArrowheads="1"/>
            </p:cNvSpPr>
            <p:nvPr/>
          </p:nvSpPr>
          <p:spPr bwMode="auto">
            <a:xfrm>
              <a:off x="5422181" y="2770988"/>
              <a:ext cx="626625" cy="297774"/>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嘉善</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197" name="矩形 196"/>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嘉善租户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&lt;JS&gt;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grpSp>
        <p:nvGrpSpPr>
          <p:cNvPr id="198" name="组合 197"/>
          <p:cNvGrpSpPr/>
          <p:nvPr/>
        </p:nvGrpSpPr>
        <p:grpSpPr>
          <a:xfrm>
            <a:off x="3259422" y="2443480"/>
            <a:ext cx="1476000" cy="504000"/>
            <a:chOff x="5422181" y="2618462"/>
            <a:chExt cx="1674468" cy="584269"/>
          </a:xfrm>
        </p:grpSpPr>
        <p:sp>
          <p:nvSpPr>
            <p:cNvPr id="199"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203" name="Text Box 39"/>
            <p:cNvSpPr txBox="1">
              <a:spLocks noChangeArrowheads="1"/>
            </p:cNvSpPr>
            <p:nvPr/>
          </p:nvSpPr>
          <p:spPr bwMode="auto">
            <a:xfrm>
              <a:off x="5422181" y="2770988"/>
              <a:ext cx="626625" cy="345199"/>
            </a:xfrm>
            <a:prstGeom prst="rect">
              <a:avLst/>
            </a:prstGeom>
            <a:noFill/>
            <a:ln w="9525">
              <a:noFill/>
              <a:miter lim="800000"/>
            </a:ln>
            <a:effectLst/>
          </p:spPr>
          <p:txBody>
            <a:bodyPr wrap="square">
              <a:spAutoFit/>
            </a:bodyPr>
            <a:lstStyle/>
            <a:p>
              <a:r>
                <a:rPr lang="zh-CN" altLang="en-US" sz="1335" dirty="0">
                  <a:solidFill>
                    <a:prstClr val="black"/>
                  </a:solidFill>
                  <a:latin typeface="微软雅黑" panose="020B0503020204020204" pitchFamily="34" charset="-122"/>
                  <a:ea typeface="微软雅黑" panose="020B0503020204020204" pitchFamily="34" charset="-122"/>
                </a:rPr>
                <a:t>华东</a:t>
              </a:r>
              <a:endParaRPr lang="zh-CN" altLang="en-US" sz="1335" dirty="0">
                <a:solidFill>
                  <a:prstClr val="black"/>
                </a:solidFill>
                <a:latin typeface="微软雅黑" panose="020B0503020204020204" pitchFamily="34" charset="-122"/>
                <a:ea typeface="微软雅黑" panose="020B0503020204020204" pitchFamily="34" charset="-122"/>
              </a:endParaRPr>
            </a:p>
          </p:txBody>
        </p:sp>
        <p:sp>
          <p:nvSpPr>
            <p:cNvPr id="209" name="矩形 208"/>
            <p:cNvSpPr/>
            <p:nvPr/>
          </p:nvSpPr>
          <p:spPr>
            <a:xfrm>
              <a:off x="5989895"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zh-CN" altLang="en-US" sz="1000" kern="0" dirty="0">
                  <a:solidFill>
                    <a:prstClr val="black"/>
                  </a:solidFill>
                  <a:latin typeface="微软雅黑" panose="020B0503020204020204" pitchFamily="34" charset="-122"/>
                  <a:ea typeface="微软雅黑" panose="020B0503020204020204" pitchFamily="34" charset="-122"/>
                </a:rPr>
                <a:t>华东租户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&lt;HD&gt;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grpSp>
        <p:nvGrpSpPr>
          <p:cNvPr id="212" name="组合 211"/>
          <p:cNvGrpSpPr/>
          <p:nvPr/>
        </p:nvGrpSpPr>
        <p:grpSpPr>
          <a:xfrm>
            <a:off x="4756752" y="2443480"/>
            <a:ext cx="1476000" cy="504000"/>
            <a:chOff x="5422181" y="2618462"/>
            <a:chExt cx="1674468" cy="584269"/>
          </a:xfrm>
        </p:grpSpPr>
        <p:sp>
          <p:nvSpPr>
            <p:cNvPr id="215" name="Rounded Rectangle 177"/>
            <p:cNvSpPr/>
            <p:nvPr/>
          </p:nvSpPr>
          <p:spPr>
            <a:xfrm>
              <a:off x="5482550" y="2618462"/>
              <a:ext cx="1614099" cy="584269"/>
            </a:xfrm>
            <a:prstGeom prst="roundRect">
              <a:avLst>
                <a:gd name="adj" fmla="val 1908"/>
              </a:avLst>
            </a:prstGeom>
            <a:solidFill>
              <a:srgbClr val="92D050"/>
            </a:solidFill>
            <a:ln w="12700" cap="flat" cmpd="sng" algn="ctr">
              <a:solidFill>
                <a:sysClr val="windowText" lastClr="000000">
                  <a:lumMod val="50000"/>
                  <a:lumOff val="50000"/>
                </a:sysClr>
              </a:solidFill>
              <a:prstDash val="solid"/>
            </a:ln>
            <a:effectLst>
              <a:outerShdw blurRad="50800" dist="38100" dir="2700000" algn="tl" rotWithShape="0">
                <a:prstClr val="black">
                  <a:alpha val="40000"/>
                </a:prstClr>
              </a:outerShdw>
            </a:effectLst>
          </p:spPr>
          <p:txBody>
            <a:bodyPr rtlCol="0" anchor="ctr"/>
            <a:lstStyle/>
            <a:p>
              <a:pPr algn="ctr" defTabSz="1218565">
                <a:defRPr/>
              </a:pPr>
              <a:endParaRPr lang="en-US" sz="2400" kern="0">
                <a:solidFill>
                  <a:prstClr val="black"/>
                </a:solidFill>
              </a:endParaRPr>
            </a:p>
          </p:txBody>
        </p:sp>
        <p:sp>
          <p:nvSpPr>
            <p:cNvPr id="216" name="Text Box 39"/>
            <p:cNvSpPr txBox="1">
              <a:spLocks noChangeArrowheads="1"/>
            </p:cNvSpPr>
            <p:nvPr/>
          </p:nvSpPr>
          <p:spPr bwMode="auto">
            <a:xfrm>
              <a:off x="5422181" y="2770862"/>
              <a:ext cx="821513" cy="297180"/>
            </a:xfrm>
            <a:prstGeom prst="rect">
              <a:avLst/>
            </a:prstGeom>
            <a:noFill/>
            <a:ln w="9525">
              <a:noFill/>
              <a:miter lim="800000"/>
            </a:ln>
            <a:effectLst/>
          </p:spPr>
          <p:txBody>
            <a:bodyPr wrap="square">
              <a:spAutoFit/>
            </a:bodyPr>
            <a:lstStyle/>
            <a:p>
              <a:r>
                <a:rPr lang="en-US" altLang="zh-CN" sz="1335" dirty="0">
                  <a:solidFill>
                    <a:prstClr val="black"/>
                  </a:solidFill>
                  <a:latin typeface="微软雅黑" panose="020B0503020204020204" pitchFamily="34" charset="-122"/>
                  <a:ea typeface="微软雅黑" panose="020B0503020204020204" pitchFamily="34" charset="-122"/>
                </a:rPr>
                <a:t>CPBG</a:t>
              </a:r>
              <a:endParaRPr lang="en-US" altLang="zh-CN" sz="1335" dirty="0">
                <a:solidFill>
                  <a:prstClr val="black"/>
                </a:solidFill>
                <a:latin typeface="微软雅黑" panose="020B0503020204020204" pitchFamily="34" charset="-122"/>
                <a:ea typeface="微软雅黑" panose="020B0503020204020204" pitchFamily="34" charset="-122"/>
              </a:endParaRPr>
            </a:p>
          </p:txBody>
        </p:sp>
        <p:sp>
          <p:nvSpPr>
            <p:cNvPr id="217" name="矩形 216"/>
            <p:cNvSpPr/>
            <p:nvPr/>
          </p:nvSpPr>
          <p:spPr>
            <a:xfrm>
              <a:off x="6091493" y="2702271"/>
              <a:ext cx="932948" cy="434704"/>
            </a:xfrm>
            <a:prstGeom prst="rect">
              <a:avLst/>
            </a:prstGeom>
            <a:solidFill>
              <a:srgbClr val="00B050"/>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CPBG</a:t>
              </a:r>
              <a:r>
                <a:rPr lang="zh-CN" altLang="en-US" sz="1000" kern="0" dirty="0">
                  <a:solidFill>
                    <a:prstClr val="black"/>
                  </a:solidFill>
                  <a:latin typeface="微软雅黑" panose="020B0503020204020204" pitchFamily="34" charset="-122"/>
                  <a:ea typeface="微软雅黑" panose="020B0503020204020204" pitchFamily="34" charset="-122"/>
                </a:rPr>
                <a:t>租户</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8565"/>
              <a:r>
                <a:rPr lang="en-US" altLang="zh-CN" sz="1000" kern="0" dirty="0">
                  <a:solidFill>
                    <a:prstClr val="black"/>
                  </a:solidFill>
                  <a:latin typeface="微软雅黑" panose="020B0503020204020204" pitchFamily="34" charset="-122"/>
                  <a:ea typeface="微软雅黑" panose="020B0503020204020204" pitchFamily="34" charset="-122"/>
                </a:rPr>
                <a:t>&lt;CPBG&gt;</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 </a:t>
            </a:r>
            <a:r>
              <a:rPr lang="zh-CN" altLang="en-US" b="1" dirty="0">
                <a:sym typeface="+mn-lt"/>
              </a:rPr>
              <a:t>基地集群迁</a:t>
            </a:r>
            <a:r>
              <a:rPr lang="zh-CN" altLang="en-US" b="1" dirty="0">
                <a:cs typeface="+mn-ea"/>
                <a:sym typeface="+mn-lt"/>
              </a:rPr>
              <a:t>移方案 </a:t>
            </a:r>
            <a:endParaRPr lang="zh-CN" altLang="en-US" b="1" dirty="0">
              <a:latin typeface="+mn-lt"/>
              <a:ea typeface="+mn-ea"/>
              <a:cs typeface="+mn-ea"/>
              <a:sym typeface="+mn-lt"/>
            </a:endParaRPr>
          </a:p>
        </p:txBody>
      </p:sp>
      <p:grpSp>
        <p:nvGrpSpPr>
          <p:cNvPr id="3" name="组合 2"/>
          <p:cNvGrpSpPr/>
          <p:nvPr/>
        </p:nvGrpSpPr>
        <p:grpSpPr>
          <a:xfrm>
            <a:off x="376554" y="743585"/>
            <a:ext cx="11180445" cy="5771515"/>
            <a:chOff x="427355" y="514985"/>
            <a:chExt cx="8271510" cy="4432955"/>
          </a:xfrm>
        </p:grpSpPr>
        <p:sp>
          <p:nvSpPr>
            <p:cNvPr id="50" name="Freeform 40"/>
            <p:cNvSpPr>
              <a:spLocks noChangeArrowheads="1"/>
            </p:cNvSpPr>
            <p:nvPr/>
          </p:nvSpPr>
          <p:spPr bwMode="auto">
            <a:xfrm>
              <a:off x="7043306" y="1733772"/>
              <a:ext cx="1526935" cy="452236"/>
            </a:xfrm>
            <a:custGeom>
              <a:avLst/>
              <a:gdLst>
                <a:gd name="T0" fmla="*/ 0 w 4124"/>
                <a:gd name="T1" fmla="*/ 395 h 1217"/>
                <a:gd name="T2" fmla="*/ 2820 w 4124"/>
                <a:gd name="T3" fmla="*/ 1216 h 1217"/>
                <a:gd name="T4" fmla="*/ 4123 w 4124"/>
                <a:gd name="T5" fmla="*/ 1216 h 1217"/>
                <a:gd name="T6" fmla="*/ 1282 w 4124"/>
                <a:gd name="T7" fmla="*/ 0 h 1217"/>
                <a:gd name="T8" fmla="*/ 0 w 4124"/>
                <a:gd name="T9" fmla="*/ 395 h 1217"/>
                <a:gd name="connsiteX0" fmla="*/ 0 w 10329"/>
                <a:gd name="connsiteY0" fmla="*/ 3246 h 9992"/>
                <a:gd name="connsiteX1" fmla="*/ 6838 w 10329"/>
                <a:gd name="connsiteY1" fmla="*/ 9992 h 9992"/>
                <a:gd name="connsiteX2" fmla="*/ 10329 w 10329"/>
                <a:gd name="connsiteY2" fmla="*/ 9711 h 9992"/>
                <a:gd name="connsiteX3" fmla="*/ 3109 w 10329"/>
                <a:gd name="connsiteY3" fmla="*/ 0 h 9992"/>
                <a:gd name="connsiteX4" fmla="*/ 0 w 10329"/>
                <a:gd name="connsiteY4" fmla="*/ 3246 h 9992"/>
                <a:gd name="connsiteX0-1" fmla="*/ 0 w 9757"/>
                <a:gd name="connsiteY0-2" fmla="*/ 3249 h 10000"/>
                <a:gd name="connsiteX1-3" fmla="*/ 6620 w 9757"/>
                <a:gd name="connsiteY1-4" fmla="*/ 10000 h 10000"/>
                <a:gd name="connsiteX2-5" fmla="*/ 9757 w 9757"/>
                <a:gd name="connsiteY2-6" fmla="*/ 9157 h 10000"/>
                <a:gd name="connsiteX3-7" fmla="*/ 3010 w 9757"/>
                <a:gd name="connsiteY3-8" fmla="*/ 0 h 10000"/>
                <a:gd name="connsiteX4-9" fmla="*/ 0 w 9757"/>
                <a:gd name="connsiteY4-10" fmla="*/ 3249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57" h="10000">
                  <a:moveTo>
                    <a:pt x="0" y="3249"/>
                  </a:moveTo>
                  <a:lnTo>
                    <a:pt x="6620" y="10000"/>
                  </a:lnTo>
                  <a:lnTo>
                    <a:pt x="9757" y="9157"/>
                  </a:lnTo>
                  <a:lnTo>
                    <a:pt x="3010" y="0"/>
                  </a:lnTo>
                  <a:lnTo>
                    <a:pt x="0" y="3249"/>
                  </a:lnTo>
                </a:path>
              </a:pathLst>
            </a:custGeom>
            <a:solidFill>
              <a:srgbClr val="0070C0"/>
            </a:solidFill>
            <a:ln>
              <a:noFill/>
            </a:ln>
            <a:effectLst/>
          </p:spPr>
          <p:txBody>
            <a:bodyPr wrap="none" anchor="ctr"/>
            <a:lstStyle/>
            <a:p>
              <a:endParaRPr lang="en-US" sz="1000" dirty="0">
                <a:solidFill>
                  <a:prstClr val="black"/>
                </a:solidFill>
                <a:latin typeface="微软雅黑" panose="020B0503020204020204" pitchFamily="34" charset="-122"/>
              </a:endParaRPr>
            </a:p>
          </p:txBody>
        </p:sp>
        <p:sp>
          <p:nvSpPr>
            <p:cNvPr id="51" name="Freeform 7"/>
            <p:cNvSpPr>
              <a:spLocks noChangeArrowheads="1"/>
            </p:cNvSpPr>
            <p:nvPr/>
          </p:nvSpPr>
          <p:spPr bwMode="auto">
            <a:xfrm>
              <a:off x="1605106" y="2045506"/>
              <a:ext cx="5472000" cy="576000"/>
            </a:xfrm>
            <a:custGeom>
              <a:avLst/>
              <a:gdLst>
                <a:gd name="T0" fmla="*/ 0 w 7121"/>
                <a:gd name="T1" fmla="*/ 1190 h 1191"/>
                <a:gd name="T2" fmla="*/ 7120 w 7121"/>
                <a:gd name="T3" fmla="*/ 1190 h 1191"/>
                <a:gd name="T4" fmla="*/ 7120 w 7121"/>
                <a:gd name="T5" fmla="*/ 0 h 1191"/>
                <a:gd name="T6" fmla="*/ 0 w 7121"/>
                <a:gd name="T7" fmla="*/ 0 h 1191"/>
                <a:gd name="T8" fmla="*/ 0 w 7121"/>
                <a:gd name="T9" fmla="*/ 1190 h 1191"/>
              </a:gdLst>
              <a:ahLst/>
              <a:cxnLst>
                <a:cxn ang="0">
                  <a:pos x="T0" y="T1"/>
                </a:cxn>
                <a:cxn ang="0">
                  <a:pos x="T2" y="T3"/>
                </a:cxn>
                <a:cxn ang="0">
                  <a:pos x="T4" y="T5"/>
                </a:cxn>
                <a:cxn ang="0">
                  <a:pos x="T6" y="T7"/>
                </a:cxn>
                <a:cxn ang="0">
                  <a:pos x="T8" y="T9"/>
                </a:cxn>
              </a:cxnLst>
              <a:rect l="0" t="0" r="r" b="b"/>
              <a:pathLst>
                <a:path w="7121" h="1191">
                  <a:moveTo>
                    <a:pt x="0" y="1190"/>
                  </a:moveTo>
                  <a:lnTo>
                    <a:pt x="7120" y="1190"/>
                  </a:lnTo>
                  <a:lnTo>
                    <a:pt x="7120" y="0"/>
                  </a:lnTo>
                  <a:lnTo>
                    <a:pt x="0" y="0"/>
                  </a:lnTo>
                  <a:lnTo>
                    <a:pt x="0" y="1190"/>
                  </a:lnTo>
                </a:path>
              </a:pathLst>
            </a:custGeom>
            <a:solidFill>
              <a:srgbClr val="9BBB5C">
                <a:alpha val="40000"/>
              </a:srgbClr>
            </a:solidFill>
            <a:ln>
              <a:noFill/>
            </a:ln>
            <a:effectLst/>
          </p:spPr>
          <p:txBody>
            <a:bodyPr wrap="square" anchor="ctr"/>
            <a:lstStyle/>
            <a:p>
              <a:pPr marL="171450" indent="-171450" defTabSz="762000">
                <a:lnSpc>
                  <a:spcPct val="150000"/>
                </a:lnSpc>
                <a:buFont typeface="Arial" panose="020B0604020202020204" pitchFamily="34" charset="0"/>
                <a:buChar char="•"/>
              </a:pPr>
              <a:r>
                <a:rPr lang="zh-CN" altLang="en-US" sz="1200" dirty="0">
                  <a:solidFill>
                    <a:srgbClr val="203864"/>
                  </a:solidFill>
                  <a:latin typeface="微软雅黑" panose="020B0503020204020204" pitchFamily="34" charset="-122"/>
                  <a:ea typeface="微软雅黑" panose="020B0503020204020204" pitchFamily="34" charset="-122"/>
                </a:rPr>
                <a:t>按照现有软件清单规划，在物理机上部署</a:t>
              </a:r>
              <a:r>
                <a:rPr lang="en-US" altLang="zh-CN" sz="1200" dirty="0" err="1">
                  <a:solidFill>
                    <a:srgbClr val="203864"/>
                  </a:solidFill>
                  <a:latin typeface="微软雅黑" panose="020B0503020204020204" pitchFamily="34" charset="-122"/>
                  <a:ea typeface="微软雅黑" panose="020B0503020204020204" pitchFamily="34" charset="-122"/>
                </a:rPr>
                <a:t>hadoop</a:t>
              </a:r>
              <a:r>
                <a:rPr lang="zh-CN" altLang="en-US" sz="1200" dirty="0">
                  <a:solidFill>
                    <a:srgbClr val="203864"/>
                  </a:solidFill>
                  <a:latin typeface="微软雅黑" panose="020B0503020204020204" pitchFamily="34" charset="-122"/>
                  <a:ea typeface="微软雅黑" panose="020B0503020204020204" pitchFamily="34" charset="-122"/>
                </a:rPr>
                <a:t>计算集群和</a:t>
              </a:r>
              <a:r>
                <a:rPr lang="en-US" altLang="zh-CN" sz="1200" dirty="0">
                  <a:solidFill>
                    <a:srgbClr val="203864"/>
                  </a:solidFill>
                  <a:latin typeface="微软雅黑" panose="020B0503020204020204" pitchFamily="34" charset="-122"/>
                  <a:ea typeface="微软雅黑" panose="020B0503020204020204" pitchFamily="34" charset="-122"/>
                </a:rPr>
                <a:t>Doris</a:t>
              </a:r>
              <a:r>
                <a:rPr lang="zh-CN" altLang="en-US" sz="1200" dirty="0">
                  <a:solidFill>
                    <a:srgbClr val="203864"/>
                  </a:solidFill>
                  <a:latin typeface="微软雅黑" panose="020B0503020204020204" pitchFamily="34" charset="-122"/>
                  <a:ea typeface="微软雅黑" panose="020B0503020204020204" pitchFamily="34" charset="-122"/>
                </a:rPr>
                <a:t>集群；在虚拟机上部署应用层组件，包含</a:t>
              </a:r>
              <a:r>
                <a:rPr lang="en-US" altLang="zh-CN" sz="1200" dirty="0">
                  <a:solidFill>
                    <a:srgbClr val="203864"/>
                  </a:solidFill>
                  <a:latin typeface="微软雅黑" panose="020B0503020204020204" pitchFamily="34" charset="-122"/>
                  <a:ea typeface="微软雅黑" panose="020B0503020204020204" pitchFamily="34" charset="-122"/>
                </a:rPr>
                <a:t>HDSP</a:t>
              </a:r>
              <a:r>
                <a:rPr lang="zh-CN" altLang="en-US" sz="1200" dirty="0">
                  <a:solidFill>
                    <a:srgbClr val="203864"/>
                  </a:solidFill>
                  <a:latin typeface="微软雅黑" panose="020B0503020204020204" pitchFamily="34" charset="-122"/>
                  <a:ea typeface="微软雅黑" panose="020B0503020204020204" pitchFamily="34" charset="-122"/>
                </a:rPr>
                <a:t>服务、</a:t>
              </a:r>
              <a:r>
                <a:rPr lang="en-US" altLang="zh-CN" sz="1200" dirty="0" err="1">
                  <a:solidFill>
                    <a:srgbClr val="203864"/>
                  </a:solidFill>
                  <a:latin typeface="微软雅黑" panose="020B0503020204020204" pitchFamily="34" charset="-122"/>
                  <a:ea typeface="微软雅黑" panose="020B0503020204020204" pitchFamily="34" charset="-122"/>
                </a:rPr>
                <a:t>mysql</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err="1">
                  <a:solidFill>
                    <a:srgbClr val="203864"/>
                  </a:solidFill>
                  <a:latin typeface="微软雅黑" panose="020B0503020204020204" pitchFamily="34" charset="-122"/>
                  <a:ea typeface="微软雅黑" panose="020B0503020204020204" pitchFamily="34" charset="-122"/>
                </a:rPr>
                <a:t>redis</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err="1">
                  <a:solidFill>
                    <a:srgbClr val="203864"/>
                  </a:solidFill>
                  <a:latin typeface="微软雅黑" panose="020B0503020204020204" pitchFamily="34" charset="-122"/>
                  <a:ea typeface="微软雅黑" panose="020B0503020204020204" pitchFamily="34" charset="-122"/>
                </a:rPr>
                <a:t>mongodb</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err="1">
                  <a:solidFill>
                    <a:srgbClr val="203864"/>
                  </a:solidFill>
                  <a:latin typeface="微软雅黑" panose="020B0503020204020204" pitchFamily="34" charset="-122"/>
                  <a:ea typeface="微软雅黑" panose="020B0503020204020204" pitchFamily="34" charset="-122"/>
                </a:rPr>
                <a:t>elasticsearch</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err="1">
                  <a:solidFill>
                    <a:srgbClr val="203864"/>
                  </a:solidFill>
                  <a:latin typeface="微软雅黑" panose="020B0503020204020204" pitchFamily="34" charset="-122"/>
                  <a:ea typeface="微软雅黑" panose="020B0503020204020204" pitchFamily="34" charset="-122"/>
                </a:rPr>
                <a:t>minio</a:t>
              </a:r>
              <a:r>
                <a:rPr lang="zh-CN" altLang="en-US" sz="1200" dirty="0">
                  <a:solidFill>
                    <a:srgbClr val="203864"/>
                  </a:solidFill>
                  <a:latin typeface="微软雅黑" panose="020B0503020204020204" pitchFamily="34" charset="-122"/>
                  <a:ea typeface="微软雅黑" panose="020B0503020204020204" pitchFamily="34" charset="-122"/>
                </a:rPr>
                <a:t>等组件</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52" name="Freeform 13"/>
            <p:cNvSpPr>
              <a:spLocks noChangeArrowheads="1"/>
            </p:cNvSpPr>
            <p:nvPr/>
          </p:nvSpPr>
          <p:spPr bwMode="auto">
            <a:xfrm>
              <a:off x="1605106" y="2775120"/>
              <a:ext cx="5472000" cy="576000"/>
            </a:xfrm>
            <a:custGeom>
              <a:avLst/>
              <a:gdLst>
                <a:gd name="T0" fmla="*/ 0 w 7121"/>
                <a:gd name="T1" fmla="*/ 1544 h 1545"/>
                <a:gd name="T2" fmla="*/ 7120 w 7121"/>
                <a:gd name="T3" fmla="*/ 1544 h 1545"/>
                <a:gd name="T4" fmla="*/ 7120 w 7121"/>
                <a:gd name="T5" fmla="*/ 0 h 1545"/>
                <a:gd name="T6" fmla="*/ 0 w 7121"/>
                <a:gd name="T7" fmla="*/ 0 h 1545"/>
                <a:gd name="T8" fmla="*/ 0 w 7121"/>
                <a:gd name="T9" fmla="*/ 1544 h 1545"/>
              </a:gdLst>
              <a:ahLst/>
              <a:cxnLst>
                <a:cxn ang="0">
                  <a:pos x="T0" y="T1"/>
                </a:cxn>
                <a:cxn ang="0">
                  <a:pos x="T2" y="T3"/>
                </a:cxn>
                <a:cxn ang="0">
                  <a:pos x="T4" y="T5"/>
                </a:cxn>
                <a:cxn ang="0">
                  <a:pos x="T6" y="T7"/>
                </a:cxn>
                <a:cxn ang="0">
                  <a:pos x="T8" y="T9"/>
                </a:cxn>
              </a:cxnLst>
              <a:rect l="0" t="0" r="r" b="b"/>
              <a:pathLst>
                <a:path w="7121" h="1545">
                  <a:moveTo>
                    <a:pt x="0" y="1544"/>
                  </a:moveTo>
                  <a:lnTo>
                    <a:pt x="7120" y="1544"/>
                  </a:lnTo>
                  <a:lnTo>
                    <a:pt x="7120" y="0"/>
                  </a:lnTo>
                  <a:lnTo>
                    <a:pt x="0" y="0"/>
                  </a:lnTo>
                  <a:lnTo>
                    <a:pt x="0" y="1544"/>
                  </a:lnTo>
                </a:path>
              </a:pathLst>
            </a:custGeom>
            <a:solidFill>
              <a:srgbClr val="FFC000">
                <a:alpha val="40000"/>
              </a:srgbClr>
            </a:solidFill>
            <a:ln>
              <a:noFill/>
            </a:ln>
            <a:effectLst/>
          </p:spPr>
          <p:txBody>
            <a:bodyPr wrap="square" anchor="ctr"/>
            <a:lstStyle/>
            <a:p>
              <a:pPr marL="171450" indent="-171450">
                <a:lnSpc>
                  <a:spcPct val="150000"/>
                </a:lnSpc>
                <a:buFont typeface="Arial" panose="020B0604020202020204" pitchFamily="34" charset="0"/>
                <a:buChar char="•"/>
              </a:pPr>
              <a:r>
                <a:rPr lang="zh-CN" altLang="en-US" sz="1200" dirty="0">
                  <a:solidFill>
                    <a:srgbClr val="203864"/>
                  </a:solidFill>
                  <a:latin typeface="微软雅黑" panose="020B0503020204020204" pitchFamily="34" charset="-122"/>
                  <a:ea typeface="微软雅黑" panose="020B0503020204020204" pitchFamily="34" charset="-122"/>
                </a:rPr>
                <a:t>应用层的</a:t>
              </a:r>
              <a:r>
                <a:rPr lang="en-US" altLang="zh-CN" sz="1200" dirty="0">
                  <a:solidFill>
                    <a:srgbClr val="203864"/>
                  </a:solidFill>
                  <a:latin typeface="微软雅黑" panose="020B0503020204020204" pitchFamily="34" charset="-122"/>
                  <a:ea typeface="微软雅黑" panose="020B0503020204020204" pitchFamily="34" charset="-122"/>
                </a:rPr>
                <a:t>mysql</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a:solidFill>
                    <a:srgbClr val="203864"/>
                  </a:solidFill>
                  <a:latin typeface="微软雅黑" panose="020B0503020204020204" pitchFamily="34" charset="-122"/>
                  <a:ea typeface="微软雅黑" panose="020B0503020204020204" pitchFamily="34" charset="-122"/>
                </a:rPr>
                <a:t>minio</a:t>
              </a:r>
              <a:r>
                <a:rPr lang="zh-CN" altLang="en-US" sz="1200" dirty="0">
                  <a:solidFill>
                    <a:srgbClr val="203864"/>
                  </a:solidFill>
                  <a:latin typeface="微软雅黑" panose="020B0503020204020204" pitchFamily="34" charset="-122"/>
                  <a:ea typeface="微软雅黑" panose="020B0503020204020204" pitchFamily="34" charset="-122"/>
                </a:rPr>
                <a:t>，数据层的</a:t>
              </a:r>
              <a:r>
                <a:rPr lang="en-US" altLang="zh-CN" sz="1200" dirty="0" err="1">
                  <a:solidFill>
                    <a:srgbClr val="203864"/>
                  </a:solidFill>
                  <a:latin typeface="微软雅黑" panose="020B0503020204020204" pitchFamily="34" charset="-122"/>
                  <a:ea typeface="微软雅黑" panose="020B0503020204020204" pitchFamily="34" charset="-122"/>
                </a:rPr>
                <a:t>hadoop</a:t>
              </a:r>
              <a:r>
                <a:rPr lang="zh-CN" altLang="en-US" sz="1200" dirty="0">
                  <a:solidFill>
                    <a:srgbClr val="203864"/>
                  </a:solidFill>
                  <a:latin typeface="微软雅黑" panose="020B0503020204020204" pitchFamily="34" charset="-122"/>
                  <a:ea typeface="微软雅黑" panose="020B0503020204020204" pitchFamily="34" charset="-122"/>
                </a:rPr>
                <a:t>，</a:t>
              </a:r>
              <a:r>
                <a:rPr lang="en-US" altLang="zh-CN" sz="1200" dirty="0">
                  <a:solidFill>
                    <a:srgbClr val="203864"/>
                  </a:solidFill>
                  <a:latin typeface="微软雅黑" panose="020B0503020204020204" pitchFamily="34" charset="-122"/>
                  <a:ea typeface="微软雅黑" panose="020B0503020204020204" pitchFamily="34" charset="-122"/>
                </a:rPr>
                <a:t>Doris</a:t>
              </a:r>
              <a:r>
                <a:rPr lang="zh-CN" altLang="en-US" sz="1200" dirty="0">
                  <a:solidFill>
                    <a:srgbClr val="203864"/>
                  </a:solidFill>
                  <a:latin typeface="微软雅黑" panose="020B0503020204020204" pitchFamily="34" charset="-122"/>
                  <a:ea typeface="微软雅黑" panose="020B0503020204020204" pitchFamily="34" charset="-122"/>
                </a:rPr>
                <a:t>均需要进行数据文件同步，会采用专用的迁移软件对各个组件完成数据迁移</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53" name="Freeform 41"/>
            <p:cNvSpPr>
              <a:spLocks noChangeArrowheads="1"/>
            </p:cNvSpPr>
            <p:nvPr/>
          </p:nvSpPr>
          <p:spPr bwMode="auto">
            <a:xfrm>
              <a:off x="7055320" y="2473215"/>
              <a:ext cx="1548980" cy="345706"/>
            </a:xfrm>
            <a:custGeom>
              <a:avLst/>
              <a:gdLst>
                <a:gd name="T0" fmla="*/ 0 w 4130"/>
                <a:gd name="T1" fmla="*/ 272 h 739"/>
                <a:gd name="T2" fmla="*/ 2862 w 4130"/>
                <a:gd name="T3" fmla="*/ 738 h 739"/>
                <a:gd name="T4" fmla="*/ 4129 w 4130"/>
                <a:gd name="T5" fmla="*/ 723 h 739"/>
                <a:gd name="T6" fmla="*/ 1287 w 4130"/>
                <a:gd name="T7" fmla="*/ 0 h 739"/>
                <a:gd name="T8" fmla="*/ 0 w 4130"/>
                <a:gd name="T9" fmla="*/ 272 h 739"/>
                <a:gd name="connsiteX0" fmla="*/ 0 w 9998"/>
                <a:gd name="connsiteY0" fmla="*/ 4603 h 10908"/>
                <a:gd name="connsiteX1" fmla="*/ 6930 w 9998"/>
                <a:gd name="connsiteY1" fmla="*/ 10908 h 10908"/>
                <a:gd name="connsiteX2" fmla="*/ 9998 w 9998"/>
                <a:gd name="connsiteY2" fmla="*/ 10705 h 10908"/>
                <a:gd name="connsiteX3" fmla="*/ 3364 w 9998"/>
                <a:gd name="connsiteY3" fmla="*/ 0 h 10908"/>
                <a:gd name="connsiteX4" fmla="*/ 0 w 9998"/>
                <a:gd name="connsiteY4" fmla="*/ 4603 h 10908"/>
                <a:gd name="connsiteX0-1" fmla="*/ 0 w 10083"/>
                <a:gd name="connsiteY0-2" fmla="*/ 4220 h 11504"/>
                <a:gd name="connsiteX1-3" fmla="*/ 6931 w 10083"/>
                <a:gd name="connsiteY1-4" fmla="*/ 10000 h 11504"/>
                <a:gd name="connsiteX2-5" fmla="*/ 10083 w 10083"/>
                <a:gd name="connsiteY2-6" fmla="*/ 11504 h 11504"/>
                <a:gd name="connsiteX3-7" fmla="*/ 3365 w 10083"/>
                <a:gd name="connsiteY3-8" fmla="*/ 0 h 11504"/>
                <a:gd name="connsiteX4-9" fmla="*/ 0 w 10083"/>
                <a:gd name="connsiteY4-10" fmla="*/ 4220 h 11504"/>
                <a:gd name="connsiteX0-11" fmla="*/ 0 w 10083"/>
                <a:gd name="connsiteY0-12" fmla="*/ 4220 h 11504"/>
                <a:gd name="connsiteX1-13" fmla="*/ 7096 w 10083"/>
                <a:gd name="connsiteY1-14" fmla="*/ 10845 h 11504"/>
                <a:gd name="connsiteX2-15" fmla="*/ 10083 w 10083"/>
                <a:gd name="connsiteY2-16" fmla="*/ 11504 h 11504"/>
                <a:gd name="connsiteX3-17" fmla="*/ 3365 w 10083"/>
                <a:gd name="connsiteY3-18" fmla="*/ 0 h 11504"/>
                <a:gd name="connsiteX4-19" fmla="*/ 0 w 10083"/>
                <a:gd name="connsiteY4-20" fmla="*/ 4220 h 115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83" h="11504">
                  <a:moveTo>
                    <a:pt x="0" y="4220"/>
                  </a:moveTo>
                  <a:lnTo>
                    <a:pt x="7096" y="10845"/>
                  </a:lnTo>
                  <a:lnTo>
                    <a:pt x="10083" y="11504"/>
                  </a:lnTo>
                  <a:lnTo>
                    <a:pt x="3365" y="0"/>
                  </a:lnTo>
                  <a:cubicBezTo>
                    <a:pt x="2325" y="1125"/>
                    <a:pt x="1039" y="3095"/>
                    <a:pt x="0" y="4220"/>
                  </a:cubicBezTo>
                </a:path>
              </a:pathLst>
            </a:custGeom>
            <a:solidFill>
              <a:srgbClr val="9BBB5C">
                <a:lumMod val="50000"/>
              </a:srgbClr>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4" name="Freeform 42"/>
            <p:cNvSpPr>
              <a:spLocks noChangeArrowheads="1"/>
            </p:cNvSpPr>
            <p:nvPr/>
          </p:nvSpPr>
          <p:spPr bwMode="auto">
            <a:xfrm>
              <a:off x="7066446" y="1877788"/>
              <a:ext cx="477195" cy="728847"/>
            </a:xfrm>
            <a:custGeom>
              <a:avLst/>
              <a:gdLst>
                <a:gd name="T0" fmla="*/ 0 w 1283"/>
                <a:gd name="T1" fmla="*/ 1539 h 1540"/>
                <a:gd name="T2" fmla="*/ 1282 w 1283"/>
                <a:gd name="T3" fmla="*/ 1267 h 1540"/>
                <a:gd name="T4" fmla="*/ 1282 w 1283"/>
                <a:gd name="T5" fmla="*/ 0 h 1540"/>
                <a:gd name="T6" fmla="*/ 0 w 1283"/>
                <a:gd name="T7" fmla="*/ 349 h 1540"/>
                <a:gd name="T8" fmla="*/ 0 w 1283"/>
                <a:gd name="T9" fmla="*/ 1539 h 1540"/>
              </a:gdLst>
              <a:ahLst/>
              <a:cxnLst>
                <a:cxn ang="0">
                  <a:pos x="T0" y="T1"/>
                </a:cxn>
                <a:cxn ang="0">
                  <a:pos x="T2" y="T3"/>
                </a:cxn>
                <a:cxn ang="0">
                  <a:pos x="T4" y="T5"/>
                </a:cxn>
                <a:cxn ang="0">
                  <a:pos x="T6" y="T7"/>
                </a:cxn>
                <a:cxn ang="0">
                  <a:pos x="T8" y="T9"/>
                </a:cxn>
              </a:cxnLst>
              <a:rect l="0" t="0" r="r" b="b"/>
              <a:pathLst>
                <a:path w="1283" h="1540">
                  <a:moveTo>
                    <a:pt x="0" y="1539"/>
                  </a:moveTo>
                  <a:lnTo>
                    <a:pt x="1282" y="1267"/>
                  </a:lnTo>
                  <a:lnTo>
                    <a:pt x="1282" y="0"/>
                  </a:lnTo>
                  <a:lnTo>
                    <a:pt x="0" y="349"/>
                  </a:lnTo>
                  <a:lnTo>
                    <a:pt x="0" y="1539"/>
                  </a:lnTo>
                </a:path>
              </a:pathLst>
            </a:custGeom>
            <a:solidFill>
              <a:srgbClr val="9BBB5C">
                <a:lumMod val="75000"/>
              </a:srgbClr>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5" name="Freeform 43"/>
            <p:cNvSpPr>
              <a:spLocks noChangeArrowheads="1"/>
            </p:cNvSpPr>
            <p:nvPr/>
          </p:nvSpPr>
          <p:spPr bwMode="auto">
            <a:xfrm>
              <a:off x="7543640" y="1877788"/>
              <a:ext cx="1056061" cy="943952"/>
            </a:xfrm>
            <a:custGeom>
              <a:avLst/>
              <a:gdLst>
                <a:gd name="T0" fmla="*/ 0 w 2842"/>
                <a:gd name="T1" fmla="*/ 1267 h 1991"/>
                <a:gd name="T2" fmla="*/ 2841 w 2842"/>
                <a:gd name="T3" fmla="*/ 1990 h 1991"/>
                <a:gd name="T4" fmla="*/ 2841 w 2842"/>
                <a:gd name="T5" fmla="*/ 1159 h 1991"/>
                <a:gd name="T6" fmla="*/ 0 w 2842"/>
                <a:gd name="T7" fmla="*/ 0 h 1991"/>
                <a:gd name="T8" fmla="*/ 0 w 2842"/>
                <a:gd name="T9" fmla="*/ 1267 h 1991"/>
              </a:gdLst>
              <a:ahLst/>
              <a:cxnLst>
                <a:cxn ang="0">
                  <a:pos x="T0" y="T1"/>
                </a:cxn>
                <a:cxn ang="0">
                  <a:pos x="T2" y="T3"/>
                </a:cxn>
                <a:cxn ang="0">
                  <a:pos x="T4" y="T5"/>
                </a:cxn>
                <a:cxn ang="0">
                  <a:pos x="T6" y="T7"/>
                </a:cxn>
                <a:cxn ang="0">
                  <a:pos x="T8" y="T9"/>
                </a:cxn>
              </a:cxnLst>
              <a:rect l="0" t="0" r="r" b="b"/>
              <a:pathLst>
                <a:path w="2842" h="1991">
                  <a:moveTo>
                    <a:pt x="0" y="1267"/>
                  </a:moveTo>
                  <a:lnTo>
                    <a:pt x="2841" y="1990"/>
                  </a:lnTo>
                  <a:lnTo>
                    <a:pt x="2841" y="1159"/>
                  </a:lnTo>
                  <a:lnTo>
                    <a:pt x="0" y="0"/>
                  </a:lnTo>
                  <a:lnTo>
                    <a:pt x="0" y="1267"/>
                  </a:lnTo>
                </a:path>
              </a:pathLst>
            </a:custGeom>
            <a:solidFill>
              <a:srgbClr val="9BBB5C"/>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6" name="Freeform 44"/>
            <p:cNvSpPr>
              <a:spLocks noChangeArrowheads="1"/>
            </p:cNvSpPr>
            <p:nvPr/>
          </p:nvSpPr>
          <p:spPr bwMode="auto">
            <a:xfrm>
              <a:off x="7071735" y="2711402"/>
              <a:ext cx="478835" cy="641194"/>
            </a:xfrm>
            <a:custGeom>
              <a:avLst/>
              <a:gdLst>
                <a:gd name="T0" fmla="*/ 0 w 1288"/>
                <a:gd name="T1" fmla="*/ 1734 h 1735"/>
                <a:gd name="T2" fmla="*/ 1287 w 1288"/>
                <a:gd name="T3" fmla="*/ 1708 h 1735"/>
                <a:gd name="T4" fmla="*/ 1287 w 1288"/>
                <a:gd name="T5" fmla="*/ 0 h 1735"/>
                <a:gd name="T6" fmla="*/ 0 w 1288"/>
                <a:gd name="T7" fmla="*/ 190 h 1735"/>
                <a:gd name="T8" fmla="*/ 0 w 1288"/>
                <a:gd name="T9" fmla="*/ 1734 h 1735"/>
              </a:gdLst>
              <a:ahLst/>
              <a:cxnLst>
                <a:cxn ang="0">
                  <a:pos x="T0" y="T1"/>
                </a:cxn>
                <a:cxn ang="0">
                  <a:pos x="T2" y="T3"/>
                </a:cxn>
                <a:cxn ang="0">
                  <a:pos x="T4" y="T5"/>
                </a:cxn>
                <a:cxn ang="0">
                  <a:pos x="T6" y="T7"/>
                </a:cxn>
                <a:cxn ang="0">
                  <a:pos x="T8" y="T9"/>
                </a:cxn>
              </a:cxnLst>
              <a:rect l="0" t="0" r="r" b="b"/>
              <a:pathLst>
                <a:path w="1288" h="1735">
                  <a:moveTo>
                    <a:pt x="0" y="1734"/>
                  </a:moveTo>
                  <a:lnTo>
                    <a:pt x="1287" y="1708"/>
                  </a:lnTo>
                  <a:lnTo>
                    <a:pt x="1287" y="0"/>
                  </a:lnTo>
                  <a:lnTo>
                    <a:pt x="0" y="190"/>
                  </a:lnTo>
                  <a:lnTo>
                    <a:pt x="0" y="1734"/>
                  </a:lnTo>
                </a:path>
              </a:pathLst>
            </a:custGeom>
            <a:solidFill>
              <a:srgbClr val="F29B26"/>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7" name="Freeform 45"/>
            <p:cNvSpPr>
              <a:spLocks noChangeArrowheads="1"/>
            </p:cNvSpPr>
            <p:nvPr/>
          </p:nvSpPr>
          <p:spPr bwMode="auto">
            <a:xfrm>
              <a:off x="7550570" y="2711402"/>
              <a:ext cx="1057701" cy="677256"/>
            </a:xfrm>
            <a:custGeom>
              <a:avLst/>
              <a:gdLst>
                <a:gd name="T0" fmla="*/ 2842 w 2843"/>
                <a:gd name="T1" fmla="*/ 1821 h 1822"/>
                <a:gd name="T2" fmla="*/ 0 w 2843"/>
                <a:gd name="T3" fmla="*/ 1708 h 1822"/>
                <a:gd name="T4" fmla="*/ 0 w 2843"/>
                <a:gd name="T5" fmla="*/ 0 h 1822"/>
                <a:gd name="T6" fmla="*/ 2842 w 2843"/>
                <a:gd name="T7" fmla="*/ 636 h 1822"/>
                <a:gd name="T8" fmla="*/ 2842 w 2843"/>
                <a:gd name="T9" fmla="*/ 1821 h 1822"/>
              </a:gdLst>
              <a:ahLst/>
              <a:cxnLst>
                <a:cxn ang="0">
                  <a:pos x="T0" y="T1"/>
                </a:cxn>
                <a:cxn ang="0">
                  <a:pos x="T2" y="T3"/>
                </a:cxn>
                <a:cxn ang="0">
                  <a:pos x="T4" y="T5"/>
                </a:cxn>
                <a:cxn ang="0">
                  <a:pos x="T6" y="T7"/>
                </a:cxn>
                <a:cxn ang="0">
                  <a:pos x="T8" y="T9"/>
                </a:cxn>
              </a:cxnLst>
              <a:rect l="0" t="0" r="r" b="b"/>
              <a:pathLst>
                <a:path w="2843" h="1822">
                  <a:moveTo>
                    <a:pt x="2842" y="1821"/>
                  </a:moveTo>
                  <a:lnTo>
                    <a:pt x="0" y="1708"/>
                  </a:lnTo>
                  <a:lnTo>
                    <a:pt x="0" y="0"/>
                  </a:lnTo>
                  <a:lnTo>
                    <a:pt x="2842" y="636"/>
                  </a:lnTo>
                  <a:lnTo>
                    <a:pt x="2842" y="1821"/>
                  </a:lnTo>
                </a:path>
              </a:pathLst>
            </a:custGeom>
            <a:solidFill>
              <a:srgbClr val="FFC000"/>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8" name="Freeform 185"/>
            <p:cNvSpPr>
              <a:spLocks noChangeArrowheads="1"/>
            </p:cNvSpPr>
            <p:nvPr/>
          </p:nvSpPr>
          <p:spPr bwMode="auto">
            <a:xfrm>
              <a:off x="7156173" y="2930327"/>
              <a:ext cx="304060" cy="236787"/>
            </a:xfrm>
            <a:custGeom>
              <a:avLst/>
              <a:gdLst>
                <a:gd name="T0" fmla="*/ 545 w 619"/>
                <a:gd name="T1" fmla="*/ 0 h 472"/>
                <a:gd name="T2" fmla="*/ 545 w 619"/>
                <a:gd name="T3" fmla="*/ 0 h 472"/>
                <a:gd name="T4" fmla="*/ 73 w 619"/>
                <a:gd name="T5" fmla="*/ 0 h 472"/>
                <a:gd name="T6" fmla="*/ 0 w 619"/>
                <a:gd name="T7" fmla="*/ 73 h 472"/>
                <a:gd name="T8" fmla="*/ 0 w 619"/>
                <a:gd name="T9" fmla="*/ 397 h 472"/>
                <a:gd name="T10" fmla="*/ 73 w 619"/>
                <a:gd name="T11" fmla="*/ 471 h 472"/>
                <a:gd name="T12" fmla="*/ 545 w 619"/>
                <a:gd name="T13" fmla="*/ 471 h 472"/>
                <a:gd name="T14" fmla="*/ 618 w 619"/>
                <a:gd name="T15" fmla="*/ 397 h 472"/>
                <a:gd name="T16" fmla="*/ 618 w 619"/>
                <a:gd name="T17" fmla="*/ 73 h 472"/>
                <a:gd name="T18" fmla="*/ 545 w 619"/>
                <a:gd name="T19" fmla="*/ 0 h 472"/>
                <a:gd name="T20" fmla="*/ 559 w 619"/>
                <a:gd name="T21" fmla="*/ 44 h 472"/>
                <a:gd name="T22" fmla="*/ 559 w 619"/>
                <a:gd name="T23" fmla="*/ 44 h 472"/>
                <a:gd name="T24" fmla="*/ 309 w 619"/>
                <a:gd name="T25" fmla="*/ 235 h 472"/>
                <a:gd name="T26" fmla="*/ 59 w 619"/>
                <a:gd name="T27" fmla="*/ 44 h 472"/>
                <a:gd name="T28" fmla="*/ 559 w 619"/>
                <a:gd name="T29" fmla="*/ 44 h 472"/>
                <a:gd name="T30" fmla="*/ 29 w 619"/>
                <a:gd name="T31" fmla="*/ 397 h 472"/>
                <a:gd name="T32" fmla="*/ 29 w 619"/>
                <a:gd name="T33" fmla="*/ 397 h 472"/>
                <a:gd name="T34" fmla="*/ 29 w 619"/>
                <a:gd name="T35" fmla="*/ 73 h 472"/>
                <a:gd name="T36" fmla="*/ 206 w 619"/>
                <a:gd name="T37" fmla="*/ 221 h 472"/>
                <a:gd name="T38" fmla="*/ 29 w 619"/>
                <a:gd name="T39" fmla="*/ 397 h 472"/>
                <a:gd name="T40" fmla="*/ 59 w 619"/>
                <a:gd name="T41" fmla="*/ 427 h 472"/>
                <a:gd name="T42" fmla="*/ 59 w 619"/>
                <a:gd name="T43" fmla="*/ 427 h 472"/>
                <a:gd name="T44" fmla="*/ 236 w 619"/>
                <a:gd name="T45" fmla="*/ 235 h 472"/>
                <a:gd name="T46" fmla="*/ 309 w 619"/>
                <a:gd name="T47" fmla="*/ 294 h 472"/>
                <a:gd name="T48" fmla="*/ 368 w 619"/>
                <a:gd name="T49" fmla="*/ 235 h 472"/>
                <a:gd name="T50" fmla="*/ 559 w 619"/>
                <a:gd name="T51" fmla="*/ 427 h 472"/>
                <a:gd name="T52" fmla="*/ 59 w 619"/>
                <a:gd name="T53" fmla="*/ 427 h 472"/>
                <a:gd name="T54" fmla="*/ 589 w 619"/>
                <a:gd name="T55" fmla="*/ 397 h 472"/>
                <a:gd name="T56" fmla="*/ 589 w 619"/>
                <a:gd name="T57" fmla="*/ 397 h 472"/>
                <a:gd name="T58" fmla="*/ 589 w 619"/>
                <a:gd name="T59" fmla="*/ 397 h 472"/>
                <a:gd name="T60" fmla="*/ 412 w 619"/>
                <a:gd name="T61" fmla="*/ 221 h 472"/>
                <a:gd name="T62" fmla="*/ 589 w 619"/>
                <a:gd name="T63" fmla="*/ 73 h 472"/>
                <a:gd name="T64" fmla="*/ 589 w 619"/>
                <a:gd name="T65" fmla="*/ 39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lnTo>
                    <a:pt x="589" y="397"/>
                  </a:lnTo>
                  <a:cubicBezTo>
                    <a:pt x="412" y="221"/>
                    <a:pt x="412" y="221"/>
                    <a:pt x="412" y="221"/>
                  </a:cubicBezTo>
                  <a:cubicBezTo>
                    <a:pt x="589" y="73"/>
                    <a:pt x="589" y="73"/>
                    <a:pt x="589" y="73"/>
                  </a:cubicBezTo>
                  <a:lnTo>
                    <a:pt x="589" y="397"/>
                  </a:lnTo>
                  <a:close/>
                </a:path>
              </a:pathLst>
            </a:custGeom>
            <a:solidFill>
              <a:sysClr val="window" lastClr="FFFFFF"/>
            </a:solidFill>
            <a:ln>
              <a:noFill/>
            </a:ln>
            <a:effectLst/>
          </p:spPr>
          <p:txBody>
            <a:bodyPr wrap="none" lIns="38096" tIns="19048" rIns="38096" bIns="19048"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59" name="Freeform 199"/>
            <p:cNvSpPr>
              <a:spLocks noChangeArrowheads="1"/>
            </p:cNvSpPr>
            <p:nvPr/>
          </p:nvSpPr>
          <p:spPr bwMode="auto">
            <a:xfrm>
              <a:off x="7159327" y="2093812"/>
              <a:ext cx="313155" cy="291143"/>
            </a:xfrm>
            <a:custGeom>
              <a:avLst/>
              <a:gdLst>
                <a:gd name="T0" fmla="*/ 560 w 634"/>
                <a:gd name="T1" fmla="*/ 74 h 590"/>
                <a:gd name="T2" fmla="*/ 560 w 634"/>
                <a:gd name="T3" fmla="*/ 74 h 590"/>
                <a:gd name="T4" fmla="*/ 442 w 634"/>
                <a:gd name="T5" fmla="*/ 74 h 590"/>
                <a:gd name="T6" fmla="*/ 442 w 634"/>
                <a:gd name="T7" fmla="*/ 30 h 590"/>
                <a:gd name="T8" fmla="*/ 398 w 634"/>
                <a:gd name="T9" fmla="*/ 0 h 590"/>
                <a:gd name="T10" fmla="*/ 236 w 634"/>
                <a:gd name="T11" fmla="*/ 0 h 590"/>
                <a:gd name="T12" fmla="*/ 207 w 634"/>
                <a:gd name="T13" fmla="*/ 30 h 590"/>
                <a:gd name="T14" fmla="*/ 207 w 634"/>
                <a:gd name="T15" fmla="*/ 74 h 590"/>
                <a:gd name="T16" fmla="*/ 89 w 634"/>
                <a:gd name="T17" fmla="*/ 74 h 590"/>
                <a:gd name="T18" fmla="*/ 0 w 634"/>
                <a:gd name="T19" fmla="*/ 147 h 590"/>
                <a:gd name="T20" fmla="*/ 0 w 634"/>
                <a:gd name="T21" fmla="*/ 501 h 590"/>
                <a:gd name="T22" fmla="*/ 89 w 634"/>
                <a:gd name="T23" fmla="*/ 589 h 590"/>
                <a:gd name="T24" fmla="*/ 560 w 634"/>
                <a:gd name="T25" fmla="*/ 589 h 590"/>
                <a:gd name="T26" fmla="*/ 633 w 634"/>
                <a:gd name="T27" fmla="*/ 501 h 590"/>
                <a:gd name="T28" fmla="*/ 633 w 634"/>
                <a:gd name="T29" fmla="*/ 147 h 590"/>
                <a:gd name="T30" fmla="*/ 560 w 634"/>
                <a:gd name="T31" fmla="*/ 74 h 590"/>
                <a:gd name="T32" fmla="*/ 236 w 634"/>
                <a:gd name="T33" fmla="*/ 59 h 590"/>
                <a:gd name="T34" fmla="*/ 236 w 634"/>
                <a:gd name="T35" fmla="*/ 59 h 590"/>
                <a:gd name="T36" fmla="*/ 265 w 634"/>
                <a:gd name="T37" fmla="*/ 30 h 590"/>
                <a:gd name="T38" fmla="*/ 383 w 634"/>
                <a:gd name="T39" fmla="*/ 30 h 590"/>
                <a:gd name="T40" fmla="*/ 398 w 634"/>
                <a:gd name="T41" fmla="*/ 59 h 590"/>
                <a:gd name="T42" fmla="*/ 398 w 634"/>
                <a:gd name="T43" fmla="*/ 74 h 590"/>
                <a:gd name="T44" fmla="*/ 236 w 634"/>
                <a:gd name="T45" fmla="*/ 74 h 590"/>
                <a:gd name="T46" fmla="*/ 236 w 634"/>
                <a:gd name="T47" fmla="*/ 59 h 590"/>
                <a:gd name="T48" fmla="*/ 589 w 634"/>
                <a:gd name="T49" fmla="*/ 501 h 590"/>
                <a:gd name="T50" fmla="*/ 589 w 634"/>
                <a:gd name="T51" fmla="*/ 501 h 590"/>
                <a:gd name="T52" fmla="*/ 560 w 634"/>
                <a:gd name="T53" fmla="*/ 545 h 590"/>
                <a:gd name="T54" fmla="*/ 89 w 634"/>
                <a:gd name="T55" fmla="*/ 545 h 590"/>
                <a:gd name="T56" fmla="*/ 44 w 634"/>
                <a:gd name="T57" fmla="*/ 501 h 590"/>
                <a:gd name="T58" fmla="*/ 44 w 634"/>
                <a:gd name="T59" fmla="*/ 295 h 590"/>
                <a:gd name="T60" fmla="*/ 251 w 634"/>
                <a:gd name="T61" fmla="*/ 295 h 590"/>
                <a:gd name="T62" fmla="*/ 236 w 634"/>
                <a:gd name="T63" fmla="*/ 309 h 590"/>
                <a:gd name="T64" fmla="*/ 324 w 634"/>
                <a:gd name="T65" fmla="*/ 383 h 590"/>
                <a:gd name="T66" fmla="*/ 398 w 634"/>
                <a:gd name="T67" fmla="*/ 309 h 590"/>
                <a:gd name="T68" fmla="*/ 398 w 634"/>
                <a:gd name="T69" fmla="*/ 295 h 590"/>
                <a:gd name="T70" fmla="*/ 589 w 634"/>
                <a:gd name="T71" fmla="*/ 295 h 590"/>
                <a:gd name="T72" fmla="*/ 589 w 634"/>
                <a:gd name="T73" fmla="*/ 501 h 590"/>
                <a:gd name="T74" fmla="*/ 280 w 634"/>
                <a:gd name="T75" fmla="*/ 309 h 590"/>
                <a:gd name="T76" fmla="*/ 280 w 634"/>
                <a:gd name="T77" fmla="*/ 309 h 590"/>
                <a:gd name="T78" fmla="*/ 280 w 634"/>
                <a:gd name="T79" fmla="*/ 295 h 590"/>
                <a:gd name="T80" fmla="*/ 354 w 634"/>
                <a:gd name="T81" fmla="*/ 295 h 590"/>
                <a:gd name="T82" fmla="*/ 354 w 634"/>
                <a:gd name="T83" fmla="*/ 309 h 590"/>
                <a:gd name="T84" fmla="*/ 324 w 634"/>
                <a:gd name="T85" fmla="*/ 354 h 590"/>
                <a:gd name="T86" fmla="*/ 280 w 634"/>
                <a:gd name="T87" fmla="*/ 309 h 590"/>
                <a:gd name="T88" fmla="*/ 589 w 634"/>
                <a:gd name="T89" fmla="*/ 250 h 590"/>
                <a:gd name="T90" fmla="*/ 589 w 634"/>
                <a:gd name="T91" fmla="*/ 250 h 590"/>
                <a:gd name="T92" fmla="*/ 44 w 634"/>
                <a:gd name="T93" fmla="*/ 250 h 590"/>
                <a:gd name="T94" fmla="*/ 44 w 634"/>
                <a:gd name="T95" fmla="*/ 147 h 590"/>
                <a:gd name="T96" fmla="*/ 89 w 634"/>
                <a:gd name="T97" fmla="*/ 118 h 590"/>
                <a:gd name="T98" fmla="*/ 560 w 634"/>
                <a:gd name="T99" fmla="*/ 118 h 590"/>
                <a:gd name="T100" fmla="*/ 589 w 634"/>
                <a:gd name="T101" fmla="*/ 147 h 590"/>
                <a:gd name="T102" fmla="*/ 589 w 634"/>
                <a:gd name="T103" fmla="*/ 2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ysClr val="window" lastClr="FFFFFF"/>
            </a:solidFill>
            <a:ln>
              <a:noFill/>
            </a:ln>
            <a:effectLst/>
          </p:spPr>
          <p:txBody>
            <a:bodyPr wrap="none" lIns="38096" tIns="19048" rIns="38096" bIns="19048"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60" name="Freeform 19"/>
            <p:cNvSpPr>
              <a:spLocks noChangeArrowheads="1"/>
            </p:cNvSpPr>
            <p:nvPr/>
          </p:nvSpPr>
          <p:spPr bwMode="auto">
            <a:xfrm>
              <a:off x="1605106" y="3504734"/>
              <a:ext cx="5472000"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B4A0C8">
                <a:alpha val="60000"/>
              </a:srgbClr>
            </a:solidFill>
            <a:ln>
              <a:noFill/>
            </a:ln>
            <a:effectLst/>
          </p:spPr>
          <p:txBody>
            <a:bodyPr wrap="square" anchor="ctr"/>
            <a:lstStyle/>
            <a:p>
              <a:pPr marL="171450" indent="-171450">
                <a:lnSpc>
                  <a:spcPct val="150000"/>
                </a:lnSpc>
                <a:buFont typeface="Arial" panose="020B0604020202020204" pitchFamily="34" charset="0"/>
                <a:buChar char="•"/>
              </a:pPr>
              <a:r>
                <a:rPr kumimoji="1" lang="zh-CN" altLang="en-US" sz="1200" dirty="0">
                  <a:solidFill>
                    <a:prstClr val="black"/>
                  </a:solidFill>
                  <a:latin typeface="微软雅黑" panose="020B0503020204020204" pitchFamily="34" charset="-122"/>
                  <a:ea typeface="微软雅黑" panose="020B0503020204020204" pitchFamily="34" charset="-122"/>
                  <a:sym typeface="+mn-ea"/>
                </a:rPr>
                <a:t>需要进行</a:t>
              </a:r>
              <a:r>
                <a:rPr lang="zh-CN" altLang="en-US" sz="1200" dirty="0">
                  <a:solidFill>
                    <a:prstClr val="black"/>
                  </a:solidFill>
                  <a:latin typeface="微软雅黑" panose="020B0503020204020204" pitchFamily="34" charset="-122"/>
                  <a:ea typeface="微软雅黑" panose="020B0503020204020204" pitchFamily="34" charset="-122"/>
                  <a:sym typeface="+mn-ea"/>
                </a:rPr>
                <a:t>数据一致性测试、数据完整性测试、应用功能完整性测试、数据源连接测试、</a:t>
              </a:r>
              <a:r>
                <a:rPr lang="en-US" altLang="zh-CN" sz="1200" dirty="0">
                  <a:solidFill>
                    <a:prstClr val="black"/>
                  </a:solidFill>
                  <a:latin typeface="微软雅黑" panose="020B0503020204020204" pitchFamily="34" charset="-122"/>
                  <a:ea typeface="微软雅黑" panose="020B0503020204020204" pitchFamily="34" charset="-122"/>
                  <a:sym typeface="+mn-ea"/>
                </a:rPr>
                <a:t>ETL</a:t>
              </a:r>
              <a:r>
                <a:rPr lang="zh-CN" altLang="en-US" sz="1200" dirty="0">
                  <a:solidFill>
                    <a:prstClr val="black"/>
                  </a:solidFill>
                  <a:latin typeface="微软雅黑" panose="020B0503020204020204" pitchFamily="34" charset="-122"/>
                  <a:ea typeface="微软雅黑" panose="020B0503020204020204" pitchFamily="34" charset="-122"/>
                  <a:sym typeface="+mn-ea"/>
                </a:rPr>
                <a:t>流程可用性测试、高可用测试，以确保系统的可用性</a:t>
              </a:r>
              <a:r>
                <a:rPr lang="zh-CN" altLang="en-US" sz="1200" dirty="0">
                  <a:solidFill>
                    <a:srgbClr val="203864"/>
                  </a:solidFill>
                  <a:latin typeface="微软雅黑" panose="020B0503020204020204" pitchFamily="34" charset="-122"/>
                  <a:ea typeface="微软雅黑" panose="020B0503020204020204" pitchFamily="34" charset="-122"/>
                </a:rPr>
                <a:t>。</a:t>
              </a:r>
              <a:endParaRPr lang="en-US" altLang="zh-CN" sz="1200" dirty="0">
                <a:solidFill>
                  <a:srgbClr val="203864"/>
                </a:solidFill>
                <a:latin typeface="微软雅黑" panose="020B0503020204020204" pitchFamily="34" charset="-122"/>
                <a:ea typeface="微软雅黑" panose="020B0503020204020204" pitchFamily="34" charset="-122"/>
              </a:endParaRPr>
            </a:p>
          </p:txBody>
        </p:sp>
        <p:sp>
          <p:nvSpPr>
            <p:cNvPr id="61" name="Freeform 25"/>
            <p:cNvSpPr>
              <a:spLocks noChangeArrowheads="1"/>
            </p:cNvSpPr>
            <p:nvPr/>
          </p:nvSpPr>
          <p:spPr bwMode="auto">
            <a:xfrm>
              <a:off x="1605106" y="4234347"/>
              <a:ext cx="5472000" cy="576000"/>
            </a:xfrm>
            <a:custGeom>
              <a:avLst/>
              <a:gdLst>
                <a:gd name="T0" fmla="*/ 0 w 7121"/>
                <a:gd name="T1" fmla="*/ 1533 h 1534"/>
                <a:gd name="T2" fmla="*/ 7120 w 7121"/>
                <a:gd name="T3" fmla="*/ 1533 h 1534"/>
                <a:gd name="T4" fmla="*/ 7120 w 7121"/>
                <a:gd name="T5" fmla="*/ 0 h 1534"/>
                <a:gd name="T6" fmla="*/ 0 w 7121"/>
                <a:gd name="T7" fmla="*/ 0 h 1534"/>
                <a:gd name="T8" fmla="*/ 0 w 7121"/>
                <a:gd name="T9" fmla="*/ 1533 h 1534"/>
              </a:gdLst>
              <a:ahLst/>
              <a:cxnLst>
                <a:cxn ang="0">
                  <a:pos x="T0" y="T1"/>
                </a:cxn>
                <a:cxn ang="0">
                  <a:pos x="T2" y="T3"/>
                </a:cxn>
                <a:cxn ang="0">
                  <a:pos x="T4" y="T5"/>
                </a:cxn>
                <a:cxn ang="0">
                  <a:pos x="T6" y="T7"/>
                </a:cxn>
                <a:cxn ang="0">
                  <a:pos x="T8" y="T9"/>
                </a:cxn>
              </a:cxnLst>
              <a:rect l="0" t="0" r="r" b="b"/>
              <a:pathLst>
                <a:path w="7121" h="1534">
                  <a:moveTo>
                    <a:pt x="0" y="1533"/>
                  </a:moveTo>
                  <a:lnTo>
                    <a:pt x="7120" y="1533"/>
                  </a:lnTo>
                  <a:lnTo>
                    <a:pt x="7120" y="0"/>
                  </a:lnTo>
                  <a:lnTo>
                    <a:pt x="0" y="0"/>
                  </a:lnTo>
                  <a:lnTo>
                    <a:pt x="0" y="1533"/>
                  </a:lnTo>
                </a:path>
              </a:pathLst>
            </a:custGeom>
            <a:solidFill>
              <a:srgbClr val="1EA185">
                <a:alpha val="40000"/>
              </a:srgbClr>
            </a:solidFill>
            <a:ln>
              <a:noFill/>
            </a:ln>
            <a:effectLst/>
          </p:spPr>
          <p:txBody>
            <a:bodyPr wrap="square" anchor="ctr"/>
            <a:lstStyle/>
            <a:p>
              <a:pPr marL="171450" indent="-171450" defTabSz="762000">
                <a:lnSpc>
                  <a:spcPct val="150000"/>
                </a:lnSpc>
                <a:buFont typeface="Arial" panose="020B0604020202020204" pitchFamily="34" charset="0"/>
                <a:buChar char="•"/>
              </a:pPr>
              <a:r>
                <a:rPr lang="zh-CN" altLang="en-US" sz="1200" dirty="0">
                  <a:solidFill>
                    <a:srgbClr val="203864"/>
                  </a:solidFill>
                  <a:latin typeface="微软雅黑" panose="020B0503020204020204" pitchFamily="34" charset="-122"/>
                  <a:ea typeface="微软雅黑" panose="020B0503020204020204" pitchFamily="34" charset="-122"/>
                </a:rPr>
                <a:t>此时周边系统会切换到对应基地的服务器，对外访问的入口会同步调整负载，将用户访问链接到新的基地环境，出现问题可通过负载及时进行调整。</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62" name="Freeform 31"/>
            <p:cNvSpPr>
              <a:spLocks noChangeArrowheads="1"/>
            </p:cNvSpPr>
            <p:nvPr/>
          </p:nvSpPr>
          <p:spPr bwMode="auto">
            <a:xfrm>
              <a:off x="7073375" y="4231376"/>
              <a:ext cx="478835" cy="711693"/>
            </a:xfrm>
            <a:custGeom>
              <a:avLst/>
              <a:gdLst>
                <a:gd name="T0" fmla="*/ 1287 w 1288"/>
                <a:gd name="T1" fmla="*/ 1913 h 1914"/>
                <a:gd name="T2" fmla="*/ 1287 w 1288"/>
                <a:gd name="T3" fmla="*/ 210 h 1914"/>
                <a:gd name="T4" fmla="*/ 0 w 1288"/>
                <a:gd name="T5" fmla="*/ 0 h 1914"/>
                <a:gd name="T6" fmla="*/ 0 w 1288"/>
                <a:gd name="T7" fmla="*/ 1544 h 1914"/>
                <a:gd name="T8" fmla="*/ 1287 w 1288"/>
                <a:gd name="T9" fmla="*/ 1913 h 1914"/>
              </a:gdLst>
              <a:ahLst/>
              <a:cxnLst>
                <a:cxn ang="0">
                  <a:pos x="T0" y="T1"/>
                </a:cxn>
                <a:cxn ang="0">
                  <a:pos x="T2" y="T3"/>
                </a:cxn>
                <a:cxn ang="0">
                  <a:pos x="T4" y="T5"/>
                </a:cxn>
                <a:cxn ang="0">
                  <a:pos x="T6" y="T7"/>
                </a:cxn>
                <a:cxn ang="0">
                  <a:pos x="T8" y="T9"/>
                </a:cxn>
              </a:cxnLst>
              <a:rect l="0" t="0" r="r" b="b"/>
              <a:pathLst>
                <a:path w="1288" h="1914">
                  <a:moveTo>
                    <a:pt x="1287" y="1913"/>
                  </a:moveTo>
                  <a:lnTo>
                    <a:pt x="1287" y="210"/>
                  </a:lnTo>
                  <a:lnTo>
                    <a:pt x="0" y="0"/>
                  </a:lnTo>
                  <a:lnTo>
                    <a:pt x="0" y="1544"/>
                  </a:lnTo>
                  <a:lnTo>
                    <a:pt x="1287" y="1913"/>
                  </a:lnTo>
                </a:path>
              </a:pathLst>
            </a:custGeom>
            <a:solidFill>
              <a:srgbClr val="1EA185">
                <a:lumMod val="75000"/>
              </a:srgbClr>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63" name="Freeform 32"/>
            <p:cNvSpPr>
              <a:spLocks noChangeArrowheads="1"/>
            </p:cNvSpPr>
            <p:nvPr/>
          </p:nvSpPr>
          <p:spPr bwMode="auto">
            <a:xfrm>
              <a:off x="7552210" y="4088661"/>
              <a:ext cx="1057700" cy="859279"/>
            </a:xfrm>
            <a:custGeom>
              <a:avLst/>
              <a:gdLst>
                <a:gd name="T0" fmla="*/ 2842 w 2843"/>
                <a:gd name="T1" fmla="*/ 1154 h 2309"/>
                <a:gd name="T2" fmla="*/ 0 w 2843"/>
                <a:gd name="T3" fmla="*/ 2308 h 2309"/>
                <a:gd name="T4" fmla="*/ 0 w 2843"/>
                <a:gd name="T5" fmla="*/ 606 h 2309"/>
                <a:gd name="T6" fmla="*/ 2842 w 2843"/>
                <a:gd name="T7" fmla="*/ 0 h 2309"/>
                <a:gd name="T8" fmla="*/ 2842 w 2843"/>
                <a:gd name="T9" fmla="*/ 1154 h 2309"/>
              </a:gdLst>
              <a:ahLst/>
              <a:cxnLst>
                <a:cxn ang="0">
                  <a:pos x="T0" y="T1"/>
                </a:cxn>
                <a:cxn ang="0">
                  <a:pos x="T2" y="T3"/>
                </a:cxn>
                <a:cxn ang="0">
                  <a:pos x="T4" y="T5"/>
                </a:cxn>
                <a:cxn ang="0">
                  <a:pos x="T6" y="T7"/>
                </a:cxn>
                <a:cxn ang="0">
                  <a:pos x="T8" y="T9"/>
                </a:cxn>
              </a:cxnLst>
              <a:rect l="0" t="0" r="r" b="b"/>
              <a:pathLst>
                <a:path w="2843" h="2309">
                  <a:moveTo>
                    <a:pt x="2842" y="1154"/>
                  </a:moveTo>
                  <a:lnTo>
                    <a:pt x="0" y="2308"/>
                  </a:lnTo>
                  <a:lnTo>
                    <a:pt x="0" y="606"/>
                  </a:lnTo>
                  <a:lnTo>
                    <a:pt x="2842" y="0"/>
                  </a:lnTo>
                  <a:lnTo>
                    <a:pt x="2842" y="1154"/>
                  </a:lnTo>
                </a:path>
              </a:pathLst>
            </a:custGeom>
            <a:solidFill>
              <a:srgbClr val="1EA185"/>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64" name="Freeform 33"/>
            <p:cNvSpPr>
              <a:spLocks noChangeArrowheads="1"/>
            </p:cNvSpPr>
            <p:nvPr/>
          </p:nvSpPr>
          <p:spPr bwMode="auto">
            <a:xfrm>
              <a:off x="7073375" y="4056684"/>
              <a:ext cx="1534896" cy="257455"/>
            </a:xfrm>
            <a:custGeom>
              <a:avLst/>
              <a:gdLst>
                <a:gd name="T0" fmla="*/ 0 w 4129"/>
                <a:gd name="T1" fmla="*/ 482 h 694"/>
                <a:gd name="T2" fmla="*/ 2708 w 4129"/>
                <a:gd name="T3" fmla="*/ 0 h 694"/>
                <a:gd name="T4" fmla="*/ 4128 w 4129"/>
                <a:gd name="T5" fmla="*/ 92 h 694"/>
                <a:gd name="T6" fmla="*/ 1287 w 4129"/>
                <a:gd name="T7" fmla="*/ 693 h 694"/>
                <a:gd name="T8" fmla="*/ 0 w 4129"/>
                <a:gd name="T9" fmla="*/ 482 h 694"/>
              </a:gdLst>
              <a:ahLst/>
              <a:cxnLst>
                <a:cxn ang="0">
                  <a:pos x="T0" y="T1"/>
                </a:cxn>
                <a:cxn ang="0">
                  <a:pos x="T2" y="T3"/>
                </a:cxn>
                <a:cxn ang="0">
                  <a:pos x="T4" y="T5"/>
                </a:cxn>
                <a:cxn ang="0">
                  <a:pos x="T6" y="T7"/>
                </a:cxn>
                <a:cxn ang="0">
                  <a:pos x="T8" y="T9"/>
                </a:cxn>
              </a:cxnLst>
              <a:rect l="0" t="0" r="r" b="b"/>
              <a:pathLst>
                <a:path w="4129" h="694">
                  <a:moveTo>
                    <a:pt x="0" y="482"/>
                  </a:moveTo>
                  <a:lnTo>
                    <a:pt x="2708" y="0"/>
                  </a:lnTo>
                  <a:lnTo>
                    <a:pt x="4128" y="92"/>
                  </a:lnTo>
                  <a:lnTo>
                    <a:pt x="1287" y="693"/>
                  </a:lnTo>
                  <a:lnTo>
                    <a:pt x="0" y="482"/>
                  </a:lnTo>
                </a:path>
              </a:pathLst>
            </a:custGeom>
            <a:solidFill>
              <a:srgbClr val="1EA185">
                <a:lumMod val="50000"/>
              </a:srgbClr>
            </a:solidFill>
            <a:ln>
              <a:noFill/>
            </a:ln>
            <a:effectLst/>
          </p:spPr>
          <p:txBody>
            <a:bodyPr wrap="none" anchor="ctr"/>
            <a:lstStyle/>
            <a:p>
              <a:pPr defTabSz="762000">
                <a:defRPr/>
              </a:pPr>
              <a:endParaRPr lang="en-US" sz="2000" kern="0" dirty="0">
                <a:solidFill>
                  <a:srgbClr val="445469"/>
                </a:solidFill>
                <a:latin typeface="微软雅黑" panose="020B0503020204020204" pitchFamily="34" charset="-122"/>
                <a:ea typeface="微软雅黑" panose="020B0503020204020204" pitchFamily="34" charset="-122"/>
              </a:endParaRPr>
            </a:p>
          </p:txBody>
        </p:sp>
        <p:sp>
          <p:nvSpPr>
            <p:cNvPr id="65" name="Freeform 36"/>
            <p:cNvSpPr>
              <a:spLocks noChangeArrowheads="1"/>
            </p:cNvSpPr>
            <p:nvPr/>
          </p:nvSpPr>
          <p:spPr bwMode="auto">
            <a:xfrm>
              <a:off x="7064223" y="3504735"/>
              <a:ext cx="477195" cy="649668"/>
            </a:xfrm>
            <a:custGeom>
              <a:avLst/>
              <a:gdLst>
                <a:gd name="T0" fmla="*/ 0 w 1283"/>
                <a:gd name="T1" fmla="*/ 1390 h 1560"/>
                <a:gd name="T2" fmla="*/ 1282 w 1283"/>
                <a:gd name="T3" fmla="*/ 1559 h 1560"/>
                <a:gd name="T4" fmla="*/ 1282 w 1283"/>
                <a:gd name="T5" fmla="*/ 0 h 1560"/>
                <a:gd name="T6" fmla="*/ 0 w 1283"/>
                <a:gd name="T7" fmla="*/ 0 h 1560"/>
                <a:gd name="T8" fmla="*/ 0 w 1283"/>
                <a:gd name="T9" fmla="*/ 1390 h 1560"/>
              </a:gdLst>
              <a:ahLst/>
              <a:cxnLst>
                <a:cxn ang="0">
                  <a:pos x="T0" y="T1"/>
                </a:cxn>
                <a:cxn ang="0">
                  <a:pos x="T2" y="T3"/>
                </a:cxn>
                <a:cxn ang="0">
                  <a:pos x="T4" y="T5"/>
                </a:cxn>
                <a:cxn ang="0">
                  <a:pos x="T6" y="T7"/>
                </a:cxn>
                <a:cxn ang="0">
                  <a:pos x="T8" y="T9"/>
                </a:cxn>
              </a:cxnLst>
              <a:rect l="0" t="0" r="r" b="b"/>
              <a:pathLst>
                <a:path w="1283" h="1560">
                  <a:moveTo>
                    <a:pt x="0" y="1390"/>
                  </a:moveTo>
                  <a:lnTo>
                    <a:pt x="1282" y="1559"/>
                  </a:lnTo>
                  <a:lnTo>
                    <a:pt x="1282" y="0"/>
                  </a:lnTo>
                  <a:lnTo>
                    <a:pt x="0" y="0"/>
                  </a:lnTo>
                  <a:lnTo>
                    <a:pt x="0" y="1390"/>
                  </a:lnTo>
                </a:path>
              </a:pathLst>
            </a:custGeom>
            <a:solidFill>
              <a:srgbClr val="8064A2"/>
            </a:solidFill>
            <a:ln>
              <a:noFill/>
            </a:ln>
            <a:effectLst/>
          </p:spPr>
          <p:txBody>
            <a:bodyPr wrap="none" anchor="ctr"/>
            <a:lstStyle/>
            <a:p>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66" name="Freeform 37"/>
            <p:cNvSpPr>
              <a:spLocks noChangeArrowheads="1"/>
            </p:cNvSpPr>
            <p:nvPr/>
          </p:nvSpPr>
          <p:spPr bwMode="auto">
            <a:xfrm>
              <a:off x="7539778" y="3504735"/>
              <a:ext cx="1057701" cy="649668"/>
            </a:xfrm>
            <a:custGeom>
              <a:avLst/>
              <a:gdLst>
                <a:gd name="T0" fmla="*/ 2842 w 2843"/>
                <a:gd name="T1" fmla="*/ 1051 h 1560"/>
                <a:gd name="T2" fmla="*/ 0 w 2843"/>
                <a:gd name="T3" fmla="*/ 1559 h 1560"/>
                <a:gd name="T4" fmla="*/ 0 w 2843"/>
                <a:gd name="T5" fmla="*/ 0 h 1560"/>
                <a:gd name="T6" fmla="*/ 2842 w 2843"/>
                <a:gd name="T7" fmla="*/ 0 h 1560"/>
                <a:gd name="T8" fmla="*/ 2842 w 2843"/>
                <a:gd name="T9" fmla="*/ 1051 h 1560"/>
              </a:gdLst>
              <a:ahLst/>
              <a:cxnLst>
                <a:cxn ang="0">
                  <a:pos x="T0" y="T1"/>
                </a:cxn>
                <a:cxn ang="0">
                  <a:pos x="T2" y="T3"/>
                </a:cxn>
                <a:cxn ang="0">
                  <a:pos x="T4" y="T5"/>
                </a:cxn>
                <a:cxn ang="0">
                  <a:pos x="T6" y="T7"/>
                </a:cxn>
                <a:cxn ang="0">
                  <a:pos x="T8" y="T9"/>
                </a:cxn>
              </a:cxnLst>
              <a:rect l="0" t="0" r="r" b="b"/>
              <a:pathLst>
                <a:path w="2843" h="1560">
                  <a:moveTo>
                    <a:pt x="2842" y="1051"/>
                  </a:moveTo>
                  <a:lnTo>
                    <a:pt x="0" y="1559"/>
                  </a:lnTo>
                  <a:lnTo>
                    <a:pt x="0" y="0"/>
                  </a:lnTo>
                  <a:lnTo>
                    <a:pt x="2842" y="0"/>
                  </a:lnTo>
                  <a:lnTo>
                    <a:pt x="2842" y="1051"/>
                  </a:lnTo>
                </a:path>
              </a:pathLst>
            </a:custGeom>
            <a:solidFill>
              <a:srgbClr val="B4A0C8"/>
            </a:solidFill>
            <a:ln>
              <a:noFill/>
            </a:ln>
            <a:effectLst/>
          </p:spPr>
          <p:txBody>
            <a:bodyPr wrap="none" anchor="ctr"/>
            <a:lstStyle/>
            <a:p>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67" name="Freeform 46"/>
            <p:cNvSpPr>
              <a:spLocks noChangeArrowheads="1"/>
            </p:cNvSpPr>
            <p:nvPr/>
          </p:nvSpPr>
          <p:spPr bwMode="auto">
            <a:xfrm>
              <a:off x="6997381" y="3317948"/>
              <a:ext cx="1536535" cy="54115"/>
            </a:xfrm>
            <a:custGeom>
              <a:avLst/>
              <a:gdLst>
                <a:gd name="T0" fmla="*/ 0 w 4130"/>
                <a:gd name="T1" fmla="*/ 56 h 144"/>
                <a:gd name="T2" fmla="*/ 3303 w 4130"/>
                <a:gd name="T3" fmla="*/ 143 h 144"/>
                <a:gd name="T4" fmla="*/ 4129 w 4130"/>
                <a:gd name="T5" fmla="*/ 143 h 144"/>
                <a:gd name="T6" fmla="*/ 1282 w 4130"/>
                <a:gd name="T7" fmla="*/ 0 h 144"/>
                <a:gd name="T8" fmla="*/ 0 w 4130"/>
                <a:gd name="T9" fmla="*/ 56 h 144"/>
              </a:gdLst>
              <a:ahLst/>
              <a:cxnLst>
                <a:cxn ang="0">
                  <a:pos x="T0" y="T1"/>
                </a:cxn>
                <a:cxn ang="0">
                  <a:pos x="T2" y="T3"/>
                </a:cxn>
                <a:cxn ang="0">
                  <a:pos x="T4" y="T5"/>
                </a:cxn>
                <a:cxn ang="0">
                  <a:pos x="T6" y="T7"/>
                </a:cxn>
                <a:cxn ang="0">
                  <a:pos x="T8" y="T9"/>
                </a:cxn>
              </a:cxnLst>
              <a:rect l="0" t="0" r="r" b="b"/>
              <a:pathLst>
                <a:path w="4130" h="144">
                  <a:moveTo>
                    <a:pt x="0" y="56"/>
                  </a:moveTo>
                  <a:lnTo>
                    <a:pt x="3303" y="143"/>
                  </a:lnTo>
                  <a:lnTo>
                    <a:pt x="4129" y="143"/>
                  </a:lnTo>
                  <a:lnTo>
                    <a:pt x="1282" y="0"/>
                  </a:lnTo>
                  <a:lnTo>
                    <a:pt x="0" y="56"/>
                  </a:lnTo>
                </a:path>
              </a:pathLst>
            </a:custGeom>
            <a:solidFill>
              <a:srgbClr val="FFC000"/>
            </a:solidFill>
            <a:ln>
              <a:noFill/>
            </a:ln>
            <a:effectLst/>
          </p:spPr>
          <p:txBody>
            <a:bodyPr wrap="none" anchor="ctr"/>
            <a:lstStyle/>
            <a:p>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68" name="Freeform 170"/>
            <p:cNvSpPr>
              <a:spLocks noChangeArrowheads="1"/>
            </p:cNvSpPr>
            <p:nvPr/>
          </p:nvSpPr>
          <p:spPr bwMode="auto">
            <a:xfrm>
              <a:off x="7154934" y="3632701"/>
              <a:ext cx="313157" cy="326756"/>
            </a:xfrm>
            <a:custGeom>
              <a:avLst/>
              <a:gdLst>
                <a:gd name="T0" fmla="*/ 515 w 634"/>
                <a:gd name="T1" fmla="*/ 471 h 634"/>
                <a:gd name="T2" fmla="*/ 220 w 634"/>
                <a:gd name="T3" fmla="*/ 412 h 634"/>
                <a:gd name="T4" fmla="*/ 117 w 634"/>
                <a:gd name="T5" fmla="*/ 471 h 634"/>
                <a:gd name="T6" fmla="*/ 117 w 634"/>
                <a:gd name="T7" fmla="*/ 515 h 634"/>
                <a:gd name="T8" fmla="*/ 220 w 634"/>
                <a:gd name="T9" fmla="*/ 574 h 634"/>
                <a:gd name="T10" fmla="*/ 515 w 634"/>
                <a:gd name="T11" fmla="*/ 515 h 634"/>
                <a:gd name="T12" fmla="*/ 515 w 634"/>
                <a:gd name="T13" fmla="*/ 471 h 634"/>
                <a:gd name="T14" fmla="*/ 220 w 634"/>
                <a:gd name="T15" fmla="*/ 545 h 634"/>
                <a:gd name="T16" fmla="*/ 220 w 634"/>
                <a:gd name="T17" fmla="*/ 442 h 634"/>
                <a:gd name="T18" fmla="*/ 220 w 634"/>
                <a:gd name="T19" fmla="*/ 545 h 634"/>
                <a:gd name="T20" fmla="*/ 515 w 634"/>
                <a:gd name="T21" fmla="*/ 162 h 634"/>
                <a:gd name="T22" fmla="*/ 220 w 634"/>
                <a:gd name="T23" fmla="*/ 103 h 634"/>
                <a:gd name="T24" fmla="*/ 117 w 634"/>
                <a:gd name="T25" fmla="*/ 162 h 634"/>
                <a:gd name="T26" fmla="*/ 117 w 634"/>
                <a:gd name="T27" fmla="*/ 206 h 634"/>
                <a:gd name="T28" fmla="*/ 220 w 634"/>
                <a:gd name="T29" fmla="*/ 265 h 634"/>
                <a:gd name="T30" fmla="*/ 515 w 634"/>
                <a:gd name="T31" fmla="*/ 206 h 634"/>
                <a:gd name="T32" fmla="*/ 515 w 634"/>
                <a:gd name="T33" fmla="*/ 162 h 634"/>
                <a:gd name="T34" fmla="*/ 220 w 634"/>
                <a:gd name="T35" fmla="*/ 235 h 634"/>
                <a:gd name="T36" fmla="*/ 220 w 634"/>
                <a:gd name="T37" fmla="*/ 133 h 634"/>
                <a:gd name="T38" fmla="*/ 220 w 634"/>
                <a:gd name="T39" fmla="*/ 235 h 634"/>
                <a:gd name="T40" fmla="*/ 515 w 634"/>
                <a:gd name="T41" fmla="*/ 324 h 634"/>
                <a:gd name="T42" fmla="*/ 397 w 634"/>
                <a:gd name="T43" fmla="*/ 265 h 634"/>
                <a:gd name="T44" fmla="*/ 117 w 634"/>
                <a:gd name="T45" fmla="*/ 324 h 634"/>
                <a:gd name="T46" fmla="*/ 117 w 634"/>
                <a:gd name="T47" fmla="*/ 353 h 634"/>
                <a:gd name="T48" fmla="*/ 397 w 634"/>
                <a:gd name="T49" fmla="*/ 412 h 634"/>
                <a:gd name="T50" fmla="*/ 515 w 634"/>
                <a:gd name="T51" fmla="*/ 353 h 634"/>
                <a:gd name="T52" fmla="*/ 515 w 634"/>
                <a:gd name="T53" fmla="*/ 324 h 634"/>
                <a:gd name="T54" fmla="*/ 397 w 634"/>
                <a:gd name="T55" fmla="*/ 383 h 634"/>
                <a:gd name="T56" fmla="*/ 397 w 634"/>
                <a:gd name="T57" fmla="*/ 294 h 634"/>
                <a:gd name="T58" fmla="*/ 397 w 634"/>
                <a:gd name="T59" fmla="*/ 383 h 634"/>
                <a:gd name="T60" fmla="*/ 544 w 634"/>
                <a:gd name="T61" fmla="*/ 0 h 634"/>
                <a:gd name="T62" fmla="*/ 0 w 634"/>
                <a:gd name="T63" fmla="*/ 88 h 634"/>
                <a:gd name="T64" fmla="*/ 73 w 634"/>
                <a:gd name="T65" fmla="*/ 633 h 634"/>
                <a:gd name="T66" fmla="*/ 633 w 634"/>
                <a:gd name="T67" fmla="*/ 559 h 634"/>
                <a:gd name="T68" fmla="*/ 544 w 634"/>
                <a:gd name="T69" fmla="*/ 0 h 634"/>
                <a:gd name="T70" fmla="*/ 588 w 634"/>
                <a:gd name="T71" fmla="*/ 559 h 634"/>
                <a:gd name="T72" fmla="*/ 73 w 634"/>
                <a:gd name="T73" fmla="*/ 589 h 634"/>
                <a:gd name="T74" fmla="*/ 44 w 634"/>
                <a:gd name="T75" fmla="*/ 88 h 634"/>
                <a:gd name="T76" fmla="*/ 544 w 634"/>
                <a:gd name="T77" fmla="*/ 44 h 634"/>
                <a:gd name="T78" fmla="*/ 588 w 634"/>
                <a:gd name="T79" fmla="*/ 5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ysClr val="window" lastClr="FFFFFF"/>
            </a:solidFill>
            <a:ln>
              <a:noFill/>
            </a:ln>
            <a:effectLst/>
          </p:spPr>
          <p:txBody>
            <a:bodyPr wrap="none" lIns="38096" tIns="19048" rIns="38096" bIns="19048" anchor="ctr"/>
            <a:lstStyle/>
            <a:p>
              <a:pPr>
                <a:defRPr/>
              </a:pPr>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69" name="Freeform 1"/>
            <p:cNvSpPr>
              <a:spLocks noChangeArrowheads="1"/>
            </p:cNvSpPr>
            <p:nvPr/>
          </p:nvSpPr>
          <p:spPr bwMode="auto">
            <a:xfrm>
              <a:off x="1605106" y="1315892"/>
              <a:ext cx="5472000" cy="576000"/>
            </a:xfrm>
            <a:custGeom>
              <a:avLst/>
              <a:gdLst>
                <a:gd name="T0" fmla="*/ 0 w 7121"/>
                <a:gd name="T1" fmla="*/ 1656 h 1657"/>
                <a:gd name="T2" fmla="*/ 7120 w 7121"/>
                <a:gd name="T3" fmla="*/ 1656 h 1657"/>
                <a:gd name="T4" fmla="*/ 7120 w 7121"/>
                <a:gd name="T5" fmla="*/ 0 h 1657"/>
                <a:gd name="T6" fmla="*/ 0 w 7121"/>
                <a:gd name="T7" fmla="*/ 0 h 1657"/>
                <a:gd name="T8" fmla="*/ 0 w 7121"/>
                <a:gd name="T9" fmla="*/ 1656 h 1657"/>
              </a:gdLst>
              <a:ahLst/>
              <a:cxnLst>
                <a:cxn ang="0">
                  <a:pos x="T0" y="T1"/>
                </a:cxn>
                <a:cxn ang="0">
                  <a:pos x="T2" y="T3"/>
                </a:cxn>
                <a:cxn ang="0">
                  <a:pos x="T4" y="T5"/>
                </a:cxn>
                <a:cxn ang="0">
                  <a:pos x="T6" y="T7"/>
                </a:cxn>
                <a:cxn ang="0">
                  <a:pos x="T8" y="T9"/>
                </a:cxn>
              </a:cxnLst>
              <a:rect l="0" t="0" r="r" b="b"/>
              <a:pathLst>
                <a:path w="7121" h="1657">
                  <a:moveTo>
                    <a:pt x="0" y="1656"/>
                  </a:moveTo>
                  <a:lnTo>
                    <a:pt x="7120" y="1656"/>
                  </a:lnTo>
                  <a:lnTo>
                    <a:pt x="7120" y="0"/>
                  </a:lnTo>
                  <a:lnTo>
                    <a:pt x="0" y="0"/>
                  </a:lnTo>
                  <a:lnTo>
                    <a:pt x="0" y="1656"/>
                  </a:lnTo>
                </a:path>
              </a:pathLst>
            </a:custGeom>
            <a:solidFill>
              <a:srgbClr val="0B85D0">
                <a:alpha val="40000"/>
              </a:srgbClr>
            </a:solidFill>
            <a:ln>
              <a:noFill/>
            </a:ln>
            <a:effectLst/>
          </p:spPr>
          <p:txBody>
            <a:bodyPr wrap="square" anchor="ctr"/>
            <a:lstStyle/>
            <a:p>
              <a:pPr marL="171450" indent="-171450">
                <a:lnSpc>
                  <a:spcPct val="150000"/>
                </a:lnSpc>
                <a:buFont typeface="Arial" panose="020B0604020202020204" pitchFamily="34" charset="0"/>
                <a:buChar char="•"/>
              </a:pPr>
              <a:r>
                <a:rPr kumimoji="1" lang="zh-CN" altLang="en-US" sz="1100" dirty="0">
                  <a:solidFill>
                    <a:prstClr val="black"/>
                  </a:solidFill>
                  <a:latin typeface="微软雅黑" panose="020B0503020204020204" pitchFamily="34" charset="-122"/>
                  <a:ea typeface="微软雅黑" panose="020B0503020204020204" pitchFamily="34" charset="-122"/>
                  <a:sym typeface="+mn-ea"/>
                </a:rPr>
                <a:t> 数据底座当前共有虚拟机</a:t>
              </a:r>
              <a:r>
                <a:rPr kumimoji="1" lang="en-US" altLang="zh-CN" sz="1100" dirty="0">
                  <a:solidFill>
                    <a:prstClr val="black"/>
                  </a:solidFill>
                  <a:latin typeface="微软雅黑" panose="020B0503020204020204" pitchFamily="34" charset="-122"/>
                  <a:ea typeface="微软雅黑" panose="020B0503020204020204" pitchFamily="34" charset="-122"/>
                  <a:sym typeface="+mn-ea"/>
                </a:rPr>
                <a:t>14</a:t>
              </a:r>
              <a:r>
                <a:rPr kumimoji="1" lang="zh-CN" altLang="en-US" sz="1100" dirty="0">
                  <a:solidFill>
                    <a:prstClr val="black"/>
                  </a:solidFill>
                  <a:latin typeface="微软雅黑" panose="020B0503020204020204" pitchFamily="34" charset="-122"/>
                  <a:ea typeface="微软雅黑" panose="020B0503020204020204" pitchFamily="34" charset="-122"/>
                  <a:sym typeface="+mn-ea"/>
                </a:rPr>
                <a:t>台，物理机</a:t>
              </a:r>
              <a:r>
                <a:rPr kumimoji="1" lang="en-US" altLang="zh-CN" sz="1100" dirty="0">
                  <a:solidFill>
                    <a:prstClr val="black"/>
                  </a:solidFill>
                  <a:latin typeface="微软雅黑" panose="020B0503020204020204" pitchFamily="34" charset="-122"/>
                  <a:ea typeface="微软雅黑" panose="020B0503020204020204" pitchFamily="34" charset="-122"/>
                  <a:sym typeface="+mn-ea"/>
                </a:rPr>
                <a:t>5</a:t>
              </a:r>
              <a:r>
                <a:rPr kumimoji="1" lang="zh-CN" altLang="en-US" sz="1100" dirty="0">
                  <a:solidFill>
                    <a:prstClr val="black"/>
                  </a:solidFill>
                  <a:latin typeface="微软雅黑" panose="020B0503020204020204" pitchFamily="34" charset="-122"/>
                  <a:ea typeface="微软雅黑" panose="020B0503020204020204" pitchFamily="34" charset="-122"/>
                  <a:sym typeface="+mn-ea"/>
                </a:rPr>
                <a:t>台，对硬件服务器的硬件配置，磁盘大小，磁盘类型，</a:t>
              </a:r>
              <a:r>
                <a:rPr kumimoji="1" lang="en-US" altLang="zh-CN" sz="1100" dirty="0" err="1">
                  <a:solidFill>
                    <a:prstClr val="black"/>
                  </a:solidFill>
                  <a:latin typeface="微软雅黑" panose="020B0503020204020204" pitchFamily="34" charset="-122"/>
                  <a:ea typeface="微软雅黑" panose="020B0503020204020204" pitchFamily="34" charset="-122"/>
                  <a:sym typeface="+mn-ea"/>
                </a:rPr>
                <a:t>cpu</a:t>
              </a:r>
              <a:r>
                <a:rPr kumimoji="1" lang="zh-CN" altLang="en-US" sz="1100" dirty="0">
                  <a:solidFill>
                    <a:prstClr val="black"/>
                  </a:solidFill>
                  <a:latin typeface="微软雅黑" panose="020B0503020204020204" pitchFamily="34" charset="-122"/>
                  <a:ea typeface="微软雅黑" panose="020B0503020204020204" pitchFamily="34" charset="-122"/>
                  <a:sym typeface="+mn-ea"/>
                </a:rPr>
                <a:t>核心数，内存进行验证，保证，新集群的配置能够满足集群迁移的需求，同时对网络带宽，网络策略进行申请与测试，保证端口的联通性。</a:t>
              </a:r>
              <a:endParaRPr lang="zh-CN" altLang="en-US" sz="1100" dirty="0">
                <a:solidFill>
                  <a:srgbClr val="203864"/>
                </a:solidFill>
                <a:latin typeface="微软雅黑" panose="020B0503020204020204" pitchFamily="34" charset="-122"/>
                <a:ea typeface="微软雅黑" panose="020B0503020204020204" pitchFamily="34" charset="-122"/>
              </a:endParaRPr>
            </a:p>
          </p:txBody>
        </p:sp>
        <p:sp>
          <p:nvSpPr>
            <p:cNvPr id="70" name="Freeform 38"/>
            <p:cNvSpPr>
              <a:spLocks noChangeArrowheads="1"/>
            </p:cNvSpPr>
            <p:nvPr/>
          </p:nvSpPr>
          <p:spPr bwMode="auto">
            <a:xfrm>
              <a:off x="7055320" y="1133849"/>
              <a:ext cx="478835" cy="747677"/>
            </a:xfrm>
            <a:custGeom>
              <a:avLst/>
              <a:gdLst>
                <a:gd name="T0" fmla="*/ 0 w 1288"/>
                <a:gd name="T1" fmla="*/ 2185 h 2186"/>
                <a:gd name="T2" fmla="*/ 1287 w 1288"/>
                <a:gd name="T3" fmla="*/ 1790 h 2186"/>
                <a:gd name="T4" fmla="*/ 1287 w 1288"/>
                <a:gd name="T5" fmla="*/ 0 h 2186"/>
                <a:gd name="T6" fmla="*/ 0 w 1288"/>
                <a:gd name="T7" fmla="*/ 528 h 2186"/>
                <a:gd name="T8" fmla="*/ 0 w 1288"/>
                <a:gd name="T9" fmla="*/ 2185 h 2186"/>
              </a:gdLst>
              <a:ahLst/>
              <a:cxnLst>
                <a:cxn ang="0">
                  <a:pos x="T0" y="T1"/>
                </a:cxn>
                <a:cxn ang="0">
                  <a:pos x="T2" y="T3"/>
                </a:cxn>
                <a:cxn ang="0">
                  <a:pos x="T4" y="T5"/>
                </a:cxn>
                <a:cxn ang="0">
                  <a:pos x="T6" y="T7"/>
                </a:cxn>
                <a:cxn ang="0">
                  <a:pos x="T8" y="T9"/>
                </a:cxn>
              </a:cxnLst>
              <a:rect l="0" t="0" r="r" b="b"/>
              <a:pathLst>
                <a:path w="1288" h="2186">
                  <a:moveTo>
                    <a:pt x="0" y="2185"/>
                  </a:moveTo>
                  <a:lnTo>
                    <a:pt x="1287" y="1790"/>
                  </a:lnTo>
                  <a:lnTo>
                    <a:pt x="1287" y="0"/>
                  </a:lnTo>
                  <a:lnTo>
                    <a:pt x="0" y="528"/>
                  </a:lnTo>
                  <a:lnTo>
                    <a:pt x="0" y="2185"/>
                  </a:lnTo>
                </a:path>
              </a:pathLst>
            </a:custGeom>
            <a:solidFill>
              <a:srgbClr val="0070C0"/>
            </a:solidFill>
            <a:ln>
              <a:noFill/>
            </a:ln>
            <a:effectLst/>
          </p:spPr>
          <p:txBody>
            <a:bodyPr wrap="none" anchor="ctr"/>
            <a:lstStyle/>
            <a:p>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71" name="Freeform 39"/>
            <p:cNvSpPr>
              <a:spLocks noChangeArrowheads="1"/>
            </p:cNvSpPr>
            <p:nvPr/>
          </p:nvSpPr>
          <p:spPr bwMode="auto">
            <a:xfrm>
              <a:off x="7532515" y="1130067"/>
              <a:ext cx="1056061" cy="1028055"/>
            </a:xfrm>
            <a:custGeom>
              <a:avLst/>
              <a:gdLst>
                <a:gd name="T0" fmla="*/ 0 w 2842"/>
                <a:gd name="T1" fmla="*/ 0 h 3007"/>
                <a:gd name="T2" fmla="*/ 2841 w 2842"/>
                <a:gd name="T3" fmla="*/ 1836 h 3007"/>
                <a:gd name="T4" fmla="*/ 2841 w 2842"/>
                <a:gd name="T5" fmla="*/ 3006 h 3007"/>
                <a:gd name="T6" fmla="*/ 0 w 2842"/>
                <a:gd name="T7" fmla="*/ 1790 h 3007"/>
                <a:gd name="T8" fmla="*/ 0 w 2842"/>
                <a:gd name="T9" fmla="*/ 0 h 3007"/>
              </a:gdLst>
              <a:ahLst/>
              <a:cxnLst>
                <a:cxn ang="0">
                  <a:pos x="T0" y="T1"/>
                </a:cxn>
                <a:cxn ang="0">
                  <a:pos x="T2" y="T3"/>
                </a:cxn>
                <a:cxn ang="0">
                  <a:pos x="T4" y="T5"/>
                </a:cxn>
                <a:cxn ang="0">
                  <a:pos x="T6" y="T7"/>
                </a:cxn>
                <a:cxn ang="0">
                  <a:pos x="T8" y="T9"/>
                </a:cxn>
              </a:cxnLst>
              <a:rect l="0" t="0" r="r" b="b"/>
              <a:pathLst>
                <a:path w="2842" h="3007">
                  <a:moveTo>
                    <a:pt x="0" y="0"/>
                  </a:moveTo>
                  <a:lnTo>
                    <a:pt x="2841" y="1836"/>
                  </a:lnTo>
                  <a:lnTo>
                    <a:pt x="2841" y="3006"/>
                  </a:lnTo>
                  <a:lnTo>
                    <a:pt x="0" y="1790"/>
                  </a:lnTo>
                  <a:lnTo>
                    <a:pt x="0" y="0"/>
                  </a:lnTo>
                </a:path>
              </a:pathLst>
            </a:custGeom>
            <a:solidFill>
              <a:srgbClr val="0B85D0"/>
            </a:solidFill>
            <a:ln>
              <a:noFill/>
            </a:ln>
            <a:effectLst/>
          </p:spPr>
          <p:txBody>
            <a:bodyPr wrap="none" anchor="ctr"/>
            <a:lstStyle/>
            <a:p>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72" name="Freeform 200"/>
            <p:cNvSpPr>
              <a:spLocks noChangeArrowheads="1"/>
            </p:cNvSpPr>
            <p:nvPr/>
          </p:nvSpPr>
          <p:spPr bwMode="auto">
            <a:xfrm>
              <a:off x="7158995" y="1422275"/>
              <a:ext cx="313157" cy="297642"/>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ysClr val="window" lastClr="FFFFFF"/>
            </a:solidFill>
            <a:ln>
              <a:noFill/>
            </a:ln>
            <a:effectLst/>
          </p:spPr>
          <p:txBody>
            <a:bodyPr wrap="none" lIns="38096" tIns="19048" rIns="38096" bIns="19048" anchor="ctr"/>
            <a:lstStyle/>
            <a:p>
              <a:pPr>
                <a:defRPr/>
              </a:pPr>
              <a:endParaRPr lang="en-US" sz="1000" kern="0" dirty="0">
                <a:solidFill>
                  <a:prstClr val="black"/>
                </a:solidFill>
                <a:latin typeface="微软雅黑" panose="020B0503020204020204" pitchFamily="34" charset="-122"/>
                <a:ea typeface="微软雅黑" panose="020B0503020204020204" pitchFamily="34" charset="-122"/>
              </a:endParaRPr>
            </a:p>
          </p:txBody>
        </p:sp>
        <p:sp>
          <p:nvSpPr>
            <p:cNvPr id="73" name="Freeform 19"/>
            <p:cNvSpPr>
              <a:spLocks noChangeArrowheads="1"/>
            </p:cNvSpPr>
            <p:nvPr/>
          </p:nvSpPr>
          <p:spPr bwMode="auto">
            <a:xfrm>
              <a:off x="616639" y="3504734"/>
              <a:ext cx="1008495"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B4A0C8"/>
            </a:solidFill>
            <a:ln>
              <a:noFill/>
            </a:ln>
            <a:effectLst/>
          </p:spPr>
          <p:txBody>
            <a:bodyPr wrap="square" anchor="ctr"/>
            <a:lstStyle/>
            <a:p>
              <a:pPr algn="ctr"/>
              <a:r>
                <a:rPr lang="zh-CN" altLang="en-US" sz="2000" b="1" dirty="0" err="1">
                  <a:solidFill>
                    <a:prstClr val="white"/>
                  </a:solidFill>
                  <a:latin typeface="微软雅黑" panose="020B0503020204020204" pitchFamily="34" charset="-122"/>
                  <a:ea typeface="微软雅黑" panose="020B0503020204020204" pitchFamily="34" charset="-122"/>
                  <a:cs typeface="Aparajita" panose="020B0604020202020204" pitchFamily="34" charset="0"/>
                </a:rPr>
                <a:t>应用测试</a:t>
              </a:r>
              <a:endParaRPr lang="zh-CN" altLang="en-US" sz="2000" b="1" dirty="0" err="1">
                <a:solidFill>
                  <a:prstClr val="white"/>
                </a:solidFill>
                <a:latin typeface="微软雅黑" panose="020B0503020204020204" pitchFamily="34" charset="-122"/>
                <a:ea typeface="微软雅黑" panose="020B0503020204020204" pitchFamily="34" charset="-122"/>
                <a:cs typeface="Aparajita" panose="020B0604020202020204" pitchFamily="34" charset="0"/>
              </a:endParaRPr>
            </a:p>
          </p:txBody>
        </p:sp>
        <p:grpSp>
          <p:nvGrpSpPr>
            <p:cNvPr id="74" name="Group 1"/>
            <p:cNvGrpSpPr/>
            <p:nvPr/>
          </p:nvGrpSpPr>
          <p:grpSpPr>
            <a:xfrm>
              <a:off x="7638569" y="1208610"/>
              <a:ext cx="951313" cy="3621506"/>
              <a:chOff x="19621295" y="83924"/>
              <a:chExt cx="1433291" cy="4645842"/>
            </a:xfrm>
          </p:grpSpPr>
          <p:sp>
            <p:nvSpPr>
              <p:cNvPr id="75" name="Freeform 47"/>
              <p:cNvSpPr>
                <a:spLocks noChangeArrowheads="1"/>
              </p:cNvSpPr>
              <p:nvPr/>
            </p:nvSpPr>
            <p:spPr bwMode="auto">
              <a:xfrm>
                <a:off x="19621295" y="83924"/>
                <a:ext cx="1015661" cy="4645842"/>
              </a:xfrm>
              <a:custGeom>
                <a:avLst/>
                <a:gdLst>
                  <a:gd name="T0" fmla="*/ 0 w 1812"/>
                  <a:gd name="T1" fmla="*/ 10 h 8290"/>
                  <a:gd name="T2" fmla="*/ 0 w 1812"/>
                  <a:gd name="T3" fmla="*/ 10 h 8290"/>
                  <a:gd name="T4" fmla="*/ 216 w 1812"/>
                  <a:gd name="T5" fmla="*/ 10 h 8290"/>
                  <a:gd name="T6" fmla="*/ 1811 w 1812"/>
                  <a:gd name="T7" fmla="*/ 8289 h 8290"/>
                  <a:gd name="T8" fmla="*/ 1462 w 1812"/>
                  <a:gd name="T9" fmla="*/ 8222 h 8290"/>
                  <a:gd name="T10" fmla="*/ 0 w 1812"/>
                  <a:gd name="T11" fmla="*/ 10 h 8290"/>
                </a:gdLst>
                <a:ahLst/>
                <a:cxnLst>
                  <a:cxn ang="0">
                    <a:pos x="T0" y="T1"/>
                  </a:cxn>
                  <a:cxn ang="0">
                    <a:pos x="T2" y="T3"/>
                  </a:cxn>
                  <a:cxn ang="0">
                    <a:pos x="T4" y="T5"/>
                  </a:cxn>
                  <a:cxn ang="0">
                    <a:pos x="T6" y="T7"/>
                  </a:cxn>
                  <a:cxn ang="0">
                    <a:pos x="T8" y="T9"/>
                  </a:cxn>
                  <a:cxn ang="0">
                    <a:pos x="T10" y="T11"/>
                  </a:cxn>
                </a:cxnLst>
                <a:rect l="0" t="0" r="r" b="b"/>
                <a:pathLst>
                  <a:path w="1812" h="8290">
                    <a:moveTo>
                      <a:pt x="0" y="10"/>
                    </a:moveTo>
                    <a:lnTo>
                      <a:pt x="0" y="10"/>
                    </a:lnTo>
                    <a:cubicBezTo>
                      <a:pt x="31" y="0"/>
                      <a:pt x="216" y="10"/>
                      <a:pt x="216" y="10"/>
                    </a:cubicBezTo>
                    <a:cubicBezTo>
                      <a:pt x="1811" y="8289"/>
                      <a:pt x="1811" y="8289"/>
                      <a:pt x="1811" y="8289"/>
                    </a:cubicBezTo>
                    <a:cubicBezTo>
                      <a:pt x="1462" y="8222"/>
                      <a:pt x="1462" y="8222"/>
                      <a:pt x="1462" y="8222"/>
                    </a:cubicBezTo>
                    <a:lnTo>
                      <a:pt x="0" y="10"/>
                    </a:lnTo>
                  </a:path>
                </a:pathLst>
              </a:custGeom>
              <a:solidFill>
                <a:srgbClr val="DEDEDD"/>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76" name="Freeform 48"/>
              <p:cNvSpPr>
                <a:spLocks noChangeArrowheads="1"/>
              </p:cNvSpPr>
              <p:nvPr/>
            </p:nvSpPr>
            <p:spPr bwMode="auto">
              <a:xfrm>
                <a:off x="19742384" y="88866"/>
                <a:ext cx="948938" cy="4640900"/>
              </a:xfrm>
              <a:custGeom>
                <a:avLst/>
                <a:gdLst>
                  <a:gd name="T0" fmla="*/ 0 w 1693"/>
                  <a:gd name="T1" fmla="*/ 0 h 8280"/>
                  <a:gd name="T2" fmla="*/ 107 w 1693"/>
                  <a:gd name="T3" fmla="*/ 51 h 8280"/>
                  <a:gd name="T4" fmla="*/ 1692 w 1693"/>
                  <a:gd name="T5" fmla="*/ 8192 h 8280"/>
                  <a:gd name="T6" fmla="*/ 1595 w 1693"/>
                  <a:gd name="T7" fmla="*/ 8279 h 8280"/>
                  <a:gd name="T8" fmla="*/ 0 w 1693"/>
                  <a:gd name="T9" fmla="*/ 0 h 8280"/>
                </a:gdLst>
                <a:ahLst/>
                <a:cxnLst>
                  <a:cxn ang="0">
                    <a:pos x="T0" y="T1"/>
                  </a:cxn>
                  <a:cxn ang="0">
                    <a:pos x="T2" y="T3"/>
                  </a:cxn>
                  <a:cxn ang="0">
                    <a:pos x="T4" y="T5"/>
                  </a:cxn>
                  <a:cxn ang="0">
                    <a:pos x="T6" y="T7"/>
                  </a:cxn>
                  <a:cxn ang="0">
                    <a:pos x="T8" y="T9"/>
                  </a:cxn>
                </a:cxnLst>
                <a:rect l="0" t="0" r="r" b="b"/>
                <a:pathLst>
                  <a:path w="1693" h="8280">
                    <a:moveTo>
                      <a:pt x="0" y="0"/>
                    </a:moveTo>
                    <a:lnTo>
                      <a:pt x="107" y="51"/>
                    </a:lnTo>
                    <a:lnTo>
                      <a:pt x="1692" y="8192"/>
                    </a:lnTo>
                    <a:lnTo>
                      <a:pt x="1595" y="8279"/>
                    </a:lnTo>
                    <a:lnTo>
                      <a:pt x="0" y="0"/>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77" name="Freeform 49"/>
              <p:cNvSpPr>
                <a:spLocks noChangeArrowheads="1"/>
              </p:cNvSpPr>
              <p:nvPr/>
            </p:nvSpPr>
            <p:spPr bwMode="auto">
              <a:xfrm>
                <a:off x="20058696" y="368110"/>
                <a:ext cx="951408" cy="4114537"/>
              </a:xfrm>
              <a:custGeom>
                <a:avLst/>
                <a:gdLst>
                  <a:gd name="T0" fmla="*/ 0 w 1699"/>
                  <a:gd name="T1" fmla="*/ 0 h 7342"/>
                  <a:gd name="T2" fmla="*/ 0 w 1699"/>
                  <a:gd name="T3" fmla="*/ 0 h 7342"/>
                  <a:gd name="T4" fmla="*/ 190 w 1699"/>
                  <a:gd name="T5" fmla="*/ 6 h 7342"/>
                  <a:gd name="T6" fmla="*/ 1698 w 1699"/>
                  <a:gd name="T7" fmla="*/ 7341 h 7342"/>
                  <a:gd name="T8" fmla="*/ 1410 w 1699"/>
                  <a:gd name="T9" fmla="*/ 7315 h 7342"/>
                  <a:gd name="T10" fmla="*/ 0 w 1699"/>
                  <a:gd name="T11" fmla="*/ 0 h 7342"/>
                </a:gdLst>
                <a:ahLst/>
                <a:cxnLst>
                  <a:cxn ang="0">
                    <a:pos x="T0" y="T1"/>
                  </a:cxn>
                  <a:cxn ang="0">
                    <a:pos x="T2" y="T3"/>
                  </a:cxn>
                  <a:cxn ang="0">
                    <a:pos x="T4" y="T5"/>
                  </a:cxn>
                  <a:cxn ang="0">
                    <a:pos x="T6" y="T7"/>
                  </a:cxn>
                  <a:cxn ang="0">
                    <a:pos x="T8" y="T9"/>
                  </a:cxn>
                  <a:cxn ang="0">
                    <a:pos x="T10" y="T11"/>
                  </a:cxn>
                </a:cxnLst>
                <a:rect l="0" t="0" r="r" b="b"/>
                <a:pathLst>
                  <a:path w="1699" h="7342">
                    <a:moveTo>
                      <a:pt x="0" y="0"/>
                    </a:moveTo>
                    <a:lnTo>
                      <a:pt x="0" y="0"/>
                    </a:lnTo>
                    <a:cubicBezTo>
                      <a:pt x="118" y="6"/>
                      <a:pt x="190" y="6"/>
                      <a:pt x="190" y="6"/>
                    </a:cubicBezTo>
                    <a:cubicBezTo>
                      <a:pt x="1698" y="7341"/>
                      <a:pt x="1698" y="7341"/>
                      <a:pt x="1698" y="7341"/>
                    </a:cubicBezTo>
                    <a:cubicBezTo>
                      <a:pt x="1410" y="7315"/>
                      <a:pt x="1410" y="7315"/>
                      <a:pt x="1410" y="7315"/>
                    </a:cubicBezTo>
                    <a:lnTo>
                      <a:pt x="0" y="0"/>
                    </a:lnTo>
                  </a:path>
                </a:pathLst>
              </a:custGeom>
              <a:solidFill>
                <a:srgbClr val="DEDEDD"/>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78" name="Freeform 50"/>
              <p:cNvSpPr>
                <a:spLocks noChangeArrowheads="1"/>
              </p:cNvSpPr>
              <p:nvPr/>
            </p:nvSpPr>
            <p:spPr bwMode="auto">
              <a:xfrm>
                <a:off x="20164957" y="370582"/>
                <a:ext cx="889629" cy="4112065"/>
              </a:xfrm>
              <a:custGeom>
                <a:avLst/>
                <a:gdLst>
                  <a:gd name="T0" fmla="*/ 0 w 1586"/>
                  <a:gd name="T1" fmla="*/ 0 h 7336"/>
                  <a:gd name="T2" fmla="*/ 92 w 1586"/>
                  <a:gd name="T3" fmla="*/ 46 h 7336"/>
                  <a:gd name="T4" fmla="*/ 1585 w 1586"/>
                  <a:gd name="T5" fmla="*/ 7273 h 7336"/>
                  <a:gd name="T6" fmla="*/ 1508 w 1586"/>
                  <a:gd name="T7" fmla="*/ 7335 h 7336"/>
                  <a:gd name="T8" fmla="*/ 0 w 1586"/>
                  <a:gd name="T9" fmla="*/ 0 h 7336"/>
                </a:gdLst>
                <a:ahLst/>
                <a:cxnLst>
                  <a:cxn ang="0">
                    <a:pos x="T0" y="T1"/>
                  </a:cxn>
                  <a:cxn ang="0">
                    <a:pos x="T2" y="T3"/>
                  </a:cxn>
                  <a:cxn ang="0">
                    <a:pos x="T4" y="T5"/>
                  </a:cxn>
                  <a:cxn ang="0">
                    <a:pos x="T6" y="T7"/>
                  </a:cxn>
                  <a:cxn ang="0">
                    <a:pos x="T8" y="T9"/>
                  </a:cxn>
                </a:cxnLst>
                <a:rect l="0" t="0" r="r" b="b"/>
                <a:pathLst>
                  <a:path w="1586" h="7336">
                    <a:moveTo>
                      <a:pt x="0" y="0"/>
                    </a:moveTo>
                    <a:lnTo>
                      <a:pt x="92" y="46"/>
                    </a:lnTo>
                    <a:lnTo>
                      <a:pt x="1585" y="7273"/>
                    </a:lnTo>
                    <a:lnTo>
                      <a:pt x="1508" y="7335"/>
                    </a:lnTo>
                    <a:lnTo>
                      <a:pt x="0" y="0"/>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79" name="Freeform 51"/>
              <p:cNvSpPr>
                <a:spLocks noChangeArrowheads="1"/>
              </p:cNvSpPr>
              <p:nvPr/>
            </p:nvSpPr>
            <p:spPr bwMode="auto">
              <a:xfrm>
                <a:off x="19865943" y="719019"/>
                <a:ext cx="481882" cy="301486"/>
              </a:xfrm>
              <a:custGeom>
                <a:avLst/>
                <a:gdLst>
                  <a:gd name="T0" fmla="*/ 31 w 858"/>
                  <a:gd name="T1" fmla="*/ 159 h 540"/>
                  <a:gd name="T2" fmla="*/ 857 w 858"/>
                  <a:gd name="T3" fmla="*/ 539 h 540"/>
                  <a:gd name="T4" fmla="*/ 831 w 858"/>
                  <a:gd name="T5" fmla="*/ 411 h 540"/>
                  <a:gd name="T6" fmla="*/ 0 w 858"/>
                  <a:gd name="T7" fmla="*/ 0 h 540"/>
                  <a:gd name="T8" fmla="*/ 31 w 858"/>
                  <a:gd name="T9" fmla="*/ 159 h 540"/>
                </a:gdLst>
                <a:ahLst/>
                <a:cxnLst>
                  <a:cxn ang="0">
                    <a:pos x="T0" y="T1"/>
                  </a:cxn>
                  <a:cxn ang="0">
                    <a:pos x="T2" y="T3"/>
                  </a:cxn>
                  <a:cxn ang="0">
                    <a:pos x="T4" y="T5"/>
                  </a:cxn>
                  <a:cxn ang="0">
                    <a:pos x="T6" y="T7"/>
                  </a:cxn>
                  <a:cxn ang="0">
                    <a:pos x="T8" y="T9"/>
                  </a:cxn>
                </a:cxnLst>
                <a:rect l="0" t="0" r="r" b="b"/>
                <a:pathLst>
                  <a:path w="858" h="540">
                    <a:moveTo>
                      <a:pt x="31" y="159"/>
                    </a:moveTo>
                    <a:lnTo>
                      <a:pt x="857" y="539"/>
                    </a:lnTo>
                    <a:lnTo>
                      <a:pt x="831" y="411"/>
                    </a:lnTo>
                    <a:lnTo>
                      <a:pt x="0" y="0"/>
                    </a:lnTo>
                    <a:lnTo>
                      <a:pt x="31" y="159"/>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0" name="Freeform 52"/>
              <p:cNvSpPr>
                <a:spLocks noChangeArrowheads="1"/>
              </p:cNvSpPr>
              <p:nvPr/>
            </p:nvSpPr>
            <p:spPr bwMode="auto">
              <a:xfrm>
                <a:off x="20024100" y="1497446"/>
                <a:ext cx="467055" cy="244647"/>
              </a:xfrm>
              <a:custGeom>
                <a:avLst/>
                <a:gdLst>
                  <a:gd name="T0" fmla="*/ 31 w 832"/>
                  <a:gd name="T1" fmla="*/ 154 h 437"/>
                  <a:gd name="T2" fmla="*/ 831 w 832"/>
                  <a:gd name="T3" fmla="*/ 436 h 437"/>
                  <a:gd name="T4" fmla="*/ 806 w 832"/>
                  <a:gd name="T5" fmla="*/ 308 h 437"/>
                  <a:gd name="T6" fmla="*/ 0 w 832"/>
                  <a:gd name="T7" fmla="*/ 0 h 437"/>
                  <a:gd name="T8" fmla="*/ 31 w 832"/>
                  <a:gd name="T9" fmla="*/ 154 h 437"/>
                </a:gdLst>
                <a:ahLst/>
                <a:cxnLst>
                  <a:cxn ang="0">
                    <a:pos x="T0" y="T1"/>
                  </a:cxn>
                  <a:cxn ang="0">
                    <a:pos x="T2" y="T3"/>
                  </a:cxn>
                  <a:cxn ang="0">
                    <a:pos x="T4" y="T5"/>
                  </a:cxn>
                  <a:cxn ang="0">
                    <a:pos x="T6" y="T7"/>
                  </a:cxn>
                  <a:cxn ang="0">
                    <a:pos x="T8" y="T9"/>
                  </a:cxn>
                </a:cxnLst>
                <a:rect l="0" t="0" r="r" b="b"/>
                <a:pathLst>
                  <a:path w="832" h="437">
                    <a:moveTo>
                      <a:pt x="31" y="154"/>
                    </a:moveTo>
                    <a:lnTo>
                      <a:pt x="831" y="436"/>
                    </a:lnTo>
                    <a:lnTo>
                      <a:pt x="806" y="308"/>
                    </a:lnTo>
                    <a:lnTo>
                      <a:pt x="0" y="0"/>
                    </a:lnTo>
                    <a:lnTo>
                      <a:pt x="31" y="154"/>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1" name="Freeform 53"/>
              <p:cNvSpPr>
                <a:spLocks noChangeArrowheads="1"/>
              </p:cNvSpPr>
              <p:nvPr/>
            </p:nvSpPr>
            <p:spPr bwMode="auto">
              <a:xfrm>
                <a:off x="20177314" y="2265986"/>
                <a:ext cx="459642" cy="160628"/>
              </a:xfrm>
              <a:custGeom>
                <a:avLst/>
                <a:gdLst>
                  <a:gd name="T0" fmla="*/ 31 w 822"/>
                  <a:gd name="T1" fmla="*/ 154 h 288"/>
                  <a:gd name="T2" fmla="*/ 821 w 822"/>
                  <a:gd name="T3" fmla="*/ 287 h 288"/>
                  <a:gd name="T4" fmla="*/ 795 w 822"/>
                  <a:gd name="T5" fmla="*/ 159 h 288"/>
                  <a:gd name="T6" fmla="*/ 0 w 822"/>
                  <a:gd name="T7" fmla="*/ 0 h 288"/>
                  <a:gd name="T8" fmla="*/ 31 w 822"/>
                  <a:gd name="T9" fmla="*/ 154 h 288"/>
                </a:gdLst>
                <a:ahLst/>
                <a:cxnLst>
                  <a:cxn ang="0">
                    <a:pos x="T0" y="T1"/>
                  </a:cxn>
                  <a:cxn ang="0">
                    <a:pos x="T2" y="T3"/>
                  </a:cxn>
                  <a:cxn ang="0">
                    <a:pos x="T4" y="T5"/>
                  </a:cxn>
                  <a:cxn ang="0">
                    <a:pos x="T6" y="T7"/>
                  </a:cxn>
                  <a:cxn ang="0">
                    <a:pos x="T8" y="T9"/>
                  </a:cxn>
                </a:cxnLst>
                <a:rect l="0" t="0" r="r" b="b"/>
                <a:pathLst>
                  <a:path w="822" h="288">
                    <a:moveTo>
                      <a:pt x="31" y="154"/>
                    </a:moveTo>
                    <a:lnTo>
                      <a:pt x="821" y="287"/>
                    </a:lnTo>
                    <a:lnTo>
                      <a:pt x="795" y="159"/>
                    </a:lnTo>
                    <a:lnTo>
                      <a:pt x="0" y="0"/>
                    </a:lnTo>
                    <a:lnTo>
                      <a:pt x="31" y="154"/>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5" name="Freeform 54"/>
              <p:cNvSpPr>
                <a:spLocks noChangeArrowheads="1"/>
              </p:cNvSpPr>
              <p:nvPr/>
            </p:nvSpPr>
            <p:spPr bwMode="auto">
              <a:xfrm>
                <a:off x="20320643" y="3041941"/>
                <a:ext cx="442343" cy="86493"/>
              </a:xfrm>
              <a:custGeom>
                <a:avLst/>
                <a:gdLst>
                  <a:gd name="T0" fmla="*/ 30 w 791"/>
                  <a:gd name="T1" fmla="*/ 154 h 155"/>
                  <a:gd name="T2" fmla="*/ 790 w 791"/>
                  <a:gd name="T3" fmla="*/ 128 h 155"/>
                  <a:gd name="T4" fmla="*/ 764 w 791"/>
                  <a:gd name="T5" fmla="*/ 0 h 155"/>
                  <a:gd name="T6" fmla="*/ 0 w 791"/>
                  <a:gd name="T7" fmla="*/ 0 h 155"/>
                  <a:gd name="T8" fmla="*/ 30 w 791"/>
                  <a:gd name="T9" fmla="*/ 154 h 155"/>
                </a:gdLst>
                <a:ahLst/>
                <a:cxnLst>
                  <a:cxn ang="0">
                    <a:pos x="T0" y="T1"/>
                  </a:cxn>
                  <a:cxn ang="0">
                    <a:pos x="T2" y="T3"/>
                  </a:cxn>
                  <a:cxn ang="0">
                    <a:pos x="T4" y="T5"/>
                  </a:cxn>
                  <a:cxn ang="0">
                    <a:pos x="T6" y="T7"/>
                  </a:cxn>
                  <a:cxn ang="0">
                    <a:pos x="T8" y="T9"/>
                  </a:cxn>
                </a:cxnLst>
                <a:rect l="0" t="0" r="r" b="b"/>
                <a:pathLst>
                  <a:path w="791" h="155">
                    <a:moveTo>
                      <a:pt x="30" y="154"/>
                    </a:moveTo>
                    <a:lnTo>
                      <a:pt x="790" y="128"/>
                    </a:lnTo>
                    <a:lnTo>
                      <a:pt x="764" y="0"/>
                    </a:lnTo>
                    <a:lnTo>
                      <a:pt x="0" y="0"/>
                    </a:lnTo>
                    <a:lnTo>
                      <a:pt x="30" y="154"/>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6" name="Freeform 55"/>
              <p:cNvSpPr>
                <a:spLocks noChangeArrowheads="1"/>
              </p:cNvSpPr>
              <p:nvPr/>
            </p:nvSpPr>
            <p:spPr bwMode="auto">
              <a:xfrm>
                <a:off x="20491154" y="3696807"/>
                <a:ext cx="402805" cy="207580"/>
              </a:xfrm>
              <a:custGeom>
                <a:avLst/>
                <a:gdLst>
                  <a:gd name="T0" fmla="*/ 31 w 719"/>
                  <a:gd name="T1" fmla="*/ 370 h 371"/>
                  <a:gd name="T2" fmla="*/ 718 w 719"/>
                  <a:gd name="T3" fmla="*/ 129 h 371"/>
                  <a:gd name="T4" fmla="*/ 693 w 719"/>
                  <a:gd name="T5" fmla="*/ 0 h 371"/>
                  <a:gd name="T6" fmla="*/ 0 w 719"/>
                  <a:gd name="T7" fmla="*/ 216 h 371"/>
                  <a:gd name="T8" fmla="*/ 31 w 719"/>
                  <a:gd name="T9" fmla="*/ 370 h 371"/>
                </a:gdLst>
                <a:ahLst/>
                <a:cxnLst>
                  <a:cxn ang="0">
                    <a:pos x="T0" y="T1"/>
                  </a:cxn>
                  <a:cxn ang="0">
                    <a:pos x="T2" y="T3"/>
                  </a:cxn>
                  <a:cxn ang="0">
                    <a:pos x="T4" y="T5"/>
                  </a:cxn>
                  <a:cxn ang="0">
                    <a:pos x="T6" y="T7"/>
                  </a:cxn>
                  <a:cxn ang="0">
                    <a:pos x="T8" y="T9"/>
                  </a:cxn>
                </a:cxnLst>
                <a:rect l="0" t="0" r="r" b="b"/>
                <a:pathLst>
                  <a:path w="719" h="371">
                    <a:moveTo>
                      <a:pt x="31" y="370"/>
                    </a:moveTo>
                    <a:lnTo>
                      <a:pt x="718" y="129"/>
                    </a:lnTo>
                    <a:lnTo>
                      <a:pt x="693" y="0"/>
                    </a:lnTo>
                    <a:lnTo>
                      <a:pt x="0" y="216"/>
                    </a:lnTo>
                    <a:lnTo>
                      <a:pt x="31" y="370"/>
                    </a:lnTo>
                  </a:path>
                </a:pathLst>
              </a:custGeom>
              <a:solidFill>
                <a:srgbClr val="FFFFFF"/>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7" name="Freeform 56"/>
              <p:cNvSpPr>
                <a:spLocks noChangeArrowheads="1"/>
              </p:cNvSpPr>
              <p:nvPr/>
            </p:nvSpPr>
            <p:spPr bwMode="auto">
              <a:xfrm>
                <a:off x="19940079" y="835166"/>
                <a:ext cx="353380" cy="175454"/>
              </a:xfrm>
              <a:custGeom>
                <a:avLst/>
                <a:gdLst>
                  <a:gd name="T0" fmla="*/ 631 w 632"/>
                  <a:gd name="T1" fmla="*/ 292 h 313"/>
                  <a:gd name="T2" fmla="*/ 437 w 632"/>
                  <a:gd name="T3" fmla="*/ 312 h 313"/>
                  <a:gd name="T4" fmla="*/ 26 w 632"/>
                  <a:gd name="T5" fmla="*/ 128 h 313"/>
                  <a:gd name="T6" fmla="*/ 0 w 632"/>
                  <a:gd name="T7" fmla="*/ 0 h 313"/>
                  <a:gd name="T8" fmla="*/ 631 w 632"/>
                  <a:gd name="T9" fmla="*/ 292 h 313"/>
                </a:gdLst>
                <a:ahLst/>
                <a:cxnLst>
                  <a:cxn ang="0">
                    <a:pos x="T0" y="T1"/>
                  </a:cxn>
                  <a:cxn ang="0">
                    <a:pos x="T2" y="T3"/>
                  </a:cxn>
                  <a:cxn ang="0">
                    <a:pos x="T4" y="T5"/>
                  </a:cxn>
                  <a:cxn ang="0">
                    <a:pos x="T6" y="T7"/>
                  </a:cxn>
                  <a:cxn ang="0">
                    <a:pos x="T8" y="T9"/>
                  </a:cxn>
                </a:cxnLst>
                <a:rect l="0" t="0" r="r" b="b"/>
                <a:pathLst>
                  <a:path w="632" h="313">
                    <a:moveTo>
                      <a:pt x="631" y="292"/>
                    </a:moveTo>
                    <a:lnTo>
                      <a:pt x="437" y="312"/>
                    </a:lnTo>
                    <a:lnTo>
                      <a:pt x="26" y="128"/>
                    </a:lnTo>
                    <a:lnTo>
                      <a:pt x="0" y="0"/>
                    </a:lnTo>
                    <a:lnTo>
                      <a:pt x="631" y="292"/>
                    </a:lnTo>
                  </a:path>
                </a:pathLst>
              </a:custGeom>
              <a:solidFill>
                <a:srgbClr val="CFD0D0"/>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sp>
            <p:nvSpPr>
              <p:cNvPr id="88" name="Freeform 57"/>
              <p:cNvSpPr>
                <a:spLocks noChangeArrowheads="1"/>
              </p:cNvSpPr>
              <p:nvPr/>
            </p:nvSpPr>
            <p:spPr bwMode="auto">
              <a:xfrm>
                <a:off x="20090821" y="1601236"/>
                <a:ext cx="353381" cy="140857"/>
              </a:xfrm>
              <a:custGeom>
                <a:avLst/>
                <a:gdLst>
                  <a:gd name="T0" fmla="*/ 631 w 632"/>
                  <a:gd name="T1" fmla="*/ 226 h 252"/>
                  <a:gd name="T2" fmla="*/ 426 w 632"/>
                  <a:gd name="T3" fmla="*/ 251 h 252"/>
                  <a:gd name="T4" fmla="*/ 26 w 632"/>
                  <a:gd name="T5" fmla="*/ 128 h 252"/>
                  <a:gd name="T6" fmla="*/ 0 w 632"/>
                  <a:gd name="T7" fmla="*/ 0 h 252"/>
                  <a:gd name="T8" fmla="*/ 631 w 632"/>
                  <a:gd name="T9" fmla="*/ 226 h 252"/>
                </a:gdLst>
                <a:ahLst/>
                <a:cxnLst>
                  <a:cxn ang="0">
                    <a:pos x="T0" y="T1"/>
                  </a:cxn>
                  <a:cxn ang="0">
                    <a:pos x="T2" y="T3"/>
                  </a:cxn>
                  <a:cxn ang="0">
                    <a:pos x="T4" y="T5"/>
                  </a:cxn>
                  <a:cxn ang="0">
                    <a:pos x="T6" y="T7"/>
                  </a:cxn>
                  <a:cxn ang="0">
                    <a:pos x="T8" y="T9"/>
                  </a:cxn>
                </a:cxnLst>
                <a:rect l="0" t="0" r="r" b="b"/>
                <a:pathLst>
                  <a:path w="632" h="252">
                    <a:moveTo>
                      <a:pt x="631" y="226"/>
                    </a:moveTo>
                    <a:lnTo>
                      <a:pt x="426" y="251"/>
                    </a:lnTo>
                    <a:lnTo>
                      <a:pt x="26" y="128"/>
                    </a:lnTo>
                    <a:lnTo>
                      <a:pt x="0" y="0"/>
                    </a:lnTo>
                    <a:lnTo>
                      <a:pt x="631" y="226"/>
                    </a:lnTo>
                  </a:path>
                </a:pathLst>
              </a:custGeom>
              <a:solidFill>
                <a:srgbClr val="CFD0D0"/>
              </a:solidFill>
              <a:ln>
                <a:noFill/>
              </a:ln>
              <a:effectLst/>
            </p:spPr>
            <p:txBody>
              <a:bodyPr wrap="none" anchor="ctr"/>
              <a:lstStyle/>
              <a:p>
                <a:pPr defTabSz="762000"/>
                <a:endParaRPr lang="en-US" sz="2000" dirty="0">
                  <a:solidFill>
                    <a:srgbClr val="445469"/>
                  </a:solidFill>
                  <a:latin typeface="微软雅黑" panose="020B0503020204020204" pitchFamily="34" charset="-122"/>
                  <a:ea typeface="微软雅黑" panose="020B0503020204020204" pitchFamily="34" charset="-122"/>
                </a:endParaRPr>
              </a:p>
            </p:txBody>
          </p:sp>
        </p:grpSp>
        <p:sp>
          <p:nvSpPr>
            <p:cNvPr id="89" name="Freeform 19"/>
            <p:cNvSpPr>
              <a:spLocks noChangeArrowheads="1"/>
            </p:cNvSpPr>
            <p:nvPr/>
          </p:nvSpPr>
          <p:spPr bwMode="auto">
            <a:xfrm>
              <a:off x="616639" y="2775120"/>
              <a:ext cx="1008495"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FFC000"/>
            </a:solidFill>
            <a:ln>
              <a:noFill/>
            </a:ln>
            <a:effectLst/>
          </p:spPr>
          <p:txBody>
            <a:bodyPr wrap="square"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rPr>
                <a:t>数据迁移</a:t>
              </a:r>
              <a:endPar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90" name="Freeform 19"/>
            <p:cNvSpPr>
              <a:spLocks noChangeArrowheads="1"/>
            </p:cNvSpPr>
            <p:nvPr/>
          </p:nvSpPr>
          <p:spPr bwMode="auto">
            <a:xfrm>
              <a:off x="616639" y="2045506"/>
              <a:ext cx="1008495"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9BBB5B"/>
            </a:solidFill>
            <a:ln>
              <a:noFill/>
            </a:ln>
            <a:effectLst/>
          </p:spPr>
          <p:txBody>
            <a:bodyPr wrap="square"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rPr>
                <a:t>应用迁移</a:t>
              </a:r>
              <a:endPar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92" name="Freeform 19"/>
            <p:cNvSpPr>
              <a:spLocks noChangeArrowheads="1"/>
            </p:cNvSpPr>
            <p:nvPr/>
          </p:nvSpPr>
          <p:spPr bwMode="auto">
            <a:xfrm>
              <a:off x="616639" y="1315892"/>
              <a:ext cx="1008495"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0B85D0"/>
            </a:solidFill>
            <a:ln>
              <a:noFill/>
            </a:ln>
            <a:effectLst/>
          </p:spPr>
          <p:txBody>
            <a:bodyPr wrap="square" anchor="ctr"/>
            <a:lstStyle/>
            <a:p>
              <a:pPr algn="ctr">
                <a:defRPr/>
              </a:pPr>
              <a:r>
                <a:rPr lang="zh-CN" altLang="en-US" sz="2000" b="1" dirty="0">
                  <a:solidFill>
                    <a:prstClr val="white"/>
                  </a:solidFill>
                  <a:latin typeface="微软雅黑" panose="020B0503020204020204" pitchFamily="34" charset="-122"/>
                  <a:ea typeface="微软雅黑" panose="020B0503020204020204" pitchFamily="34" charset="-122"/>
                </a:rPr>
                <a:t>期初硬件评估</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93" name="Freeform 19"/>
            <p:cNvSpPr>
              <a:spLocks noChangeArrowheads="1"/>
            </p:cNvSpPr>
            <p:nvPr/>
          </p:nvSpPr>
          <p:spPr bwMode="auto">
            <a:xfrm>
              <a:off x="616639" y="4234347"/>
              <a:ext cx="1008495" cy="576000"/>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rgbClr val="1EA185"/>
            </a:solidFill>
            <a:ln>
              <a:noFill/>
            </a:ln>
            <a:effectLst/>
          </p:spPr>
          <p:txBody>
            <a:bodyPr wrap="square"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rPr>
                <a:t>应用切换</a:t>
              </a:r>
              <a:endParaRPr lang="zh-CN" altLang="en-US" sz="2000" b="1" dirty="0">
                <a:solidFill>
                  <a:prstClr val="white"/>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94" name="任意多边形 101"/>
            <p:cNvSpPr/>
            <p:nvPr/>
          </p:nvSpPr>
          <p:spPr bwMode="auto">
            <a:xfrm>
              <a:off x="7162570" y="4446127"/>
              <a:ext cx="288000" cy="252000"/>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427355" y="514985"/>
              <a:ext cx="8271510" cy="827384"/>
            </a:xfrm>
            <a:prstGeom prst="rect">
              <a:avLst/>
            </a:prstGeom>
            <a:noFill/>
          </p:spPr>
          <p:txBody>
            <a:bodyPr wrap="square" rtlCol="0" anchor="t">
              <a:spAutoFit/>
            </a:bodyPr>
            <a:lstStyle/>
            <a:p>
              <a:pPr marL="93980" indent="-93980">
                <a:buFont typeface="Arial" panose="020B0604020202020204" pitchFamily="34" charset="0"/>
                <a:buChar char="•"/>
              </a:pPr>
              <a:r>
                <a:rPr kumimoji="1" lang="zh-CN" altLang="en-US" sz="1600" dirty="0">
                  <a:solidFill>
                    <a:prstClr val="black"/>
                  </a:solidFill>
                  <a:latin typeface="微软雅黑" panose="020B0503020204020204" pitchFamily="34" charset="-122"/>
                  <a:ea typeface="微软雅黑" panose="020B0503020204020204" pitchFamily="34" charset="-122"/>
                  <a:sym typeface="+mn-ea"/>
                </a:rPr>
                <a:t> 当前模式是三基地（华东</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&amp;CPBG&amp;</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嘉善）共享一套数据底座，后期当基地</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(CPBG</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和嘉善</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有服务器资源后可将底座的应用和数据迁出，迁移内容包括：平台硬件迁移，应用迁移，数据迁移，以及迁移完成后到平台的测试工作，</a:t>
              </a:r>
              <a:r>
                <a:rPr lang="zh-CN" altLang="en-US" sz="1600" dirty="0">
                  <a:solidFill>
                    <a:prstClr val="black"/>
                  </a:solidFill>
                  <a:latin typeface="微软雅黑" panose="020B0503020204020204" pitchFamily="34" charset="-122"/>
                  <a:ea typeface="微软雅黑" panose="020B0503020204020204" pitchFamily="34" charset="-122"/>
                  <a:sym typeface="+mn-ea"/>
                </a:rPr>
                <a:t>包括但不限于数据一致性测试、数据完整性测试、应用功能完整性测试、数据源连接测试、</a:t>
              </a:r>
              <a:r>
                <a:rPr lang="en-US" altLang="zh-CN" sz="1600" dirty="0">
                  <a:solidFill>
                    <a:prstClr val="black"/>
                  </a:solidFill>
                  <a:latin typeface="微软雅黑" panose="020B0503020204020204" pitchFamily="34" charset="-122"/>
                  <a:ea typeface="微软雅黑" panose="020B0503020204020204" pitchFamily="34" charset="-122"/>
                  <a:sym typeface="+mn-ea"/>
                </a:rPr>
                <a:t>ETL</a:t>
              </a:r>
              <a:r>
                <a:rPr lang="zh-CN" altLang="en-US" sz="1600" dirty="0">
                  <a:solidFill>
                    <a:prstClr val="black"/>
                  </a:solidFill>
                  <a:latin typeface="微软雅黑" panose="020B0503020204020204" pitchFamily="34" charset="-122"/>
                  <a:ea typeface="微软雅黑" panose="020B0503020204020204" pitchFamily="34" charset="-122"/>
                  <a:sym typeface="+mn-ea"/>
                </a:rPr>
                <a:t>流程可用性测试、高可用测试</a:t>
              </a:r>
              <a:endParaRPr lang="en-US" altLang="zh-CN" sz="16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en-US" altLang="zh-CN" b="1">
                <a:sym typeface="+mn-ea"/>
              </a:rPr>
              <a:t>2.4.2.2.1 </a:t>
            </a:r>
            <a:r>
              <a:rPr lang="zh-CN" altLang="en-US" b="1" dirty="0">
                <a:sym typeface="+mn-lt"/>
              </a:rPr>
              <a:t>基地集群迁移方案 </a:t>
            </a:r>
            <a:r>
              <a:rPr b="1" dirty="0">
                <a:sym typeface="+mn-lt"/>
              </a:rPr>
              <a:t>– </a:t>
            </a:r>
            <a:r>
              <a:rPr lang="zh-CN" altLang="en-US" b="1" dirty="0">
                <a:sym typeface="+mn-lt"/>
              </a:rPr>
              <a:t>期初硬件评估</a:t>
            </a:r>
            <a:endParaRPr lang="zh-CN" altLang="en-US" b="1" dirty="0">
              <a:sym typeface="+mn-lt"/>
            </a:endParaRPr>
          </a:p>
        </p:txBody>
      </p:sp>
      <p:sp>
        <p:nvSpPr>
          <p:cNvPr id="95" name="文本框 94"/>
          <p:cNvSpPr txBox="1"/>
          <p:nvPr/>
        </p:nvSpPr>
        <p:spPr>
          <a:xfrm>
            <a:off x="376554" y="743585"/>
            <a:ext cx="11180445" cy="1815882"/>
          </a:xfrm>
          <a:prstGeom prst="rect">
            <a:avLst/>
          </a:prstGeom>
          <a:noFill/>
        </p:spPr>
        <p:txBody>
          <a:bodyPr wrap="square" rtlCol="0" anchor="t">
            <a:spAutoFit/>
          </a:bodyPr>
          <a:lstStyle/>
          <a:p>
            <a:pPr marL="93980" indent="-93980">
              <a:buFont typeface="Arial" panose="020B0604020202020204" pitchFamily="34" charset="0"/>
              <a:buChar char="•"/>
            </a:pPr>
            <a:r>
              <a:rPr kumimoji="1" lang="zh-CN" altLang="en-US" sz="1600" dirty="0">
                <a:solidFill>
                  <a:prstClr val="black"/>
                </a:solidFill>
                <a:latin typeface="微软雅黑" panose="020B0503020204020204" pitchFamily="34" charset="-122"/>
                <a:ea typeface="微软雅黑" panose="020B0503020204020204" pitchFamily="34" charset="-122"/>
                <a:sym typeface="+mn-ea"/>
              </a:rPr>
              <a:t> 数据底座当前共有虚拟机</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14</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台（部署</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HDSP</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应用服务高可用），物理机</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5</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台（部署</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Hadoop</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和</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Doris</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节点），要对基地（</a:t>
            </a:r>
            <a:r>
              <a:rPr kumimoji="1" lang="en-US" altLang="zh-CN" sz="1600" dirty="0">
                <a:solidFill>
                  <a:prstClr val="black"/>
                </a:solidFill>
                <a:latin typeface="微软雅黑" panose="020B0503020204020204" pitchFamily="34" charset="-122"/>
                <a:ea typeface="微软雅黑" panose="020B0503020204020204" pitchFamily="34" charset="-122"/>
                <a:sym typeface="+mn-ea"/>
              </a:rPr>
              <a:t>CPBG</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或嘉善）的应用和数据进行迁移拆分时，针对需要的硬件服务器的数量和硬件配置（包括磁盘大小，磁盘类型，</a:t>
            </a:r>
            <a:r>
              <a:rPr kumimoji="1" lang="en-US" altLang="zh-CN" sz="1600" dirty="0" err="1">
                <a:solidFill>
                  <a:prstClr val="black"/>
                </a:solidFill>
                <a:latin typeface="微软雅黑" panose="020B0503020204020204" pitchFamily="34" charset="-122"/>
                <a:ea typeface="微软雅黑" panose="020B0503020204020204" pitchFamily="34" charset="-122"/>
                <a:sym typeface="+mn-ea"/>
              </a:rPr>
              <a:t>cpu</a:t>
            </a:r>
            <a:r>
              <a:rPr kumimoji="1" lang="zh-CN" altLang="en-US" sz="1600" dirty="0">
                <a:solidFill>
                  <a:prstClr val="black"/>
                </a:solidFill>
                <a:latin typeface="微软雅黑" panose="020B0503020204020204" pitchFamily="34" charset="-122"/>
                <a:ea typeface="微软雅黑" panose="020B0503020204020204" pitchFamily="34" charset="-122"/>
                <a:sym typeface="+mn-ea"/>
              </a:rPr>
              <a:t>核心数，内存数）要做硬件评估。对应基地已入湖的数据总量和未来的存储规划，做硬件评估，保证新集群的配置能够满足集群迁移和未来使用的需求，同时对网络带宽，网络策略进行申请与测试，临时开通两个基地服务器集群间端口的联通性（涉及到数据迁移至目标基地，需要临时打通两边的网络策略）。</a:t>
            </a:r>
            <a:endParaRPr kumimoji="1" lang="zh-CN" altLang="en-US" sz="1600" dirty="0">
              <a:solidFill>
                <a:prstClr val="black"/>
              </a:solidFill>
              <a:latin typeface="微软雅黑" panose="020B0503020204020204" pitchFamily="34" charset="-122"/>
              <a:ea typeface="微软雅黑" panose="020B0503020204020204" pitchFamily="34" charset="-122"/>
              <a:sym typeface="+mn-ea"/>
            </a:endParaRPr>
          </a:p>
          <a:p>
            <a:pPr marL="93980" indent="-93980">
              <a:buFont typeface="Arial" panose="020B0604020202020204" pitchFamily="34" charset="0"/>
              <a:buChar char="•"/>
            </a:pPr>
            <a:endParaRPr lang="en-US" altLang="zh-CN" sz="1600" dirty="0">
              <a:solidFill>
                <a:prstClr val="black"/>
              </a:solidFill>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4" name="图片 3" descr="a1479876a82db60a12932bd0bf8e4f41_"/>
          <p:cNvPicPr>
            <a:picLocks noChangeAspect="1"/>
          </p:cNvPicPr>
          <p:nvPr/>
        </p:nvPicPr>
        <p:blipFill>
          <a:blip r:embed="rId1"/>
          <a:stretch>
            <a:fillRect/>
          </a:stretch>
        </p:blipFill>
        <p:spPr>
          <a:xfrm>
            <a:off x="376554" y="2650585"/>
            <a:ext cx="11576747" cy="38036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ISLIDE.ICON" val="#373551;#172746;"/>
</p:tagLst>
</file>

<file path=ppt/tags/tag112.xml><?xml version="1.0" encoding="utf-8"?>
<p:tagLst xmlns:p="http://schemas.openxmlformats.org/presentationml/2006/main">
  <p:tag name="ISLIDE.ICON" val="#373551;#172746;"/>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UNIT_TABLE_BEAUTIFY" val="smartTable{3b2dc275-b6ab-49cf-a78a-729e6f73729b}"/>
  <p:tag name="TABLE_ENDDRAG_ORIGIN_RECT" val="923*308"/>
  <p:tag name="TABLE_ENDDRAG_RECT" val="19*90*923*308"/>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HINKCELLSHAPEDONOTDELETE" val="pZIllCkvdg02sGKqZOcl3hw"/>
</p:tagLst>
</file>

<file path=ppt/tags/tag142.xml><?xml version="1.0" encoding="utf-8"?>
<p:tagLst xmlns:p="http://schemas.openxmlformats.org/presentationml/2006/main">
  <p:tag name="THINKCELLSHAPEDONOTDELETE" val="pPGScnUT2uEKObiRAo.QqHg"/>
</p:tagLst>
</file>

<file path=ppt/tags/tag143.xml><?xml version="1.0" encoding="utf-8"?>
<p:tagLst xmlns:p="http://schemas.openxmlformats.org/presentationml/2006/main">
  <p:tag name="THINKCELLSHAPEDONOTDELETE" val="p3ZCRRG5DvEyW3aNxUjA28w"/>
</p:tagLst>
</file>

<file path=ppt/tags/tag144.xml><?xml version="1.0" encoding="utf-8"?>
<p:tagLst xmlns:p="http://schemas.openxmlformats.org/presentationml/2006/main">
  <p:tag name="THINKCELLSHAPEDONOTDELETE" val="pv1ZD8AzzhE6BK0DTz94i0g"/>
</p:tagLst>
</file>

<file path=ppt/tags/tag145.xml><?xml version="1.0" encoding="utf-8"?>
<p:tagLst xmlns:p="http://schemas.openxmlformats.org/presentationml/2006/main">
  <p:tag name="THINKCELLSHAPEDONOTDELETE" val="p4LWZpAqTbEG3bd1giek0fQ"/>
</p:tagLst>
</file>

<file path=ppt/tags/tag146.xml><?xml version="1.0" encoding="utf-8"?>
<p:tagLst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147.xml><?xml version="1.0" encoding="utf-8"?>
<p:tagLst xmlns:p="http://schemas.openxmlformats.org/presentationml/2006/main">
  <p:tag name="THINKCELLSHAPEDONOTDELETE" val="pQDL7RpExH02OeFsfCRlvVQ"/>
</p:tagLst>
</file>

<file path=ppt/tags/tag148.xml><?xml version="1.0" encoding="utf-8"?>
<p:tagLst xmlns:p="http://schemas.openxmlformats.org/presentationml/2006/main">
  <p:tag name="THINKCELLSHAPEDONOTDELETE" val="pQDL7RpExH02OeFsfCRlvVQ"/>
</p:tagLst>
</file>

<file path=ppt/tags/tag149.xml><?xml version="1.0" encoding="utf-8"?>
<p:tagLst xmlns:p="http://schemas.openxmlformats.org/presentationml/2006/main">
  <p:tag name="THINKCELLSHAPEDONOTDELETE" val="pQDL7RpExH02OeFsfCRlvVQ"/>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THINKCELLSHAPEDONOTDELETE" val="pQDL7RpExH02OeFsfCRlvVQ"/>
</p:tagLst>
</file>

<file path=ppt/tags/tag151.xml><?xml version="1.0" encoding="utf-8"?>
<p:tagLst xmlns:p="http://schemas.openxmlformats.org/presentationml/2006/main">
  <p:tag name="THINKCELLSHAPEDONOTDELETE" val="pQDL7RpExH02OeFsfCRlvVQ"/>
</p:tagLst>
</file>

<file path=ppt/tags/tag152.xml><?xml version="1.0" encoding="utf-8"?>
<p:tagLst xmlns:p="http://schemas.openxmlformats.org/presentationml/2006/main">
  <p:tag name="THINKCELLSHAPEDONOTDELETE" val="p4LWZpAqTbEG3bd1giek0fQ"/>
</p:tagLst>
</file>

<file path=ppt/tags/tag153.xml><?xml version="1.0" encoding="utf-8"?>
<p:tagLst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154.xml><?xml version="1.0" encoding="utf-8"?>
<p:tagLst xmlns:p="http://schemas.openxmlformats.org/presentationml/2006/main">
  <p:tag name="THINKCELLSHAPEDONOTDELETE" val="pQDL7RpExH02OeFsfCRlvVQ"/>
</p:tagLst>
</file>

<file path=ppt/tags/tag155.xml><?xml version="1.0" encoding="utf-8"?>
<p:tagLst xmlns:p="http://schemas.openxmlformats.org/presentationml/2006/main">
  <p:tag name="THINKCELLSHAPEDONOTDELETE" val="pQDL7RpExH02OeFsfCRlvVQ"/>
</p:tagLst>
</file>

<file path=ppt/tags/tag156.xml><?xml version="1.0" encoding="utf-8"?>
<p:tagLst xmlns:p="http://schemas.openxmlformats.org/presentationml/2006/main">
  <p:tag name="THINKCELLSHAPEDONOTDELETE" val="pQDL7RpExH02OeFsfCRlvVQ"/>
</p:tagLst>
</file>

<file path=ppt/tags/tag157.xml><?xml version="1.0" encoding="utf-8"?>
<p:tagLst xmlns:p="http://schemas.openxmlformats.org/presentationml/2006/main">
  <p:tag name="THINKCELLSHAPEDONOTDELETE" val="p4LWZpAqTbEG3bd1giek0fQ"/>
</p:tagLst>
</file>

<file path=ppt/tags/tag158.xml><?xml version="1.0" encoding="utf-8"?>
<p:tagLst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159.xml><?xml version="1.0" encoding="utf-8"?>
<p:tagLst xmlns:p="http://schemas.openxmlformats.org/presentationml/2006/main">
  <p:tag name="THINKCELLSHAPEDONOTDELETE" val="pQDL7RpExH02OeFsfCRlvVQ"/>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THINKCELLSHAPEDONOTDELETE" val="pQDL7RpExH02OeFsfCRlvVQ"/>
</p:tagLst>
</file>

<file path=ppt/tags/tag161.xml><?xml version="1.0" encoding="utf-8"?>
<p:tagLst xmlns:p="http://schemas.openxmlformats.org/presentationml/2006/main">
  <p:tag name="THINKCELLSHAPEDONOTDELETE" val="pQDL7RpExH02OeFsfCRlvVQ"/>
</p:tagLst>
</file>

<file path=ppt/tags/tag162.xml><?xml version="1.0" encoding="utf-8"?>
<p:tagLst xmlns:p="http://schemas.openxmlformats.org/presentationml/2006/main">
  <p:tag name="THINKCELLSHAPEDONOTDELETE" val="p4LWZpAqTbEG3bd1giek0fQ"/>
</p:tagLst>
</file>

<file path=ppt/tags/tag163.xml><?xml version="1.0" encoding="utf-8"?>
<p:tagLst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164.xml><?xml version="1.0" encoding="utf-8"?>
<p:tagLst xmlns:p="http://schemas.openxmlformats.org/presentationml/2006/main">
  <p:tag name="THINKCELLSHAPEDONOTDELETE" val="pQDL7RpExH02OeFsfCRlvVQ"/>
</p:tagLst>
</file>

<file path=ppt/tags/tag165.xml><?xml version="1.0" encoding="utf-8"?>
<p:tagLst xmlns:p="http://schemas.openxmlformats.org/presentationml/2006/main">
  <p:tag name="THINKCELLSHAPEDONOTDELETE" val="pQDL7RpExH02OeFsfCRlvVQ"/>
</p:tagLst>
</file>

<file path=ppt/tags/tag166.xml><?xml version="1.0" encoding="utf-8"?>
<p:tagLst xmlns:p="http://schemas.openxmlformats.org/presentationml/2006/main">
  <p:tag name="THINKCELLSHAPEDONOTDELETE" val="pQDL7RpExH02OeFsfCRlvVQ"/>
</p:tagLst>
</file>

<file path=ppt/tags/tag167.xml><?xml version="1.0" encoding="utf-8"?>
<p:tagLst xmlns:p="http://schemas.openxmlformats.org/presentationml/2006/main">
  <p:tag name="THINKCELLSHAPEDONOTDELETE" val="p0BFhOWXTGEmQefbvjksNWg"/>
</p:tagLst>
</file>

<file path=ppt/tags/tag168.xml><?xml version="1.0" encoding="utf-8"?>
<p:tagLst xmlns:p="http://schemas.openxmlformats.org/presentationml/2006/main">
  <p:tag name="THINKCELLSHAPEDONOTDELETE" val="pD7zNNWWlT0mCOyncorXlaw"/>
</p:tagLst>
</file>

<file path=ppt/tags/tag169.xml><?xml version="1.0" encoding="utf-8"?>
<p:tagLst xmlns:p="http://schemas.openxmlformats.org/presentationml/2006/main">
  <p:tag name="THINKCELLSHAPEDONOTDELETE" val="pAp90PEtc9UOLfcDI9eRWlg"/>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THINKCELLSHAPEDONOTDELETE" val="ppJ8nmWsk6kCzXfMRFspwPA"/>
</p:tagLst>
</file>

<file path=ppt/tags/tag171.xml><?xml version="1.0" encoding="utf-8"?>
<p:tagLst xmlns:p="http://schemas.openxmlformats.org/presentationml/2006/main">
  <p:tag name="THINKCELLSHAPEDONOTDELETE" val="pgGhRChtXHEuk8Vsv18xVOw"/>
</p:tagLst>
</file>

<file path=ppt/tags/tag172.xml><?xml version="1.0" encoding="utf-8"?>
<p:tagLst xmlns:p="http://schemas.openxmlformats.org/presentationml/2006/main">
  <p:tag name="THINKCELLSHAPEDONOTDELETE" val="pgGhRChtXHEuk8Vsv18xVOw"/>
</p:tagLst>
</file>

<file path=ppt/tags/tag173.xml><?xml version="1.0" encoding="utf-8"?>
<p:tagLst xmlns:p="http://schemas.openxmlformats.org/presentationml/2006/main">
  <p:tag name="THINKCELLSHAPEDONOTDELETE" val="p0BFhOWXTGEmQefbvjksNWg"/>
</p:tagLst>
</file>

<file path=ppt/tags/tag174.xml><?xml version="1.0" encoding="utf-8"?>
<p:tagLst xmlns:p="http://schemas.openxmlformats.org/presentationml/2006/main">
  <p:tag name="THINKCELLSHAPEDONOTDELETE" val="pD7zNNWWlT0mCOyncorXlaw"/>
</p:tagLst>
</file>

<file path=ppt/tags/tag175.xml><?xml version="1.0" encoding="utf-8"?>
<p:tagLst xmlns:p="http://schemas.openxmlformats.org/presentationml/2006/main">
  <p:tag name="THINKCELLSHAPEDONOTDELETE" val="pAp90PEtc9UOLfcDI9eRWlg"/>
</p:tagLst>
</file>

<file path=ppt/tags/tag176.xml><?xml version="1.0" encoding="utf-8"?>
<p:tagLst xmlns:p="http://schemas.openxmlformats.org/presentationml/2006/main">
  <p:tag name="THINKCELLSHAPEDONOTDELETE" val="pvlgo8pWWzEqzTojzZYGA2w"/>
</p:tagLst>
</file>

<file path=ppt/tags/tag177.xml><?xml version="1.0" encoding="utf-8"?>
<p:tagLst xmlns:p="http://schemas.openxmlformats.org/presentationml/2006/main">
  <p:tag name="THINKCELLSHAPEDONOTDELETE" val="ppJ8nmWsk6kCzXfMRFspwPA"/>
</p:tagLst>
</file>

<file path=ppt/tags/tag178.xml><?xml version="1.0" encoding="utf-8"?>
<p:tagLst xmlns:p="http://schemas.openxmlformats.org/presentationml/2006/main">
  <p:tag name="THINKCELLSHAPEDONOTDELETE" val="pgGhRChtXHEuk8Vsv18xVOw"/>
</p:tagLst>
</file>

<file path=ppt/tags/tag179.xml><?xml version="1.0" encoding="utf-8"?>
<p:tagLst xmlns:p="http://schemas.openxmlformats.org/presentationml/2006/main">
  <p:tag name="THINKCELLSHAPEDONOTDELETE" val="pGsrbkJchqkec2r01QVk5xQ"/>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THINKCELLSHAPEDONOTDELETE" val="pEBtRMF5oI0OYHG7sxuRSfA"/>
</p:tagLst>
</file>

<file path=ppt/tags/tag181.xml><?xml version="1.0" encoding="utf-8"?>
<p:tagLst xmlns:p="http://schemas.openxmlformats.org/presentationml/2006/main">
  <p:tag name="THINKCELLSHAPEDONOTDELETE" val="pTmL0yxUI0Uuvc_xBpS3Nmg"/>
</p:tagLst>
</file>

<file path=ppt/tags/tag182.xml><?xml version="1.0" encoding="utf-8"?>
<p:tagLst xmlns:p="http://schemas.openxmlformats.org/presentationml/2006/main">
  <p:tag name="THINKCELLSHAPEDONOTDELETE" val="p0lyZYTmQDk.lTEjE2MJCvA"/>
</p:tagLst>
</file>

<file path=ppt/tags/tag183.xml><?xml version="1.0" encoding="utf-8"?>
<p:tagLst xmlns:p="http://schemas.openxmlformats.org/presentationml/2006/main">
  <p:tag name="THINKCELLSHAPEDONOTDELETE" val="p7hjfQvMdm0Sv99I7pBytXw"/>
</p:tagLst>
</file>

<file path=ppt/tags/tag184.xml><?xml version="1.0" encoding="utf-8"?>
<p:tagLst xmlns:p="http://schemas.openxmlformats.org/presentationml/2006/main">
  <p:tag name="THINKCELLSHAPEDONOTDELETE" val="pbrpeJOMBAUio8F9LVpSx9A"/>
</p:tagLst>
</file>

<file path=ppt/tags/tag185.xml><?xml version="1.0" encoding="utf-8"?>
<p:tagLst xmlns:p="http://schemas.openxmlformats.org/presentationml/2006/main">
  <p:tag name="THINKCELLSHAPEDONOTDELETE" val="p8rCyt3CVvkC9IiSFDVLQag"/>
</p:tagLst>
</file>

<file path=ppt/tags/tag186.xml><?xml version="1.0" encoding="utf-8"?>
<p:tagLst xmlns:p="http://schemas.openxmlformats.org/presentationml/2006/main">
  <p:tag name="THINKCELLSHAPEDONOTDELETE" val="piTsC0KoAfUuEGkECYO_sEA"/>
</p:tagLst>
</file>

<file path=ppt/tags/tag187.xml><?xml version="1.0" encoding="utf-8"?>
<p:tagLst xmlns:p="http://schemas.openxmlformats.org/presentationml/2006/main">
  <p:tag name="THINKCELLSHAPEDONOTDELETE" val="pXjlqUZXpCkaWECVQ9Brumw"/>
</p:tagLst>
</file>

<file path=ppt/tags/tag188.xml><?xml version="1.0" encoding="utf-8"?>
<p:tagLst xmlns:p="http://schemas.openxmlformats.org/presentationml/2006/main">
  <p:tag name="THINKCELLSHAPEDONOTDELETE" val="pACU0bdqC706aNkkGAy_2Fg"/>
</p:tagLst>
</file>

<file path=ppt/tags/tag189.xml><?xml version="1.0" encoding="utf-8"?>
<p:tagLst xmlns:p="http://schemas.openxmlformats.org/presentationml/2006/main">
  <p:tag name="THINKCELLSHAPEDONOTDELETE" val="p65TskqswOkWUsRQ9uhz7SQ"/>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THINKCELLSHAPEDONOTDELETE" val="pwlvvEjqiiEiHuVLZasLLJw"/>
</p:tagLst>
</file>

<file path=ppt/tags/tag191.xml><?xml version="1.0" encoding="utf-8"?>
<p:tagLst xmlns:p="http://schemas.openxmlformats.org/presentationml/2006/main">
  <p:tag name="THINKCELLSHAPEDONOTDELETE" val="pDsqsBcndyE6g4HnMPBsm7A"/>
</p:tagLst>
</file>

<file path=ppt/tags/tag192.xml><?xml version="1.0" encoding="utf-8"?>
<p:tagLst xmlns:p="http://schemas.openxmlformats.org/presentationml/2006/main">
  <p:tag name="THINKCELLSHAPEDONOTDELETE" val="p2K7Df2eFRkyaTBDTq75iSg"/>
</p:tagLst>
</file>

<file path=ppt/tags/tag193.xml><?xml version="1.0" encoding="utf-8"?>
<p:tagLst xmlns:p="http://schemas.openxmlformats.org/presentationml/2006/main">
  <p:tag name="THINKCELLSHAPEDONOTDELETE" val="pzmiIzO7d5ka_u_s6ZEWR9A"/>
</p:tagLst>
</file>

<file path=ppt/tags/tag194.xml><?xml version="1.0" encoding="utf-8"?>
<p:tagLst xmlns:p="http://schemas.openxmlformats.org/presentationml/2006/main">
  <p:tag name="THINKCELLSHAPEDONOTDELETE" val="phx4YUV7pmkCtp.jgzrMxjg"/>
</p:tagLst>
</file>

<file path=ppt/tags/tag195.xml><?xml version="1.0" encoding="utf-8"?>
<p:tagLst xmlns:p="http://schemas.openxmlformats.org/presentationml/2006/main">
  <p:tag name="THINKCELLSHAPEDONOTDELETE" val="pFVpHmmCgeU.C5xen6zoZew"/>
</p:tagLst>
</file>

<file path=ppt/tags/tag196.xml><?xml version="1.0" encoding="utf-8"?>
<p:tagLst xmlns:p="http://schemas.openxmlformats.org/presentationml/2006/main">
  <p:tag name="THINKCELLSHAPEDONOTDELETE" val="ph8J82OWqD0Ot_cnk1W1mzA"/>
</p:tagLst>
</file>

<file path=ppt/tags/tag197.xml><?xml version="1.0" encoding="utf-8"?>
<p:tagLst xmlns:p="http://schemas.openxmlformats.org/presentationml/2006/main">
  <p:tag name="THINKCELLSHAPEDONOTDELETE" val="pj1PRvmRdpE.Ih26I4hLk6A"/>
</p:tagLst>
</file>

<file path=ppt/tags/tag198.xml><?xml version="1.0" encoding="utf-8"?>
<p:tagLst xmlns:p="http://schemas.openxmlformats.org/presentationml/2006/main">
  <p:tag name="THINKCELLSHAPEDONOTDELETE" val="pdxQ6i9_5SEqJu.9IGrmX1w"/>
</p:tagLst>
</file>

<file path=ppt/tags/tag199.xml><?xml version="1.0" encoding="utf-8"?>
<p:tagLst xmlns:p="http://schemas.openxmlformats.org/presentationml/2006/main">
  <p:tag name="THINKCELLSHAPEDONOTDELETE" val="pwNlOhLF8AECseI3L1uNRmw"/>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THINKCELLSHAPEDONOTDELETE" val="p0smGq4h_lU24bfKo6j0__Q"/>
</p:tagLst>
</file>

<file path=ppt/tags/tag201.xml><?xml version="1.0" encoding="utf-8"?>
<p:tagLst xmlns:p="http://schemas.openxmlformats.org/presentationml/2006/main">
  <p:tag name="THINKCELLSHAPEDONOTDELETE" val="pPRct14ikwUqejGS7h41udQ"/>
</p:tagLst>
</file>

<file path=ppt/tags/tag202.xml><?xml version="1.0" encoding="utf-8"?>
<p:tagLst xmlns:p="http://schemas.openxmlformats.org/presentationml/2006/main">
  <p:tag name="THINKCELLSHAPEDONOTDELETE" val="phRPKwRkNikm4.Jhdn08L_g"/>
</p:tagLst>
</file>

<file path=ppt/tags/tag203.xml><?xml version="1.0" encoding="utf-8"?>
<p:tagLst xmlns:p="http://schemas.openxmlformats.org/presentationml/2006/main">
  <p:tag name="THINKCELLSHAPEDONOTDELETE" val="pwkRsVX2nr0OsFSyYn_dYAw"/>
</p:tagLst>
</file>

<file path=ppt/tags/tag204.xml><?xml version="1.0" encoding="utf-8"?>
<p:tagLst xmlns:p="http://schemas.openxmlformats.org/presentationml/2006/main">
  <p:tag name="THINKCELLSHAPEDONOTDELETE" val="pUqF3.gQ8pUGrVy094d7f.g"/>
</p:tagLst>
</file>

<file path=ppt/tags/tag205.xml><?xml version="1.0" encoding="utf-8"?>
<p:tagLst xmlns:p="http://schemas.openxmlformats.org/presentationml/2006/main">
  <p:tag name="THINKCELLSHAPEDONOTDELETE" val="pUqF3.gQ8pUGrVy094d7f.g"/>
</p:tagLst>
</file>

<file path=ppt/tags/tag206.xml><?xml version="1.0" encoding="utf-8"?>
<p:tagLst xmlns:p="http://schemas.openxmlformats.org/presentationml/2006/main">
  <p:tag name="THINKCELLSHAPEDONOTDELETE" val="pp5FGX.3.QEaI8bynaluofw"/>
</p:tagLst>
</file>

<file path=ppt/tags/tag207.xml><?xml version="1.0" encoding="utf-8"?>
<p:tagLst xmlns:p="http://schemas.openxmlformats.org/presentationml/2006/main">
  <p:tag name="THINKCELLSHAPEDONOTDELETE" val="pCIV7nfMzzk.nlQLmDZipDw"/>
</p:tagLst>
</file>

<file path=ppt/tags/tag208.xml><?xml version="1.0" encoding="utf-8"?>
<p:tagLst xmlns:p="http://schemas.openxmlformats.org/presentationml/2006/main">
  <p:tag name="THINKCELLSHAPEDONOTDELETE" val="phtytW.yGh0KxVM0Gw94C2A"/>
</p:tagLst>
</file>

<file path=ppt/tags/tag209.xml><?xml version="1.0" encoding="utf-8"?>
<p:tagLst xmlns:p="http://schemas.openxmlformats.org/presentationml/2006/main">
  <p:tag name="THINKCELLSHAPEDONOTDELETE" val="pZcW6E._ztUijcZEUqZKRFA"/>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THINKCELLSHAPEDONOTDELETE" val="pw4mUrMblpUeOB4UrYnnkBA"/>
</p:tagLst>
</file>

<file path=ppt/tags/tag211.xml><?xml version="1.0" encoding="utf-8"?>
<p:tagLst xmlns:p="http://schemas.openxmlformats.org/presentationml/2006/main">
  <p:tag name="THINKCELLSHAPEDONOTDELETE" val="pPT7LssQVyk.eKsbVY9oRmQ"/>
</p:tagLst>
</file>

<file path=ppt/tags/tag212.xml><?xml version="1.0" encoding="utf-8"?>
<p:tagLst xmlns:p="http://schemas.openxmlformats.org/presentationml/2006/main">
  <p:tag name="THINKCELLSHAPEDONOTDELETE" val="pE_S1gm5Gq0anbU2uoeAsUQ"/>
</p:tagLst>
</file>

<file path=ppt/tags/tag213.xml><?xml version="1.0" encoding="utf-8"?>
<p:tagLst xmlns:p="http://schemas.openxmlformats.org/presentationml/2006/main">
  <p:tag name="THINKCELLSHAPEDONOTDELETE" val="p0QldanSYekmIf5sSwfcgJg"/>
</p:tagLst>
</file>

<file path=ppt/tags/tag214.xml><?xml version="1.0" encoding="utf-8"?>
<p:tagLst xmlns:p="http://schemas.openxmlformats.org/presentationml/2006/main">
  <p:tag name="THINKCELLSHAPEDONOTDELETE" val="pDYoYbHGT_kG9PQ5skTe0_w"/>
</p:tagLst>
</file>

<file path=ppt/tags/tag215.xml><?xml version="1.0" encoding="utf-8"?>
<p:tagLst xmlns:p="http://schemas.openxmlformats.org/presentationml/2006/main">
  <p:tag name="THINKCELLSHAPEDONOTDELETE" val="pKd4YGn_zLkOtfomvqZ15YA"/>
</p:tagLst>
</file>

<file path=ppt/tags/tag216.xml><?xml version="1.0" encoding="utf-8"?>
<p:tagLst xmlns:p="http://schemas.openxmlformats.org/presentationml/2006/main">
  <p:tag name="THINKCELLSHAPEDONOTDELETE" val="pQDL7RpExH02OeFsfCRlvVQ"/>
</p:tagLst>
</file>

<file path=ppt/tags/tag217.xml><?xml version="1.0" encoding="utf-8"?>
<p:tagLst xmlns:p="http://schemas.openxmlformats.org/presentationml/2006/main">
  <p:tag name="THINKCELLSHAPEDONOTDELETE" val="p1xFKOI7mm0mrCFlwXPGd2Q"/>
</p:tagLst>
</file>

<file path=ppt/tags/tag218.xml><?xml version="1.0" encoding="utf-8"?>
<p:tagLst xmlns:p="http://schemas.openxmlformats.org/presentationml/2006/main">
  <p:tag name="THINKCELLSHAPEDONOTDELETE" val="pv5YF15Em80C8JucPar_SYw"/>
</p:tagLst>
</file>

<file path=ppt/tags/tag219.xml><?xml version="1.0" encoding="utf-8"?>
<p:tagLst xmlns:p="http://schemas.openxmlformats.org/presentationml/2006/main">
  <p:tag name="THINKCELLSHAPEDONOTDELETE" val="pR4YUVPfkU0y5BEv8ttMQEQ"/>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THINKCELLSHAPEDONOTDELETE" val="pp5FGX.3.QEaI8bynaluofw"/>
</p:tagLst>
</file>

<file path=ppt/tags/tag221.xml><?xml version="1.0" encoding="utf-8"?>
<p:tagLst xmlns:p="http://schemas.openxmlformats.org/presentationml/2006/main">
  <p:tag name="THINKCELLSHAPEDONOTDELETE" val="pCIV7nfMzzk.nlQLmDZipDw"/>
</p:tagLst>
</file>

<file path=ppt/tags/tag222.xml><?xml version="1.0" encoding="utf-8"?>
<p:tagLst xmlns:p="http://schemas.openxmlformats.org/presentationml/2006/main">
  <p:tag name="THINKCELLSHAPEDONOTDELETE" val="phtytW.yGh0KxVM0Gw94C2A"/>
</p:tagLst>
</file>

<file path=ppt/tags/tag223.xml><?xml version="1.0" encoding="utf-8"?>
<p:tagLst xmlns:p="http://schemas.openxmlformats.org/presentationml/2006/main">
  <p:tag name="THINKCELLSHAPEDONOTDELETE" val="pZcW6E._ztUijcZEUqZKRFA"/>
</p:tagLst>
</file>

<file path=ppt/tags/tag224.xml><?xml version="1.0" encoding="utf-8"?>
<p:tagLst xmlns:p="http://schemas.openxmlformats.org/presentationml/2006/main">
  <p:tag name="THINKCELLSHAPEDONOTDELETE" val="pPT7LssQVyk.eKsbVY9oRmQ"/>
</p:tagLst>
</file>

<file path=ppt/tags/tag225.xml><?xml version="1.0" encoding="utf-8"?>
<p:tagLst xmlns:p="http://schemas.openxmlformats.org/presentationml/2006/main">
  <p:tag name="THINKCELLSHAPEDONOTDELETE" val="pMu3fscuHvk6HcI9lLHsiQg"/>
</p:tagLst>
</file>

<file path=ppt/tags/tag226.xml><?xml version="1.0" encoding="utf-8"?>
<p:tagLst xmlns:p="http://schemas.openxmlformats.org/presentationml/2006/main">
  <p:tag name="THINKCELLSHAPEDONOTDELETE" val="plleO25HvmEmhzLAF25XnJA"/>
</p:tagLst>
</file>

<file path=ppt/tags/tag22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28.xml><?xml version="1.0" encoding="utf-8"?>
<p:tagLst xmlns:p="http://schemas.openxmlformats.org/presentationml/2006/main">
  <p:tag name="THINKCELLSHAPEDONOTDELETE" val="pb9vw2in2yE2M_LnYPjskew"/>
</p:tagLst>
</file>

<file path=ppt/tags/tag229.xml><?xml version="1.0" encoding="utf-8"?>
<p:tagLst xmlns:p="http://schemas.openxmlformats.org/presentationml/2006/main">
  <p:tag name="THINKCELLSHAPEDONOTDELETE" val="p6rZ5GMIod0mBZjV3EvLJ0Q"/>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THINKCELLSHAPEDONOTDELETE" val="pxTD9jIi_wkSZ46VLjjvvzQ"/>
</p:tagLst>
</file>

<file path=ppt/tags/tag231.xml><?xml version="1.0" encoding="utf-8"?>
<p:tagLst xmlns:p="http://schemas.openxmlformats.org/presentationml/2006/main">
  <p:tag name="THINKCELLSHAPEDONOTDELETE" val="poIdW1W3mdUuQlrQESrih6A"/>
</p:tagLst>
</file>

<file path=ppt/tags/tag2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34.xml><?xml version="1.0" encoding="utf-8"?>
<p:tagLst xmlns:p="http://schemas.openxmlformats.org/presentationml/2006/main">
  <p:tag name="THINKCELLSHAPEDONOTDELETE" val="phSSOJ.2r0EOtJC9SNL7eIA"/>
</p:tagLst>
</file>

<file path=ppt/tags/tag235.xml><?xml version="1.0" encoding="utf-8"?>
<p:tagLst xmlns:p="http://schemas.openxmlformats.org/presentationml/2006/main">
  <p:tag name="THINKCELLSHAPEDONOTDELETE" val="phSSOJ.2r0EOtJC9SNL7eIA"/>
</p:tagLst>
</file>

<file path=ppt/tags/tag236.xml><?xml version="1.0" encoding="utf-8"?>
<p:tagLst xmlns:p="http://schemas.openxmlformats.org/presentationml/2006/main">
  <p:tag name="THINKCELLSHAPEDONOTDELETE" val="ppFmP9GB.fEeoMG6VFjXpQA"/>
</p:tagLst>
</file>

<file path=ppt/tags/tag237.xml><?xml version="1.0" encoding="utf-8"?>
<p:tagLst xmlns:p="http://schemas.openxmlformats.org/presentationml/2006/main">
  <p:tag name="THINKCELLSHAPEDONOTDELETE" val="ppFmP9GB.fEeoMG6VFjXpQA"/>
</p:tagLst>
</file>

<file path=ppt/tags/tag238.xml><?xml version="1.0" encoding="utf-8"?>
<p:tagLst xmlns:p="http://schemas.openxmlformats.org/presentationml/2006/main">
  <p:tag name="THINKCELLSHAPEDONOTDELETE" val="phSSOJ.2r0EOtJC9SNL7eIA"/>
</p:tagLst>
</file>

<file path=ppt/tags/tag239.xml><?xml version="1.0" encoding="utf-8"?>
<p:tagLst xmlns:p="http://schemas.openxmlformats.org/presentationml/2006/main">
  <p:tag name="THINKCELLSHAPEDONOTDELETE" val="p6n3lny0hGU.Z3swW6oLztg"/>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THINKCELLSHAPEDONOTDELETE" val="phSSOJ.2r0EOtJC9SNL7eIA"/>
</p:tagLst>
</file>

<file path=ppt/tags/tag241.xml><?xml version="1.0" encoding="utf-8"?>
<p:tagLst xmlns:p="http://schemas.openxmlformats.org/presentationml/2006/main">
  <p:tag name="THINKCELLSHAPEDONOTDELETE" val="plleO25HvmEmhzLAF25XnJA"/>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UNIT_TABLE_BEAUTIFY" val="smartTable{bf07d264-7923-4fea-bd6b-9a16e3c04411}"/>
  <p:tag name="TABLE_ENDDRAG_ORIGIN_RECT" val="157*80"/>
  <p:tag name="TABLE_ENDDRAG_RECT" val="632*223*175*76"/>
</p:tagLst>
</file>

<file path=ppt/tags/tag247.xml><?xml version="1.0" encoding="utf-8"?>
<p:tagLst xmlns:p="http://schemas.openxmlformats.org/presentationml/2006/main">
  <p:tag name="KSO_WM_UNIT_TABLE_BEAUTIFY" val="smartTable{6db42e46-68ae-473c-882f-6a0b34031f72}"/>
  <p:tag name="TABLE_ENDDRAG_ORIGIN_RECT" val="175*82"/>
  <p:tag name="TABLE_ENDDRAG_RECT" val="633*329*175*74"/>
</p:tagLst>
</file>

<file path=ppt/tags/tag248.xml><?xml version="1.0" encoding="utf-8"?>
<p:tagLst xmlns:p="http://schemas.openxmlformats.org/presentationml/2006/main">
  <p:tag name="KSO_WM_UNIT_TABLE_BEAUTIFY" val="smartTable{f672c42f-c1f4-4324-9cff-0911c888e29e}"/>
  <p:tag name="TABLE_ENDDRAG_ORIGIN_RECT" val="197*73"/>
  <p:tag name="TABLE_ENDDRAG_RECT" val="631*439*197*71"/>
</p:tagLst>
</file>

<file path=ppt/tags/tag249.xml><?xml version="1.0" encoding="utf-8"?>
<p:tagLst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4_1"/>
  <p:tag name="KSO_WM_UNIT_ID" val="diagram160353_1*m_h_a*1_4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8"/>
  <p:tag name="KSO_WM_UNIT_FILL_TYPE" val="1"/>
  <p:tag name="KSO_WM_UNIT_TEXT_FILL_FORE_SCHEMECOLOR_INDEX" val="14"/>
  <p:tag name="KSO_WM_UNIT_TEXT_FILL_TYPE" val="1"/>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1_1"/>
  <p:tag name="KSO_WM_UNIT_ID" val="diagram160353_1*m_h_a*1_1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5"/>
  <p:tag name="KSO_WM_UNIT_FILL_TYPE" val="1"/>
  <p:tag name="KSO_WM_UNIT_TEXT_FILL_FORE_SCHEMECOLOR_INDEX" val="14"/>
  <p:tag name="KSO_WM_UNIT_TEXT_FILL_TYPE" val="1"/>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ISLIDE.ICON" val="#25902;#25902;#25734;"/>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UNIT_TABLE_BEAUTIFY" val="smartTable{0ca69676-2607-47b1-b2e6-0fd49b079b1a}"/>
  <p:tag name="TABLE_ENDDRAG_ORIGIN_RECT" val="920*167"/>
  <p:tag name="TABLE_ENDDRAG_RECT" val="19*54*920*167"/>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UNIT_TABLE_BEAUTIFY" val="smartTable{79939aa8-acb2-4cad-883b-3f2f18d127ec}"/>
  <p:tag name="TABLE_ENDDRAG_ORIGIN_RECT" val="448*422"/>
  <p:tag name="TABLE_ENDDRAG_RECT" val="19*82*448*422"/>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PA" val="v3.0.1"/>
</p:tagLst>
</file>

<file path=ppt/tags/tag413.xml><?xml version="1.0" encoding="utf-8"?>
<p:tagLst xmlns:p="http://schemas.openxmlformats.org/presentationml/2006/main">
  <p:tag name="PA" val="v3.0.1"/>
</p:tagLst>
</file>

<file path=ppt/tags/tag414.xml><?xml version="1.0" encoding="utf-8"?>
<p:tagLst xmlns:p="http://schemas.openxmlformats.org/presentationml/2006/main">
  <p:tag name="PA" val="v3.0.1"/>
</p:tagLst>
</file>

<file path=ppt/tags/tag415.xml><?xml version="1.0" encoding="utf-8"?>
<p:tagLst xmlns:p="http://schemas.openxmlformats.org/presentationml/2006/main">
  <p:tag name="PA" val="v3.0.1"/>
</p:tagLst>
</file>

<file path=ppt/tags/tag416.xml><?xml version="1.0" encoding="utf-8"?>
<p:tagLst xmlns:p="http://schemas.openxmlformats.org/presentationml/2006/main">
  <p:tag name="PA" val="v3.0.1"/>
</p:tagLst>
</file>

<file path=ppt/tags/tag417.xml><?xml version="1.0" encoding="utf-8"?>
<p:tagLst xmlns:p="http://schemas.openxmlformats.org/presentationml/2006/main">
  <p:tag name="PA" val="v3.0.1"/>
</p:tagLst>
</file>

<file path=ppt/tags/tag418.xml><?xml version="1.0" encoding="utf-8"?>
<p:tagLst xmlns:p="http://schemas.openxmlformats.org/presentationml/2006/main">
  <p:tag name="PA" val="v3.0.1"/>
</p:tagLst>
</file>

<file path=ppt/tags/tag419.xml><?xml version="1.0" encoding="utf-8"?>
<p:tagLst xmlns:p="http://schemas.openxmlformats.org/presentationml/2006/main">
  <p:tag name="PA" val="v3.0.1"/>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PA" val="v3.0.1"/>
</p:tagLst>
</file>

<file path=ppt/tags/tag421.xml><?xml version="1.0" encoding="utf-8"?>
<p:tagLst xmlns:p="http://schemas.openxmlformats.org/presentationml/2006/main">
  <p:tag name="PA" val="v3.0.1"/>
</p:tagLst>
</file>

<file path=ppt/tags/tag422.xml><?xml version="1.0" encoding="utf-8"?>
<p:tagLst xmlns:p="http://schemas.openxmlformats.org/presentationml/2006/main">
  <p:tag name="PA" val="v3.0.1"/>
</p:tagLst>
</file>

<file path=ppt/tags/tag423.xml><?xml version="1.0" encoding="utf-8"?>
<p:tagLst xmlns:p="http://schemas.openxmlformats.org/presentationml/2006/main">
  <p:tag name="PA" val="v3.0.1"/>
</p:tagLst>
</file>

<file path=ppt/tags/tag424.xml><?xml version="1.0" encoding="utf-8"?>
<p:tagLst xmlns:p="http://schemas.openxmlformats.org/presentationml/2006/main">
  <p:tag name="PA" val="v3.0.1"/>
</p:tagLst>
</file>

<file path=ppt/tags/tag425.xml><?xml version="1.0" encoding="utf-8"?>
<p:tagLst xmlns:p="http://schemas.openxmlformats.org/presentationml/2006/main">
  <p:tag name="PA" val="v3.0.1"/>
</p:tagLst>
</file>

<file path=ppt/tags/tag426.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27.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28.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29.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31.xml><?xml version="1.0" encoding="utf-8"?>
<p:tagLst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32.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33.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34.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35.xml><?xml version="1.0" encoding="utf-8"?>
<p:tagLst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36.xml><?xml version="1.0" encoding="utf-8"?>
<p:tagLst xmlns:p="http://schemas.openxmlformats.org/presentationml/2006/main">
  <p:tag name="KSO_WM_UNIT_FILL_FORE_SCHEMECOLOR_INDEX_BRIGHTNESS" val="0.8"/>
  <p:tag name="KSO_WM_UNIT_FILL_FORE_SCHEMECOLOR_INDEX" val="5"/>
  <p:tag name="KSO_WM_UNIT_FILL_TYPE" val="1"/>
  <p:tag name="KSO_WM_UNIT_LINE_FORE_SCHEMECOLOR_INDEX_BRIGHTNESS" val="0.6"/>
  <p:tag name="KSO_WM_UNIT_LINE_FORE_SCHEMECOLOR_INDEX" val="5"/>
  <p:tag name="KSO_WM_UNIT_LINE_FILL_TYPE" val="2"/>
</p:tagLst>
</file>

<file path=ppt/tags/tag437.xml><?xml version="1.0" encoding="utf-8"?>
<p:tagLst xmlns:p="http://schemas.openxmlformats.org/presentationml/2006/main">
  <p:tag name="KSO_WM_UNIT_FILL_FORE_SCHEMECOLOR_INDEX_BRIGHTNESS" val="0.8"/>
  <p:tag name="KSO_WM_UNIT_FILL_FORE_SCHEMECOLOR_INDEX" val="5"/>
  <p:tag name="KSO_WM_UNIT_FILL_TYPE" val="1"/>
  <p:tag name="KSO_WM_UNIT_LINE_FORE_SCHEMECOLOR_INDEX_BRIGHTNESS" val="0.6"/>
  <p:tag name="KSO_WM_UNIT_LINE_FORE_SCHEMECOLOR_INDEX" val="5"/>
  <p:tag name="KSO_WM_UNIT_LINE_FILL_TYPE" val="2"/>
</p:tagLst>
</file>

<file path=ppt/tags/tag438.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39.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xml><?xml version="1.0" encoding="utf-8"?>
<p:tagLst xmlns:p="http://schemas.openxmlformats.org/presentationml/2006/main">
  <p:tag name="KSO_WM_UNIT_TABLE_BEAUTIFY" val="smartTable{96880563-b7bd-4a44-97c0-6ef4d1e2d347}"/>
</p:tagLst>
</file>

<file path=ppt/tags/tag440.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1.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2.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3.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4.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5.xml><?xml version="1.0" encoding="utf-8"?>
<p:tagLst xmlns:p="http://schemas.openxmlformats.org/presentationml/2006/main">
  <p:tag name="KSO_WM_UNIT_LINE_FORE_SCHEMECOLOR_INDEX_BRIGHTNESS" val="0.6"/>
  <p:tag name="KSO_WM_UNIT_LINE_FORE_SCHEMECOLOR_INDEX" val="5"/>
  <p:tag name="KSO_WM_UNIT_LINE_FILL_TYPE" val="2"/>
</p:tagLst>
</file>

<file path=ppt/tags/tag4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48.xml><?xml version="1.0" encoding="utf-8"?>
<p:tagLst xmlns:p="http://schemas.openxmlformats.org/presentationml/2006/main">
  <p:tag name="KSO_WM_UNIT_FILL_FORE_SCHEMECOLOR_INDEX_BRIGHTNESS" val="0.8"/>
  <p:tag name="KSO_WM_UNIT_FILL_FORE_SCHEMECOLOR_INDEX" val="5"/>
  <p:tag name="KSO_WM_UNIT_FILL_TYPE" val="1"/>
</p:tagLst>
</file>

<file path=ppt/tags/tag449.xml><?xml version="1.0" encoding="utf-8"?>
<p:tagLst xmlns:p="http://schemas.openxmlformats.org/presentationml/2006/main">
  <p:tag name="KSO_WM_UNIT_FILL_FORE_SCHEMECOLOR_INDEX_BRIGHTNESS" val="0.8"/>
  <p:tag name="KSO_WM_UNIT_FILL_FORE_SCHEMECOLOR_INDEX" val="5"/>
  <p:tag name="KSO_WM_UNIT_FILL_TYPE" val="1"/>
</p:tagLst>
</file>

<file path=ppt/tags/tag45.xml><?xml version="1.0" encoding="utf-8"?>
<p:tagLst xmlns:p="http://schemas.openxmlformats.org/presentationml/2006/main">
  <p:tag name="KSO_WM_UNIT_TABLE_BEAUTIFY" val="smartTable{1476eae3-6c01-406b-8c06-ef8c7eda94ea}"/>
  <p:tag name="TABLE_ENDDRAG_ORIGIN_RECT" val="912*225"/>
  <p:tag name="TABLE_ENDDRAG_RECT" val="19*55*912*225"/>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MH" val="20151021092809"/>
  <p:tag name="MH_LIBRARY" val="GRAPHIC"/>
  <p:tag name="MH_TYPE" val="SubTitle"/>
  <p:tag name="MH_ORDER" val="4"/>
</p:tagLst>
</file>

<file path=ppt/tags/tag459.xml><?xml version="1.0" encoding="utf-8"?>
<p:tagLst xmlns:p="http://schemas.openxmlformats.org/presentationml/2006/main">
  <p:tag name="MH" val="20151021092809"/>
  <p:tag name="MH_LIBRARY" val="GRAPHIC"/>
  <p:tag name="MH_TYPE" val="SubTitle"/>
  <p:tag name="MH_ORDER" val="3"/>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MH" val="20151021092809"/>
  <p:tag name="MH_LIBRARY" val="GRAPHIC"/>
  <p:tag name="MH_TYPE" val="SubTitle"/>
  <p:tag name="MH_ORDER" val="2"/>
</p:tagLst>
</file>

<file path=ppt/tags/tag461.xml><?xml version="1.0" encoding="utf-8"?>
<p:tagLst xmlns:p="http://schemas.openxmlformats.org/presentationml/2006/main">
  <p:tag name="MH" val="20151021092809"/>
  <p:tag name="MH_LIBRARY" val="GRAPHIC"/>
  <p:tag name="MH_TYPE" val="SubTitle"/>
  <p:tag name="MH_ORDER" val="1"/>
</p:tagLst>
</file>

<file path=ppt/tags/tag462.xml><?xml version="1.0" encoding="utf-8"?>
<p:tagLst xmlns:p="http://schemas.openxmlformats.org/presentationml/2006/main">
  <p:tag name="MH" val="20151021092809"/>
  <p:tag name="MH_LIBRARY" val="GRAPHIC"/>
  <p:tag name="MH_TYPE" val="SubTitle"/>
  <p:tag name="MH_ORDER" val="5"/>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 name="KSO_WM_UNIT_PLACING_PICTURE_USER_VIEWPORT" val="{&quot;height&quot;:8410,&quot;width&quot;:12700}"/>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ISLIDE.ICON" val="#94635;#379423;#401824;"/>
</p:tagLst>
</file>

<file path=ppt/tags/tag629.xml><?xml version="1.0" encoding="utf-8"?>
<p:tagLst xmlns:p="http://schemas.openxmlformats.org/presentationml/2006/main">
  <p:tag name="ISLIDE.ICON" val="#94635;#379423;#401824;"/>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TABLE_ENDDRAG_ORIGIN_RECT" val="264*120"/>
  <p:tag name="TABLE_ENDDRAG_RECT" val="551*210*264*120"/>
  <p:tag name="KSO_WM_UNIT_TABLE_BEAUTIFY" val="smartTable{8a7f0b5f-0cfd-473a-9a7b-6773018fb666}"/>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ISLIDE.ICON" val="#25902;#25902;#25734;"/>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7582_4*q_h_i*1_1_1"/>
  <p:tag name="KSO_WM_TEMPLATE_CATEGORY" val="diagram"/>
  <p:tag name="KSO_WM_TEMPLATE_INDEX" val="2018758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717.xml><?xml version="1.0" encoding="utf-8"?>
<p:tagLst xmlns:p="http://schemas.openxmlformats.org/presentationml/2006/main">
  <p:tag name="MH" val="20151102160354"/>
  <p:tag name="MH_LIBRARY" val="GRAPHIC"/>
  <p:tag name="MH_TYPE" val="Text"/>
  <p:tag name="MH_ORDER"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7582_4*q_h_i*1_3_1"/>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7582_4*q_h_i*1_3_2"/>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UNIT_ISCONTENTSTITLE" val="0"/>
  <p:tag name="KSO_WM_UNIT_RELATE_UNITID" val="layout_q1"/>
  <p:tag name="KSO_WM_UNIT_PRESET_TEXT" val="添加标题"/>
  <p:tag name="KSO_WM_UNIT_VALUE" val="6"/>
  <p:tag name="KSO_WM_UNIT_HIGHLIGHT" val="0"/>
  <p:tag name="KSO_WM_UNIT_COMPATIBLE" val="0"/>
  <p:tag name="KSO_WM_DIAGRAM_GROUP_CODE" val="q1-1"/>
  <p:tag name="KSO_WM_UNIT_TYPE" val="q_a"/>
  <p:tag name="KSO_WM_UNIT_INDEX" val="1_1"/>
  <p:tag name="KSO_WM_UNIT_ID" val="diagram20187582_4*q_a*1_1"/>
  <p:tag name="KSO_WM_TEMPLATE_CATEGORY" val="diagram"/>
  <p:tag name="KSO_WM_TEMPLATE_INDEX" val="20187582"/>
  <p:tag name="KSO_WM_UNIT_LAYERLEVEL" val="1_1"/>
  <p:tag name="KSO_WM_TAG_VERSION" val="1.0"/>
  <p:tag name="KSO_WM_BEAUTIFY_FLAG" val="#wm#"/>
  <p:tag name="KSO_WM_UNIT_DIAGRAM_ISNUMVISUAL" val="0"/>
  <p:tag name="KSO_WM_UNIT_DIAGRAM_ISREFERUNIT" val="0"/>
  <p:tag name="KSO_WM_UNIT_NOCLEAR" val="0"/>
  <p:tag name="KSO_WM_UNIT_COLOR_SCHEME_SHAPE_ID" val="24"/>
  <p:tag name="KSO_WM_UNIT_COLOR_SCHEME_PARENT_PAGE" val="0_4"/>
  <p:tag name="KSO_WM_UNIT_TEXT_FILL_FORE_SCHEMECOLOR_INDEX" val="13"/>
  <p:tag name="KSO_WM_UNIT_TEXT_FILL_TYPE" val="1"/>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7582_4*q_h_i*1_2_1"/>
  <p:tag name="KSO_WM_TEMPLATE_CATEGORY" val="diagram"/>
  <p:tag name="KSO_WM_TEMPLATE_INDEX" val="20187582"/>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7582_4*q_h_i*1_3_1"/>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7582_4*q_h_i*1_5_1"/>
  <p:tag name="KSO_WM_TEMPLATE_CATEGORY" val="diagram"/>
  <p:tag name="KSO_WM_TEMPLATE_INDEX" val="20187582"/>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7582_4*q_h_i*1_1_2"/>
  <p:tag name="KSO_WM_TEMPLATE_CATEGORY" val="diagram"/>
  <p:tag name="KSO_WM_TEMPLATE_INDEX" val="201875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7582_4*q_h_i*1_2_2"/>
  <p:tag name="KSO_WM_TEMPLATE_CATEGORY" val="diagram"/>
  <p:tag name="KSO_WM_TEMPLATE_INDEX" val="201875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7582_4*q_h_i*1_4_2"/>
  <p:tag name="KSO_WM_TEMPLATE_CATEGORY" val="diagram"/>
  <p:tag name="KSO_WM_TEMPLATE_INDEX" val="2018758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7582_4*q_h_i*1_5_2"/>
  <p:tag name="KSO_WM_TEMPLATE_CATEGORY" val="diagram"/>
  <p:tag name="KSO_WM_TEMPLATE_INDEX" val="20187582"/>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728.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582_4*q_h_i*1_1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729.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582_4*q_h_i*1_2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582_4*q_h_i*1_5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731.xml><?xml version="1.0" encoding="utf-8"?>
<p:tagLst xmlns:p="http://schemas.openxmlformats.org/presentationml/2006/main">
  <p:tag name="KSO_WM_UNIT_HIGHLIGHT" val="0"/>
  <p:tag name="KSO_WM_UNIT_COMPATIBLE" val="0"/>
  <p:tag name="KSO_WM_DIAGRAM_GROUP_CODE" val="q1-1"/>
  <p:tag name="KSO_WM_UNIT_TYPE" val="q_h_i"/>
  <p:tag name="KSO_WM_UNIT_INDEX" val="1_4_3"/>
  <p:tag name="KSO_WM_UNIT_ID" val="diagram20187582_4*q_h_i*1_4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732.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582_4*q_h_i*1_3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733.xml><?xml version="1.0" encoding="utf-8"?>
<p:tagLst xmlns:p="http://schemas.openxmlformats.org/presentationml/2006/main">
  <p:tag name="MH" val="20151102160354"/>
  <p:tag name="MH_LIBRARY" val="GRAPHIC"/>
  <p:tag name="MH_TYPE" val="Text"/>
  <p:tag name="MH_ORDER" val="1"/>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UNIT_TABLE_BEAUTIFY" val="smartTable{d912b6f1-8b8d-4315-9a20-c0f76b9090a5}"/>
  <p:tag name="TABLE_ENDDRAG_ORIGIN_RECT" val="918*396"/>
  <p:tag name="TABLE_ENDDRAG_RECT" val="20*79*918*396"/>
  <p:tag name="KSO_WM_BEAUTIFY_FLAG" val=""/>
</p:tagLst>
</file>

<file path=ppt/tags/tag737.xml><?xml version="1.0" encoding="utf-8"?>
<p:tagLst xmlns:p="http://schemas.openxmlformats.org/presentationml/2006/main">
  <p:tag name="ISLIDE.ICON" val="#76356;"/>
</p:tagLst>
</file>

<file path=ppt/tags/tag738.xml><?xml version="1.0" encoding="utf-8"?>
<p:tagLst xmlns:p="http://schemas.openxmlformats.org/presentationml/2006/main">
  <p:tag name="KSO_WM_UNIT_PLACING_PICTURE_USER_VIEWPORT" val="{&quot;height&quot;:2379,&quot;width&quot;:5439}"/>
  <p:tag name="KSO_WM_BEAUTIFY_FLAG" val=""/>
</p:tagLst>
</file>

<file path=ppt/tags/tag739.xml><?xml version="1.0" encoding="utf-8"?>
<p:tagLst xmlns:p="http://schemas.openxmlformats.org/presentationml/2006/main">
  <p:tag name="KSO_WM_UNIT_PLACING_PICTURE_USER_VIEWPORT" val="{&quot;height&quot;:2415,&quot;width&quot;:5457}"/>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UNIT_TABLE_BEAUTIFY" val="smartTable{6ab67163-1410-42a6-878f-5c6069e8bc45}"/>
  <p:tag name="TABLE_ENDDRAG_ORIGIN_RECT" val="906*254"/>
  <p:tag name="TABLE_ENDDRAG_RECT" val="29*254*906*226"/>
  <p:tag name="KSO_WM_BEAUTIFY_FLAG" val=""/>
</p:tagLst>
</file>

<file path=ppt/tags/tag746.xml><?xml version="1.0" encoding="utf-8"?>
<p:tagLst xmlns:p="http://schemas.openxmlformats.org/presentationml/2006/main">
  <p:tag name="ISLIDE.ICON" val="#76356;"/>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UNIT_TABLE_BEAUTIFY" val="smartTable{f4ac8193-a2ab-4efd-ab8b-afa03a03cba9}"/>
  <p:tag name="TABLE_ENDDRAG_ORIGIN_RECT" val="911*239"/>
  <p:tag name="TABLE_ENDDRAG_RECT" val="21*293*911*239"/>
  <p:tag name="KSO_WM_BEAUTIFY_FLAG" val=""/>
</p:tagLst>
</file>

<file path=ppt/tags/tag755.xml><?xml version="1.0" encoding="utf-8"?>
<p:tagLst xmlns:p="http://schemas.openxmlformats.org/presentationml/2006/main">
  <p:tag name="ISLIDE.ICON" val="#76356;"/>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UNIT_TABLE_BEAUTIFY" val="smartTable{70ecf63b-774b-42c5-9381-d14e7bf1d33b}"/>
  <p:tag name="TABLE_ENDDRAG_ORIGIN_RECT" val="914*232"/>
  <p:tag name="TABLE_ENDDRAG_RECT" val="21*272*914*232"/>
  <p:tag name="KSO_WM_BEAUTIFY_FLAG" val=""/>
</p:tagLst>
</file>

<file path=ppt/tags/tag764.xml><?xml version="1.0" encoding="utf-8"?>
<p:tagLst xmlns:p="http://schemas.openxmlformats.org/presentationml/2006/main">
  <p:tag name="ISLIDE.ICON" val="#76356;"/>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UNIT_TABLE_BEAUTIFY" val="smartTable{f4ac8193-a2ab-4efd-ab8b-afa03a03cba9}"/>
  <p:tag name="TABLE_ENDDRAG_ORIGIN_RECT" val="919*328"/>
  <p:tag name="TABLE_ENDDRAG_RECT" val="19*270*919*328"/>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ISLIDE.ICON" val="#76356;"/>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UNIT_TABLE_BEAUTIFY" val="smartTable{f4ac8193-a2ab-4efd-ab8b-afa03a03cba9}"/>
  <p:tag name="TABLE_ENDDRAG_ORIGIN_RECT" val="913*199"/>
  <p:tag name="TABLE_ENDDRAG_RECT" val="19*261*913*199"/>
  <p:tag name="KSO_WM_BEAUTIFY_FLAG" val=""/>
</p:tagLst>
</file>

<file path=ppt/tags/tag788.xml><?xml version="1.0" encoding="utf-8"?>
<p:tagLst xmlns:p="http://schemas.openxmlformats.org/presentationml/2006/main">
  <p:tag name="ISLIDE.ICON" val="#76356;"/>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UNIT_TABLE_BEAUTIFY" val="smartTable{f4ac8193-a2ab-4efd-ab8b-afa03a03cba9}"/>
  <p:tag name="TABLE_ENDDRAG_ORIGIN_RECT" val="894*138"/>
  <p:tag name="TABLE_ENDDRAG_RECT" val="38*315*894*138"/>
  <p:tag name="KSO_WM_BEAUTIFY_FLAG" val=""/>
</p:tagLst>
</file>

<file path=ppt/tags/tag797.xml><?xml version="1.0" encoding="utf-8"?>
<p:tagLst xmlns:p="http://schemas.openxmlformats.org/presentationml/2006/main">
  <p:tag name="ISLIDE.ICON" val="#76356;"/>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UNIT_TABLE_BEAUTIFY" val="smartTable{f4ac8193-a2ab-4efd-ab8b-afa03a03cba9}"/>
  <p:tag name="TABLE_ENDDRAG_ORIGIN_RECT" val="913*182"/>
  <p:tag name="TABLE_ENDDRAG_RECT" val="19*289*913*182"/>
  <p:tag name="KSO_WM_BEAUTIFY_FLAG" val=""/>
</p:tagLst>
</file>

<file path=ppt/tags/tag806.xml><?xml version="1.0" encoding="utf-8"?>
<p:tagLst xmlns:p="http://schemas.openxmlformats.org/presentationml/2006/main">
  <p:tag name="ISLIDE.ICON" val="#76356;"/>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UNIT_TABLE_BEAUTIFY" val="smartTable{f4ac8193-a2ab-4efd-ab8b-afa03a03cba9}"/>
  <p:tag name="TABLE_ENDDRAG_ORIGIN_RECT" val="910*141"/>
  <p:tag name="TABLE_ENDDRAG_RECT" val="22*309*910*141"/>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ISLIDE.ICON" val="#76356;"/>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ISLIDE.ICON" val="#76356;"/>
</p:tagLst>
</file>

<file path=ppt/tags/tag823.xml><?xml version="1.0" encoding="utf-8"?>
<p:tagLst xmlns:p="http://schemas.openxmlformats.org/presentationml/2006/main">
  <p:tag name="ISLIDE.ICON" val="#76356;"/>
</p:tagLst>
</file>

<file path=ppt/tags/tag824.xml><?xml version="1.0" encoding="utf-8"?>
<p:tagLst xmlns:p="http://schemas.openxmlformats.org/presentationml/2006/main">
  <p:tag name="ISLIDE.ICON" val="#76356;"/>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UNIT_TABLE_BEAUTIFY" val="smartTable{5663652f-e833-4b68-a098-48a2a235b341}"/>
  <p:tag name="TABLE_ENDDRAG_ORIGIN_RECT" val="703*299"/>
  <p:tag name="TABLE_ENDDRAG_RECT" val="0*36*703*323"/>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033_3*m_h_i*1_1_3"/>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033_3*m_h_i*1_1_2"/>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033_3*m_h_i*1_2_3"/>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033_3*m_h_i*1_2_2"/>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033_3*m_h_i*1_3_3"/>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9033_3*m_h_i*1_3_2"/>
  <p:tag name="KSO_WM_TEMPLATE_CATEGORY" val="diagram"/>
  <p:tag name="KSO_WM_TEMPLATE_INDEX" val="2019903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3_3*m_h_i*1_1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033_3*m_h_i*1_4_3"/>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9033_3*m_h_i*1_4_2"/>
  <p:tag name="KSO_WM_TEMPLATE_CATEGORY" val="diagram"/>
  <p:tag name="KSO_WM_TEMPLATE_INDEX" val="2019903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33_3*m_h_i*1_2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33_3*m_h_i*1_3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9033_3*m_h_i*1_4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844.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3_3*m_h_a*1_1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45.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3_3*m_h_f*1_1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46.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3*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47.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99033_3*m_h_f*1_2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48.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033_3*m_h_a*1_3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49.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99033_3*m_h_f*1_3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033_3*m_h_a*1_4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51.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99033_3*m_h_f*1_4_1"/>
  <p:tag name="KSO_WM_TEMPLATE_CATEGORY" val="diagram"/>
  <p:tag name="KSO_WM_TEMPLATE_INDEX" val="2019903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52.xml><?xml version="1.0" encoding="utf-8"?>
<p:tagLst xmlns:p="http://schemas.openxmlformats.org/presentationml/2006/main">
  <p:tag name="KSO_WM_UNIT_TABLE_BEAUTIFY" val="smartTable{33723ee6-2697-4f0b-b88f-0ffc6fee65df}"/>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COMMONDATA" val="eyJoZGlkIjoiMzFkMGZhNmNmZWIyNGUxNDc4NmFlODE1NWE5YzAwY2IifQ=="/>
  <p:tag name="KSO_WPP_MARK_KEY" val="d5a00578-05ac-4121-b6be-80c870727502"/>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tx1">
              <a:lumMod val="75000"/>
              <a:lumOff val="25000"/>
            </a:schemeClr>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ztwuaoy">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solidFill>
          <a:srgbClr val="FFFF99"/>
        </a:solidFill>
        <a:ln w="12700" cap="flat" cmpd="sng" algn="ctr">
          <a:solidFill>
            <a:srgbClr val="3366FF"/>
          </a:solidFill>
          <a:prstDash val="solid"/>
          <a:round/>
          <a:headEnd type="oval" w="med" len="med"/>
          <a:tailEnd type="arrow"/>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主题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1">
      <a:majorFont>
        <a:latin typeface="Arial"/>
        <a:ea typeface="微软雅黑"/>
        <a:cs typeface=""/>
      </a:majorFont>
      <a:minorFont>
        <a:latin typeface="Arial"/>
        <a:ea typeface="微软雅黑"/>
        <a:cs typeface=""/>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41369</Words>
  <Application>WPS 表格</Application>
  <PresentationFormat>宽屏</PresentationFormat>
  <Paragraphs>7970</Paragraphs>
  <Slides>113</Slides>
  <Notes>78</Notes>
  <HiddenSlides>0</HiddenSlides>
  <MMClips>0</MMClips>
  <ScaleCrop>false</ScaleCrop>
  <HeadingPairs>
    <vt:vector size="8" baseType="variant">
      <vt:variant>
        <vt:lpstr>已用的字体</vt:lpstr>
      </vt:variant>
      <vt:variant>
        <vt:i4>52</vt:i4>
      </vt:variant>
      <vt:variant>
        <vt:lpstr>主题</vt:lpstr>
      </vt:variant>
      <vt:variant>
        <vt:i4>6</vt:i4>
      </vt:variant>
      <vt:variant>
        <vt:lpstr>嵌入 OLE 服务器</vt:lpstr>
      </vt:variant>
      <vt:variant>
        <vt:i4>68</vt:i4>
      </vt:variant>
      <vt:variant>
        <vt:lpstr>幻灯片标题</vt:lpstr>
      </vt:variant>
      <vt:variant>
        <vt:i4>113</vt:i4>
      </vt:variant>
    </vt:vector>
  </HeadingPairs>
  <TitlesOfParts>
    <vt:vector size="239" baseType="lpstr">
      <vt:lpstr>Arial</vt:lpstr>
      <vt:lpstr>宋体</vt:lpstr>
      <vt:lpstr>Wingdings</vt:lpstr>
      <vt:lpstr>微软雅黑</vt:lpstr>
      <vt:lpstr>Cambria</vt:lpstr>
      <vt:lpstr>苹方-简</vt:lpstr>
      <vt:lpstr>Calibri</vt:lpstr>
      <vt:lpstr>Lato Black</vt:lpstr>
      <vt:lpstr>Lato</vt:lpstr>
      <vt:lpstr>Roboto</vt:lpstr>
      <vt:lpstr>汉仪书宋二KW</vt:lpstr>
      <vt:lpstr>Arial</vt:lpstr>
      <vt:lpstr>Roboto Condensed Regular</vt:lpstr>
      <vt:lpstr>Thonburi</vt:lpstr>
      <vt:lpstr>黑体</vt:lpstr>
      <vt:lpstr>汉仪中黑KW</vt:lpstr>
      <vt:lpstr>Segoe UI</vt:lpstr>
      <vt:lpstr>Times New Roman</vt:lpstr>
      <vt:lpstr>Wingdings</vt:lpstr>
      <vt:lpstr>Arial Unicode MS</vt:lpstr>
      <vt:lpstr>Poppins</vt:lpstr>
      <vt:lpstr>Arial Black</vt:lpstr>
      <vt:lpstr>微软雅黑 Light</vt:lpstr>
      <vt:lpstr>Helvetica Neue Medium</vt:lpstr>
      <vt:lpstr>腾讯体 W7</vt:lpstr>
      <vt:lpstr>Calibri</vt:lpstr>
      <vt:lpstr>Helvetica Neue</vt:lpstr>
      <vt:lpstr>Franklin Gothic Book</vt:lpstr>
      <vt:lpstr>Verdana</vt:lpstr>
      <vt:lpstr>Britannic Bold</vt:lpstr>
      <vt:lpstr>楷体</vt:lpstr>
      <vt:lpstr>汉仪楷体KW</vt:lpstr>
      <vt:lpstr>Microsoft YaHei UI</vt:lpstr>
      <vt:lpstr>Helvetica</vt:lpstr>
      <vt:lpstr>Noto Sans Mono CJK JP Regular</vt:lpstr>
      <vt:lpstr>Marlett</vt:lpstr>
      <vt:lpstr>Franklin Gothic Book</vt:lpstr>
      <vt:lpstr>Helvetica</vt:lpstr>
      <vt:lpstr>Lucida Grande</vt:lpstr>
      <vt:lpstr>Aparajita</vt:lpstr>
      <vt:lpstr>Roboto Medium</vt:lpstr>
      <vt:lpstr>Songti SC Regular</vt:lpstr>
      <vt:lpstr>Microsoft JhengHei</vt:lpstr>
      <vt:lpstr>汉仪中简黑简</vt:lpstr>
      <vt:lpstr>Microsoft Himalaya</vt:lpstr>
      <vt:lpstr>华文楷体</vt:lpstr>
      <vt:lpstr>+mn-lt</vt:lpstr>
      <vt:lpstr>+mn-ea</vt:lpstr>
      <vt:lpstr>宋体</vt:lpstr>
      <vt:lpstr>等线</vt:lpstr>
      <vt:lpstr>汉仪中等线KW</vt:lpstr>
      <vt:lpstr>Microsoft YaHei</vt:lpstr>
      <vt:lpstr>Office 主题​​</vt:lpstr>
      <vt:lpstr>2_Office 主题</vt:lpstr>
      <vt:lpstr>3_Office 主题</vt:lpstr>
      <vt:lpstr>主题1</vt:lpstr>
      <vt:lpstr>1_Office 主题​​</vt:lpstr>
      <vt:lpstr>2_Office 主题​​</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1.1 项目背景：数据底座是企业数字化加速的基础</vt:lpstr>
      <vt:lpstr>1.2 项目目标</vt:lpstr>
      <vt:lpstr>1.3.1 项目范围：以“一中四基地”模式建设企业数据底座</vt:lpstr>
      <vt:lpstr>1.3.2 项目范围调整：经调研后按实际业务需求调整</vt:lpstr>
      <vt:lpstr>PowerPoint 演示文稿</vt:lpstr>
      <vt:lpstr>2. 构建立讯统一的数据出口：数据汇聚、联结、加强数据共享及创新应用</vt:lpstr>
      <vt:lpstr>2. 基于“一个平台，两个体系的”数据底座建设体系</vt:lpstr>
      <vt:lpstr>2. 数据底座实施流程</vt:lpstr>
      <vt:lpstr>PowerPoint 演示文稿</vt:lpstr>
      <vt:lpstr>2.1.1.1 立讯精密数据底座整体架构设计：一中四基地</vt:lpstr>
      <vt:lpstr>2.1.1.2 底座搭建：多基地共享底座&amp;租户隔离</vt:lpstr>
      <vt:lpstr>2.1.1.3 底座搭建：数据底座分层设计</vt:lpstr>
      <vt:lpstr>2.1.1.4 底座搭建： 存储架构</vt:lpstr>
      <vt:lpstr>PowerPoint 演示文稿</vt:lpstr>
      <vt:lpstr>2.1.2.1 数据底座总体数据流向-中央</vt:lpstr>
      <vt:lpstr>2.1.2.2 数据底座总体数据流向-基地</vt:lpstr>
      <vt:lpstr>PowerPoint 演示文稿</vt:lpstr>
      <vt:lpstr>2.1.3.1 “一中四基地”数据底座部署架构</vt:lpstr>
      <vt:lpstr>2.1.3.2 “一中四基地”数据底座硬件配置建议</vt:lpstr>
      <vt:lpstr>PowerPoint 演示文稿</vt:lpstr>
      <vt:lpstr>2.1.4.1 “一中四基地”租户隔离</vt:lpstr>
      <vt:lpstr>2.1.4.2  角色-账号-权限</vt:lpstr>
      <vt:lpstr>2.1.4.3 数据底座登录方案--中央、基地采取相同模式</vt:lpstr>
      <vt:lpstr>2.1.4.4  基地底座访问中央底座方案</vt:lpstr>
      <vt:lpstr>2.1.4.5 工作流审批方案</vt:lpstr>
      <vt:lpstr>PowerPoint 演示文稿</vt:lpstr>
      <vt:lpstr>2.2.1 数据治理总体架构</vt:lpstr>
      <vt:lpstr>2.2.2 数据注册入湖整体策略</vt:lpstr>
      <vt:lpstr>2.2.3 数据治理系统落地-流程总览</vt:lpstr>
      <vt:lpstr>PowerPoint 演示文稿</vt:lpstr>
      <vt:lpstr>2.2.1.1 数据资产盘点</vt:lpstr>
      <vt:lpstr>2.2.1.2 基于业务对象梳理数据资产</vt:lpstr>
      <vt:lpstr>2.2.1.3 基于业务对象构建数据资产</vt:lpstr>
      <vt:lpstr>PowerPoint 演示文稿</vt:lpstr>
      <vt:lpstr>2.2.2.1 数据注册总体框架</vt:lpstr>
      <vt:lpstr>2.2.2.2 编制数据资源目录</vt:lpstr>
      <vt:lpstr>2.2.2.3 数据注册实施</vt:lpstr>
      <vt:lpstr>2.2.2.4 数据入湖实施</vt:lpstr>
      <vt:lpstr>2.2.2.5 形成数据地图-实现数据“看得见”</vt:lpstr>
      <vt:lpstr>PowerPoint 演示文稿</vt:lpstr>
      <vt:lpstr>2.2.3.1 数据标准-实现数据“看得懂”</vt:lpstr>
      <vt:lpstr>2.2.3.2 数据标准系统落地要点</vt:lpstr>
      <vt:lpstr>2.2.3.3 数据底座开发规范整体设计</vt:lpstr>
      <vt:lpstr>2.2.3.4 数据标准实施</vt:lpstr>
      <vt:lpstr>2.2.3.5 数据治理实施-数据标准定义</vt:lpstr>
      <vt:lpstr>2.2.3.6 数据治理实施-字段标准定义</vt:lpstr>
      <vt:lpstr>2.2.3.7 数据标准-基于字段标准进行表设计</vt:lpstr>
      <vt:lpstr>2.2.3.8 数据治理实施-指标标准定义</vt:lpstr>
      <vt:lpstr>PowerPoint 演示文稿</vt:lpstr>
      <vt:lpstr>2.2.4.1 数据质量-实现数据“用得了”</vt:lpstr>
      <vt:lpstr>2.2.4.2 数据标准和业务/监管要求是数据质量规则的重要输入</vt:lpstr>
      <vt:lpstr>2.2.4.3 常见质量问题及处理</vt:lpstr>
      <vt:lpstr>2.2.4.4 全链路监控数据质量</vt:lpstr>
      <vt:lpstr>2.2.4.5 数据质量实施-基于数据标准进行数据质量规则配置</vt:lpstr>
      <vt:lpstr>PowerPoint 演示文稿</vt:lpstr>
      <vt:lpstr>2.2.5 数据安全管理-实现数据“控得住”</vt:lpstr>
      <vt:lpstr>2.2.5.1 HDSP基于RBAC的多租户控制体系</vt:lpstr>
      <vt:lpstr>2.2.5.2 数据应用安全策略</vt:lpstr>
      <vt:lpstr>2.2.5.3 数据库权限管理</vt:lpstr>
      <vt:lpstr>2.2.5.4 行级权限控制</vt:lpstr>
      <vt:lpstr>2.2.5.5 行级权限控制</vt:lpstr>
      <vt:lpstr>2.2.5.6 栏位控制</vt:lpstr>
      <vt:lpstr>2.2.5.7 数据密级管理</vt:lpstr>
      <vt:lpstr>2.2.5.8 数据密级管理</vt:lpstr>
      <vt:lpstr>2.2.5.9 数据安全实施-安全策略配置</vt:lpstr>
      <vt:lpstr>2.2.5.10 数据安全实施-数据密级配置</vt:lpstr>
      <vt:lpstr>PowerPoint 演示文稿</vt:lpstr>
      <vt:lpstr>2.2.6.1 数据资产-实现数据“可共享”</vt:lpstr>
      <vt:lpstr>2.2.6.2 数据资产实施</vt:lpstr>
      <vt:lpstr>PowerPoint 演示文稿</vt:lpstr>
      <vt:lpstr>2.2.7.1 资产共享中心建设方案-只针对数据表和数据模型两类资产</vt:lpstr>
      <vt:lpstr>2.2.7.2 基地资产超市建设方案-只针对数据表和数据模型两类资产</vt:lpstr>
      <vt:lpstr>2.2.7.3 需求管理中心建设方案</vt:lpstr>
      <vt:lpstr>PowerPoint 演示文稿</vt:lpstr>
      <vt:lpstr>2.2.8.1 数据标准保障机制-组织</vt:lpstr>
      <vt:lpstr>2.2.8.2 数据标准保障机制-政策</vt:lpstr>
      <vt:lpstr>2.2.8.3 数据标准保障机制-流程</vt:lpstr>
      <vt:lpstr>2.2.8.4 数据质量保障机制-数据质量管理流程</vt:lpstr>
      <vt:lpstr>PowerPoint 演示文稿</vt:lpstr>
      <vt:lpstr>2.3 本期数据应用场景</vt:lpstr>
      <vt:lpstr>2.3.1 财务域--自有冲销损益</vt:lpstr>
      <vt:lpstr>2.3.2 采购域--物料选型、供应商分析、采购价格分析</vt:lpstr>
      <vt:lpstr>2.3.3 生产域--MES实时生产看板</vt:lpstr>
      <vt:lpstr>2.3.4 生产域--耗料、在制工单</vt:lpstr>
      <vt:lpstr>2.3.5 库存域--库存统计</vt:lpstr>
      <vt:lpstr>2.3.6 销售域--营收</vt:lpstr>
      <vt:lpstr>2.3.7 运维域--IP-Guard</vt:lpstr>
      <vt:lpstr>2.3.8 资产域--闲置资产</vt:lpstr>
      <vt:lpstr>PowerPoint 演示文稿</vt:lpstr>
      <vt:lpstr>PowerPoint 演示文稿</vt:lpstr>
      <vt:lpstr>2.4.1.1 人资底座建设总体架构</vt:lpstr>
      <vt:lpstr>2.4.1.2 人资数据底座应用架构：数据处理统一在人资数据底座进行，数据展现仍保持使用FR系统</vt:lpstr>
      <vt:lpstr>2.4.1.3 人资数据底座权限说明及接入策略</vt:lpstr>
      <vt:lpstr>PowerPoint 演示文稿</vt:lpstr>
      <vt:lpstr>2.4.2.1 多基地集群共享</vt:lpstr>
      <vt:lpstr>2.4.2.2 基地集群迁移方案 </vt:lpstr>
      <vt:lpstr>2.4.2.2.1 基地集群迁移方案 – 期初硬件评估</vt:lpstr>
      <vt:lpstr>2.4.2.2.2 基地集群迁移方案 – 应用迁移（1/2）</vt:lpstr>
      <vt:lpstr>2.4.2.2.3 基地集群迁移方案 – 应用迁移（2/2）</vt:lpstr>
      <vt:lpstr>2.4.2.2.4 基地集群迁移方案 – 数据迁移</vt:lpstr>
      <vt:lpstr>2.4.2.2.5 基地集群迁移方案 – 应用测试</vt:lpstr>
      <vt:lpstr>2.4.2.2.6 基地集群迁移方案 –应用切换</vt:lpstr>
      <vt:lpstr>2.4.2.2.7 基地集群迁移方案 – 工作量评估</vt:lpstr>
      <vt:lpstr>PowerPoint 演示文稿</vt:lpstr>
      <vt:lpstr>2.4.3 外部访问方案</vt:lpstr>
      <vt:lpstr>PowerPoint 演示文稿</vt:lpstr>
      <vt:lpstr>3.1.1 项目组织架构</vt:lpstr>
      <vt:lpstr>3.1.2 项目组织架构职责说明</vt:lpstr>
      <vt:lpstr>PowerPoint 演示文稿</vt:lpstr>
      <vt:lpstr>PowerPoint 演示文稿</vt:lpstr>
      <vt:lpstr>3.2.1.1 数据调研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曹正炎</dc:creator>
  <cp:lastModifiedBy>熊琳</cp:lastModifiedBy>
  <cp:revision>4382</cp:revision>
  <cp:lastPrinted>2023-01-30T02:39:48Z</cp:lastPrinted>
  <dcterms:created xsi:type="dcterms:W3CDTF">2023-01-30T02:39:48Z</dcterms:created>
  <dcterms:modified xsi:type="dcterms:W3CDTF">2023-01-30T02:39:48Z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84BD0102A4C842A5871D10041B83D86C</vt:lpwstr>
  </property>
</Properties>
</file>